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25"/>
  </p:notesMasterIdLst>
  <p:handoutMasterIdLst>
    <p:handoutMasterId r:id="rId26"/>
  </p:handoutMasterIdLst>
  <p:sldIdLst>
    <p:sldId id="269" r:id="rId3"/>
    <p:sldId id="360" r:id="rId4"/>
    <p:sldId id="431" r:id="rId5"/>
    <p:sldId id="424" r:id="rId6"/>
    <p:sldId id="384" r:id="rId7"/>
    <p:sldId id="429" r:id="rId8"/>
    <p:sldId id="428" r:id="rId9"/>
    <p:sldId id="441" r:id="rId10"/>
    <p:sldId id="430" r:id="rId11"/>
    <p:sldId id="452" r:id="rId12"/>
    <p:sldId id="453" r:id="rId13"/>
    <p:sldId id="445" r:id="rId14"/>
    <p:sldId id="451" r:id="rId15"/>
    <p:sldId id="434" r:id="rId16"/>
    <p:sldId id="435" r:id="rId17"/>
    <p:sldId id="448" r:id="rId18"/>
    <p:sldId id="449" r:id="rId19"/>
    <p:sldId id="443" r:id="rId20"/>
    <p:sldId id="414" r:id="rId21"/>
    <p:sldId id="450" r:id="rId22"/>
    <p:sldId id="455" r:id="rId23"/>
    <p:sldId id="275" r:id="rId24"/>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initials="DY" lastIdx="2" clrIdx="0"/>
  <p:cmAuthor id="1" name="c00213226" initials="c" lastIdx="0" clrIdx="1"/>
  <p:cmAuthor id="2" name="Yang Xun" initials="yx"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66"/>
    <a:srgbClr val="FF00FF"/>
    <a:srgbClr val="FF9933"/>
    <a:srgbClr val="FFFF00"/>
    <a:srgbClr val="FF33CC"/>
    <a:srgbClr val="FF3300"/>
    <a:srgbClr val="66FF99"/>
    <a:srgbClr val="66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86271" autoAdjust="0"/>
  </p:normalViewPr>
  <p:slideViewPr>
    <p:cSldViewPr snapToGrid="0">
      <p:cViewPr varScale="1">
        <p:scale>
          <a:sx n="70" d="100"/>
          <a:sy n="70" d="100"/>
        </p:scale>
        <p:origin x="-13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0"/>
    </p:cViewPr>
  </p:sorterViewPr>
  <p:notesViewPr>
    <p:cSldViewPr snapToGrid="0">
      <p:cViewPr>
        <p:scale>
          <a:sx n="100" d="100"/>
          <a:sy n="100" d="100"/>
        </p:scale>
        <p:origin x="-2832" y="42"/>
      </p:cViewPr>
      <p:guideLst>
        <p:guide orient="horz" pos="2163"/>
        <p:guide pos="2848"/>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a:t>
            </a:r>
            <a:r>
              <a:rPr lang="en-US" smtClean="0"/>
              <a:t>802.11-12/0038r6</a:t>
            </a:r>
            <a:endParaRPr lang="en-US"/>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Nov 2012</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Adrian Stephens, Intel Corporation</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smtClean="0"/>
            </a:lvl1pPr>
          </a:lstStyle>
          <a:p>
            <a:pPr>
              <a:defRPr/>
            </a:pPr>
            <a:r>
              <a:rPr lang="en-US" altLang="zh-CN"/>
              <a:t>Page </a:t>
            </a:r>
            <a:fld id="{9A802E21-0ECF-4346-A3E2-E095EECE8600}" type="slidenum">
              <a:rPr lang="en-US" altLang="zh-CN"/>
              <a:pPr>
                <a:defRPr/>
              </a:pPr>
              <a:t>‹#›</a:t>
            </a:fld>
            <a:endParaRPr lang="en-US" altLang="zh-CN"/>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
        <p:nvSpPr>
          <p:cNvPr id="20487" name="Rectangle 7"/>
          <p:cNvSpPr>
            <a:spLocks noChangeArrowheads="1"/>
          </p:cNvSpPr>
          <p:nvPr/>
        </p:nvSpPr>
        <p:spPr bwMode="auto">
          <a:xfrm>
            <a:off x="685800" y="8997950"/>
            <a:ext cx="703263" cy="182563"/>
          </a:xfrm>
          <a:prstGeom prst="rect">
            <a:avLst/>
          </a:prstGeom>
          <a:noFill/>
          <a:ln>
            <a:noFill/>
          </a:ln>
          <a:extLst>
            <a:ext uri="{909E8E84-426E-40DD-AFC4-6F175D3DCCD1}"/>
            <a:ext uri="{91240B29-F687-4F45-9708-019B960494DF}"/>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802.11-11/0051r2</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May 2011</a:t>
            </a:r>
          </a:p>
        </p:txBody>
      </p:sp>
      <p:sp>
        <p:nvSpPr>
          <p:cNvPr id="12292"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Adrian Stephens, Intel Corporation</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smtClean="0"/>
            </a:lvl1pPr>
          </a:lstStyle>
          <a:p>
            <a:pPr>
              <a:defRPr/>
            </a:pPr>
            <a:r>
              <a:rPr lang="en-US" altLang="zh-CN"/>
              <a:t>Page </a:t>
            </a:r>
            <a:fld id="{63204676-7FEB-4D70-859A-6FE318108C74}" type="slidenum">
              <a:rPr lang="en-US" altLang="zh-CN"/>
              <a:pPr>
                <a:defRPr/>
              </a:pPr>
              <a:t>‹#›</a:t>
            </a:fld>
            <a:endParaRPr lang="en-US" altLang="zh-CN"/>
          </a:p>
        </p:txBody>
      </p:sp>
      <p:sp>
        <p:nvSpPr>
          <p:cNvPr id="18440" name="Rectangle 8"/>
          <p:cNvSpPr>
            <a:spLocks noChangeArrowheads="1"/>
          </p:cNvSpPr>
          <p:nvPr/>
        </p:nvSpPr>
        <p:spPr bwMode="auto">
          <a:xfrm>
            <a:off x="715963" y="9001125"/>
            <a:ext cx="703262" cy="182563"/>
          </a:xfrm>
          <a:prstGeom prst="rect">
            <a:avLst/>
          </a:prstGeom>
          <a:noFill/>
          <a:ln>
            <a:noFill/>
          </a:ln>
          <a:extLst>
            <a:ext uri="{909E8E84-426E-40DD-AFC4-6F175D3DCCD1}"/>
            <a:ext uri="{91240B29-F687-4F45-9708-019B960494DF}"/>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ltLang="zh-CN" smtClean="0"/>
              <a:t>doc.: IEEE 802.11-11/0051r2</a:t>
            </a:r>
          </a:p>
        </p:txBody>
      </p:sp>
      <p:sp>
        <p:nvSpPr>
          <p:cNvPr id="13315" name="Rectangle 3"/>
          <p:cNvSpPr>
            <a:spLocks noGrp="1" noChangeArrowheads="1"/>
          </p:cNvSpPr>
          <p:nvPr>
            <p:ph type="dt" sz="quarter" idx="1"/>
          </p:nvPr>
        </p:nvSpPr>
        <p:spPr>
          <a:noFill/>
        </p:spPr>
        <p:txBody>
          <a:bodyPr/>
          <a:lstStyle/>
          <a:p>
            <a:r>
              <a:rPr lang="en-US" altLang="zh-CN" smtClean="0"/>
              <a:t>May 2011</a:t>
            </a:r>
          </a:p>
        </p:txBody>
      </p:sp>
      <p:sp>
        <p:nvSpPr>
          <p:cNvPr id="13316" name="Rectangle 6"/>
          <p:cNvSpPr>
            <a:spLocks noGrp="1" noChangeArrowheads="1"/>
          </p:cNvSpPr>
          <p:nvPr>
            <p:ph type="ftr" sz="quarter" idx="4"/>
          </p:nvPr>
        </p:nvSpPr>
        <p:spPr>
          <a:noFill/>
        </p:spPr>
        <p:txBody>
          <a:bodyPr/>
          <a:lstStyle/>
          <a:p>
            <a:pPr lvl="4"/>
            <a:r>
              <a:rPr lang="en-US" altLang="zh-CN" smtClean="0"/>
              <a:t>Adrian Stephens, Intel Corporation</a:t>
            </a:r>
          </a:p>
        </p:txBody>
      </p:sp>
      <p:sp>
        <p:nvSpPr>
          <p:cNvPr id="13317" name="Rectangle 7"/>
          <p:cNvSpPr>
            <a:spLocks noGrp="1" noChangeArrowheads="1"/>
          </p:cNvSpPr>
          <p:nvPr>
            <p:ph type="sldNum" sz="quarter" idx="5"/>
          </p:nvPr>
        </p:nvSpPr>
        <p:spPr>
          <a:noFill/>
        </p:spPr>
        <p:txBody>
          <a:bodyPr/>
          <a:lstStyle/>
          <a:p>
            <a:r>
              <a:rPr lang="en-US" altLang="zh-CN"/>
              <a:t>Page </a:t>
            </a:r>
            <a:fld id="{9A277E94-B3B5-4477-836C-884F7E15B4A6}" type="slidenum">
              <a:rPr lang="en-US" altLang="zh-CN"/>
              <a:pPr/>
              <a:t>1</a:t>
            </a:fld>
            <a:endParaRPr lang="en-US" altLang="zh-CN"/>
          </a:p>
        </p:txBody>
      </p:sp>
      <p:sp>
        <p:nvSpPr>
          <p:cNvPr id="13318" name="Rectangle 2"/>
          <p:cNvSpPr>
            <a:spLocks noGrp="1" noRot="1" noChangeAspect="1" noChangeArrowheads="1" noTextEdit="1"/>
          </p:cNvSpPr>
          <p:nvPr>
            <p:ph type="sldImg"/>
          </p:nvPr>
        </p:nvSpPr>
        <p:spPr>
          <a:ln/>
        </p:spPr>
      </p:sp>
      <p:sp>
        <p:nvSpPr>
          <p:cNvPr id="13319" name="Rectangle 3"/>
          <p:cNvSpPr>
            <a:spLocks noGrp="1" noChangeArrowheads="1"/>
          </p:cNvSpPr>
          <p:nvPr>
            <p:ph type="body" idx="1"/>
          </p:nvPr>
        </p:nvSpPr>
        <p:spPr>
          <a:noFill/>
          <a:ln/>
        </p:spPr>
        <p:txBody>
          <a:bodyPr/>
          <a:lstStyle/>
          <a:p>
            <a:endParaRPr lang="en-GB"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smtClean="0"/>
            </a:lvl1pPr>
          </a:lstStyle>
          <a:p>
            <a:pPr>
              <a:defRPr/>
            </a:pPr>
            <a:r>
              <a:rPr lang="en-US" altLang="zh-CN"/>
              <a:t>January 2014</a:t>
            </a:r>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altLang="zh-CN"/>
              <a:t>David </a:t>
            </a:r>
            <a:r>
              <a:rPr lang="en-US" altLang="zh-CN" err="1"/>
              <a:t>Xun</a:t>
            </a:r>
            <a:r>
              <a:rPr lang="en-US" altLang="zh-CN"/>
              <a:t> Yang, Huawei Technologies</a:t>
            </a:r>
          </a:p>
        </p:txBody>
      </p:sp>
      <p:sp>
        <p:nvSpPr>
          <p:cNvPr id="6" name="Rectangle 6"/>
          <p:cNvSpPr>
            <a:spLocks noGrp="1" noChangeArrowheads="1"/>
          </p:cNvSpPr>
          <p:nvPr>
            <p:ph type="sldNum" sz="quarter" idx="12"/>
          </p:nvPr>
        </p:nvSpPr>
        <p:spPr/>
        <p:txBody>
          <a:bodyPr/>
          <a:lstStyle>
            <a:lvl1pPr>
              <a:defRPr smtClean="0"/>
            </a:lvl1pPr>
          </a:lstStyle>
          <a:p>
            <a:pPr>
              <a:defRPr/>
            </a:pPr>
            <a:r>
              <a:rPr lang="en-US" altLang="zh-CN"/>
              <a:t>Slide </a:t>
            </a:r>
            <a:fld id="{FD6BCDD2-AB0B-4572-9D36-96A5974858E4}"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71D20F9D-29F9-4B48-816F-89E8829E75D8}"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B013194F-F230-43E8-B572-4FC23A12C48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FBCACDE6-6C8D-4FA5-B191-03E6C360D13B}"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D7FE55E5-37BE-4AFA-B65E-3F3325A13B38}"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B8FB83CC-7BFE-4238-A410-DA87E202837D}"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95244076-3954-43E6-B747-F913C36FE747}"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482163A0-70A8-4923-91CE-1DE8190CA8A9}"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zh-CN"/>
              <a:t>January 2014</a:t>
            </a:r>
          </a:p>
        </p:txBody>
      </p:sp>
      <p:sp>
        <p:nvSpPr>
          <p:cNvPr id="6"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7" name="Slide Number Placeholder 5"/>
          <p:cNvSpPr>
            <a:spLocks noGrp="1"/>
          </p:cNvSpPr>
          <p:nvPr>
            <p:ph type="sldNum" sz="quarter" idx="12"/>
          </p:nvPr>
        </p:nvSpPr>
        <p:spPr/>
        <p:txBody>
          <a:bodyPr/>
          <a:lstStyle>
            <a:lvl1pPr>
              <a:defRPr/>
            </a:lvl1pPr>
          </a:lstStyle>
          <a:p>
            <a:pPr>
              <a:defRPr/>
            </a:pPr>
            <a:fld id="{877CDECF-FBEB-4E22-88CD-0CDA424A78C8}"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zh-CN"/>
              <a:t>January 2014</a:t>
            </a:r>
          </a:p>
        </p:txBody>
      </p:sp>
      <p:sp>
        <p:nvSpPr>
          <p:cNvPr id="8"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9" name="Slide Number Placeholder 5"/>
          <p:cNvSpPr>
            <a:spLocks noGrp="1"/>
          </p:cNvSpPr>
          <p:nvPr>
            <p:ph type="sldNum" sz="quarter" idx="12"/>
          </p:nvPr>
        </p:nvSpPr>
        <p:spPr/>
        <p:txBody>
          <a:bodyPr/>
          <a:lstStyle>
            <a:lvl1pPr>
              <a:defRPr/>
            </a:lvl1pPr>
          </a:lstStyle>
          <a:p>
            <a:pPr>
              <a:defRPr/>
            </a:pPr>
            <a:fld id="{1044513F-602C-4A3C-A996-3F2750513033}"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zh-CN"/>
              <a:t>January 2014</a:t>
            </a:r>
          </a:p>
        </p:txBody>
      </p:sp>
      <p:sp>
        <p:nvSpPr>
          <p:cNvPr id="4"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5" name="Slide Number Placeholder 5"/>
          <p:cNvSpPr>
            <a:spLocks noGrp="1"/>
          </p:cNvSpPr>
          <p:nvPr>
            <p:ph type="sldNum" sz="quarter" idx="12"/>
          </p:nvPr>
        </p:nvSpPr>
        <p:spPr/>
        <p:txBody>
          <a:bodyPr/>
          <a:lstStyle>
            <a:lvl1pPr>
              <a:defRPr/>
            </a:lvl1pPr>
          </a:lstStyle>
          <a:p>
            <a:pPr>
              <a:defRPr/>
            </a:pPr>
            <a:fld id="{49276ACA-D6B4-431B-A227-2E831F332142}"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1"/>
          <p:cNvSpPr>
            <a:spLocks noGrp="1" noChangeArrowheads="1"/>
          </p:cNvSpPr>
          <p:nvPr>
            <p:ph type="dt" sz="half" idx="10"/>
          </p:nvPr>
        </p:nvSpPr>
        <p:spPr/>
        <p:txBody>
          <a:bodyPr/>
          <a:lstStyle>
            <a:lvl1pPr>
              <a:defRPr dirty="0" smtClean="0"/>
            </a:lvl1pPr>
          </a:lstStyle>
          <a:p>
            <a:pPr>
              <a:defRPr/>
            </a:pPr>
            <a:r>
              <a:rPr lang="en-US" altLang="zh-CN"/>
              <a:t>January 2014</a:t>
            </a:r>
          </a:p>
        </p:txBody>
      </p:sp>
      <p:sp>
        <p:nvSpPr>
          <p:cNvPr id="6" name="Rectangle 12"/>
          <p:cNvSpPr>
            <a:spLocks noGrp="1" noChangeArrowheads="1"/>
          </p:cNvSpPr>
          <p:nvPr>
            <p:ph type="ftr" sz="quarter" idx="11"/>
          </p:nvPr>
        </p:nvSpPr>
        <p:spPr/>
        <p:txBody>
          <a:bodyPr/>
          <a:lstStyle>
            <a:lvl1pPr>
              <a:defRPr dirty="0" smtClean="0"/>
            </a:lvl1pPr>
          </a:lstStyle>
          <a:p>
            <a:pPr>
              <a:defRPr/>
            </a:pPr>
            <a:r>
              <a:rPr lang="en-US" altLang="zh-CN"/>
              <a:t>David </a:t>
            </a:r>
            <a:r>
              <a:rPr lang="en-US" altLang="zh-CN" err="1"/>
              <a:t>Xun</a:t>
            </a:r>
            <a:r>
              <a:rPr lang="en-US" altLang="zh-CN"/>
              <a:t> Yang, Huawei Technologies</a:t>
            </a:r>
          </a:p>
        </p:txBody>
      </p:sp>
      <p:sp>
        <p:nvSpPr>
          <p:cNvPr id="7" name="Rectangle 13"/>
          <p:cNvSpPr>
            <a:spLocks noGrp="1" noChangeArrowheads="1"/>
          </p:cNvSpPr>
          <p:nvPr>
            <p:ph type="sldNum" sz="quarter" idx="12"/>
          </p:nvPr>
        </p:nvSpPr>
        <p:spPr/>
        <p:txBody>
          <a:bodyPr/>
          <a:lstStyle>
            <a:lvl1pPr>
              <a:defRPr smtClean="0"/>
            </a:lvl1pPr>
          </a:lstStyle>
          <a:p>
            <a:pPr>
              <a:defRPr/>
            </a:pPr>
            <a:r>
              <a:rPr lang="en-US" altLang="zh-CN"/>
              <a:t>Slide </a:t>
            </a:r>
            <a:fld id="{F7D2EE02-2788-420D-9DDF-CB6892C2AA36}"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January 2014</a:t>
            </a:r>
          </a:p>
        </p:txBody>
      </p:sp>
      <p:sp>
        <p:nvSpPr>
          <p:cNvPr id="3"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4" name="Slide Number Placeholder 5"/>
          <p:cNvSpPr>
            <a:spLocks noGrp="1"/>
          </p:cNvSpPr>
          <p:nvPr>
            <p:ph type="sldNum" sz="quarter" idx="12"/>
          </p:nvPr>
        </p:nvSpPr>
        <p:spPr/>
        <p:txBody>
          <a:bodyPr/>
          <a:lstStyle>
            <a:lvl1pPr>
              <a:defRPr/>
            </a:lvl1pPr>
          </a:lstStyle>
          <a:p>
            <a:pPr>
              <a:defRPr/>
            </a:pPr>
            <a:fld id="{CFA748BE-43E0-4DDA-9101-3284D6879092}"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zh-CN"/>
              <a:t>January 2014</a:t>
            </a:r>
          </a:p>
        </p:txBody>
      </p:sp>
      <p:sp>
        <p:nvSpPr>
          <p:cNvPr id="6"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7" name="Slide Number Placeholder 5"/>
          <p:cNvSpPr>
            <a:spLocks noGrp="1"/>
          </p:cNvSpPr>
          <p:nvPr>
            <p:ph type="sldNum" sz="quarter" idx="12"/>
          </p:nvPr>
        </p:nvSpPr>
        <p:spPr/>
        <p:txBody>
          <a:bodyPr/>
          <a:lstStyle>
            <a:lvl1pPr>
              <a:defRPr/>
            </a:lvl1pPr>
          </a:lstStyle>
          <a:p>
            <a:pPr>
              <a:defRPr/>
            </a:pPr>
            <a:fld id="{9AA9A915-C889-4510-882E-5873F7212F5D}"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zh-CN"/>
              <a:t>January 2014</a:t>
            </a:r>
          </a:p>
        </p:txBody>
      </p:sp>
      <p:sp>
        <p:nvSpPr>
          <p:cNvPr id="6"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7" name="Slide Number Placeholder 5"/>
          <p:cNvSpPr>
            <a:spLocks noGrp="1"/>
          </p:cNvSpPr>
          <p:nvPr>
            <p:ph type="sldNum" sz="quarter" idx="12"/>
          </p:nvPr>
        </p:nvSpPr>
        <p:spPr/>
        <p:txBody>
          <a:bodyPr/>
          <a:lstStyle>
            <a:lvl1pPr>
              <a:defRPr/>
            </a:lvl1pPr>
          </a:lstStyle>
          <a:p>
            <a:pPr>
              <a:defRPr/>
            </a:pPr>
            <a:fld id="{2F5C6BD1-D4B1-46DE-BC49-F06550B6E3BE}"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AD6B0828-19D1-447D-BF91-6C23C0CCDE1E}"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C8638060-2435-4F1C-8082-68606EED6949}"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60C25238-370E-4154-A293-196FA361D6EE}"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A5816F13-2416-4CA1-AC21-D3AF907BBFB6}"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zh-CN"/>
              <a:t>Slide </a:t>
            </a:r>
            <a:fld id="{2936EFC6-7CD5-47F8-B420-7F874C977E71}"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CN"/>
              <a:t>Slide </a:t>
            </a:r>
            <a:fld id="{A53D1C00-D3D6-408D-8817-913EB1405203}"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CN"/>
              <a:t>Slide </a:t>
            </a:r>
            <a:fld id="{40745E9C-9171-4ED6-B5E5-63247AD58E80}"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726C8D0F-F12D-43CE-B9AA-7D1E4DB7776C}"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F8AADA16-220C-454C-835F-89584DC063E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dirty="0" smtClean="0"/>
            </a:lvl1pPr>
          </a:lstStyle>
          <a:p>
            <a:pPr>
              <a:defRPr/>
            </a:pPr>
            <a:r>
              <a:rPr lang="en-US" dirty="0" smtClean="0"/>
              <a:t>July 2014</a:t>
            </a:r>
            <a:endParaRPr lang="en-US" dirty="0"/>
          </a:p>
        </p:txBody>
      </p:sp>
      <p:sp>
        <p:nvSpPr>
          <p:cNvPr id="1029" name="Rectangle 5"/>
          <p:cNvSpPr>
            <a:spLocks noGrp="1" noChangeArrowheads="1"/>
          </p:cNvSpPr>
          <p:nvPr>
            <p:ph type="ftr" sz="quarter" idx="3"/>
          </p:nvPr>
        </p:nvSpPr>
        <p:spPr bwMode="auto">
          <a:xfrm>
            <a:off x="6707012" y="6475413"/>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dirty="0" smtClean="0"/>
            </a:lvl1pPr>
          </a:lstStyle>
          <a:p>
            <a:pPr>
              <a:defRPr/>
            </a:pPr>
            <a:r>
              <a:rPr lang="en-US" smtClean="0"/>
              <a:t>Yu Cai,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smtClean="0">
                <a:ea typeface="宋体" pitchFamily="2" charset="-122"/>
              </a:defRPr>
            </a:lvl1pPr>
          </a:lstStyle>
          <a:p>
            <a:pPr>
              <a:defRPr/>
            </a:pPr>
            <a:r>
              <a:rPr lang="en-US" altLang="zh-CN"/>
              <a:t>Slide </a:t>
            </a:r>
            <a:fld id="{1F410EDF-8D52-4364-ACF3-85C82E6BB7CF}" type="slidenum">
              <a:rPr lang="en-US" altLang="zh-CN"/>
              <a:pPr>
                <a:defRPr/>
              </a:pPr>
              <a:t>‹#›</a:t>
            </a:fld>
            <a:endParaRPr lang="en-US" altLang="zh-CN"/>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ext uri="{91240B29-F687-4F45-9708-019B960494DF}"/>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smtClean="0"/>
              <a:t>doc.: IEEE </a:t>
            </a:r>
            <a:r>
              <a:rPr lang="en-US" sz="1800" dirty="0" smtClean="0"/>
              <a:t>802.11-14/0865r1</a:t>
            </a:r>
            <a:endParaRPr lang="en-US" sz="1800"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
        <p:nvSpPr>
          <p:cNvPr id="1033" name="Rectangle 9"/>
          <p:cNvSpPr>
            <a:spLocks noChangeArrowheads="1"/>
          </p:cNvSpPr>
          <p:nvPr/>
        </p:nvSpPr>
        <p:spPr bwMode="auto">
          <a:xfrm>
            <a:off x="685800" y="6475413"/>
            <a:ext cx="717550" cy="184150"/>
          </a:xfrm>
          <a:prstGeom prst="rect">
            <a:avLst/>
          </a:prstGeom>
          <a:noFill/>
          <a:ln>
            <a:noFill/>
          </a:ln>
          <a:extLst>
            <a:ext uri="{909E8E84-426E-40DD-AFC4-6F175D3DCCD1}"/>
            <a:ext uri="{91240B29-F687-4F45-9708-019B960494DF}"/>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648" r:id="rId1"/>
    <p:sldLayoutId id="2147484649"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smtClean="0">
                <a:solidFill>
                  <a:schemeClr val="tx1">
                    <a:tint val="75000"/>
                  </a:schemeClr>
                </a:solidFill>
              </a:defRPr>
            </a:lvl1pPr>
          </a:lstStyle>
          <a:p>
            <a:pPr>
              <a:defRPr/>
            </a:pPr>
            <a:r>
              <a:rPr lang="en-US" altLang="zh-CN"/>
              <a:t>January 2014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14D6452-D418-4114-969C-D1F498B5670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e/e5/WPint.sv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e/e5/WPint.sv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42566" cy="276999"/>
          </a:xfrm>
          <a:noFill/>
        </p:spPr>
        <p:txBody>
          <a:bodyPr/>
          <a:lstStyle/>
          <a:p>
            <a:r>
              <a:rPr lang="en-US" altLang="zh-CN" dirty="0" smtClean="0">
                <a:ea typeface="宋体" charset="-122"/>
              </a:rPr>
              <a:t>July </a:t>
            </a:r>
            <a:r>
              <a:rPr lang="en-US" altLang="zh-CN" dirty="0">
                <a:ea typeface="宋体" charset="-122"/>
              </a:rPr>
              <a:t>2014</a:t>
            </a:r>
          </a:p>
        </p:txBody>
      </p:sp>
      <p:sp>
        <p:nvSpPr>
          <p:cNvPr id="1028" name="Footer Placeholder 4"/>
          <p:cNvSpPr>
            <a:spLocks noGrp="1"/>
          </p:cNvSpPr>
          <p:nvPr>
            <p:ph type="ftr" sz="quarter" idx="11"/>
          </p:nvPr>
        </p:nvSpPr>
        <p:spPr>
          <a:xfrm>
            <a:off x="6707012" y="6475413"/>
            <a:ext cx="1836913" cy="184666"/>
          </a:xfrm>
          <a:noFill/>
        </p:spPr>
        <p:txBody>
          <a:bodyPr/>
          <a:lstStyle/>
          <a:p>
            <a:r>
              <a:rPr lang="en-US" altLang="zh-CN" dirty="0" smtClean="0">
                <a:ea typeface="宋体" charset="-122"/>
              </a:rPr>
              <a:t>Yu </a:t>
            </a:r>
            <a:r>
              <a:rPr lang="en-US" altLang="zh-CN" dirty="0" err="1" smtClean="0">
                <a:ea typeface="宋体" charset="-122"/>
              </a:rPr>
              <a:t>Cai</a:t>
            </a:r>
            <a:r>
              <a:rPr lang="en-US" altLang="zh-CN" dirty="0" smtClean="0">
                <a:ea typeface="宋体" charset="-122"/>
              </a:rPr>
              <a:t>, </a:t>
            </a:r>
            <a:r>
              <a:rPr lang="en-US" altLang="zh-CN" dirty="0" err="1">
                <a:ea typeface="宋体" charset="-122"/>
              </a:rPr>
              <a:t>Huawei</a:t>
            </a:r>
            <a:r>
              <a:rPr lang="en-US" altLang="zh-CN" dirty="0">
                <a:ea typeface="宋体" charset="-122"/>
              </a:rPr>
              <a:t> Technologies</a:t>
            </a:r>
          </a:p>
        </p:txBody>
      </p:sp>
      <p:sp>
        <p:nvSpPr>
          <p:cNvPr id="1029" name="Slide Number Placeholder 5"/>
          <p:cNvSpPr>
            <a:spLocks noGrp="1"/>
          </p:cNvSpPr>
          <p:nvPr>
            <p:ph type="sldNum" sz="quarter" idx="12"/>
          </p:nvPr>
        </p:nvSpPr>
        <p:spPr>
          <a:noFill/>
        </p:spPr>
        <p:txBody>
          <a:bodyPr/>
          <a:lstStyle/>
          <a:p>
            <a:r>
              <a:rPr lang="en-US" altLang="zh-CN">
                <a:ea typeface="宋体" charset="-122"/>
              </a:rPr>
              <a:t>Slide </a:t>
            </a:r>
            <a:fld id="{209CC58E-8DFC-49DE-A5A6-8530FB565F03}" type="slidenum">
              <a:rPr lang="en-US" altLang="zh-CN">
                <a:ea typeface="宋体" charset="-122"/>
              </a:rPr>
              <a:pPr/>
              <a:t>1</a:t>
            </a:fld>
            <a:endParaRPr lang="en-US" altLang="zh-CN">
              <a:ea typeface="宋体" charset="-122"/>
            </a:endParaRPr>
          </a:p>
        </p:txBody>
      </p:sp>
      <p:sp>
        <p:nvSpPr>
          <p:cNvPr id="1030" name="Rectangle 2"/>
          <p:cNvSpPr>
            <a:spLocks noGrp="1" noChangeArrowheads="1"/>
          </p:cNvSpPr>
          <p:nvPr>
            <p:ph type="title"/>
          </p:nvPr>
        </p:nvSpPr>
        <p:spPr>
          <a:xfrm>
            <a:off x="609600" y="838200"/>
            <a:ext cx="7772400" cy="1066800"/>
          </a:xfrm>
          <a:noFill/>
        </p:spPr>
        <p:txBody>
          <a:bodyPr/>
          <a:lstStyle/>
          <a:p>
            <a:r>
              <a:rPr lang="en-US" altLang="zh-CN" dirty="0" smtClean="0">
                <a:ea typeface="宋体" charset="-122"/>
              </a:rPr>
              <a:t>ACI and AACI for 802.11ax System Simulations</a:t>
            </a:r>
          </a:p>
        </p:txBody>
      </p:sp>
      <p:sp>
        <p:nvSpPr>
          <p:cNvPr id="1031" name="Rectangle 6"/>
          <p:cNvSpPr>
            <a:spLocks noGrp="1" noChangeArrowheads="1"/>
          </p:cNvSpPr>
          <p:nvPr>
            <p:ph type="body" idx="1"/>
          </p:nvPr>
        </p:nvSpPr>
        <p:spPr>
          <a:xfrm>
            <a:off x="685800" y="2057400"/>
            <a:ext cx="7772400" cy="381000"/>
          </a:xfrm>
          <a:noFill/>
        </p:spPr>
        <p:txBody>
          <a:bodyPr/>
          <a:lstStyle/>
          <a:p>
            <a:pPr algn="ctr">
              <a:lnSpc>
                <a:spcPct val="90000"/>
              </a:lnSpc>
              <a:buFontTx/>
              <a:buNone/>
            </a:pPr>
            <a:r>
              <a:rPr lang="en-US" altLang="zh-CN" sz="2000" dirty="0" smtClean="0">
                <a:ea typeface="宋体" charset="-122"/>
              </a:rPr>
              <a:t>Date:</a:t>
            </a:r>
            <a:r>
              <a:rPr lang="en-US" altLang="zh-CN" sz="2000" b="0" dirty="0" smtClean="0">
                <a:ea typeface="宋体" charset="-122"/>
              </a:rPr>
              <a:t> </a:t>
            </a:r>
            <a:r>
              <a:rPr lang="en-US" altLang="zh-CN" sz="2000" b="0" dirty="0" smtClean="0">
                <a:ea typeface="宋体" charset="-122"/>
              </a:rPr>
              <a:t>2014-07-16</a:t>
            </a:r>
            <a:endParaRPr lang="en-US" altLang="zh-CN" sz="2000" b="0" dirty="0" smtClean="0">
              <a:ea typeface="宋体" charset="-122"/>
            </a:endParaRPr>
          </a:p>
        </p:txBody>
      </p:sp>
      <p:graphicFrame>
        <p:nvGraphicFramePr>
          <p:cNvPr id="8" name="Object 11"/>
          <p:cNvGraphicFramePr>
            <a:graphicFrameLocks noChangeAspect="1"/>
          </p:cNvGraphicFramePr>
          <p:nvPr>
            <p:extLst>
              <p:ext uri="{D42A27DB-BD31-4B8C-83A1-F6EECF244321}">
                <p14:modId xmlns:p14="http://schemas.microsoft.com/office/powerpoint/2010/main" xmlns="" val="2522679029"/>
              </p:ext>
            </p:extLst>
          </p:nvPr>
        </p:nvGraphicFramePr>
        <p:xfrm>
          <a:off x="1189158" y="3182367"/>
          <a:ext cx="6769100" cy="3479800"/>
        </p:xfrm>
        <a:graphic>
          <a:graphicData uri="http://schemas.openxmlformats.org/presentationml/2006/ole">
            <p:oleObj spid="_x0000_s1026" name="Document" r:id="rId4" imgW="8491985" imgH="4365606" progId="Word.Document.8">
              <p:embed/>
            </p:oleObj>
          </a:graphicData>
        </a:graphic>
      </p:graphicFrame>
      <p:sp>
        <p:nvSpPr>
          <p:cNvPr id="9" name="Rectangle 12"/>
          <p:cNvSpPr>
            <a:spLocks noChangeArrowheads="1"/>
          </p:cNvSpPr>
          <p:nvPr/>
        </p:nvSpPr>
        <p:spPr bwMode="auto">
          <a:xfrm>
            <a:off x="1144438" y="2760453"/>
            <a:ext cx="1368339" cy="250021"/>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smtClean="0"/>
              <a:t>Authors: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SM Scalability (40MHZ to 80MHz)</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p:txBody>
          <a:bodyPr/>
          <a:lstStyle/>
          <a:p>
            <a:pPr>
              <a:defRPr/>
            </a:pPr>
            <a:r>
              <a:rPr lang="en-US" smtClean="0"/>
              <a:t>David Xun Yang, Huawei Technologies</a:t>
            </a:r>
            <a:endParaRPr lang="en-US"/>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10</a:t>
            </a:fld>
            <a:endParaRPr lang="en-US" altLang="zh-CN"/>
          </a:p>
        </p:txBody>
      </p:sp>
      <p:grpSp>
        <p:nvGrpSpPr>
          <p:cNvPr id="32" name="组合 31"/>
          <p:cNvGrpSpPr/>
          <p:nvPr/>
        </p:nvGrpSpPr>
        <p:grpSpPr>
          <a:xfrm>
            <a:off x="368300" y="2398710"/>
            <a:ext cx="4079875" cy="2238375"/>
            <a:chOff x="368300" y="2771775"/>
            <a:chExt cx="4079875" cy="2238375"/>
          </a:xfrm>
        </p:grpSpPr>
        <p:cxnSp>
          <p:nvCxnSpPr>
            <p:cNvPr id="8" name="直接连接符 7"/>
            <p:cNvCxnSpPr/>
            <p:nvPr/>
          </p:nvCxnSpPr>
          <p:spPr bwMode="auto">
            <a:xfrm>
              <a:off x="1752600" y="2771775"/>
              <a:ext cx="1009650" cy="952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bwMode="auto">
            <a:xfrm>
              <a:off x="2762250" y="2774950"/>
              <a:ext cx="142875" cy="89217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2" name="直接连接符 11"/>
            <p:cNvCxnSpPr/>
            <p:nvPr/>
          </p:nvCxnSpPr>
          <p:spPr bwMode="auto">
            <a:xfrm>
              <a:off x="2895600" y="3667125"/>
              <a:ext cx="501650" cy="32702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4" name="直接连接符 13"/>
            <p:cNvCxnSpPr/>
            <p:nvPr/>
          </p:nvCxnSpPr>
          <p:spPr bwMode="auto">
            <a:xfrm>
              <a:off x="3381375" y="3981450"/>
              <a:ext cx="590550" cy="101917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6" name="直接连接符 15"/>
            <p:cNvCxnSpPr/>
            <p:nvPr/>
          </p:nvCxnSpPr>
          <p:spPr bwMode="auto">
            <a:xfrm>
              <a:off x="3971925" y="5000625"/>
              <a:ext cx="47625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8" name="直接连接符 17"/>
            <p:cNvCxnSpPr/>
            <p:nvPr/>
          </p:nvCxnSpPr>
          <p:spPr bwMode="auto">
            <a:xfrm flipH="1">
              <a:off x="1628775" y="2771775"/>
              <a:ext cx="133351" cy="88582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0" name="直接连接符 19"/>
            <p:cNvCxnSpPr/>
            <p:nvPr/>
          </p:nvCxnSpPr>
          <p:spPr bwMode="auto">
            <a:xfrm flipH="1">
              <a:off x="1114426" y="3657600"/>
              <a:ext cx="514349" cy="3429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7" name="直接连接符 26"/>
            <p:cNvCxnSpPr/>
            <p:nvPr/>
          </p:nvCxnSpPr>
          <p:spPr bwMode="auto">
            <a:xfrm flipH="1">
              <a:off x="558800" y="3994150"/>
              <a:ext cx="571500" cy="10160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bwMode="auto">
            <a:xfrm flipH="1">
              <a:off x="368300" y="5003800"/>
              <a:ext cx="18415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grpSp>
      <p:cxnSp>
        <p:nvCxnSpPr>
          <p:cNvPr id="34" name="直接连接符 33"/>
          <p:cNvCxnSpPr/>
          <p:nvPr/>
        </p:nvCxnSpPr>
        <p:spPr bwMode="auto">
          <a:xfrm flipV="1">
            <a:off x="5994400" y="2375421"/>
            <a:ext cx="987810" cy="7414"/>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bwMode="auto">
          <a:xfrm>
            <a:off x="6966353" y="2375421"/>
            <a:ext cx="206137" cy="88797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bwMode="auto">
          <a:xfrm>
            <a:off x="7177776" y="3258107"/>
            <a:ext cx="475175" cy="33757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7" name="直接连接符 36"/>
          <p:cNvCxnSpPr/>
          <p:nvPr/>
        </p:nvCxnSpPr>
        <p:spPr bwMode="auto">
          <a:xfrm>
            <a:off x="7636470" y="3582985"/>
            <a:ext cx="571988" cy="101765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8" name="直接连接符 37"/>
          <p:cNvCxnSpPr/>
          <p:nvPr/>
        </p:nvCxnSpPr>
        <p:spPr bwMode="auto">
          <a:xfrm>
            <a:off x="8207251" y="4602160"/>
            <a:ext cx="494411"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9" name="直接连接符 38"/>
          <p:cNvCxnSpPr/>
          <p:nvPr/>
        </p:nvCxnSpPr>
        <p:spPr bwMode="auto">
          <a:xfrm flipH="1">
            <a:off x="5777105" y="2376485"/>
            <a:ext cx="217296" cy="88162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0" name="直接连接符 39"/>
          <p:cNvCxnSpPr/>
          <p:nvPr/>
        </p:nvCxnSpPr>
        <p:spPr bwMode="auto">
          <a:xfrm flipH="1">
            <a:off x="5317262" y="3252822"/>
            <a:ext cx="470414" cy="348846"/>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1" name="直接连接符 40"/>
          <p:cNvCxnSpPr/>
          <p:nvPr/>
        </p:nvCxnSpPr>
        <p:spPr bwMode="auto">
          <a:xfrm flipH="1">
            <a:off x="4751710" y="3596382"/>
            <a:ext cx="576124" cy="998969"/>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2" name="直接连接符 41"/>
          <p:cNvCxnSpPr/>
          <p:nvPr/>
        </p:nvCxnSpPr>
        <p:spPr bwMode="auto">
          <a:xfrm flipH="1">
            <a:off x="4556075" y="4600637"/>
            <a:ext cx="200919" cy="469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8" name="直接连接符 67"/>
          <p:cNvCxnSpPr/>
          <p:nvPr/>
        </p:nvCxnSpPr>
        <p:spPr bwMode="auto">
          <a:xfrm>
            <a:off x="5930386" y="2359564"/>
            <a:ext cx="1094109"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直接连接符 70"/>
          <p:cNvCxnSpPr/>
          <p:nvPr/>
        </p:nvCxnSpPr>
        <p:spPr bwMode="auto">
          <a:xfrm>
            <a:off x="7035066" y="2348993"/>
            <a:ext cx="63426" cy="919685"/>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3" name="直接连接符 72"/>
          <p:cNvCxnSpPr/>
          <p:nvPr/>
        </p:nvCxnSpPr>
        <p:spPr bwMode="auto">
          <a:xfrm>
            <a:off x="7098492" y="3263393"/>
            <a:ext cx="551686" cy="34254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5" name="直接连接符 74"/>
          <p:cNvCxnSpPr/>
          <p:nvPr/>
        </p:nvCxnSpPr>
        <p:spPr bwMode="auto">
          <a:xfrm>
            <a:off x="7648190" y="3596382"/>
            <a:ext cx="576124" cy="1025397"/>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8" name="直接连接符 77"/>
          <p:cNvCxnSpPr/>
          <p:nvPr/>
        </p:nvCxnSpPr>
        <p:spPr bwMode="auto">
          <a:xfrm>
            <a:off x="8229600" y="4601814"/>
            <a:ext cx="466253" cy="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1" name="直接连接符 80"/>
          <p:cNvCxnSpPr/>
          <p:nvPr/>
        </p:nvCxnSpPr>
        <p:spPr bwMode="auto">
          <a:xfrm flipH="1">
            <a:off x="5862119" y="2356555"/>
            <a:ext cx="67901" cy="909873"/>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3" name="直接连接符 82"/>
          <p:cNvCxnSpPr/>
          <p:nvPr/>
        </p:nvCxnSpPr>
        <p:spPr bwMode="auto">
          <a:xfrm flipH="1">
            <a:off x="5314384" y="3266428"/>
            <a:ext cx="552263" cy="34403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5" name="直接连接符 84"/>
          <p:cNvCxnSpPr/>
          <p:nvPr/>
        </p:nvCxnSpPr>
        <p:spPr bwMode="auto">
          <a:xfrm flipH="1">
            <a:off x="4744016" y="3605933"/>
            <a:ext cx="579422" cy="99588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0" name="直接连接符 89"/>
          <p:cNvCxnSpPr/>
          <p:nvPr/>
        </p:nvCxnSpPr>
        <p:spPr bwMode="auto">
          <a:xfrm flipH="1">
            <a:off x="4572000" y="4601814"/>
            <a:ext cx="172016"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2" name="直接箭头连接符 91"/>
          <p:cNvCxnSpPr/>
          <p:nvPr/>
        </p:nvCxnSpPr>
        <p:spPr bwMode="auto">
          <a:xfrm>
            <a:off x="380390" y="4842673"/>
            <a:ext cx="4191610" cy="7315"/>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4" name="直接箭头连接符 93"/>
          <p:cNvCxnSpPr/>
          <p:nvPr/>
        </p:nvCxnSpPr>
        <p:spPr bwMode="auto">
          <a:xfrm flipV="1">
            <a:off x="2267712" y="1931223"/>
            <a:ext cx="0" cy="3138221"/>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6" name="直接连接符 95"/>
          <p:cNvCxnSpPr/>
          <p:nvPr/>
        </p:nvCxnSpPr>
        <p:spPr bwMode="auto">
          <a:xfrm>
            <a:off x="1616659" y="3284535"/>
            <a:ext cx="1294791"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98" name="直接连接符 97"/>
          <p:cNvCxnSpPr/>
          <p:nvPr/>
        </p:nvCxnSpPr>
        <p:spPr bwMode="auto">
          <a:xfrm>
            <a:off x="1119226" y="3621034"/>
            <a:ext cx="2275027"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0" name="直接连接符 99"/>
          <p:cNvCxnSpPr/>
          <p:nvPr/>
        </p:nvCxnSpPr>
        <p:spPr bwMode="auto">
          <a:xfrm flipV="1">
            <a:off x="555955" y="4630532"/>
            <a:ext cx="3430829" cy="7315"/>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2" name="直接连接符 101"/>
          <p:cNvCxnSpPr/>
          <p:nvPr/>
        </p:nvCxnSpPr>
        <p:spPr bwMode="auto">
          <a:xfrm>
            <a:off x="4740250" y="4601271"/>
            <a:ext cx="3452774" cy="731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5" name="直接连接符 104"/>
          <p:cNvCxnSpPr/>
          <p:nvPr/>
        </p:nvCxnSpPr>
        <p:spPr bwMode="auto">
          <a:xfrm>
            <a:off x="5325466" y="3606404"/>
            <a:ext cx="2318918"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7" name="直接连接符 106"/>
          <p:cNvCxnSpPr/>
          <p:nvPr/>
        </p:nvCxnSpPr>
        <p:spPr bwMode="auto">
          <a:xfrm>
            <a:off x="5786323" y="3269905"/>
            <a:ext cx="1382573"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9" name="直接连接符 108"/>
          <p:cNvCxnSpPr/>
          <p:nvPr/>
        </p:nvCxnSpPr>
        <p:spPr bwMode="auto">
          <a:xfrm>
            <a:off x="5310835" y="3606404"/>
            <a:ext cx="7315"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2" name="直接连接符 111"/>
          <p:cNvCxnSpPr/>
          <p:nvPr/>
        </p:nvCxnSpPr>
        <p:spPr bwMode="auto">
          <a:xfrm>
            <a:off x="7637069" y="3613719"/>
            <a:ext cx="7315" cy="122163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4" name="直接连接符 113"/>
          <p:cNvCxnSpPr/>
          <p:nvPr/>
        </p:nvCxnSpPr>
        <p:spPr bwMode="auto">
          <a:xfrm>
            <a:off x="5866790" y="3269905"/>
            <a:ext cx="0" cy="15727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6" name="直接连接符 115"/>
          <p:cNvCxnSpPr/>
          <p:nvPr/>
        </p:nvCxnSpPr>
        <p:spPr bwMode="auto">
          <a:xfrm>
            <a:off x="5932627" y="2348189"/>
            <a:ext cx="7315" cy="24871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8" name="直接连接符 117"/>
          <p:cNvCxnSpPr/>
          <p:nvPr/>
        </p:nvCxnSpPr>
        <p:spPr bwMode="auto">
          <a:xfrm flipH="1">
            <a:off x="7029907" y="2340874"/>
            <a:ext cx="7316" cy="250911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1" name="直接连接符 120"/>
          <p:cNvCxnSpPr/>
          <p:nvPr/>
        </p:nvCxnSpPr>
        <p:spPr bwMode="auto">
          <a:xfrm>
            <a:off x="7103059" y="3269905"/>
            <a:ext cx="0" cy="155813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3" name="直接箭头连接符 122"/>
          <p:cNvCxnSpPr/>
          <p:nvPr/>
        </p:nvCxnSpPr>
        <p:spPr bwMode="auto">
          <a:xfrm>
            <a:off x="4572000" y="4835357"/>
            <a:ext cx="4235501" cy="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5" name="直接箭头连接符 124"/>
          <p:cNvCxnSpPr/>
          <p:nvPr/>
        </p:nvCxnSpPr>
        <p:spPr bwMode="auto">
          <a:xfrm flipV="1">
            <a:off x="6488582" y="1931223"/>
            <a:ext cx="0" cy="310896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7" name="直接连接符 126"/>
          <p:cNvCxnSpPr/>
          <p:nvPr/>
        </p:nvCxnSpPr>
        <p:spPr bwMode="auto">
          <a:xfrm>
            <a:off x="2757830" y="2399396"/>
            <a:ext cx="7316" cy="245059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9" name="直接连接符 128"/>
          <p:cNvCxnSpPr/>
          <p:nvPr/>
        </p:nvCxnSpPr>
        <p:spPr bwMode="auto">
          <a:xfrm>
            <a:off x="2904134" y="3277220"/>
            <a:ext cx="0" cy="156545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1" name="直接连接符 130"/>
          <p:cNvCxnSpPr/>
          <p:nvPr/>
        </p:nvCxnSpPr>
        <p:spPr bwMode="auto">
          <a:xfrm>
            <a:off x="1755648" y="2392081"/>
            <a:ext cx="7315" cy="245790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3" name="直接连接符 132"/>
          <p:cNvCxnSpPr/>
          <p:nvPr/>
        </p:nvCxnSpPr>
        <p:spPr bwMode="auto">
          <a:xfrm>
            <a:off x="1616659" y="3277220"/>
            <a:ext cx="0" cy="158008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5" name="直接连接符 134"/>
          <p:cNvCxnSpPr/>
          <p:nvPr/>
        </p:nvCxnSpPr>
        <p:spPr bwMode="auto">
          <a:xfrm>
            <a:off x="1111910" y="3606404"/>
            <a:ext cx="7316" cy="125089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7" name="直接连接符 136"/>
          <p:cNvCxnSpPr/>
          <p:nvPr/>
        </p:nvCxnSpPr>
        <p:spPr bwMode="auto">
          <a:xfrm>
            <a:off x="3394253" y="3613719"/>
            <a:ext cx="14630"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0" name="TextBox 139"/>
          <p:cNvSpPr txBox="1"/>
          <p:nvPr/>
        </p:nvSpPr>
        <p:spPr>
          <a:xfrm>
            <a:off x="358452" y="4937773"/>
            <a:ext cx="475488" cy="246221"/>
          </a:xfrm>
          <a:prstGeom prst="rect">
            <a:avLst/>
          </a:prstGeom>
          <a:noFill/>
        </p:spPr>
        <p:txBody>
          <a:bodyPr wrap="square" rtlCol="0">
            <a:spAutoFit/>
          </a:bodyPr>
          <a:lstStyle/>
          <a:p>
            <a:r>
              <a:rPr lang="en-US" altLang="zh-CN" sz="1000" dirty="0" smtClean="0"/>
              <a:t>-60</a:t>
            </a:r>
            <a:endParaRPr lang="zh-CN" altLang="en-US" sz="1000" dirty="0"/>
          </a:p>
        </p:txBody>
      </p:sp>
      <p:cxnSp>
        <p:nvCxnSpPr>
          <p:cNvPr id="142" name="直接连接符 141"/>
          <p:cNvCxnSpPr/>
          <p:nvPr/>
        </p:nvCxnSpPr>
        <p:spPr bwMode="auto">
          <a:xfrm flipH="1">
            <a:off x="548640" y="4637847"/>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3" name="直接连接符 142"/>
          <p:cNvCxnSpPr/>
          <p:nvPr/>
        </p:nvCxnSpPr>
        <p:spPr bwMode="auto">
          <a:xfrm flipH="1">
            <a:off x="3970927" y="4643943"/>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4" name="TextBox 143"/>
          <p:cNvSpPr txBox="1"/>
          <p:nvPr/>
        </p:nvSpPr>
        <p:spPr>
          <a:xfrm>
            <a:off x="935122" y="4936558"/>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45" name="TextBox 144"/>
          <p:cNvSpPr txBox="1"/>
          <p:nvPr/>
        </p:nvSpPr>
        <p:spPr>
          <a:xfrm>
            <a:off x="1394752" y="4935343"/>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6" name="TextBox 145"/>
          <p:cNvSpPr txBox="1"/>
          <p:nvPr/>
        </p:nvSpPr>
        <p:spPr>
          <a:xfrm>
            <a:off x="1634932" y="4941443"/>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7" name="TextBox 146"/>
          <p:cNvSpPr txBox="1"/>
          <p:nvPr/>
        </p:nvSpPr>
        <p:spPr>
          <a:xfrm>
            <a:off x="2584667" y="4932913"/>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8" name="TextBox 147"/>
          <p:cNvSpPr txBox="1"/>
          <p:nvPr/>
        </p:nvSpPr>
        <p:spPr>
          <a:xfrm>
            <a:off x="2766327" y="4946328"/>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9" name="TextBox 148"/>
          <p:cNvSpPr txBox="1"/>
          <p:nvPr/>
        </p:nvSpPr>
        <p:spPr>
          <a:xfrm>
            <a:off x="3247902" y="4945113"/>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50" name="TextBox 149"/>
          <p:cNvSpPr txBox="1"/>
          <p:nvPr/>
        </p:nvSpPr>
        <p:spPr>
          <a:xfrm>
            <a:off x="3817257" y="4936583"/>
            <a:ext cx="475488" cy="246221"/>
          </a:xfrm>
          <a:prstGeom prst="rect">
            <a:avLst/>
          </a:prstGeom>
          <a:noFill/>
        </p:spPr>
        <p:txBody>
          <a:bodyPr wrap="square" rtlCol="0">
            <a:spAutoFit/>
          </a:bodyPr>
          <a:lstStyle/>
          <a:p>
            <a:r>
              <a:rPr lang="en-US" altLang="zh-CN" sz="1000" dirty="0" smtClean="0"/>
              <a:t>60</a:t>
            </a:r>
            <a:endParaRPr lang="zh-CN" altLang="en-US" sz="1000" dirty="0"/>
          </a:p>
        </p:txBody>
      </p:sp>
      <p:sp>
        <p:nvSpPr>
          <p:cNvPr id="151" name="TextBox 150"/>
          <p:cNvSpPr txBox="1"/>
          <p:nvPr/>
        </p:nvSpPr>
        <p:spPr>
          <a:xfrm>
            <a:off x="2162852" y="4437948"/>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52" name="TextBox 151"/>
          <p:cNvSpPr txBox="1"/>
          <p:nvPr/>
        </p:nvSpPr>
        <p:spPr>
          <a:xfrm>
            <a:off x="2154322" y="3434578"/>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53" name="TextBox 152"/>
          <p:cNvSpPr txBox="1"/>
          <p:nvPr/>
        </p:nvSpPr>
        <p:spPr>
          <a:xfrm>
            <a:off x="2160422" y="3096873"/>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54" name="TextBox 153"/>
          <p:cNvSpPr txBox="1"/>
          <p:nvPr/>
        </p:nvSpPr>
        <p:spPr>
          <a:xfrm>
            <a:off x="2166522" y="221785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55" name="TextBox 154"/>
          <p:cNvSpPr txBox="1"/>
          <p:nvPr/>
        </p:nvSpPr>
        <p:spPr>
          <a:xfrm>
            <a:off x="4535425" y="492445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56" name="TextBox 155"/>
          <p:cNvSpPr txBox="1"/>
          <p:nvPr/>
        </p:nvSpPr>
        <p:spPr>
          <a:xfrm>
            <a:off x="5134040" y="492323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57" name="TextBox 156"/>
          <p:cNvSpPr txBox="1"/>
          <p:nvPr/>
        </p:nvSpPr>
        <p:spPr>
          <a:xfrm>
            <a:off x="5564409" y="5163425"/>
            <a:ext cx="419425" cy="246221"/>
          </a:xfrm>
          <a:prstGeom prst="rect">
            <a:avLst/>
          </a:prstGeom>
          <a:noFill/>
        </p:spPr>
        <p:txBody>
          <a:bodyPr wrap="square" rtlCol="0">
            <a:spAutoFit/>
          </a:bodyPr>
          <a:lstStyle/>
          <a:p>
            <a:r>
              <a:rPr lang="en-US" altLang="zh-CN" sz="1000" dirty="0" smtClean="0"/>
              <a:t>-41</a:t>
            </a:r>
            <a:endParaRPr lang="zh-CN" altLang="en-US" sz="1000" dirty="0"/>
          </a:p>
        </p:txBody>
      </p:sp>
      <p:sp>
        <p:nvSpPr>
          <p:cNvPr id="158" name="TextBox 157"/>
          <p:cNvSpPr txBox="1"/>
          <p:nvPr/>
        </p:nvSpPr>
        <p:spPr>
          <a:xfrm>
            <a:off x="5848487" y="5162209"/>
            <a:ext cx="354809"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59" name="TextBox 158"/>
          <p:cNvSpPr txBox="1"/>
          <p:nvPr/>
        </p:nvSpPr>
        <p:spPr>
          <a:xfrm>
            <a:off x="6827475" y="5146358"/>
            <a:ext cx="319475"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60" name="TextBox 159"/>
          <p:cNvSpPr txBox="1"/>
          <p:nvPr/>
        </p:nvSpPr>
        <p:spPr>
          <a:xfrm>
            <a:off x="6994505" y="5145143"/>
            <a:ext cx="371901" cy="246221"/>
          </a:xfrm>
          <a:prstGeom prst="rect">
            <a:avLst/>
          </a:prstGeom>
          <a:noFill/>
        </p:spPr>
        <p:txBody>
          <a:bodyPr wrap="square" rtlCol="0">
            <a:spAutoFit/>
          </a:bodyPr>
          <a:lstStyle/>
          <a:p>
            <a:r>
              <a:rPr lang="en-US" altLang="zh-CN" sz="1000" dirty="0" smtClean="0"/>
              <a:t>41</a:t>
            </a:r>
            <a:endParaRPr lang="zh-CN" altLang="en-US" sz="1000" dirty="0"/>
          </a:p>
        </p:txBody>
      </p:sp>
      <p:cxnSp>
        <p:nvCxnSpPr>
          <p:cNvPr id="161" name="直接连接符 160"/>
          <p:cNvCxnSpPr/>
          <p:nvPr/>
        </p:nvCxnSpPr>
        <p:spPr bwMode="auto">
          <a:xfrm flipH="1">
            <a:off x="4737787" y="4613468"/>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2" name="直接连接符 161"/>
          <p:cNvCxnSpPr/>
          <p:nvPr/>
        </p:nvCxnSpPr>
        <p:spPr bwMode="auto">
          <a:xfrm flipH="1">
            <a:off x="8218596" y="4641510"/>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63" name="TextBox 162"/>
          <p:cNvSpPr txBox="1"/>
          <p:nvPr/>
        </p:nvSpPr>
        <p:spPr>
          <a:xfrm>
            <a:off x="7480997" y="492201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64" name="TextBox 163"/>
          <p:cNvSpPr txBox="1"/>
          <p:nvPr/>
        </p:nvSpPr>
        <p:spPr>
          <a:xfrm>
            <a:off x="8057667" y="492080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65" name="TextBox 164"/>
          <p:cNvSpPr txBox="1"/>
          <p:nvPr/>
        </p:nvSpPr>
        <p:spPr>
          <a:xfrm>
            <a:off x="6382505" y="4407467"/>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66" name="TextBox 165"/>
          <p:cNvSpPr txBox="1"/>
          <p:nvPr/>
        </p:nvSpPr>
        <p:spPr>
          <a:xfrm>
            <a:off x="6381288" y="3404099"/>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67" name="TextBox 166"/>
          <p:cNvSpPr txBox="1"/>
          <p:nvPr/>
        </p:nvSpPr>
        <p:spPr>
          <a:xfrm>
            <a:off x="6372758" y="3070565"/>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68" name="TextBox 167"/>
          <p:cNvSpPr txBox="1"/>
          <p:nvPr/>
        </p:nvSpPr>
        <p:spPr>
          <a:xfrm>
            <a:off x="6393482" y="217274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69" name="TextBox 168"/>
          <p:cNvSpPr txBox="1"/>
          <p:nvPr/>
        </p:nvSpPr>
        <p:spPr>
          <a:xfrm>
            <a:off x="2254302" y="1852108"/>
            <a:ext cx="646194" cy="246221"/>
          </a:xfrm>
          <a:prstGeom prst="rect">
            <a:avLst/>
          </a:prstGeom>
          <a:noFill/>
        </p:spPr>
        <p:txBody>
          <a:bodyPr wrap="square" rtlCol="0">
            <a:spAutoFit/>
          </a:bodyPr>
          <a:lstStyle/>
          <a:p>
            <a:r>
              <a:rPr lang="en-US" altLang="zh-CN" sz="1000" dirty="0" smtClean="0"/>
              <a:t>PSD</a:t>
            </a:r>
            <a:endParaRPr lang="zh-CN" altLang="en-US" sz="1000" dirty="0"/>
          </a:p>
        </p:txBody>
      </p:sp>
      <p:sp>
        <p:nvSpPr>
          <p:cNvPr id="170" name="TextBox 169"/>
          <p:cNvSpPr txBox="1"/>
          <p:nvPr/>
        </p:nvSpPr>
        <p:spPr>
          <a:xfrm>
            <a:off x="6488584" y="1858206"/>
            <a:ext cx="646194" cy="246221"/>
          </a:xfrm>
          <a:prstGeom prst="rect">
            <a:avLst/>
          </a:prstGeom>
          <a:noFill/>
        </p:spPr>
        <p:txBody>
          <a:bodyPr wrap="square" rtlCol="0">
            <a:spAutoFit/>
          </a:bodyPr>
          <a:lstStyle/>
          <a:p>
            <a:r>
              <a:rPr lang="en-US" altLang="zh-CN" sz="1000" dirty="0" smtClean="0"/>
              <a:t>PSD</a:t>
            </a:r>
            <a:endParaRPr lang="zh-CN" altLang="en-US" sz="1000" dirty="0"/>
          </a:p>
        </p:txBody>
      </p:sp>
      <p:cxnSp>
        <p:nvCxnSpPr>
          <p:cNvPr id="171" name="直接连接符 170"/>
          <p:cNvCxnSpPr/>
          <p:nvPr/>
        </p:nvCxnSpPr>
        <p:spPr bwMode="auto">
          <a:xfrm flipH="1">
            <a:off x="6956755" y="234697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3" name="直接连接符 172"/>
          <p:cNvCxnSpPr/>
          <p:nvPr/>
        </p:nvCxnSpPr>
        <p:spPr bwMode="auto">
          <a:xfrm flipH="1">
            <a:off x="7167676" y="3262589"/>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5" name="直接连接符 174"/>
          <p:cNvCxnSpPr/>
          <p:nvPr/>
        </p:nvCxnSpPr>
        <p:spPr bwMode="auto">
          <a:xfrm flipH="1">
            <a:off x="6004590" y="236770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6" name="直接连接符 175"/>
          <p:cNvCxnSpPr/>
          <p:nvPr/>
        </p:nvCxnSpPr>
        <p:spPr bwMode="auto">
          <a:xfrm flipH="1">
            <a:off x="5783926" y="3246744"/>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8" name="直接箭头连接符 177"/>
          <p:cNvCxnSpPr>
            <a:stCxn id="157" idx="0"/>
          </p:cNvCxnSpPr>
          <p:nvPr/>
        </p:nvCxnSpPr>
        <p:spPr bwMode="auto">
          <a:xfrm flipV="1">
            <a:off x="5774122" y="4842673"/>
            <a:ext cx="107299" cy="3207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80" name="直接箭头连接符 179"/>
          <p:cNvCxnSpPr>
            <a:stCxn id="158" idx="0"/>
          </p:cNvCxnSpPr>
          <p:nvPr/>
        </p:nvCxnSpPr>
        <p:spPr bwMode="auto">
          <a:xfrm flipH="1" flipV="1">
            <a:off x="5932627" y="4849987"/>
            <a:ext cx="93265" cy="3122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4" name="TextBox 183"/>
          <p:cNvSpPr txBox="1"/>
          <p:nvPr/>
        </p:nvSpPr>
        <p:spPr>
          <a:xfrm>
            <a:off x="6066722" y="5153679"/>
            <a:ext cx="354809"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186" name="直接箭头连接符 185"/>
          <p:cNvCxnSpPr>
            <a:stCxn id="184" idx="0"/>
          </p:cNvCxnSpPr>
          <p:nvPr/>
        </p:nvCxnSpPr>
        <p:spPr bwMode="auto">
          <a:xfrm flipH="1" flipV="1">
            <a:off x="5991149" y="4835357"/>
            <a:ext cx="252978" cy="318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8" name="TextBox 187"/>
          <p:cNvSpPr txBox="1"/>
          <p:nvPr/>
        </p:nvSpPr>
        <p:spPr>
          <a:xfrm>
            <a:off x="5334007" y="5167094"/>
            <a:ext cx="354809"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190" name="直接箭头连接符 189"/>
          <p:cNvCxnSpPr>
            <a:stCxn id="188" idx="0"/>
          </p:cNvCxnSpPr>
          <p:nvPr/>
        </p:nvCxnSpPr>
        <p:spPr bwMode="auto">
          <a:xfrm flipV="1">
            <a:off x="5511412" y="4828042"/>
            <a:ext cx="274911" cy="3390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2" name="直接箭头连接符 191"/>
          <p:cNvCxnSpPr>
            <a:stCxn id="159" idx="0"/>
          </p:cNvCxnSpPr>
          <p:nvPr/>
        </p:nvCxnSpPr>
        <p:spPr bwMode="auto">
          <a:xfrm flipV="1">
            <a:off x="6987213" y="4828042"/>
            <a:ext cx="42694" cy="3183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5" name="直接箭头连接符 194"/>
          <p:cNvCxnSpPr>
            <a:stCxn id="160" idx="0"/>
          </p:cNvCxnSpPr>
          <p:nvPr/>
        </p:nvCxnSpPr>
        <p:spPr bwMode="auto">
          <a:xfrm flipH="1" flipV="1">
            <a:off x="7110374" y="4820727"/>
            <a:ext cx="70082" cy="3244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0" name="TextBox 199"/>
          <p:cNvSpPr txBox="1"/>
          <p:nvPr/>
        </p:nvSpPr>
        <p:spPr>
          <a:xfrm>
            <a:off x="7168853" y="5151238"/>
            <a:ext cx="371901"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202" name="直接箭头连接符 201"/>
          <p:cNvCxnSpPr/>
          <p:nvPr/>
        </p:nvCxnSpPr>
        <p:spPr bwMode="auto">
          <a:xfrm flipH="1" flipV="1">
            <a:off x="7183527" y="4835359"/>
            <a:ext cx="131673" cy="2999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7" name="TextBox 206"/>
          <p:cNvSpPr txBox="1"/>
          <p:nvPr/>
        </p:nvSpPr>
        <p:spPr>
          <a:xfrm>
            <a:off x="6648260" y="5150020"/>
            <a:ext cx="371901"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209" name="直接箭头连接符 208"/>
          <p:cNvCxnSpPr>
            <a:stCxn id="207" idx="0"/>
          </p:cNvCxnSpPr>
          <p:nvPr/>
        </p:nvCxnSpPr>
        <p:spPr bwMode="auto">
          <a:xfrm flipV="1">
            <a:off x="6834211" y="4835357"/>
            <a:ext cx="129859" cy="3146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12" name="直接箭头连接符 211"/>
          <p:cNvCxnSpPr/>
          <p:nvPr/>
        </p:nvCxnSpPr>
        <p:spPr bwMode="auto">
          <a:xfrm>
            <a:off x="4158532" y="3260350"/>
            <a:ext cx="731520" cy="0"/>
          </a:xfrm>
          <a:prstGeom prst="straightConnector1">
            <a:avLst/>
          </a:prstGeom>
          <a:ln>
            <a:headEnd type="none" w="sm" len="sm"/>
            <a:tailEnd type="arrow"/>
          </a:ln>
        </p:spPr>
        <p:style>
          <a:lnRef idx="2">
            <a:schemeClr val="accent1"/>
          </a:lnRef>
          <a:fillRef idx="0">
            <a:schemeClr val="accent1"/>
          </a:fillRef>
          <a:effectRef idx="1">
            <a:schemeClr val="accent1"/>
          </a:effectRef>
          <a:fontRef idx="minor">
            <a:schemeClr val="tx1"/>
          </a:fontRef>
        </p:style>
      </p:cxnSp>
      <p:sp>
        <p:nvSpPr>
          <p:cNvPr id="213" name="TextBox 212"/>
          <p:cNvSpPr txBox="1"/>
          <p:nvPr/>
        </p:nvSpPr>
        <p:spPr>
          <a:xfrm>
            <a:off x="4126724" y="2910488"/>
            <a:ext cx="654346" cy="338554"/>
          </a:xfrm>
          <a:prstGeom prst="rect">
            <a:avLst/>
          </a:prstGeom>
          <a:noFill/>
        </p:spPr>
        <p:txBody>
          <a:bodyPr wrap="none" rtlCol="0">
            <a:spAutoFit/>
          </a:bodyPr>
          <a:lstStyle/>
          <a:p>
            <a:r>
              <a:rPr lang="en-US" altLang="zh-CN" sz="1600" dirty="0" smtClean="0">
                <a:solidFill>
                  <a:srgbClr val="00B050"/>
                </a:solidFill>
              </a:rPr>
              <a:t>f(x/2)</a:t>
            </a:r>
            <a:endParaRPr lang="zh-CN" altLang="en-US" sz="1600" dirty="0">
              <a:solidFill>
                <a:srgbClr val="00B050"/>
              </a:solidFill>
            </a:endParaRPr>
          </a:p>
        </p:txBody>
      </p:sp>
      <p:sp>
        <p:nvSpPr>
          <p:cNvPr id="214" name="TextBox 213"/>
          <p:cNvSpPr txBox="1"/>
          <p:nvPr/>
        </p:nvSpPr>
        <p:spPr>
          <a:xfrm>
            <a:off x="2263923" y="5430548"/>
            <a:ext cx="4588858" cy="276999"/>
          </a:xfrm>
          <a:prstGeom prst="rect">
            <a:avLst/>
          </a:prstGeom>
          <a:noFill/>
        </p:spPr>
        <p:txBody>
          <a:bodyPr wrap="square" rtlCol="0">
            <a:spAutoFit/>
          </a:bodyPr>
          <a:lstStyle/>
          <a:p>
            <a:r>
              <a:rPr lang="en-US" altLang="zh-CN" sz="1200" dirty="0" smtClean="0"/>
              <a:t>Scaling of 40MHz piecewise SM is not equivalent to 80M SM.</a:t>
            </a:r>
            <a:endParaRPr lang="zh-CN" altLang="en-US" sz="1200" dirty="0"/>
          </a:p>
        </p:txBody>
      </p:sp>
      <p:cxnSp>
        <p:nvCxnSpPr>
          <p:cNvPr id="110" name="直接连接符 109"/>
          <p:cNvCxnSpPr/>
          <p:nvPr/>
        </p:nvCxnSpPr>
        <p:spPr bwMode="auto">
          <a:xfrm flipV="1">
            <a:off x="4729337" y="6005788"/>
            <a:ext cx="750497" cy="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13" name="直接连接符 112"/>
          <p:cNvCxnSpPr/>
          <p:nvPr/>
        </p:nvCxnSpPr>
        <p:spPr bwMode="auto">
          <a:xfrm flipV="1">
            <a:off x="4724787" y="6267371"/>
            <a:ext cx="750497" cy="1"/>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555190" y="6072219"/>
            <a:ext cx="1088760" cy="338554"/>
          </a:xfrm>
          <a:prstGeom prst="rect">
            <a:avLst/>
          </a:prstGeom>
          <a:noFill/>
        </p:spPr>
        <p:txBody>
          <a:bodyPr wrap="none" rtlCol="0">
            <a:spAutoFit/>
          </a:bodyPr>
          <a:lstStyle/>
          <a:p>
            <a:r>
              <a:rPr lang="en-US" altLang="zh-CN" sz="1600" dirty="0" smtClean="0">
                <a:solidFill>
                  <a:srgbClr val="00B050"/>
                </a:solidFill>
              </a:rPr>
              <a:t>f</a:t>
            </a:r>
            <a:r>
              <a:rPr lang="en-US" altLang="zh-CN" sz="1600" baseline="-25000" dirty="0" smtClean="0">
                <a:solidFill>
                  <a:srgbClr val="00B050"/>
                </a:solidFill>
              </a:rPr>
              <a:t>40MHz</a:t>
            </a:r>
            <a:r>
              <a:rPr lang="en-US" altLang="zh-CN" sz="1600" dirty="0" smtClean="0">
                <a:solidFill>
                  <a:srgbClr val="00B050"/>
                </a:solidFill>
              </a:rPr>
              <a:t>(x/2)</a:t>
            </a:r>
            <a:endParaRPr lang="zh-CN" altLang="en-US" sz="1600" dirty="0">
              <a:solidFill>
                <a:srgbClr val="00B050"/>
              </a:solidFill>
            </a:endParaRPr>
          </a:p>
        </p:txBody>
      </p:sp>
      <p:sp>
        <p:nvSpPr>
          <p:cNvPr id="117" name="TextBox 116"/>
          <p:cNvSpPr txBox="1"/>
          <p:nvPr/>
        </p:nvSpPr>
        <p:spPr>
          <a:xfrm>
            <a:off x="5557465" y="5815187"/>
            <a:ext cx="1194558" cy="338554"/>
          </a:xfrm>
          <a:prstGeom prst="rect">
            <a:avLst/>
          </a:prstGeom>
          <a:noFill/>
        </p:spPr>
        <p:txBody>
          <a:bodyPr wrap="none" rtlCol="0">
            <a:spAutoFit/>
          </a:bodyPr>
          <a:lstStyle/>
          <a:p>
            <a:r>
              <a:rPr lang="en-US" altLang="zh-CN" sz="1600" dirty="0" smtClean="0">
                <a:solidFill>
                  <a:schemeClr val="accent2">
                    <a:lumMod val="75000"/>
                  </a:schemeClr>
                </a:solidFill>
              </a:rPr>
              <a:t>80MHz SM</a:t>
            </a:r>
            <a:endParaRPr lang="zh-CN" altLang="en-US" sz="1600" dirty="0">
              <a:solidFill>
                <a:schemeClr val="accent2">
                  <a:lumMod val="75000"/>
                </a:schemeClr>
              </a:solidFill>
            </a:endParaRPr>
          </a:p>
        </p:txBody>
      </p:sp>
      <p:cxnSp>
        <p:nvCxnSpPr>
          <p:cNvPr id="119" name="直接连接符 118"/>
          <p:cNvCxnSpPr/>
          <p:nvPr/>
        </p:nvCxnSpPr>
        <p:spPr bwMode="auto">
          <a:xfrm flipV="1">
            <a:off x="2391020" y="6021710"/>
            <a:ext cx="750497" cy="1"/>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sp>
        <p:nvSpPr>
          <p:cNvPr id="120" name="TextBox 119"/>
          <p:cNvSpPr txBox="1"/>
          <p:nvPr/>
        </p:nvSpPr>
        <p:spPr>
          <a:xfrm>
            <a:off x="3219148" y="5831109"/>
            <a:ext cx="1194558" cy="338554"/>
          </a:xfrm>
          <a:prstGeom prst="rect">
            <a:avLst/>
          </a:prstGeom>
          <a:noFill/>
        </p:spPr>
        <p:txBody>
          <a:bodyPr wrap="none" rtlCol="0">
            <a:spAutoFit/>
          </a:bodyPr>
          <a:lstStyle/>
          <a:p>
            <a:r>
              <a:rPr lang="en-US" altLang="zh-CN" sz="1600" dirty="0" smtClean="0"/>
              <a:t>40MHz SM</a:t>
            </a:r>
            <a:endParaRPr lang="zh-CN"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Stepwise SM Scaling (40MHZ to 80MHz)</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p:txBody>
          <a:bodyPr/>
          <a:lstStyle/>
          <a:p>
            <a:pPr>
              <a:defRPr/>
            </a:pPr>
            <a:r>
              <a:rPr lang="en-US" smtClean="0"/>
              <a:t>David Xun Yang, Huawei Technologies</a:t>
            </a:r>
            <a:endParaRPr lang="en-US"/>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11</a:t>
            </a:fld>
            <a:endParaRPr lang="en-US" altLang="zh-CN"/>
          </a:p>
        </p:txBody>
      </p:sp>
      <p:grpSp>
        <p:nvGrpSpPr>
          <p:cNvPr id="6" name="组合 31"/>
          <p:cNvGrpSpPr/>
          <p:nvPr/>
        </p:nvGrpSpPr>
        <p:grpSpPr>
          <a:xfrm>
            <a:off x="368300" y="2398710"/>
            <a:ext cx="4079875" cy="2238375"/>
            <a:chOff x="368300" y="2771775"/>
            <a:chExt cx="4079875" cy="2238375"/>
          </a:xfrm>
        </p:grpSpPr>
        <p:cxnSp>
          <p:nvCxnSpPr>
            <p:cNvPr id="8" name="直接连接符 7"/>
            <p:cNvCxnSpPr/>
            <p:nvPr/>
          </p:nvCxnSpPr>
          <p:spPr bwMode="auto">
            <a:xfrm>
              <a:off x="1752600" y="2771775"/>
              <a:ext cx="1009650" cy="952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a:off x="2762250" y="2774950"/>
              <a:ext cx="142875" cy="89217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a:off x="2895600" y="3667125"/>
              <a:ext cx="501650" cy="32702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a:off x="3381375" y="3981450"/>
              <a:ext cx="590550" cy="101917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3971925" y="5000625"/>
              <a:ext cx="47625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flipH="1">
              <a:off x="1628775" y="2771775"/>
              <a:ext cx="133351" cy="88582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bwMode="auto">
            <a:xfrm flipH="1">
              <a:off x="1114426" y="3657600"/>
              <a:ext cx="514349" cy="3429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flipH="1">
              <a:off x="558800" y="3994150"/>
              <a:ext cx="571500" cy="1016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bwMode="auto">
            <a:xfrm flipH="1">
              <a:off x="368300" y="5003800"/>
              <a:ext cx="18415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34" name="直接连接符 33"/>
          <p:cNvCxnSpPr/>
          <p:nvPr/>
        </p:nvCxnSpPr>
        <p:spPr bwMode="auto">
          <a:xfrm flipV="1">
            <a:off x="5994400" y="2375421"/>
            <a:ext cx="987810" cy="7414"/>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bwMode="auto">
          <a:xfrm>
            <a:off x="6966353" y="2375421"/>
            <a:ext cx="206137" cy="88797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bwMode="auto">
          <a:xfrm>
            <a:off x="7177776" y="3258107"/>
            <a:ext cx="475175" cy="33757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7" name="直接连接符 36"/>
          <p:cNvCxnSpPr/>
          <p:nvPr/>
        </p:nvCxnSpPr>
        <p:spPr bwMode="auto">
          <a:xfrm>
            <a:off x="7636470" y="3582985"/>
            <a:ext cx="571988" cy="101765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8" name="直接连接符 37"/>
          <p:cNvCxnSpPr/>
          <p:nvPr/>
        </p:nvCxnSpPr>
        <p:spPr bwMode="auto">
          <a:xfrm>
            <a:off x="8207251" y="4602160"/>
            <a:ext cx="494411"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9" name="直接连接符 38"/>
          <p:cNvCxnSpPr/>
          <p:nvPr/>
        </p:nvCxnSpPr>
        <p:spPr bwMode="auto">
          <a:xfrm flipH="1">
            <a:off x="5777105" y="2376485"/>
            <a:ext cx="217296" cy="88162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0" name="直接连接符 39"/>
          <p:cNvCxnSpPr/>
          <p:nvPr/>
        </p:nvCxnSpPr>
        <p:spPr bwMode="auto">
          <a:xfrm flipH="1">
            <a:off x="5317262" y="3252822"/>
            <a:ext cx="470414" cy="348846"/>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1" name="直接连接符 40"/>
          <p:cNvCxnSpPr/>
          <p:nvPr/>
        </p:nvCxnSpPr>
        <p:spPr bwMode="auto">
          <a:xfrm flipH="1">
            <a:off x="4751710" y="3596382"/>
            <a:ext cx="576124" cy="998969"/>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2" name="直接连接符 41"/>
          <p:cNvCxnSpPr/>
          <p:nvPr/>
        </p:nvCxnSpPr>
        <p:spPr bwMode="auto">
          <a:xfrm flipH="1">
            <a:off x="4556075" y="4600637"/>
            <a:ext cx="200919" cy="469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8" name="直接连接符 67"/>
          <p:cNvCxnSpPr/>
          <p:nvPr/>
        </p:nvCxnSpPr>
        <p:spPr bwMode="auto">
          <a:xfrm>
            <a:off x="5930386" y="2359564"/>
            <a:ext cx="1094109"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直接连接符 70"/>
          <p:cNvCxnSpPr/>
          <p:nvPr/>
        </p:nvCxnSpPr>
        <p:spPr bwMode="auto">
          <a:xfrm>
            <a:off x="7035066" y="2348993"/>
            <a:ext cx="63426" cy="919685"/>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3" name="直接连接符 72"/>
          <p:cNvCxnSpPr/>
          <p:nvPr/>
        </p:nvCxnSpPr>
        <p:spPr bwMode="auto">
          <a:xfrm>
            <a:off x="7098492" y="3263393"/>
            <a:ext cx="551686" cy="34254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5" name="直接连接符 74"/>
          <p:cNvCxnSpPr/>
          <p:nvPr/>
        </p:nvCxnSpPr>
        <p:spPr bwMode="auto">
          <a:xfrm>
            <a:off x="7648190" y="3596382"/>
            <a:ext cx="576124" cy="1025397"/>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8" name="直接连接符 77"/>
          <p:cNvCxnSpPr/>
          <p:nvPr/>
        </p:nvCxnSpPr>
        <p:spPr bwMode="auto">
          <a:xfrm>
            <a:off x="8229600" y="4601814"/>
            <a:ext cx="466253" cy="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1" name="直接连接符 80"/>
          <p:cNvCxnSpPr/>
          <p:nvPr/>
        </p:nvCxnSpPr>
        <p:spPr bwMode="auto">
          <a:xfrm flipH="1">
            <a:off x="5862119" y="2356555"/>
            <a:ext cx="67901" cy="909873"/>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3" name="直接连接符 82"/>
          <p:cNvCxnSpPr/>
          <p:nvPr/>
        </p:nvCxnSpPr>
        <p:spPr bwMode="auto">
          <a:xfrm flipH="1">
            <a:off x="5314384" y="3266428"/>
            <a:ext cx="552263" cy="34403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5" name="直接连接符 84"/>
          <p:cNvCxnSpPr/>
          <p:nvPr/>
        </p:nvCxnSpPr>
        <p:spPr bwMode="auto">
          <a:xfrm flipH="1">
            <a:off x="4744016" y="3605933"/>
            <a:ext cx="579422" cy="99588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0" name="直接连接符 89"/>
          <p:cNvCxnSpPr/>
          <p:nvPr/>
        </p:nvCxnSpPr>
        <p:spPr bwMode="auto">
          <a:xfrm flipH="1">
            <a:off x="4572000" y="4601814"/>
            <a:ext cx="172016"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2" name="直接箭头连接符 91"/>
          <p:cNvCxnSpPr/>
          <p:nvPr/>
        </p:nvCxnSpPr>
        <p:spPr bwMode="auto">
          <a:xfrm>
            <a:off x="380390" y="4842673"/>
            <a:ext cx="4191610" cy="7315"/>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4" name="直接箭头连接符 93"/>
          <p:cNvCxnSpPr/>
          <p:nvPr/>
        </p:nvCxnSpPr>
        <p:spPr bwMode="auto">
          <a:xfrm flipV="1">
            <a:off x="2267712" y="1931223"/>
            <a:ext cx="0" cy="3138221"/>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6" name="直接连接符 95"/>
          <p:cNvCxnSpPr/>
          <p:nvPr/>
        </p:nvCxnSpPr>
        <p:spPr bwMode="auto">
          <a:xfrm>
            <a:off x="1616659" y="3284535"/>
            <a:ext cx="1294791"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98" name="直接连接符 97"/>
          <p:cNvCxnSpPr/>
          <p:nvPr/>
        </p:nvCxnSpPr>
        <p:spPr bwMode="auto">
          <a:xfrm>
            <a:off x="1119226" y="3621034"/>
            <a:ext cx="2275027"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0" name="直接连接符 99"/>
          <p:cNvCxnSpPr/>
          <p:nvPr/>
        </p:nvCxnSpPr>
        <p:spPr bwMode="auto">
          <a:xfrm flipV="1">
            <a:off x="555955" y="4630532"/>
            <a:ext cx="3430829" cy="7315"/>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2" name="直接连接符 101"/>
          <p:cNvCxnSpPr/>
          <p:nvPr/>
        </p:nvCxnSpPr>
        <p:spPr bwMode="auto">
          <a:xfrm>
            <a:off x="4740250" y="4601271"/>
            <a:ext cx="3452774" cy="731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5" name="直接连接符 104"/>
          <p:cNvCxnSpPr/>
          <p:nvPr/>
        </p:nvCxnSpPr>
        <p:spPr bwMode="auto">
          <a:xfrm>
            <a:off x="5325466" y="3606404"/>
            <a:ext cx="2318918"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7" name="直接连接符 106"/>
          <p:cNvCxnSpPr/>
          <p:nvPr/>
        </p:nvCxnSpPr>
        <p:spPr bwMode="auto">
          <a:xfrm>
            <a:off x="5786323" y="3269905"/>
            <a:ext cx="1382573"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9" name="直接连接符 108"/>
          <p:cNvCxnSpPr/>
          <p:nvPr/>
        </p:nvCxnSpPr>
        <p:spPr bwMode="auto">
          <a:xfrm>
            <a:off x="5310835" y="3606404"/>
            <a:ext cx="7315"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2" name="直接连接符 111"/>
          <p:cNvCxnSpPr/>
          <p:nvPr/>
        </p:nvCxnSpPr>
        <p:spPr bwMode="auto">
          <a:xfrm>
            <a:off x="7637069" y="3613719"/>
            <a:ext cx="7315" cy="122163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4" name="直接连接符 113"/>
          <p:cNvCxnSpPr/>
          <p:nvPr/>
        </p:nvCxnSpPr>
        <p:spPr bwMode="auto">
          <a:xfrm>
            <a:off x="5866790" y="3269905"/>
            <a:ext cx="0" cy="15727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6" name="直接连接符 115"/>
          <p:cNvCxnSpPr/>
          <p:nvPr/>
        </p:nvCxnSpPr>
        <p:spPr bwMode="auto">
          <a:xfrm>
            <a:off x="5932627" y="2348189"/>
            <a:ext cx="7315" cy="24871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8" name="直接连接符 117"/>
          <p:cNvCxnSpPr/>
          <p:nvPr/>
        </p:nvCxnSpPr>
        <p:spPr bwMode="auto">
          <a:xfrm flipH="1">
            <a:off x="7029907" y="2340874"/>
            <a:ext cx="7316" cy="250911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1" name="直接连接符 120"/>
          <p:cNvCxnSpPr/>
          <p:nvPr/>
        </p:nvCxnSpPr>
        <p:spPr bwMode="auto">
          <a:xfrm>
            <a:off x="7103059" y="3269905"/>
            <a:ext cx="0" cy="155813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3" name="直接箭头连接符 122"/>
          <p:cNvCxnSpPr/>
          <p:nvPr/>
        </p:nvCxnSpPr>
        <p:spPr bwMode="auto">
          <a:xfrm>
            <a:off x="4572000" y="4835357"/>
            <a:ext cx="4235501" cy="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5" name="直接箭头连接符 124"/>
          <p:cNvCxnSpPr/>
          <p:nvPr/>
        </p:nvCxnSpPr>
        <p:spPr bwMode="auto">
          <a:xfrm flipV="1">
            <a:off x="6488582" y="1931223"/>
            <a:ext cx="0" cy="310896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7" name="直接连接符 126"/>
          <p:cNvCxnSpPr/>
          <p:nvPr/>
        </p:nvCxnSpPr>
        <p:spPr bwMode="auto">
          <a:xfrm>
            <a:off x="2757830" y="2399396"/>
            <a:ext cx="7316" cy="245059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9" name="直接连接符 128"/>
          <p:cNvCxnSpPr/>
          <p:nvPr/>
        </p:nvCxnSpPr>
        <p:spPr bwMode="auto">
          <a:xfrm>
            <a:off x="2904134" y="3277220"/>
            <a:ext cx="0" cy="156545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1" name="直接连接符 130"/>
          <p:cNvCxnSpPr/>
          <p:nvPr/>
        </p:nvCxnSpPr>
        <p:spPr bwMode="auto">
          <a:xfrm>
            <a:off x="1755648" y="2392081"/>
            <a:ext cx="7315" cy="245790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3" name="直接连接符 132"/>
          <p:cNvCxnSpPr/>
          <p:nvPr/>
        </p:nvCxnSpPr>
        <p:spPr bwMode="auto">
          <a:xfrm>
            <a:off x="1616659" y="3277220"/>
            <a:ext cx="0" cy="158008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5" name="直接连接符 134"/>
          <p:cNvCxnSpPr/>
          <p:nvPr/>
        </p:nvCxnSpPr>
        <p:spPr bwMode="auto">
          <a:xfrm>
            <a:off x="1111910" y="3606404"/>
            <a:ext cx="7316" cy="125089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7" name="直接连接符 136"/>
          <p:cNvCxnSpPr/>
          <p:nvPr/>
        </p:nvCxnSpPr>
        <p:spPr bwMode="auto">
          <a:xfrm>
            <a:off x="3394253" y="3613719"/>
            <a:ext cx="14630"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0" name="TextBox 139"/>
          <p:cNvSpPr txBox="1"/>
          <p:nvPr/>
        </p:nvSpPr>
        <p:spPr>
          <a:xfrm>
            <a:off x="358452" y="4937773"/>
            <a:ext cx="475488" cy="246221"/>
          </a:xfrm>
          <a:prstGeom prst="rect">
            <a:avLst/>
          </a:prstGeom>
          <a:noFill/>
        </p:spPr>
        <p:txBody>
          <a:bodyPr wrap="square" rtlCol="0">
            <a:spAutoFit/>
          </a:bodyPr>
          <a:lstStyle/>
          <a:p>
            <a:r>
              <a:rPr lang="en-US" altLang="zh-CN" sz="1000" dirty="0" smtClean="0"/>
              <a:t>-60</a:t>
            </a:r>
            <a:endParaRPr lang="zh-CN" altLang="en-US" sz="1000" dirty="0"/>
          </a:p>
        </p:txBody>
      </p:sp>
      <p:cxnSp>
        <p:nvCxnSpPr>
          <p:cNvPr id="142" name="直接连接符 141"/>
          <p:cNvCxnSpPr/>
          <p:nvPr/>
        </p:nvCxnSpPr>
        <p:spPr bwMode="auto">
          <a:xfrm flipH="1">
            <a:off x="548640" y="4637847"/>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3" name="直接连接符 142"/>
          <p:cNvCxnSpPr/>
          <p:nvPr/>
        </p:nvCxnSpPr>
        <p:spPr bwMode="auto">
          <a:xfrm flipH="1">
            <a:off x="3970927" y="4643943"/>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4" name="TextBox 143"/>
          <p:cNvSpPr txBox="1"/>
          <p:nvPr/>
        </p:nvSpPr>
        <p:spPr>
          <a:xfrm>
            <a:off x="935122" y="4936558"/>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45" name="TextBox 144"/>
          <p:cNvSpPr txBox="1"/>
          <p:nvPr/>
        </p:nvSpPr>
        <p:spPr>
          <a:xfrm>
            <a:off x="1394752" y="4935343"/>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6" name="TextBox 145"/>
          <p:cNvSpPr txBox="1"/>
          <p:nvPr/>
        </p:nvSpPr>
        <p:spPr>
          <a:xfrm>
            <a:off x="1634932" y="4941443"/>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7" name="TextBox 146"/>
          <p:cNvSpPr txBox="1"/>
          <p:nvPr/>
        </p:nvSpPr>
        <p:spPr>
          <a:xfrm>
            <a:off x="2584667" y="4950165"/>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8" name="TextBox 147"/>
          <p:cNvSpPr txBox="1"/>
          <p:nvPr/>
        </p:nvSpPr>
        <p:spPr>
          <a:xfrm>
            <a:off x="2766327" y="4946328"/>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9" name="TextBox 148"/>
          <p:cNvSpPr txBox="1"/>
          <p:nvPr/>
        </p:nvSpPr>
        <p:spPr>
          <a:xfrm>
            <a:off x="3247902" y="4945113"/>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50" name="TextBox 149"/>
          <p:cNvSpPr txBox="1"/>
          <p:nvPr/>
        </p:nvSpPr>
        <p:spPr>
          <a:xfrm>
            <a:off x="3817257" y="4936583"/>
            <a:ext cx="475488" cy="246221"/>
          </a:xfrm>
          <a:prstGeom prst="rect">
            <a:avLst/>
          </a:prstGeom>
          <a:noFill/>
        </p:spPr>
        <p:txBody>
          <a:bodyPr wrap="square" rtlCol="0">
            <a:spAutoFit/>
          </a:bodyPr>
          <a:lstStyle/>
          <a:p>
            <a:r>
              <a:rPr lang="en-US" altLang="zh-CN" sz="1000" dirty="0" smtClean="0"/>
              <a:t>60</a:t>
            </a:r>
            <a:endParaRPr lang="zh-CN" altLang="en-US" sz="1000" dirty="0"/>
          </a:p>
        </p:txBody>
      </p:sp>
      <p:sp>
        <p:nvSpPr>
          <p:cNvPr id="151" name="TextBox 150"/>
          <p:cNvSpPr txBox="1"/>
          <p:nvPr/>
        </p:nvSpPr>
        <p:spPr>
          <a:xfrm>
            <a:off x="2162852" y="4437948"/>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52" name="TextBox 151"/>
          <p:cNvSpPr txBox="1"/>
          <p:nvPr/>
        </p:nvSpPr>
        <p:spPr>
          <a:xfrm>
            <a:off x="2154322" y="3434578"/>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53" name="TextBox 152"/>
          <p:cNvSpPr txBox="1"/>
          <p:nvPr/>
        </p:nvSpPr>
        <p:spPr>
          <a:xfrm>
            <a:off x="2160422" y="3096873"/>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54" name="TextBox 153"/>
          <p:cNvSpPr txBox="1"/>
          <p:nvPr/>
        </p:nvSpPr>
        <p:spPr>
          <a:xfrm>
            <a:off x="2218278" y="208846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55" name="TextBox 154"/>
          <p:cNvSpPr txBox="1"/>
          <p:nvPr/>
        </p:nvSpPr>
        <p:spPr>
          <a:xfrm>
            <a:off x="4535425" y="492445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56" name="TextBox 155"/>
          <p:cNvSpPr txBox="1"/>
          <p:nvPr/>
        </p:nvSpPr>
        <p:spPr>
          <a:xfrm>
            <a:off x="5134040" y="492323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57" name="TextBox 156"/>
          <p:cNvSpPr txBox="1"/>
          <p:nvPr/>
        </p:nvSpPr>
        <p:spPr>
          <a:xfrm>
            <a:off x="5564409" y="5163425"/>
            <a:ext cx="419425" cy="246221"/>
          </a:xfrm>
          <a:prstGeom prst="rect">
            <a:avLst/>
          </a:prstGeom>
          <a:noFill/>
        </p:spPr>
        <p:txBody>
          <a:bodyPr wrap="square" rtlCol="0">
            <a:spAutoFit/>
          </a:bodyPr>
          <a:lstStyle/>
          <a:p>
            <a:r>
              <a:rPr lang="en-US" altLang="zh-CN" sz="1000" dirty="0" smtClean="0"/>
              <a:t>-41</a:t>
            </a:r>
            <a:endParaRPr lang="zh-CN" altLang="en-US" sz="1000" dirty="0"/>
          </a:p>
        </p:txBody>
      </p:sp>
      <p:sp>
        <p:nvSpPr>
          <p:cNvPr id="158" name="TextBox 157"/>
          <p:cNvSpPr txBox="1"/>
          <p:nvPr/>
        </p:nvSpPr>
        <p:spPr>
          <a:xfrm>
            <a:off x="5848487" y="5162209"/>
            <a:ext cx="354809"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59" name="TextBox 158"/>
          <p:cNvSpPr txBox="1"/>
          <p:nvPr/>
        </p:nvSpPr>
        <p:spPr>
          <a:xfrm>
            <a:off x="6827475" y="5146358"/>
            <a:ext cx="319475"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60" name="TextBox 159"/>
          <p:cNvSpPr txBox="1"/>
          <p:nvPr/>
        </p:nvSpPr>
        <p:spPr>
          <a:xfrm>
            <a:off x="6994505" y="5145143"/>
            <a:ext cx="371901" cy="246221"/>
          </a:xfrm>
          <a:prstGeom prst="rect">
            <a:avLst/>
          </a:prstGeom>
          <a:noFill/>
        </p:spPr>
        <p:txBody>
          <a:bodyPr wrap="square" rtlCol="0">
            <a:spAutoFit/>
          </a:bodyPr>
          <a:lstStyle/>
          <a:p>
            <a:r>
              <a:rPr lang="en-US" altLang="zh-CN" sz="1000" dirty="0" smtClean="0"/>
              <a:t>41</a:t>
            </a:r>
            <a:endParaRPr lang="zh-CN" altLang="en-US" sz="1000" dirty="0"/>
          </a:p>
        </p:txBody>
      </p:sp>
      <p:cxnSp>
        <p:nvCxnSpPr>
          <p:cNvPr id="161" name="直接连接符 160"/>
          <p:cNvCxnSpPr/>
          <p:nvPr/>
        </p:nvCxnSpPr>
        <p:spPr bwMode="auto">
          <a:xfrm flipH="1">
            <a:off x="4737787" y="4613468"/>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2" name="直接连接符 161"/>
          <p:cNvCxnSpPr/>
          <p:nvPr/>
        </p:nvCxnSpPr>
        <p:spPr bwMode="auto">
          <a:xfrm flipH="1">
            <a:off x="8218596" y="4641510"/>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63" name="TextBox 162"/>
          <p:cNvSpPr txBox="1"/>
          <p:nvPr/>
        </p:nvSpPr>
        <p:spPr>
          <a:xfrm>
            <a:off x="7480997" y="492201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64" name="TextBox 163"/>
          <p:cNvSpPr txBox="1"/>
          <p:nvPr/>
        </p:nvSpPr>
        <p:spPr>
          <a:xfrm>
            <a:off x="8057667" y="492080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65" name="TextBox 164"/>
          <p:cNvSpPr txBox="1"/>
          <p:nvPr/>
        </p:nvSpPr>
        <p:spPr>
          <a:xfrm>
            <a:off x="6382505" y="4407467"/>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66" name="TextBox 165"/>
          <p:cNvSpPr txBox="1"/>
          <p:nvPr/>
        </p:nvSpPr>
        <p:spPr>
          <a:xfrm>
            <a:off x="6381288" y="3404099"/>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67" name="TextBox 166"/>
          <p:cNvSpPr txBox="1"/>
          <p:nvPr/>
        </p:nvSpPr>
        <p:spPr>
          <a:xfrm>
            <a:off x="6372758" y="3070565"/>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68" name="TextBox 167"/>
          <p:cNvSpPr txBox="1"/>
          <p:nvPr/>
        </p:nvSpPr>
        <p:spPr>
          <a:xfrm>
            <a:off x="6393482" y="217274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69" name="TextBox 168"/>
          <p:cNvSpPr txBox="1"/>
          <p:nvPr/>
        </p:nvSpPr>
        <p:spPr>
          <a:xfrm>
            <a:off x="2254302" y="1852108"/>
            <a:ext cx="646194" cy="246221"/>
          </a:xfrm>
          <a:prstGeom prst="rect">
            <a:avLst/>
          </a:prstGeom>
          <a:noFill/>
        </p:spPr>
        <p:txBody>
          <a:bodyPr wrap="square" rtlCol="0">
            <a:spAutoFit/>
          </a:bodyPr>
          <a:lstStyle/>
          <a:p>
            <a:r>
              <a:rPr lang="en-US" altLang="zh-CN" sz="1000" dirty="0" smtClean="0"/>
              <a:t>PSD</a:t>
            </a:r>
            <a:endParaRPr lang="zh-CN" altLang="en-US" sz="1000" dirty="0"/>
          </a:p>
        </p:txBody>
      </p:sp>
      <p:sp>
        <p:nvSpPr>
          <p:cNvPr id="170" name="TextBox 169"/>
          <p:cNvSpPr txBox="1"/>
          <p:nvPr/>
        </p:nvSpPr>
        <p:spPr>
          <a:xfrm>
            <a:off x="6488584" y="1858206"/>
            <a:ext cx="646194" cy="246221"/>
          </a:xfrm>
          <a:prstGeom prst="rect">
            <a:avLst/>
          </a:prstGeom>
          <a:noFill/>
        </p:spPr>
        <p:txBody>
          <a:bodyPr wrap="square" rtlCol="0">
            <a:spAutoFit/>
          </a:bodyPr>
          <a:lstStyle/>
          <a:p>
            <a:r>
              <a:rPr lang="en-US" altLang="zh-CN" sz="1000" dirty="0" smtClean="0"/>
              <a:t>PSD</a:t>
            </a:r>
            <a:endParaRPr lang="zh-CN" altLang="en-US" sz="1000" dirty="0"/>
          </a:p>
        </p:txBody>
      </p:sp>
      <p:cxnSp>
        <p:nvCxnSpPr>
          <p:cNvPr id="171" name="直接连接符 170"/>
          <p:cNvCxnSpPr/>
          <p:nvPr/>
        </p:nvCxnSpPr>
        <p:spPr bwMode="auto">
          <a:xfrm flipH="1">
            <a:off x="6956755" y="234697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3" name="直接连接符 172"/>
          <p:cNvCxnSpPr/>
          <p:nvPr/>
        </p:nvCxnSpPr>
        <p:spPr bwMode="auto">
          <a:xfrm flipH="1">
            <a:off x="7167676" y="3262589"/>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5" name="直接连接符 174"/>
          <p:cNvCxnSpPr/>
          <p:nvPr/>
        </p:nvCxnSpPr>
        <p:spPr bwMode="auto">
          <a:xfrm flipH="1">
            <a:off x="6004590" y="236770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6" name="直接连接符 175"/>
          <p:cNvCxnSpPr/>
          <p:nvPr/>
        </p:nvCxnSpPr>
        <p:spPr bwMode="auto">
          <a:xfrm flipH="1">
            <a:off x="5783926" y="3246744"/>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8" name="直接箭头连接符 177"/>
          <p:cNvCxnSpPr>
            <a:stCxn id="157" idx="0"/>
          </p:cNvCxnSpPr>
          <p:nvPr/>
        </p:nvCxnSpPr>
        <p:spPr bwMode="auto">
          <a:xfrm flipV="1">
            <a:off x="5774122" y="4842673"/>
            <a:ext cx="107299" cy="3207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80" name="直接箭头连接符 179"/>
          <p:cNvCxnSpPr>
            <a:stCxn id="158" idx="0"/>
          </p:cNvCxnSpPr>
          <p:nvPr/>
        </p:nvCxnSpPr>
        <p:spPr bwMode="auto">
          <a:xfrm flipH="1" flipV="1">
            <a:off x="5932627" y="4849987"/>
            <a:ext cx="93265" cy="3122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4" name="TextBox 183"/>
          <p:cNvSpPr txBox="1"/>
          <p:nvPr/>
        </p:nvSpPr>
        <p:spPr>
          <a:xfrm>
            <a:off x="6066722" y="5153679"/>
            <a:ext cx="354809"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186" name="直接箭头连接符 185"/>
          <p:cNvCxnSpPr>
            <a:stCxn id="184" idx="0"/>
          </p:cNvCxnSpPr>
          <p:nvPr/>
        </p:nvCxnSpPr>
        <p:spPr bwMode="auto">
          <a:xfrm flipH="1" flipV="1">
            <a:off x="5991149" y="4835357"/>
            <a:ext cx="252978" cy="318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8" name="TextBox 187"/>
          <p:cNvSpPr txBox="1"/>
          <p:nvPr/>
        </p:nvSpPr>
        <p:spPr>
          <a:xfrm>
            <a:off x="5334007" y="5167094"/>
            <a:ext cx="354809"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190" name="直接箭头连接符 189"/>
          <p:cNvCxnSpPr>
            <a:stCxn id="188" idx="0"/>
          </p:cNvCxnSpPr>
          <p:nvPr/>
        </p:nvCxnSpPr>
        <p:spPr bwMode="auto">
          <a:xfrm flipV="1">
            <a:off x="5511412" y="4828042"/>
            <a:ext cx="274911" cy="3390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2" name="直接箭头连接符 191"/>
          <p:cNvCxnSpPr>
            <a:stCxn id="159" idx="0"/>
          </p:cNvCxnSpPr>
          <p:nvPr/>
        </p:nvCxnSpPr>
        <p:spPr bwMode="auto">
          <a:xfrm flipV="1">
            <a:off x="6987213" y="4828042"/>
            <a:ext cx="42694" cy="3183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5" name="直接箭头连接符 194"/>
          <p:cNvCxnSpPr>
            <a:stCxn id="160" idx="0"/>
          </p:cNvCxnSpPr>
          <p:nvPr/>
        </p:nvCxnSpPr>
        <p:spPr bwMode="auto">
          <a:xfrm flipH="1" flipV="1">
            <a:off x="7110374" y="4820727"/>
            <a:ext cx="70082" cy="3244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0" name="TextBox 199"/>
          <p:cNvSpPr txBox="1"/>
          <p:nvPr/>
        </p:nvSpPr>
        <p:spPr>
          <a:xfrm>
            <a:off x="7168853" y="5151238"/>
            <a:ext cx="371901"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202" name="直接箭头连接符 201"/>
          <p:cNvCxnSpPr/>
          <p:nvPr/>
        </p:nvCxnSpPr>
        <p:spPr bwMode="auto">
          <a:xfrm flipH="1" flipV="1">
            <a:off x="7183527" y="4835359"/>
            <a:ext cx="131673" cy="2999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7" name="TextBox 206"/>
          <p:cNvSpPr txBox="1"/>
          <p:nvPr/>
        </p:nvSpPr>
        <p:spPr>
          <a:xfrm>
            <a:off x="6648260" y="5150020"/>
            <a:ext cx="371901"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209" name="直接箭头连接符 208"/>
          <p:cNvCxnSpPr>
            <a:stCxn id="207" idx="0"/>
          </p:cNvCxnSpPr>
          <p:nvPr/>
        </p:nvCxnSpPr>
        <p:spPr bwMode="auto">
          <a:xfrm flipV="1">
            <a:off x="6834211" y="4835357"/>
            <a:ext cx="129859" cy="3146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12" name="直接箭头连接符 211"/>
          <p:cNvCxnSpPr/>
          <p:nvPr/>
        </p:nvCxnSpPr>
        <p:spPr bwMode="auto">
          <a:xfrm>
            <a:off x="4158532" y="3260350"/>
            <a:ext cx="731520" cy="0"/>
          </a:xfrm>
          <a:prstGeom prst="straightConnector1">
            <a:avLst/>
          </a:prstGeom>
          <a:ln>
            <a:solidFill>
              <a:srgbClr val="C00000"/>
            </a:solidFill>
            <a:headEnd type="none" w="sm" len="sm"/>
            <a:tailEnd type="arrow"/>
          </a:ln>
        </p:spPr>
        <p:style>
          <a:lnRef idx="2">
            <a:schemeClr val="accent1"/>
          </a:lnRef>
          <a:fillRef idx="0">
            <a:schemeClr val="accent1"/>
          </a:fillRef>
          <a:effectRef idx="1">
            <a:schemeClr val="accent1"/>
          </a:effectRef>
          <a:fontRef idx="minor">
            <a:schemeClr val="tx1"/>
          </a:fontRef>
        </p:style>
      </p:cxnSp>
      <p:sp>
        <p:nvSpPr>
          <p:cNvPr id="213" name="TextBox 212"/>
          <p:cNvSpPr txBox="1"/>
          <p:nvPr/>
        </p:nvSpPr>
        <p:spPr>
          <a:xfrm>
            <a:off x="4078956" y="2910488"/>
            <a:ext cx="888385" cy="338554"/>
          </a:xfrm>
          <a:prstGeom prst="rect">
            <a:avLst/>
          </a:prstGeom>
          <a:noFill/>
        </p:spPr>
        <p:txBody>
          <a:bodyPr wrap="none" rtlCol="0">
            <a:spAutoFit/>
          </a:bodyPr>
          <a:lstStyle/>
          <a:p>
            <a:r>
              <a:rPr lang="en-US" altLang="zh-CN" sz="1600" dirty="0" smtClean="0">
                <a:solidFill>
                  <a:srgbClr val="C00000"/>
                </a:solidFill>
              </a:rPr>
              <a:t>f</a:t>
            </a:r>
            <a:r>
              <a:rPr lang="en-US" altLang="zh-CN" sz="1600" baseline="-25000" dirty="0" smtClean="0">
                <a:solidFill>
                  <a:srgbClr val="C00000"/>
                </a:solidFill>
              </a:rPr>
              <a:t>step</a:t>
            </a:r>
            <a:r>
              <a:rPr lang="en-US" altLang="zh-CN" sz="1600" dirty="0" smtClean="0">
                <a:solidFill>
                  <a:srgbClr val="C00000"/>
                </a:solidFill>
              </a:rPr>
              <a:t>(x/2)</a:t>
            </a:r>
            <a:endParaRPr lang="zh-CN" altLang="en-US" sz="1600" dirty="0">
              <a:solidFill>
                <a:srgbClr val="C00000"/>
              </a:solidFill>
            </a:endParaRPr>
          </a:p>
        </p:txBody>
      </p:sp>
      <p:sp>
        <p:nvSpPr>
          <p:cNvPr id="214" name="TextBox 213"/>
          <p:cNvSpPr txBox="1"/>
          <p:nvPr/>
        </p:nvSpPr>
        <p:spPr>
          <a:xfrm>
            <a:off x="2277571" y="5625605"/>
            <a:ext cx="4588858" cy="276999"/>
          </a:xfrm>
          <a:prstGeom prst="rect">
            <a:avLst/>
          </a:prstGeom>
          <a:noFill/>
        </p:spPr>
        <p:txBody>
          <a:bodyPr wrap="square" rtlCol="0">
            <a:spAutoFit/>
          </a:bodyPr>
          <a:lstStyle/>
          <a:p>
            <a:r>
              <a:rPr lang="en-US" altLang="zh-CN" sz="1200" dirty="0" smtClean="0"/>
              <a:t>Scaling of 40MHz piecewise SM is not equivalent to 80M SM.</a:t>
            </a:r>
            <a:endParaRPr lang="zh-CN" altLang="en-US" sz="1200" dirty="0"/>
          </a:p>
        </p:txBody>
      </p:sp>
      <p:grpSp>
        <p:nvGrpSpPr>
          <p:cNvPr id="193" name="组合 192"/>
          <p:cNvGrpSpPr/>
          <p:nvPr/>
        </p:nvGrpSpPr>
        <p:grpSpPr>
          <a:xfrm>
            <a:off x="345057" y="2376050"/>
            <a:ext cx="4088920" cy="2270713"/>
            <a:chOff x="345057" y="2376050"/>
            <a:chExt cx="4088920" cy="2270713"/>
          </a:xfrm>
        </p:grpSpPr>
        <p:cxnSp>
          <p:nvCxnSpPr>
            <p:cNvPr id="108" name="直接连接符 107"/>
            <p:cNvCxnSpPr/>
            <p:nvPr/>
          </p:nvCxnSpPr>
          <p:spPr bwMode="auto">
            <a:xfrm>
              <a:off x="2821342" y="2376050"/>
              <a:ext cx="16748" cy="1088031"/>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11" name="直接连接符 110"/>
            <p:cNvCxnSpPr/>
            <p:nvPr/>
          </p:nvCxnSpPr>
          <p:spPr bwMode="auto">
            <a:xfrm>
              <a:off x="2838091" y="3454878"/>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15" name="直接连接符 114"/>
            <p:cNvCxnSpPr/>
            <p:nvPr/>
          </p:nvCxnSpPr>
          <p:spPr bwMode="auto">
            <a:xfrm>
              <a:off x="3398808" y="3429000"/>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19" name="直接连接符 118"/>
            <p:cNvCxnSpPr/>
            <p:nvPr/>
          </p:nvCxnSpPr>
          <p:spPr bwMode="auto">
            <a:xfrm>
              <a:off x="3416060" y="4157935"/>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2" name="直接连接符 121"/>
            <p:cNvCxnSpPr/>
            <p:nvPr/>
          </p:nvCxnSpPr>
          <p:spPr bwMode="auto">
            <a:xfrm>
              <a:off x="3968151" y="4140679"/>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8" name="直接连接符 127"/>
            <p:cNvCxnSpPr/>
            <p:nvPr/>
          </p:nvCxnSpPr>
          <p:spPr bwMode="auto">
            <a:xfrm>
              <a:off x="1682151" y="2389517"/>
              <a:ext cx="115594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1" name="直接连接符 140"/>
            <p:cNvCxnSpPr/>
            <p:nvPr/>
          </p:nvCxnSpPr>
          <p:spPr bwMode="auto">
            <a:xfrm flipH="1">
              <a:off x="1687964" y="2389517"/>
              <a:ext cx="11440" cy="1080322"/>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72" name="直接连接符 171"/>
            <p:cNvCxnSpPr/>
            <p:nvPr/>
          </p:nvCxnSpPr>
          <p:spPr bwMode="auto">
            <a:xfrm>
              <a:off x="1118649" y="3452010"/>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4" name="直接连接符 173"/>
            <p:cNvCxnSpPr/>
            <p:nvPr/>
          </p:nvCxnSpPr>
          <p:spPr bwMode="auto">
            <a:xfrm>
              <a:off x="1110050" y="3452010"/>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1" name="直接连接符 180"/>
            <p:cNvCxnSpPr/>
            <p:nvPr/>
          </p:nvCxnSpPr>
          <p:spPr bwMode="auto">
            <a:xfrm>
              <a:off x="575238" y="4172319"/>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2" name="直接连接符 181"/>
            <p:cNvCxnSpPr/>
            <p:nvPr/>
          </p:nvCxnSpPr>
          <p:spPr bwMode="auto">
            <a:xfrm>
              <a:off x="566517" y="4155057"/>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3" name="直接连接符 182"/>
            <p:cNvCxnSpPr/>
            <p:nvPr/>
          </p:nvCxnSpPr>
          <p:spPr bwMode="auto">
            <a:xfrm>
              <a:off x="3973899" y="4620886"/>
              <a:ext cx="460078" cy="2872"/>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7" name="直接连接符 186"/>
            <p:cNvCxnSpPr/>
            <p:nvPr/>
          </p:nvCxnSpPr>
          <p:spPr bwMode="auto">
            <a:xfrm>
              <a:off x="345057" y="4632385"/>
              <a:ext cx="238664" cy="575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196" name="直接连接符 195"/>
          <p:cNvCxnSpPr/>
          <p:nvPr/>
        </p:nvCxnSpPr>
        <p:spPr bwMode="auto">
          <a:xfrm>
            <a:off x="7048285" y="2345399"/>
            <a:ext cx="16748" cy="1088031"/>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97" name="直接连接符 196"/>
          <p:cNvCxnSpPr/>
          <p:nvPr/>
        </p:nvCxnSpPr>
        <p:spPr bwMode="auto">
          <a:xfrm>
            <a:off x="7073660" y="3424227"/>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98" name="直接连接符 197"/>
          <p:cNvCxnSpPr/>
          <p:nvPr/>
        </p:nvCxnSpPr>
        <p:spPr bwMode="auto">
          <a:xfrm>
            <a:off x="7634377" y="3398349"/>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99" name="直接连接符 198"/>
          <p:cNvCxnSpPr/>
          <p:nvPr/>
        </p:nvCxnSpPr>
        <p:spPr bwMode="auto">
          <a:xfrm>
            <a:off x="7634377" y="4127284"/>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1" name="直接连接符 200"/>
          <p:cNvCxnSpPr/>
          <p:nvPr/>
        </p:nvCxnSpPr>
        <p:spPr bwMode="auto">
          <a:xfrm>
            <a:off x="8186468" y="4110028"/>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3" name="直接连接符 202"/>
          <p:cNvCxnSpPr/>
          <p:nvPr/>
        </p:nvCxnSpPr>
        <p:spPr bwMode="auto">
          <a:xfrm>
            <a:off x="5900468" y="2358866"/>
            <a:ext cx="115594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4" name="直接连接符 203"/>
          <p:cNvCxnSpPr/>
          <p:nvPr/>
        </p:nvCxnSpPr>
        <p:spPr bwMode="auto">
          <a:xfrm flipH="1">
            <a:off x="5906281" y="2358866"/>
            <a:ext cx="11440" cy="1080322"/>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05" name="直接连接符 204"/>
          <p:cNvCxnSpPr/>
          <p:nvPr/>
        </p:nvCxnSpPr>
        <p:spPr bwMode="auto">
          <a:xfrm>
            <a:off x="5336966" y="3421359"/>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6" name="直接连接符 205"/>
          <p:cNvCxnSpPr/>
          <p:nvPr/>
        </p:nvCxnSpPr>
        <p:spPr bwMode="auto">
          <a:xfrm>
            <a:off x="5319741" y="3421359"/>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8" name="直接连接符 207"/>
          <p:cNvCxnSpPr/>
          <p:nvPr/>
        </p:nvCxnSpPr>
        <p:spPr bwMode="auto">
          <a:xfrm>
            <a:off x="4793555" y="4141668"/>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0" name="直接连接符 209"/>
          <p:cNvCxnSpPr/>
          <p:nvPr/>
        </p:nvCxnSpPr>
        <p:spPr bwMode="auto">
          <a:xfrm>
            <a:off x="4784834" y="4124406"/>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1" name="直接连接符 210"/>
          <p:cNvCxnSpPr/>
          <p:nvPr/>
        </p:nvCxnSpPr>
        <p:spPr bwMode="auto">
          <a:xfrm>
            <a:off x="8192216" y="4590235"/>
            <a:ext cx="460078" cy="2872"/>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5" name="直接连接符 214"/>
          <p:cNvCxnSpPr/>
          <p:nvPr/>
        </p:nvCxnSpPr>
        <p:spPr bwMode="auto">
          <a:xfrm>
            <a:off x="4563374" y="4601734"/>
            <a:ext cx="238664" cy="575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6" name="直接连接符 215"/>
          <p:cNvCxnSpPr/>
          <p:nvPr/>
        </p:nvCxnSpPr>
        <p:spPr bwMode="auto">
          <a:xfrm flipH="1">
            <a:off x="1690778" y="3438246"/>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cxnSp>
        <p:nvCxnSpPr>
          <p:cNvPr id="218" name="直接连接符 217"/>
          <p:cNvCxnSpPr/>
          <p:nvPr/>
        </p:nvCxnSpPr>
        <p:spPr bwMode="auto">
          <a:xfrm flipH="1">
            <a:off x="2835168" y="3435378"/>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sp>
        <p:nvSpPr>
          <p:cNvPr id="219" name="TextBox 218"/>
          <p:cNvSpPr txBox="1"/>
          <p:nvPr/>
        </p:nvSpPr>
        <p:spPr>
          <a:xfrm>
            <a:off x="1492377" y="5224603"/>
            <a:ext cx="354809" cy="246221"/>
          </a:xfrm>
          <a:prstGeom prst="rect">
            <a:avLst/>
          </a:prstGeom>
          <a:noFill/>
        </p:spPr>
        <p:txBody>
          <a:bodyPr wrap="square" rtlCol="0">
            <a:spAutoFit/>
          </a:bodyPr>
          <a:lstStyle/>
          <a:p>
            <a:r>
              <a:rPr lang="en-US" altLang="zh-CN" sz="1000" dirty="0" smtClean="0"/>
              <a:t>-20</a:t>
            </a:r>
            <a:endParaRPr lang="zh-CN" altLang="en-US" sz="1000" dirty="0"/>
          </a:p>
        </p:txBody>
      </p:sp>
      <p:cxnSp>
        <p:nvCxnSpPr>
          <p:cNvPr id="221" name="直接箭头连接符 220"/>
          <p:cNvCxnSpPr>
            <a:stCxn id="219" idx="0"/>
          </p:cNvCxnSpPr>
          <p:nvPr/>
        </p:nvCxnSpPr>
        <p:spPr bwMode="auto">
          <a:xfrm flipV="1">
            <a:off x="1669782" y="4839419"/>
            <a:ext cx="20995" cy="385184"/>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223" name="TextBox 222"/>
          <p:cNvSpPr txBox="1"/>
          <p:nvPr/>
        </p:nvSpPr>
        <p:spPr>
          <a:xfrm>
            <a:off x="2636815" y="5230354"/>
            <a:ext cx="354809" cy="246221"/>
          </a:xfrm>
          <a:prstGeom prst="rect">
            <a:avLst/>
          </a:prstGeom>
          <a:noFill/>
        </p:spPr>
        <p:txBody>
          <a:bodyPr wrap="square" rtlCol="0">
            <a:spAutoFit/>
          </a:bodyPr>
          <a:lstStyle/>
          <a:p>
            <a:r>
              <a:rPr lang="en-US" altLang="zh-CN" sz="1000" dirty="0" smtClean="0"/>
              <a:t>20</a:t>
            </a:r>
            <a:endParaRPr lang="zh-CN" altLang="en-US" sz="1000" dirty="0"/>
          </a:p>
        </p:txBody>
      </p:sp>
      <p:cxnSp>
        <p:nvCxnSpPr>
          <p:cNvPr id="224" name="直接箭头连接符 223"/>
          <p:cNvCxnSpPr>
            <a:stCxn id="223" idx="0"/>
          </p:cNvCxnSpPr>
          <p:nvPr/>
        </p:nvCxnSpPr>
        <p:spPr bwMode="auto">
          <a:xfrm flipV="1">
            <a:off x="2814220" y="4845170"/>
            <a:ext cx="20995" cy="385184"/>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225" name="TextBox 224"/>
          <p:cNvSpPr txBox="1"/>
          <p:nvPr/>
        </p:nvSpPr>
        <p:spPr>
          <a:xfrm>
            <a:off x="5707819" y="5376995"/>
            <a:ext cx="354809" cy="246221"/>
          </a:xfrm>
          <a:prstGeom prst="rect">
            <a:avLst/>
          </a:prstGeom>
          <a:noFill/>
          <a:ln>
            <a:noFill/>
          </a:ln>
        </p:spPr>
        <p:txBody>
          <a:bodyPr wrap="square" rtlCol="0">
            <a:spAutoFit/>
          </a:bodyPr>
          <a:lstStyle/>
          <a:p>
            <a:r>
              <a:rPr lang="en-US" altLang="zh-CN" sz="1000" dirty="0" smtClean="0">
                <a:solidFill>
                  <a:srgbClr val="C00000"/>
                </a:solidFill>
              </a:rPr>
              <a:t>-40</a:t>
            </a:r>
            <a:endParaRPr lang="zh-CN" altLang="en-US" sz="1000" dirty="0">
              <a:solidFill>
                <a:srgbClr val="C00000"/>
              </a:solidFill>
            </a:endParaRPr>
          </a:p>
        </p:txBody>
      </p:sp>
      <p:cxnSp>
        <p:nvCxnSpPr>
          <p:cNvPr id="226" name="直接箭头连接符 225"/>
          <p:cNvCxnSpPr>
            <a:stCxn id="225" idx="0"/>
          </p:cNvCxnSpPr>
          <p:nvPr/>
        </p:nvCxnSpPr>
        <p:spPr bwMode="auto">
          <a:xfrm flipV="1">
            <a:off x="5885224" y="4830792"/>
            <a:ext cx="32497" cy="546203"/>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27" name="直接连接符 226"/>
          <p:cNvCxnSpPr/>
          <p:nvPr/>
        </p:nvCxnSpPr>
        <p:spPr bwMode="auto">
          <a:xfrm flipH="1">
            <a:off x="5897593" y="3443997"/>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cxnSp>
        <p:nvCxnSpPr>
          <p:cNvPr id="229" name="直接箭头连接符 228"/>
          <p:cNvCxnSpPr/>
          <p:nvPr/>
        </p:nvCxnSpPr>
        <p:spPr bwMode="auto">
          <a:xfrm flipV="1">
            <a:off x="7055492" y="4839419"/>
            <a:ext cx="18168" cy="534709"/>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30" name="直接连接符 229"/>
          <p:cNvCxnSpPr/>
          <p:nvPr/>
        </p:nvCxnSpPr>
        <p:spPr bwMode="auto">
          <a:xfrm flipH="1">
            <a:off x="7067861" y="3441129"/>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sp>
        <p:nvSpPr>
          <p:cNvPr id="233" name="TextBox 232"/>
          <p:cNvSpPr txBox="1"/>
          <p:nvPr/>
        </p:nvSpPr>
        <p:spPr>
          <a:xfrm>
            <a:off x="6886713" y="5391379"/>
            <a:ext cx="354809" cy="246221"/>
          </a:xfrm>
          <a:prstGeom prst="rect">
            <a:avLst/>
          </a:prstGeom>
          <a:noFill/>
          <a:ln>
            <a:noFill/>
          </a:ln>
        </p:spPr>
        <p:txBody>
          <a:bodyPr wrap="square" rtlCol="0">
            <a:spAutoFit/>
          </a:bodyPr>
          <a:lstStyle/>
          <a:p>
            <a:r>
              <a:rPr lang="en-US" altLang="zh-CN" sz="1000" smtClean="0">
                <a:solidFill>
                  <a:srgbClr val="C00000"/>
                </a:solidFill>
              </a:rPr>
              <a:t>-40</a:t>
            </a:r>
            <a:endParaRPr lang="zh-CN" altLang="en-US" sz="10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386268"/>
            <a:ext cx="9144001" cy="1066800"/>
          </a:xfrm>
        </p:spPr>
        <p:txBody>
          <a:bodyPr/>
          <a:lstStyle/>
          <a:p>
            <a:r>
              <a:rPr lang="en-US" altLang="zh-CN" sz="2400" dirty="0" smtClean="0"/>
              <a:t>SM Quantization----Due to piecewise line and scalability</a:t>
            </a:r>
            <a:endParaRPr lang="zh-CN" altLang="en-US" sz="12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12</a:t>
            </a:fld>
            <a:endParaRPr lang="en-US" altLang="zh-CN"/>
          </a:p>
        </p:txBody>
      </p:sp>
      <p:grpSp>
        <p:nvGrpSpPr>
          <p:cNvPr id="6" name="组合 30"/>
          <p:cNvGrpSpPr/>
          <p:nvPr/>
        </p:nvGrpSpPr>
        <p:grpSpPr>
          <a:xfrm>
            <a:off x="686268" y="1362993"/>
            <a:ext cx="4191000" cy="1981200"/>
            <a:chOff x="2286000" y="2667000"/>
            <a:chExt cx="4191000" cy="1981200"/>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48" name="直接连接符 47"/>
          <p:cNvCxnSpPr/>
          <p:nvPr/>
        </p:nvCxnSpPr>
        <p:spPr bwMode="auto">
          <a:xfrm flipV="1">
            <a:off x="706809" y="3703990"/>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630709" y="3586321"/>
            <a:ext cx="865341"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98" name="TextBox 97"/>
          <p:cNvSpPr txBox="1"/>
          <p:nvPr/>
        </p:nvSpPr>
        <p:spPr>
          <a:xfrm>
            <a:off x="2472143" y="1067718"/>
            <a:ext cx="561975" cy="307777"/>
          </a:xfrm>
          <a:prstGeom prst="rect">
            <a:avLst/>
          </a:prstGeom>
          <a:noFill/>
        </p:spPr>
        <p:txBody>
          <a:bodyPr wrap="square" rtlCol="0">
            <a:spAutoFit/>
          </a:bodyPr>
          <a:lstStyle/>
          <a:p>
            <a:r>
              <a:rPr lang="en-US" altLang="zh-CN" sz="1400" dirty="0" smtClean="0">
                <a:solidFill>
                  <a:srgbClr val="00B050"/>
                </a:solidFill>
              </a:rPr>
              <a:t>CH1</a:t>
            </a:r>
            <a:endParaRPr lang="zh-CN" altLang="en-US" sz="1400" dirty="0">
              <a:solidFill>
                <a:srgbClr val="00B050"/>
              </a:solidFill>
            </a:endParaRPr>
          </a:p>
        </p:txBody>
      </p:sp>
      <p:sp>
        <p:nvSpPr>
          <p:cNvPr id="145" name="TextBox 144"/>
          <p:cNvSpPr txBox="1"/>
          <p:nvPr/>
        </p:nvSpPr>
        <p:spPr>
          <a:xfrm>
            <a:off x="2791573" y="3706143"/>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46" name="TextBox 145"/>
          <p:cNvSpPr txBox="1"/>
          <p:nvPr/>
        </p:nvSpPr>
        <p:spPr>
          <a:xfrm>
            <a:off x="3543768" y="3712493"/>
            <a:ext cx="603250"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47" name="TextBox 146"/>
          <p:cNvSpPr txBox="1"/>
          <p:nvPr/>
        </p:nvSpPr>
        <p:spPr>
          <a:xfrm>
            <a:off x="2178518" y="3706143"/>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48" name="TextBox 147"/>
          <p:cNvSpPr txBox="1"/>
          <p:nvPr/>
        </p:nvSpPr>
        <p:spPr>
          <a:xfrm>
            <a:off x="1431985" y="3712493"/>
            <a:ext cx="638583"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94" name="TextBox 193"/>
          <p:cNvSpPr txBox="1"/>
          <p:nvPr/>
        </p:nvSpPr>
        <p:spPr>
          <a:xfrm>
            <a:off x="4248232" y="3718251"/>
            <a:ext cx="603250" cy="215444"/>
          </a:xfrm>
          <a:prstGeom prst="rect">
            <a:avLst/>
          </a:prstGeom>
          <a:noFill/>
        </p:spPr>
        <p:txBody>
          <a:bodyPr wrap="square" rtlCol="0">
            <a:spAutoFit/>
          </a:bodyPr>
          <a:lstStyle/>
          <a:p>
            <a:r>
              <a:rPr lang="en-US" altLang="zh-CN" sz="800" dirty="0" smtClean="0"/>
              <a:t>100MHz</a:t>
            </a:r>
            <a:endParaRPr lang="zh-CN" altLang="en-US" sz="800" dirty="0"/>
          </a:p>
        </p:txBody>
      </p:sp>
      <p:cxnSp>
        <p:nvCxnSpPr>
          <p:cNvPr id="159" name="肘形连接符 158"/>
          <p:cNvCxnSpPr/>
          <p:nvPr/>
        </p:nvCxnSpPr>
        <p:spPr bwMode="auto">
          <a:xfrm rot="5400000">
            <a:off x="2043514" y="237525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67" name="肘形连接符 166"/>
          <p:cNvCxnSpPr/>
          <p:nvPr/>
        </p:nvCxnSpPr>
        <p:spPr bwMode="auto">
          <a:xfrm rot="5400000">
            <a:off x="1602189" y="287439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5" name="肘形连接符 194"/>
          <p:cNvCxnSpPr/>
          <p:nvPr/>
        </p:nvCxnSpPr>
        <p:spPr bwMode="auto">
          <a:xfrm rot="16200000" flipH="1">
            <a:off x="3044032" y="235822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9" name="肘形连接符 198"/>
          <p:cNvCxnSpPr/>
          <p:nvPr/>
        </p:nvCxnSpPr>
        <p:spPr bwMode="auto">
          <a:xfrm rot="16200000" flipH="1">
            <a:off x="3314703" y="285750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5" name="直接连接符 214"/>
          <p:cNvCxnSpPr/>
          <p:nvPr/>
        </p:nvCxnSpPr>
        <p:spPr bwMode="auto">
          <a:xfrm flipV="1">
            <a:off x="2395728" y="1363673"/>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7" name="直接连接符 216"/>
          <p:cNvCxnSpPr/>
          <p:nvPr/>
        </p:nvCxnSpPr>
        <p:spPr bwMode="auto">
          <a:xfrm>
            <a:off x="3803904" y="334304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9" name="直接连接符 218"/>
          <p:cNvCxnSpPr/>
          <p:nvPr/>
        </p:nvCxnSpPr>
        <p:spPr bwMode="auto">
          <a:xfrm flipH="1">
            <a:off x="688181" y="334314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50" name="TextBox 249"/>
          <p:cNvSpPr txBox="1"/>
          <p:nvPr/>
        </p:nvSpPr>
        <p:spPr>
          <a:xfrm>
            <a:off x="3397250" y="1834573"/>
            <a:ext cx="1206555" cy="215444"/>
          </a:xfrm>
          <a:prstGeom prst="rect">
            <a:avLst/>
          </a:prstGeom>
          <a:noFill/>
        </p:spPr>
        <p:txBody>
          <a:bodyPr wrap="square" rtlCol="0">
            <a:spAutoFit/>
          </a:bodyPr>
          <a:lstStyle/>
          <a:p>
            <a:r>
              <a:rPr lang="en-US" altLang="zh-CN" sz="800" dirty="0" smtClean="0">
                <a:solidFill>
                  <a:schemeClr val="accent2">
                    <a:lumMod val="75000"/>
                  </a:schemeClr>
                </a:solidFill>
              </a:rPr>
              <a:t>-10dBr=[0+(-20)]/2</a:t>
            </a:r>
            <a:endParaRPr lang="zh-CN" altLang="en-US" sz="800" dirty="0">
              <a:solidFill>
                <a:schemeClr val="accent2">
                  <a:lumMod val="75000"/>
                </a:schemeClr>
              </a:solidFill>
            </a:endParaRPr>
          </a:p>
        </p:txBody>
      </p:sp>
      <p:sp>
        <p:nvSpPr>
          <p:cNvPr id="251" name="TextBox 250"/>
          <p:cNvSpPr txBox="1"/>
          <p:nvPr/>
        </p:nvSpPr>
        <p:spPr>
          <a:xfrm>
            <a:off x="3647291" y="2230088"/>
            <a:ext cx="1218907" cy="215444"/>
          </a:xfrm>
          <a:prstGeom prst="rect">
            <a:avLst/>
          </a:prstGeom>
          <a:noFill/>
        </p:spPr>
        <p:txBody>
          <a:bodyPr wrap="square" rtlCol="0">
            <a:spAutoFit/>
          </a:bodyPr>
          <a:lstStyle/>
          <a:p>
            <a:r>
              <a:rPr lang="en-US" altLang="zh-CN" sz="800" dirty="0" smtClean="0">
                <a:solidFill>
                  <a:schemeClr val="accent2">
                    <a:lumMod val="75000"/>
                  </a:schemeClr>
                </a:solidFill>
              </a:rPr>
              <a:t>-24dBr =[(-20)+(-28)]/2</a:t>
            </a:r>
            <a:endParaRPr lang="zh-CN" altLang="en-US" sz="800" dirty="0">
              <a:solidFill>
                <a:schemeClr val="accent2">
                  <a:lumMod val="75000"/>
                </a:schemeClr>
              </a:solidFill>
            </a:endParaRPr>
          </a:p>
        </p:txBody>
      </p:sp>
      <p:sp>
        <p:nvSpPr>
          <p:cNvPr id="252" name="TextBox 251"/>
          <p:cNvSpPr txBox="1"/>
          <p:nvPr/>
        </p:nvSpPr>
        <p:spPr>
          <a:xfrm>
            <a:off x="3928011" y="2706173"/>
            <a:ext cx="1383460" cy="338554"/>
          </a:xfrm>
          <a:prstGeom prst="rect">
            <a:avLst/>
          </a:prstGeom>
          <a:noFill/>
        </p:spPr>
        <p:txBody>
          <a:bodyPr wrap="square" rtlCol="0">
            <a:spAutoFit/>
          </a:bodyPr>
          <a:lstStyle/>
          <a:p>
            <a:r>
              <a:rPr lang="en-US" altLang="zh-CN" sz="800" dirty="0" smtClean="0">
                <a:solidFill>
                  <a:schemeClr val="accent2">
                    <a:lumMod val="75000"/>
                  </a:schemeClr>
                </a:solidFill>
              </a:rPr>
              <a:t>-34dBr=[(-28)+(-40)]/2</a:t>
            </a:r>
            <a:endParaRPr lang="zh-CN" altLang="en-US" sz="800" dirty="0" smtClean="0">
              <a:solidFill>
                <a:schemeClr val="accent2">
                  <a:lumMod val="75000"/>
                </a:schemeClr>
              </a:solidFill>
            </a:endParaRPr>
          </a:p>
          <a:p>
            <a:endParaRPr lang="zh-CN" altLang="en-US" sz="800" dirty="0">
              <a:solidFill>
                <a:schemeClr val="accent2">
                  <a:lumMod val="75000"/>
                </a:schemeClr>
              </a:solidFill>
            </a:endParaRPr>
          </a:p>
        </p:txBody>
      </p:sp>
      <p:sp>
        <p:nvSpPr>
          <p:cNvPr id="253" name="TextBox 252"/>
          <p:cNvSpPr txBox="1"/>
          <p:nvPr/>
        </p:nvSpPr>
        <p:spPr>
          <a:xfrm>
            <a:off x="4898571" y="32241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-40dBr</a:t>
            </a:r>
            <a:endParaRPr lang="zh-CN" altLang="en-US" sz="800" dirty="0">
              <a:solidFill>
                <a:schemeClr val="accent2">
                  <a:lumMod val="75000"/>
                </a:schemeClr>
              </a:solidFill>
            </a:endParaRPr>
          </a:p>
        </p:txBody>
      </p:sp>
      <p:cxnSp>
        <p:nvCxnSpPr>
          <p:cNvPr id="255" name="直接连接符 254"/>
          <p:cNvCxnSpPr/>
          <p:nvPr/>
        </p:nvCxnSpPr>
        <p:spPr bwMode="auto">
          <a:xfrm flipH="1">
            <a:off x="3080826" y="1350508"/>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72" name="直接连接符 271"/>
          <p:cNvCxnSpPr/>
          <p:nvPr/>
        </p:nvCxnSpPr>
        <p:spPr bwMode="auto">
          <a:xfrm flipH="1">
            <a:off x="2402951" y="1367577"/>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44" name="TextBox 43"/>
          <p:cNvSpPr txBox="1"/>
          <p:nvPr/>
        </p:nvSpPr>
        <p:spPr>
          <a:xfrm>
            <a:off x="2326573" y="2621973"/>
            <a:ext cx="510639" cy="215444"/>
          </a:xfrm>
          <a:prstGeom prst="rect">
            <a:avLst/>
          </a:prstGeom>
          <a:noFill/>
        </p:spPr>
        <p:txBody>
          <a:bodyPr wrap="square" rtlCol="0">
            <a:spAutoFit/>
          </a:bodyPr>
          <a:lstStyle/>
          <a:p>
            <a:r>
              <a:rPr lang="en-US" altLang="zh-CN" sz="800" dirty="0" smtClean="0">
                <a:solidFill>
                  <a:srgbClr val="00B050"/>
                </a:solidFill>
              </a:rPr>
              <a:t>-20dBr</a:t>
            </a:r>
            <a:endParaRPr lang="zh-CN" altLang="en-US" sz="800" dirty="0">
              <a:solidFill>
                <a:srgbClr val="00B050"/>
              </a:solidFill>
            </a:endParaRPr>
          </a:p>
        </p:txBody>
      </p:sp>
      <p:sp>
        <p:nvSpPr>
          <p:cNvPr id="45" name="TextBox 44"/>
          <p:cNvSpPr txBox="1"/>
          <p:nvPr/>
        </p:nvSpPr>
        <p:spPr>
          <a:xfrm>
            <a:off x="2485323" y="2907723"/>
            <a:ext cx="510639" cy="215444"/>
          </a:xfrm>
          <a:prstGeom prst="rect">
            <a:avLst/>
          </a:prstGeom>
          <a:noFill/>
        </p:spPr>
        <p:txBody>
          <a:bodyPr wrap="square" rtlCol="0">
            <a:spAutoFit/>
          </a:bodyPr>
          <a:lstStyle/>
          <a:p>
            <a:r>
              <a:rPr lang="en-US" altLang="zh-CN" sz="800" dirty="0" smtClean="0">
                <a:solidFill>
                  <a:srgbClr val="00B050"/>
                </a:solidFill>
              </a:rPr>
              <a:t>-28dBr</a:t>
            </a:r>
            <a:endParaRPr lang="zh-CN" altLang="en-US" sz="800" dirty="0">
              <a:solidFill>
                <a:srgbClr val="00B050"/>
              </a:solidFill>
            </a:endParaRPr>
          </a:p>
        </p:txBody>
      </p:sp>
      <p:sp>
        <p:nvSpPr>
          <p:cNvPr id="46" name="TextBox 45"/>
          <p:cNvSpPr txBox="1"/>
          <p:nvPr/>
        </p:nvSpPr>
        <p:spPr>
          <a:xfrm>
            <a:off x="2898073" y="3383973"/>
            <a:ext cx="510639" cy="215444"/>
          </a:xfrm>
          <a:prstGeom prst="rect">
            <a:avLst/>
          </a:prstGeom>
          <a:noFill/>
        </p:spPr>
        <p:txBody>
          <a:bodyPr wrap="square" rtlCol="0">
            <a:spAutoFit/>
          </a:bodyPr>
          <a:lstStyle/>
          <a:p>
            <a:r>
              <a:rPr lang="en-US" altLang="zh-CN" sz="800" dirty="0" smtClean="0">
                <a:solidFill>
                  <a:srgbClr val="00B050"/>
                </a:solidFill>
              </a:rPr>
              <a:t>-40dBr</a:t>
            </a:r>
            <a:endParaRPr lang="zh-CN" altLang="en-US" sz="800" dirty="0">
              <a:solidFill>
                <a:srgbClr val="00B050"/>
              </a:solidFill>
            </a:endParaRPr>
          </a:p>
        </p:txBody>
      </p:sp>
      <p:cxnSp>
        <p:nvCxnSpPr>
          <p:cNvPr id="50" name="直接箭头连接符 49"/>
          <p:cNvCxnSpPr/>
          <p:nvPr/>
        </p:nvCxnSpPr>
        <p:spPr bwMode="auto">
          <a:xfrm flipV="1">
            <a:off x="2755900" y="2381251"/>
            <a:ext cx="368300" cy="298449"/>
          </a:xfrm>
          <a:prstGeom prst="straightConnector1">
            <a:avLst/>
          </a:prstGeom>
          <a:ln>
            <a:headEnd type="none" w="sm" len="sm"/>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bwMode="auto">
          <a:xfrm flipV="1">
            <a:off x="2908300" y="2755900"/>
            <a:ext cx="482600" cy="215901"/>
          </a:xfrm>
          <a:prstGeom prst="straightConnector1">
            <a:avLst/>
          </a:prstGeom>
          <a:ln>
            <a:headEnd type="none" w="sm" len="sm"/>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bwMode="auto">
          <a:xfrm flipV="1">
            <a:off x="3359150" y="3346450"/>
            <a:ext cx="419100" cy="146052"/>
          </a:xfrm>
          <a:prstGeom prst="straightConnector1">
            <a:avLst/>
          </a:prstGeom>
          <a:ln>
            <a:headEnd type="none" w="sm" len="sm"/>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bwMode="auto">
          <a:xfrm flipH="1" flipV="1">
            <a:off x="3092450" y="1835150"/>
            <a:ext cx="336550" cy="101600"/>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cxnSp>
        <p:nvCxnSpPr>
          <p:cNvPr id="59" name="直接箭头连接符 58"/>
          <p:cNvCxnSpPr/>
          <p:nvPr/>
        </p:nvCxnSpPr>
        <p:spPr bwMode="auto">
          <a:xfrm flipH="1">
            <a:off x="3282950" y="2355850"/>
            <a:ext cx="438150" cy="158750"/>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cxnSp>
        <p:nvCxnSpPr>
          <p:cNvPr id="61" name="直接箭头连接符 60"/>
          <p:cNvCxnSpPr/>
          <p:nvPr/>
        </p:nvCxnSpPr>
        <p:spPr bwMode="auto">
          <a:xfrm flipH="1">
            <a:off x="3613150" y="2882900"/>
            <a:ext cx="361950" cy="152400"/>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3139621" y="12302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0dBr</a:t>
            </a:r>
            <a:endParaRPr lang="zh-CN" altLang="en-US" sz="800" dirty="0">
              <a:solidFill>
                <a:schemeClr val="accent2">
                  <a:lumMod val="75000"/>
                </a:schemeClr>
              </a:solidFill>
            </a:endParaRPr>
          </a:p>
        </p:txBody>
      </p:sp>
      <p:sp>
        <p:nvSpPr>
          <p:cNvPr id="64" name="左大括号 63"/>
          <p:cNvSpPr/>
          <p:nvPr/>
        </p:nvSpPr>
        <p:spPr bwMode="auto">
          <a:xfrm>
            <a:off x="1543050" y="4677126"/>
            <a:ext cx="311150" cy="1308100"/>
          </a:xfrm>
          <a:prstGeom prst="leftBrace">
            <a:avLst>
              <a:gd name="adj1" fmla="val 8333"/>
              <a:gd name="adj2" fmla="val 5037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65" name="TextBox 64"/>
          <p:cNvSpPr txBox="1"/>
          <p:nvPr/>
        </p:nvSpPr>
        <p:spPr>
          <a:xfrm>
            <a:off x="286242" y="5096226"/>
            <a:ext cx="1428474" cy="461665"/>
          </a:xfrm>
          <a:prstGeom prst="rect">
            <a:avLst/>
          </a:prstGeom>
          <a:noFill/>
        </p:spPr>
        <p:txBody>
          <a:bodyPr wrap="square" rtlCol="0">
            <a:spAutoFit/>
          </a:bodyPr>
          <a:lstStyle/>
          <a:p>
            <a:r>
              <a:rPr lang="en-US" altLang="zh-CN" dirty="0" smtClean="0"/>
              <a:t>f</a:t>
            </a:r>
            <a:r>
              <a:rPr lang="en-US" altLang="zh-CN" baseline="-25000" dirty="0" smtClean="0"/>
              <a:t>step</a:t>
            </a:r>
            <a:r>
              <a:rPr lang="en-US" altLang="zh-CN" dirty="0" smtClean="0"/>
              <a:t>(x)=</a:t>
            </a:r>
            <a:endParaRPr lang="zh-CN" altLang="en-US" dirty="0"/>
          </a:p>
        </p:txBody>
      </p:sp>
      <p:sp>
        <p:nvSpPr>
          <p:cNvPr id="66" name="TextBox 65"/>
          <p:cNvSpPr txBox="1"/>
          <p:nvPr/>
        </p:nvSpPr>
        <p:spPr>
          <a:xfrm>
            <a:off x="1822234" y="456282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ref,MCS0</a:t>
            </a:r>
            <a:r>
              <a:rPr lang="en-US" altLang="zh-CN" sz="1400" dirty="0" smtClean="0"/>
              <a:t>=0dBr</a:t>
            </a:r>
            <a:endParaRPr lang="zh-CN" altLang="en-US" sz="1400" dirty="0"/>
          </a:p>
        </p:txBody>
      </p:sp>
      <p:sp>
        <p:nvSpPr>
          <p:cNvPr id="67" name="TextBox 66"/>
          <p:cNvSpPr txBox="1"/>
          <p:nvPr/>
        </p:nvSpPr>
        <p:spPr>
          <a:xfrm>
            <a:off x="3232366" y="4594576"/>
            <a:ext cx="1930400" cy="307777"/>
          </a:xfrm>
          <a:prstGeom prst="rect">
            <a:avLst/>
          </a:prstGeom>
          <a:noFill/>
        </p:spPr>
        <p:txBody>
          <a:bodyPr wrap="square" rtlCol="0">
            <a:spAutoFit/>
          </a:bodyPr>
          <a:lstStyle/>
          <a:p>
            <a:r>
              <a:rPr lang="en-US" altLang="zh-CN" sz="1400" dirty="0" smtClean="0"/>
              <a:t>0&lt;|x|&lt;=10MHz</a:t>
            </a:r>
            <a:endParaRPr lang="zh-CN" altLang="en-US" sz="1400" dirty="0"/>
          </a:p>
        </p:txBody>
      </p:sp>
      <p:sp>
        <p:nvSpPr>
          <p:cNvPr id="68" name="TextBox 67"/>
          <p:cNvSpPr txBox="1"/>
          <p:nvPr/>
        </p:nvSpPr>
        <p:spPr>
          <a:xfrm>
            <a:off x="1841338" y="497557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0,MCS0</a:t>
            </a:r>
            <a:r>
              <a:rPr lang="en-US" altLang="zh-CN" sz="1400" dirty="0" smtClean="0"/>
              <a:t>=-24dBr</a:t>
            </a:r>
            <a:endParaRPr lang="zh-CN" altLang="en-US" sz="1400" dirty="0"/>
          </a:p>
        </p:txBody>
      </p:sp>
      <p:sp>
        <p:nvSpPr>
          <p:cNvPr id="69" name="TextBox 68"/>
          <p:cNvSpPr txBox="1"/>
          <p:nvPr/>
        </p:nvSpPr>
        <p:spPr>
          <a:xfrm>
            <a:off x="3214809" y="4988276"/>
            <a:ext cx="1930400" cy="307777"/>
          </a:xfrm>
          <a:prstGeom prst="rect">
            <a:avLst/>
          </a:prstGeom>
          <a:noFill/>
        </p:spPr>
        <p:txBody>
          <a:bodyPr wrap="square" rtlCol="0">
            <a:spAutoFit/>
          </a:bodyPr>
          <a:lstStyle/>
          <a:p>
            <a:r>
              <a:rPr lang="en-US" altLang="zh-CN" sz="1400" dirty="0" smtClean="0"/>
              <a:t>10MHz&lt;|x|&lt;=20MHz</a:t>
            </a:r>
            <a:endParaRPr lang="zh-CN" altLang="en-US" sz="1400" dirty="0"/>
          </a:p>
        </p:txBody>
      </p:sp>
      <p:sp>
        <p:nvSpPr>
          <p:cNvPr id="70" name="TextBox 69"/>
          <p:cNvSpPr txBox="1"/>
          <p:nvPr/>
        </p:nvSpPr>
        <p:spPr>
          <a:xfrm>
            <a:off x="1831840" y="539467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1,MCS0</a:t>
            </a:r>
            <a:r>
              <a:rPr lang="en-US" altLang="zh-CN" sz="1400" dirty="0" smtClean="0"/>
              <a:t>=-34dBr</a:t>
            </a:r>
            <a:endParaRPr lang="zh-CN" altLang="en-US" sz="1400" dirty="0"/>
          </a:p>
        </p:txBody>
      </p:sp>
      <p:sp>
        <p:nvSpPr>
          <p:cNvPr id="71" name="TextBox 70"/>
          <p:cNvSpPr txBox="1"/>
          <p:nvPr/>
        </p:nvSpPr>
        <p:spPr>
          <a:xfrm>
            <a:off x="3219720" y="5394676"/>
            <a:ext cx="1930400" cy="307777"/>
          </a:xfrm>
          <a:prstGeom prst="rect">
            <a:avLst/>
          </a:prstGeom>
          <a:noFill/>
        </p:spPr>
        <p:txBody>
          <a:bodyPr wrap="square" rtlCol="0">
            <a:spAutoFit/>
          </a:bodyPr>
          <a:lstStyle/>
          <a:p>
            <a:r>
              <a:rPr lang="en-US" altLang="zh-CN" sz="1400" dirty="0" smtClean="0"/>
              <a:t>20MHz&lt;|x|&lt;=30MHz</a:t>
            </a:r>
            <a:endParaRPr lang="zh-CN" altLang="en-US" sz="1400" dirty="0"/>
          </a:p>
        </p:txBody>
      </p:sp>
      <p:sp>
        <p:nvSpPr>
          <p:cNvPr id="72" name="TextBox 71"/>
          <p:cNvSpPr txBox="1"/>
          <p:nvPr/>
        </p:nvSpPr>
        <p:spPr>
          <a:xfrm>
            <a:off x="1850890" y="576932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2,MCS0</a:t>
            </a:r>
            <a:r>
              <a:rPr lang="en-US" altLang="zh-CN" sz="1400" dirty="0" smtClean="0"/>
              <a:t>=-40dBr</a:t>
            </a:r>
            <a:endParaRPr lang="zh-CN" altLang="en-US" sz="1400" dirty="0"/>
          </a:p>
        </p:txBody>
      </p:sp>
      <p:sp>
        <p:nvSpPr>
          <p:cNvPr id="73" name="TextBox 72"/>
          <p:cNvSpPr txBox="1"/>
          <p:nvPr/>
        </p:nvSpPr>
        <p:spPr>
          <a:xfrm>
            <a:off x="3232258" y="5769326"/>
            <a:ext cx="1930400" cy="307777"/>
          </a:xfrm>
          <a:prstGeom prst="rect">
            <a:avLst/>
          </a:prstGeom>
          <a:noFill/>
        </p:spPr>
        <p:txBody>
          <a:bodyPr wrap="square" rtlCol="0">
            <a:spAutoFit/>
          </a:bodyPr>
          <a:lstStyle/>
          <a:p>
            <a:r>
              <a:rPr lang="en-US" altLang="zh-CN" sz="1400" dirty="0" smtClean="0"/>
              <a:t>30MHz&lt;|x|</a:t>
            </a:r>
            <a:endParaRPr lang="zh-CN" altLang="en-US" sz="1400" dirty="0"/>
          </a:p>
        </p:txBody>
      </p:sp>
      <p:sp>
        <p:nvSpPr>
          <p:cNvPr id="74" name="TextBox 73"/>
          <p:cNvSpPr txBox="1"/>
          <p:nvPr/>
        </p:nvSpPr>
        <p:spPr>
          <a:xfrm>
            <a:off x="553940" y="3992545"/>
            <a:ext cx="4145282" cy="461665"/>
          </a:xfrm>
          <a:prstGeom prst="rect">
            <a:avLst/>
          </a:prstGeom>
          <a:noFill/>
        </p:spPr>
        <p:txBody>
          <a:bodyPr wrap="square" rtlCol="0">
            <a:spAutoFit/>
          </a:bodyPr>
          <a:lstStyle/>
          <a:p>
            <a:r>
              <a:rPr lang="en-US" altLang="zh-CN" sz="1200" dirty="0" smtClean="0"/>
              <a:t>20MHz SM function, quantized from green piecewise line SM function f(x) to step line function, f</a:t>
            </a:r>
            <a:r>
              <a:rPr lang="en-US" altLang="zh-CN" sz="1200" baseline="-25000" dirty="0" smtClean="0"/>
              <a:t>step</a:t>
            </a:r>
            <a:r>
              <a:rPr lang="en-US" altLang="zh-CN" sz="1200" dirty="0" smtClean="0"/>
              <a:t>(x)</a:t>
            </a:r>
            <a:endParaRPr lang="zh-CN" altLang="en-US" sz="1200" dirty="0"/>
          </a:p>
        </p:txBody>
      </p:sp>
      <p:sp>
        <p:nvSpPr>
          <p:cNvPr id="75" name="TextBox 74"/>
          <p:cNvSpPr txBox="1"/>
          <p:nvPr/>
        </p:nvSpPr>
        <p:spPr>
          <a:xfrm>
            <a:off x="5017274" y="4984696"/>
            <a:ext cx="3824577" cy="523220"/>
          </a:xfrm>
          <a:prstGeom prst="rect">
            <a:avLst/>
          </a:prstGeom>
          <a:noFill/>
        </p:spPr>
        <p:txBody>
          <a:bodyPr wrap="square" rtlCol="0">
            <a:spAutoFit/>
          </a:bodyPr>
          <a:lstStyle/>
          <a:p>
            <a:r>
              <a:rPr lang="en-US" altLang="zh-CN" sz="1400" dirty="0" smtClean="0"/>
              <a:t>Arbitrary bandwidth SM function: f</a:t>
            </a:r>
            <a:r>
              <a:rPr lang="en-US" altLang="zh-CN" sz="1400" baseline="-25000" dirty="0" smtClean="0"/>
              <a:t>step</a:t>
            </a:r>
            <a:r>
              <a:rPr lang="en-US" altLang="zh-CN" sz="1400" dirty="0" smtClean="0"/>
              <a:t>(x/N0)</a:t>
            </a:r>
          </a:p>
          <a:p>
            <a:r>
              <a:rPr lang="en-US" altLang="zh-CN" sz="1400" dirty="0" smtClean="0"/>
              <a:t>        For example, SM|</a:t>
            </a:r>
            <a:r>
              <a:rPr lang="en-US" altLang="zh-CN" sz="1400" baseline="-25000" dirty="0" smtClean="0"/>
              <a:t>160MHz</a:t>
            </a:r>
            <a:r>
              <a:rPr lang="en-US" altLang="zh-CN" sz="1400" dirty="0" smtClean="0"/>
              <a:t>=f</a:t>
            </a:r>
            <a:r>
              <a:rPr lang="en-US" altLang="zh-CN" sz="1400" baseline="-25000" dirty="0" smtClean="0"/>
              <a:t>step</a:t>
            </a:r>
            <a:r>
              <a:rPr lang="en-US" altLang="zh-CN" sz="1400" dirty="0" smtClean="0"/>
              <a:t>(x/8);</a:t>
            </a:r>
            <a:endParaRPr lang="zh-CN" altLang="en-US" sz="1400" dirty="0"/>
          </a:p>
        </p:txBody>
      </p:sp>
      <p:sp>
        <p:nvSpPr>
          <p:cNvPr id="94" name="TextBox 93"/>
          <p:cNvSpPr txBox="1"/>
          <p:nvPr/>
        </p:nvSpPr>
        <p:spPr>
          <a:xfrm>
            <a:off x="5510257" y="1773142"/>
            <a:ext cx="3395204" cy="1169551"/>
          </a:xfrm>
          <a:prstGeom prst="rect">
            <a:avLst/>
          </a:prstGeom>
          <a:noFill/>
        </p:spPr>
        <p:txBody>
          <a:bodyPr wrap="square" rtlCol="0">
            <a:spAutoFit/>
          </a:bodyPr>
          <a:lstStyle/>
          <a:p>
            <a:r>
              <a:rPr lang="en-US" altLang="zh-CN" sz="1400" dirty="0" smtClean="0">
                <a:solidFill>
                  <a:srgbClr val="C00000"/>
                </a:solidFill>
              </a:rPr>
              <a:t>SM function normally is piecewise line function and on which integration for system simulator is not straightforward. We simplified it as step line function which makes life easier.</a:t>
            </a:r>
            <a:endParaRPr lang="zh-CN" altLang="en-US" sz="14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l="24609" t="28256" r="34994" b="33147"/>
          <a:stretch>
            <a:fillRect/>
          </a:stretch>
        </p:blipFill>
        <p:spPr bwMode="auto">
          <a:xfrm>
            <a:off x="278296" y="4048566"/>
            <a:ext cx="4182385" cy="2393342"/>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l="26435" t="30096" r="33416" b="31918"/>
          <a:stretch>
            <a:fillRect/>
          </a:stretch>
        </p:blipFill>
        <p:spPr bwMode="auto">
          <a:xfrm>
            <a:off x="4683317" y="4096271"/>
            <a:ext cx="4166484" cy="2297927"/>
          </a:xfrm>
          <a:prstGeom prst="rect">
            <a:avLst/>
          </a:prstGeom>
          <a:noFill/>
          <a:ln w="9525">
            <a:noFill/>
            <a:miter lim="800000"/>
            <a:headEnd/>
            <a:tailEnd/>
          </a:ln>
        </p:spPr>
      </p:pic>
      <p:sp>
        <p:nvSpPr>
          <p:cNvPr id="2" name="标题 1"/>
          <p:cNvSpPr>
            <a:spLocks noGrp="1"/>
          </p:cNvSpPr>
          <p:nvPr>
            <p:ph type="title"/>
          </p:nvPr>
        </p:nvSpPr>
        <p:spPr>
          <a:xfrm>
            <a:off x="0" y="439310"/>
            <a:ext cx="9144000" cy="1066800"/>
          </a:xfrm>
        </p:spPr>
        <p:txBody>
          <a:bodyPr/>
          <a:lstStyle/>
          <a:p>
            <a:r>
              <a:rPr lang="en-US" altLang="zh-CN" dirty="0" smtClean="0"/>
              <a:t>Stepwise SM Scalability ( from 20MHz to 160MHz)</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13</a:t>
            </a:fld>
            <a:endParaRPr lang="en-US" altLang="zh-CN"/>
          </a:p>
        </p:txBody>
      </p:sp>
      <p:pic>
        <p:nvPicPr>
          <p:cNvPr id="6" name="Picture 2"/>
          <p:cNvPicPr>
            <a:picLocks noChangeAspect="1" noChangeArrowheads="1"/>
          </p:cNvPicPr>
          <p:nvPr/>
        </p:nvPicPr>
        <p:blipFill>
          <a:blip r:embed="rId4" cstate="print"/>
          <a:srcRect l="11727" t="23766" r="38584" b="28827"/>
          <a:stretch>
            <a:fillRect/>
          </a:stretch>
        </p:blipFill>
        <p:spPr bwMode="auto">
          <a:xfrm>
            <a:off x="318052" y="1233807"/>
            <a:ext cx="4293705" cy="256032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l="12236" t="24113" r="38919" b="29056"/>
          <a:stretch>
            <a:fillRect/>
          </a:stretch>
        </p:blipFill>
        <p:spPr bwMode="auto">
          <a:xfrm>
            <a:off x="4689447" y="1265611"/>
            <a:ext cx="4179719" cy="2504661"/>
          </a:xfrm>
          <a:prstGeom prst="rect">
            <a:avLst/>
          </a:prstGeom>
          <a:noFill/>
          <a:ln w="9525">
            <a:noFill/>
            <a:miter lim="800000"/>
            <a:headEnd/>
            <a:tailEnd/>
          </a:ln>
        </p:spPr>
      </p:pic>
      <p:cxnSp>
        <p:nvCxnSpPr>
          <p:cNvPr id="11" name="直接箭头连接符 10"/>
          <p:cNvCxnSpPr/>
          <p:nvPr/>
        </p:nvCxnSpPr>
        <p:spPr bwMode="auto">
          <a:xfrm>
            <a:off x="4198289" y="2528515"/>
            <a:ext cx="73152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直接箭头连接符 12"/>
          <p:cNvCxnSpPr/>
          <p:nvPr/>
        </p:nvCxnSpPr>
        <p:spPr bwMode="auto">
          <a:xfrm>
            <a:off x="6559826" y="3745063"/>
            <a:ext cx="1" cy="3657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直接箭头连接符 14"/>
          <p:cNvCxnSpPr/>
          <p:nvPr/>
        </p:nvCxnSpPr>
        <p:spPr bwMode="auto">
          <a:xfrm flipH="1">
            <a:off x="4158532" y="4802588"/>
            <a:ext cx="747423"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4166481" y="2178653"/>
            <a:ext cx="888385" cy="338554"/>
          </a:xfrm>
          <a:prstGeom prst="rect">
            <a:avLst/>
          </a:prstGeom>
          <a:noFill/>
        </p:spPr>
        <p:txBody>
          <a:bodyPr wrap="none" rtlCol="0">
            <a:spAutoFit/>
          </a:bodyPr>
          <a:lstStyle/>
          <a:p>
            <a:r>
              <a:rPr lang="en-US" altLang="zh-CN" sz="1600" dirty="0" smtClean="0"/>
              <a:t>f</a:t>
            </a:r>
            <a:r>
              <a:rPr lang="en-US" altLang="zh-CN" sz="1600" baseline="-25000" dirty="0" smtClean="0"/>
              <a:t>step</a:t>
            </a:r>
            <a:r>
              <a:rPr lang="en-US" altLang="zh-CN" sz="1600" dirty="0" smtClean="0"/>
              <a:t>(x/2)</a:t>
            </a:r>
            <a:endParaRPr lang="zh-CN" altLang="en-US" sz="1600" dirty="0"/>
          </a:p>
        </p:txBody>
      </p:sp>
      <p:sp>
        <p:nvSpPr>
          <p:cNvPr id="20" name="TextBox 19"/>
          <p:cNvSpPr txBox="1"/>
          <p:nvPr/>
        </p:nvSpPr>
        <p:spPr>
          <a:xfrm>
            <a:off x="6608857" y="3746385"/>
            <a:ext cx="888385" cy="338554"/>
          </a:xfrm>
          <a:prstGeom prst="rect">
            <a:avLst/>
          </a:prstGeom>
          <a:noFill/>
        </p:spPr>
        <p:txBody>
          <a:bodyPr wrap="none" rtlCol="0">
            <a:spAutoFit/>
          </a:bodyPr>
          <a:lstStyle/>
          <a:p>
            <a:r>
              <a:rPr lang="en-US" altLang="zh-CN" sz="1600" dirty="0" smtClean="0"/>
              <a:t>f</a:t>
            </a:r>
            <a:r>
              <a:rPr lang="en-US" altLang="zh-CN" sz="1600" baseline="-25000" dirty="0" smtClean="0"/>
              <a:t>step</a:t>
            </a:r>
            <a:r>
              <a:rPr lang="en-US" altLang="zh-CN" sz="1600" dirty="0" smtClean="0"/>
              <a:t>(x/4)</a:t>
            </a:r>
            <a:endParaRPr lang="zh-CN" altLang="en-US" sz="1600" dirty="0"/>
          </a:p>
        </p:txBody>
      </p:sp>
      <p:sp>
        <p:nvSpPr>
          <p:cNvPr id="21" name="TextBox 20"/>
          <p:cNvSpPr txBox="1"/>
          <p:nvPr/>
        </p:nvSpPr>
        <p:spPr>
          <a:xfrm>
            <a:off x="4231416" y="4454051"/>
            <a:ext cx="888385" cy="338554"/>
          </a:xfrm>
          <a:prstGeom prst="rect">
            <a:avLst/>
          </a:prstGeom>
          <a:noFill/>
        </p:spPr>
        <p:txBody>
          <a:bodyPr wrap="none" rtlCol="0">
            <a:spAutoFit/>
          </a:bodyPr>
          <a:lstStyle/>
          <a:p>
            <a:r>
              <a:rPr lang="en-US" altLang="zh-CN" sz="1600" dirty="0" smtClean="0"/>
              <a:t>f</a:t>
            </a:r>
            <a:r>
              <a:rPr lang="en-US" altLang="zh-CN" sz="1600" baseline="-25000" dirty="0" smtClean="0"/>
              <a:t>step</a:t>
            </a:r>
            <a:r>
              <a:rPr lang="en-US" altLang="zh-CN" sz="1600" dirty="0" smtClean="0"/>
              <a:t>(x/8)</a:t>
            </a:r>
            <a:endParaRPr lang="zh-CN" altLang="en-US" sz="1600" dirty="0"/>
          </a:p>
        </p:txBody>
      </p:sp>
      <p:sp>
        <p:nvSpPr>
          <p:cNvPr id="23" name="TextBox 22"/>
          <p:cNvSpPr txBox="1"/>
          <p:nvPr/>
        </p:nvSpPr>
        <p:spPr>
          <a:xfrm>
            <a:off x="2700069" y="3666899"/>
            <a:ext cx="3438338" cy="276999"/>
          </a:xfrm>
          <a:prstGeom prst="rect">
            <a:avLst/>
          </a:prstGeom>
          <a:noFill/>
        </p:spPr>
        <p:txBody>
          <a:bodyPr wrap="square" rtlCol="0">
            <a:spAutoFit/>
          </a:bodyPr>
          <a:lstStyle/>
          <a:p>
            <a:r>
              <a:rPr lang="en-US" altLang="zh-CN" sz="1200" dirty="0" smtClean="0"/>
              <a:t>where, f</a:t>
            </a:r>
            <a:r>
              <a:rPr lang="en-US" altLang="zh-CN" sz="1200" baseline="-25000" dirty="0" smtClean="0"/>
              <a:t>step</a:t>
            </a:r>
            <a:r>
              <a:rPr lang="en-US" altLang="zh-CN" sz="1200" dirty="0" smtClean="0"/>
              <a:t>(x) is the function of SM @ 20MHz</a:t>
            </a:r>
            <a:endParaRPr lang="zh-CN" altLang="en-US" sz="1200" dirty="0"/>
          </a:p>
        </p:txBody>
      </p:sp>
      <p:grpSp>
        <p:nvGrpSpPr>
          <p:cNvPr id="30" name="组合 29"/>
          <p:cNvGrpSpPr/>
          <p:nvPr/>
        </p:nvGrpSpPr>
        <p:grpSpPr>
          <a:xfrm>
            <a:off x="498409" y="1324630"/>
            <a:ext cx="3331719" cy="1573845"/>
            <a:chOff x="75735" y="1324630"/>
            <a:chExt cx="4191057" cy="1997527"/>
          </a:xfrm>
        </p:grpSpPr>
        <p:cxnSp>
          <p:nvCxnSpPr>
            <p:cNvPr id="18" name="肘形连接符 17"/>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 name="肘形连接符 18"/>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2" name="肘形连接符 21"/>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4" name="肘形连接符 23"/>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5" name="直接连接符 24"/>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6" name="直接连接符 25"/>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7" name="直接连接符 26"/>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8" name="直接连接符 27"/>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9" name="直接连接符 28"/>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grpSp>
        <p:nvGrpSpPr>
          <p:cNvPr id="31" name="组合 30"/>
          <p:cNvGrpSpPr/>
          <p:nvPr/>
        </p:nvGrpSpPr>
        <p:grpSpPr>
          <a:xfrm>
            <a:off x="4808741" y="1330381"/>
            <a:ext cx="3331719" cy="1573845"/>
            <a:chOff x="75735" y="1324630"/>
            <a:chExt cx="4191057" cy="1997527"/>
          </a:xfrm>
        </p:grpSpPr>
        <p:cxnSp>
          <p:nvCxnSpPr>
            <p:cNvPr id="32" name="肘形连接符 31"/>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3" name="肘形连接符 32"/>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4" name="肘形连接符 33"/>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5" name="肘形连接符 34"/>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6" name="直接连接符 35"/>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7" name="直接连接符 36"/>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8" name="直接连接符 37"/>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9" name="直接连接符 38"/>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0" name="直接连接符 39"/>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grpSp>
        <p:nvGrpSpPr>
          <p:cNvPr id="41" name="组合 40"/>
          <p:cNvGrpSpPr/>
          <p:nvPr/>
        </p:nvGrpSpPr>
        <p:grpSpPr>
          <a:xfrm>
            <a:off x="4895007" y="4157932"/>
            <a:ext cx="3291462" cy="1463592"/>
            <a:chOff x="75735" y="1324630"/>
            <a:chExt cx="4191057" cy="1997527"/>
          </a:xfrm>
        </p:grpSpPr>
        <p:cxnSp>
          <p:nvCxnSpPr>
            <p:cNvPr id="42" name="肘形连接符 41"/>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3" name="肘形连接符 42"/>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4" name="肘形连接符 43"/>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5" name="肘形连接符 44"/>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6" name="直接连接符 45"/>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7" name="直接连接符 46"/>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8" name="直接连接符 47"/>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9" name="直接连接符 48"/>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0" name="直接连接符 49"/>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grpSp>
        <p:nvGrpSpPr>
          <p:cNvPr id="51" name="组合 50"/>
          <p:cNvGrpSpPr/>
          <p:nvPr/>
        </p:nvGrpSpPr>
        <p:grpSpPr>
          <a:xfrm>
            <a:off x="492673" y="4129177"/>
            <a:ext cx="3291462" cy="1503872"/>
            <a:chOff x="75735" y="1324630"/>
            <a:chExt cx="4191057" cy="1997527"/>
          </a:xfrm>
        </p:grpSpPr>
        <p:cxnSp>
          <p:nvCxnSpPr>
            <p:cNvPr id="52" name="肘形连接符 51"/>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3" name="肘形连接符 52"/>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4" name="肘形连接符 53"/>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5" name="肘形连接符 54"/>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6" name="直接连接符 55"/>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7" name="直接连接符 56"/>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8" name="直接连接符 57"/>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9" name="直接连接符 58"/>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0" name="直接连接符 59"/>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365264"/>
            <a:ext cx="9144001" cy="1066800"/>
          </a:xfrm>
        </p:spPr>
        <p:txBody>
          <a:bodyPr/>
          <a:lstStyle/>
          <a:p>
            <a:r>
              <a:rPr lang="en-US" altLang="zh-CN" sz="2000" dirty="0" smtClean="0">
                <a:solidFill>
                  <a:schemeClr val="tx1"/>
                </a:solidFill>
              </a:rPr>
              <a:t>OOB Emission </a:t>
            </a:r>
            <a:r>
              <a:rPr lang="en-US" altLang="zh-CN" sz="2000" dirty="0" smtClean="0"/>
              <a:t>for 2 adjacent channel with arbitrary bandwidth</a:t>
            </a:r>
            <a:br>
              <a:rPr lang="en-US" altLang="zh-CN" sz="2000" dirty="0" smtClean="0"/>
            </a:br>
            <a:r>
              <a:rPr lang="en-US" altLang="zh-CN" sz="2000" dirty="0" smtClean="0"/>
              <a:t>-------based on stepwise line integration</a:t>
            </a:r>
            <a:endParaRPr lang="zh-CN" altLang="en-US" sz="20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14</a:t>
            </a:fld>
            <a:endParaRPr lang="en-US" altLang="zh-CN"/>
          </a:p>
        </p:txBody>
      </p:sp>
      <p:sp>
        <p:nvSpPr>
          <p:cNvPr id="42" name="TextBox 41"/>
          <p:cNvSpPr txBox="1"/>
          <p:nvPr/>
        </p:nvSpPr>
        <p:spPr>
          <a:xfrm>
            <a:off x="761377" y="5090447"/>
            <a:ext cx="3428959" cy="738664"/>
          </a:xfrm>
          <a:prstGeom prst="rect">
            <a:avLst/>
          </a:prstGeom>
          <a:noFill/>
        </p:spPr>
        <p:txBody>
          <a:bodyPr wrap="square" rtlCol="0">
            <a:spAutoFit/>
          </a:bodyPr>
          <a:lstStyle/>
          <a:p>
            <a:r>
              <a:rPr lang="en-US" altLang="zh-CN" sz="1400" dirty="0" smtClean="0"/>
              <a:t>a) BW</a:t>
            </a:r>
            <a:r>
              <a:rPr lang="en-US" altLang="zh-CN" sz="1400" baseline="-25000" dirty="0" smtClean="0"/>
              <a:t>0</a:t>
            </a:r>
            <a:r>
              <a:rPr lang="en-US" altLang="zh-CN" sz="1400" dirty="0" smtClean="0"/>
              <a:t>=20M*N</a:t>
            </a:r>
            <a:r>
              <a:rPr lang="en-US" altLang="zh-CN" sz="1400" baseline="-25000" dirty="0" smtClean="0"/>
              <a:t>0</a:t>
            </a:r>
            <a:r>
              <a:rPr lang="en-US" altLang="zh-CN" sz="1400" dirty="0" smtClean="0"/>
              <a:t>,                  N</a:t>
            </a:r>
            <a:r>
              <a:rPr lang="en-US" altLang="zh-CN" sz="1400" baseline="-25000" dirty="0" smtClean="0"/>
              <a:t>0</a:t>
            </a:r>
            <a:r>
              <a:rPr lang="en-US" altLang="zh-CN" sz="1400" dirty="0" smtClean="0"/>
              <a:t>=1,2,4,8</a:t>
            </a:r>
          </a:p>
          <a:p>
            <a:r>
              <a:rPr lang="en-US" altLang="zh-CN" sz="1400" dirty="0" smtClean="0"/>
              <a:t>b) BW</a:t>
            </a:r>
            <a:r>
              <a:rPr lang="en-US" altLang="zh-CN" sz="1400" baseline="-25000" dirty="0" smtClean="0"/>
              <a:t>adj</a:t>
            </a:r>
            <a:r>
              <a:rPr lang="en-US" altLang="zh-CN" sz="1400" dirty="0" smtClean="0"/>
              <a:t>=20M*N</a:t>
            </a:r>
            <a:r>
              <a:rPr lang="en-US" altLang="zh-CN" sz="1400" baseline="-25000" dirty="0" smtClean="0"/>
              <a:t>adj</a:t>
            </a:r>
            <a:r>
              <a:rPr lang="en-US" altLang="zh-CN" sz="1400" dirty="0" smtClean="0"/>
              <a:t>,         N</a:t>
            </a:r>
            <a:r>
              <a:rPr lang="en-US" altLang="zh-CN" sz="1400" baseline="-25000" dirty="0" smtClean="0"/>
              <a:t>adj</a:t>
            </a:r>
            <a:r>
              <a:rPr lang="en-US" altLang="zh-CN" sz="1400" dirty="0" smtClean="0"/>
              <a:t>=1,2,4,8</a:t>
            </a:r>
          </a:p>
          <a:p>
            <a:r>
              <a:rPr lang="en-US" altLang="zh-CN" sz="1400" dirty="0" smtClean="0"/>
              <a:t>c) BW</a:t>
            </a:r>
            <a:r>
              <a:rPr lang="en-US" altLang="zh-CN" sz="1400" baseline="-25000" dirty="0" smtClean="0"/>
              <a:t>aadj</a:t>
            </a:r>
            <a:r>
              <a:rPr lang="en-US" altLang="zh-CN" sz="1400" dirty="0" smtClean="0"/>
              <a:t>=20M*N</a:t>
            </a:r>
            <a:r>
              <a:rPr lang="en-US" altLang="zh-CN" sz="1400" baseline="-25000" dirty="0" smtClean="0"/>
              <a:t>aadj</a:t>
            </a:r>
            <a:r>
              <a:rPr lang="en-US" altLang="zh-CN" sz="1400" dirty="0" smtClean="0"/>
              <a:t>,      N</a:t>
            </a:r>
            <a:r>
              <a:rPr lang="en-US" altLang="zh-CN" sz="1400" baseline="-25000" dirty="0" smtClean="0"/>
              <a:t>aadj</a:t>
            </a:r>
            <a:r>
              <a:rPr lang="en-US" altLang="zh-CN" sz="1400" dirty="0" smtClean="0"/>
              <a:t>=1,2,4,8</a:t>
            </a:r>
            <a:endParaRPr lang="zh-CN" altLang="en-US" sz="1400" dirty="0"/>
          </a:p>
        </p:txBody>
      </p:sp>
      <p:grpSp>
        <p:nvGrpSpPr>
          <p:cNvPr id="76" name="组合 172"/>
          <p:cNvGrpSpPr/>
          <p:nvPr/>
        </p:nvGrpSpPr>
        <p:grpSpPr>
          <a:xfrm>
            <a:off x="547480" y="4211176"/>
            <a:ext cx="3479800" cy="784786"/>
            <a:chOff x="2493030" y="4959824"/>
            <a:chExt cx="2707938" cy="931444"/>
          </a:xfrm>
        </p:grpSpPr>
        <p:grpSp>
          <p:nvGrpSpPr>
            <p:cNvPr id="77" name="组合 154"/>
            <p:cNvGrpSpPr/>
            <p:nvPr/>
          </p:nvGrpSpPr>
          <p:grpSpPr>
            <a:xfrm>
              <a:off x="3623866" y="4959824"/>
              <a:ext cx="1577102" cy="931444"/>
              <a:chOff x="3287436" y="4959824"/>
              <a:chExt cx="1577102" cy="931444"/>
            </a:xfrm>
          </p:grpSpPr>
          <p:pic>
            <p:nvPicPr>
              <p:cNvPr id="79"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80" name="TextBox 79"/>
              <p:cNvSpPr txBox="1"/>
              <p:nvPr/>
            </p:nvSpPr>
            <p:spPr>
              <a:xfrm>
                <a:off x="3425679" y="5635562"/>
                <a:ext cx="584200" cy="255706"/>
              </a:xfrm>
              <a:prstGeom prst="rect">
                <a:avLst/>
              </a:prstGeom>
              <a:noFill/>
            </p:spPr>
            <p:txBody>
              <a:bodyPr wrap="square" rtlCol="0">
                <a:spAutoFit/>
              </a:bodyPr>
              <a:lstStyle/>
              <a:p>
                <a:r>
                  <a:rPr lang="en-US" altLang="zh-CN" sz="800" dirty="0" smtClean="0"/>
                  <a:t>BW</a:t>
                </a:r>
                <a:r>
                  <a:rPr lang="en-US" altLang="zh-CN" sz="800" baseline="-25000" dirty="0" smtClean="0"/>
                  <a:t>0</a:t>
                </a:r>
                <a:r>
                  <a:rPr lang="en-US" altLang="zh-CN" sz="800" dirty="0" smtClean="0"/>
                  <a:t>/2</a:t>
                </a:r>
                <a:endParaRPr lang="zh-CN" altLang="en-US" sz="800" dirty="0"/>
              </a:p>
            </p:txBody>
          </p:sp>
          <p:sp>
            <p:nvSpPr>
              <p:cNvPr id="81" name="TextBox 80"/>
              <p:cNvSpPr txBox="1"/>
              <p:nvPr/>
            </p:nvSpPr>
            <p:spPr>
              <a:xfrm>
                <a:off x="3465940" y="4959824"/>
                <a:ext cx="884683" cy="255705"/>
              </a:xfrm>
              <a:prstGeom prst="rect">
                <a:avLst/>
              </a:prstGeom>
              <a:noFill/>
            </p:spPr>
            <p:txBody>
              <a:bodyPr wrap="square" rtlCol="0">
                <a:spAutoFit/>
              </a:bodyPr>
              <a:lstStyle/>
              <a:p>
                <a:r>
                  <a:rPr lang="en-US" altLang="zh-CN" sz="800" dirty="0" smtClean="0"/>
                  <a:t>BW0/2+BWadj</a:t>
                </a:r>
                <a:endParaRPr lang="zh-CN" altLang="en-US" sz="800" dirty="0"/>
              </a:p>
            </p:txBody>
          </p:sp>
          <p:sp>
            <p:nvSpPr>
              <p:cNvPr id="82" name="TextBox 81"/>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78" name="TextBox 77"/>
            <p:cNvSpPr txBox="1"/>
            <p:nvPr/>
          </p:nvSpPr>
          <p:spPr>
            <a:xfrm>
              <a:off x="2493030" y="5158597"/>
              <a:ext cx="1259452" cy="438351"/>
            </a:xfrm>
            <a:prstGeom prst="rect">
              <a:avLst/>
            </a:prstGeom>
            <a:noFill/>
          </p:spPr>
          <p:txBody>
            <a:bodyPr wrap="square" rtlCol="0">
              <a:spAutoFit/>
            </a:bodyPr>
            <a:lstStyle/>
            <a:p>
              <a:r>
                <a:rPr lang="en-US" altLang="zh-CN" sz="1800" dirty="0" smtClean="0"/>
                <a:t>ACI|</a:t>
              </a:r>
              <a:r>
                <a:rPr lang="en-US" altLang="zh-CN" sz="1000" dirty="0" smtClean="0"/>
                <a:t>[BW</a:t>
              </a:r>
              <a:r>
                <a:rPr lang="en-US" altLang="zh-CN" sz="1000" baseline="-25000" dirty="0" smtClean="0"/>
                <a:t>0</a:t>
              </a:r>
              <a:r>
                <a:rPr lang="en-US" altLang="zh-CN" sz="1000" dirty="0" smtClean="0"/>
                <a:t>,BW</a:t>
              </a:r>
              <a:r>
                <a:rPr lang="en-US" altLang="zh-CN" sz="1000" baseline="-25000" dirty="0" smtClean="0"/>
                <a:t>adj</a:t>
              </a:r>
              <a:r>
                <a:rPr lang="en-US" altLang="zh-CN" sz="1000" dirty="0" smtClean="0"/>
                <a:t>]  </a:t>
              </a:r>
              <a:r>
                <a:rPr lang="en-US" altLang="zh-CN" sz="1800" dirty="0" smtClean="0"/>
                <a:t>=</a:t>
              </a:r>
              <a:endParaRPr lang="zh-CN" altLang="en-US" sz="1800" dirty="0"/>
            </a:p>
          </p:txBody>
        </p:sp>
      </p:grpSp>
      <p:sp>
        <p:nvSpPr>
          <p:cNvPr id="84" name="TextBox 83"/>
          <p:cNvSpPr txBox="1"/>
          <p:nvPr/>
        </p:nvSpPr>
        <p:spPr>
          <a:xfrm>
            <a:off x="5054214" y="1448836"/>
            <a:ext cx="3906906" cy="1754326"/>
          </a:xfrm>
          <a:prstGeom prst="rect">
            <a:avLst/>
          </a:prstGeom>
          <a:noFill/>
        </p:spPr>
        <p:txBody>
          <a:bodyPr wrap="square" rtlCol="0">
            <a:spAutoFit/>
          </a:bodyPr>
          <a:lstStyle/>
          <a:p>
            <a:r>
              <a:rPr lang="en-US" altLang="zh-CN" sz="1200" dirty="0" smtClean="0"/>
              <a:t>Note: Main channel bandwidth is BW</a:t>
            </a:r>
            <a:r>
              <a:rPr lang="en-US" altLang="zh-CN" sz="1200" baseline="-25000" dirty="0" smtClean="0"/>
              <a:t>0</a:t>
            </a:r>
            <a:r>
              <a:rPr lang="en-US" altLang="zh-CN" sz="1200" dirty="0" smtClean="0"/>
              <a:t>, adjacent channel bandwidth is </a:t>
            </a:r>
            <a:r>
              <a:rPr lang="en-US" altLang="zh-CN" sz="1200" dirty="0" smtClean="0">
                <a:solidFill>
                  <a:srgbClr val="C00000"/>
                </a:solidFill>
              </a:rPr>
              <a:t>BWadj</a:t>
            </a:r>
            <a:r>
              <a:rPr lang="en-US" altLang="zh-CN" sz="1200" dirty="0" smtClean="0"/>
              <a:t>, Alternative channel bandwidth is </a:t>
            </a:r>
            <a:r>
              <a:rPr lang="en-US" altLang="zh-CN" sz="1200" dirty="0" smtClean="0">
                <a:solidFill>
                  <a:srgbClr val="C00000"/>
                </a:solidFill>
              </a:rPr>
              <a:t>BWaadj</a:t>
            </a:r>
            <a:r>
              <a:rPr lang="en-US" altLang="zh-CN" sz="1200" dirty="0" smtClean="0"/>
              <a:t>. Here SM function f(x) at 20MHz used to represent </a:t>
            </a:r>
            <a:r>
              <a:rPr lang="en-US" altLang="zh-CN" sz="1200" dirty="0" smtClean="0">
                <a:solidFill>
                  <a:srgbClr val="C00000"/>
                </a:solidFill>
              </a:rPr>
              <a:t>MCS0</a:t>
            </a:r>
            <a:r>
              <a:rPr lang="en-US" altLang="zh-CN" sz="1200" dirty="0" smtClean="0"/>
              <a:t> case. If major channel bandwidth is more than 20MHz, </a:t>
            </a:r>
            <a:r>
              <a:rPr lang="en-US" altLang="zh-CN" sz="1200" dirty="0" smtClean="0">
                <a:solidFill>
                  <a:srgbClr val="C00000"/>
                </a:solidFill>
              </a:rPr>
              <a:t>f(x/N0) </a:t>
            </a:r>
            <a:r>
              <a:rPr lang="en-US" altLang="zh-CN" sz="1200" dirty="0" smtClean="0"/>
              <a:t>is scaled to fit the scenarios, where </a:t>
            </a:r>
            <a:r>
              <a:rPr lang="en-US" altLang="zh-CN" sz="1200" dirty="0" smtClean="0">
                <a:solidFill>
                  <a:srgbClr val="C00000"/>
                </a:solidFill>
              </a:rPr>
              <a:t>N0</a:t>
            </a:r>
            <a:r>
              <a:rPr lang="en-US" altLang="zh-CN" sz="1200" dirty="0" smtClean="0"/>
              <a:t> is the times of 20MHz. </a:t>
            </a:r>
            <a:r>
              <a:rPr lang="en-US" altLang="zh-CN" sz="1200" dirty="0" smtClean="0">
                <a:solidFill>
                  <a:srgbClr val="C00000"/>
                </a:solidFill>
              </a:rPr>
              <a:t>Nadj</a:t>
            </a:r>
            <a:r>
              <a:rPr lang="en-US" altLang="zh-CN" sz="1200" dirty="0" smtClean="0"/>
              <a:t> and </a:t>
            </a:r>
            <a:r>
              <a:rPr lang="en-US" altLang="zh-CN" sz="1200" dirty="0" smtClean="0">
                <a:solidFill>
                  <a:srgbClr val="C00000"/>
                </a:solidFill>
              </a:rPr>
              <a:t>Naadj</a:t>
            </a:r>
            <a:r>
              <a:rPr lang="en-US" altLang="zh-CN" sz="1200" dirty="0" smtClean="0"/>
              <a:t> represent times of adjacent, alternative adjacent channel </a:t>
            </a:r>
            <a:r>
              <a:rPr lang="en-US" altLang="zh-CN" sz="1200" dirty="0" err="1" smtClean="0"/>
              <a:t>channel</a:t>
            </a:r>
            <a:r>
              <a:rPr lang="en-US" altLang="zh-CN" sz="1200" dirty="0" smtClean="0"/>
              <a:t> to 20MHz. </a:t>
            </a:r>
          </a:p>
          <a:p>
            <a:endParaRPr lang="en-US" altLang="zh-CN" sz="1200" dirty="0" smtClean="0"/>
          </a:p>
        </p:txBody>
      </p:sp>
      <p:sp>
        <p:nvSpPr>
          <p:cNvPr id="85" name="TextBox 84"/>
          <p:cNvSpPr txBox="1"/>
          <p:nvPr/>
        </p:nvSpPr>
        <p:spPr>
          <a:xfrm>
            <a:off x="3805030" y="4713909"/>
            <a:ext cx="335348" cy="246221"/>
          </a:xfrm>
          <a:prstGeom prst="rect">
            <a:avLst/>
          </a:prstGeom>
          <a:noFill/>
        </p:spPr>
        <p:txBody>
          <a:bodyPr wrap="none" rtlCol="0">
            <a:spAutoFit/>
          </a:bodyPr>
          <a:lstStyle/>
          <a:p>
            <a:r>
              <a:rPr lang="en-US" altLang="zh-CN" sz="1000" dirty="0" smtClean="0"/>
              <a:t>(1)</a:t>
            </a:r>
            <a:endParaRPr lang="zh-CN" altLang="en-US" sz="1000" dirty="0"/>
          </a:p>
        </p:txBody>
      </p:sp>
      <p:sp>
        <p:nvSpPr>
          <p:cNvPr id="86" name="TextBox 85"/>
          <p:cNvSpPr txBox="1"/>
          <p:nvPr/>
        </p:nvSpPr>
        <p:spPr>
          <a:xfrm>
            <a:off x="5023770" y="3996967"/>
            <a:ext cx="3098800" cy="276999"/>
          </a:xfrm>
          <a:prstGeom prst="rect">
            <a:avLst/>
          </a:prstGeom>
          <a:noFill/>
        </p:spPr>
        <p:txBody>
          <a:bodyPr wrap="square" rtlCol="0">
            <a:spAutoFit/>
          </a:bodyPr>
          <a:lstStyle/>
          <a:p>
            <a:r>
              <a:rPr lang="en-US" altLang="zh-CN" sz="1200" dirty="0" smtClean="0"/>
              <a:t>Equation (1) can be simplified as</a:t>
            </a:r>
            <a:endParaRPr lang="zh-CN" altLang="en-US" sz="1200" dirty="0"/>
          </a:p>
        </p:txBody>
      </p:sp>
      <p:grpSp>
        <p:nvGrpSpPr>
          <p:cNvPr id="87" name="组合 172"/>
          <p:cNvGrpSpPr/>
          <p:nvPr/>
        </p:nvGrpSpPr>
        <p:grpSpPr>
          <a:xfrm>
            <a:off x="5260837" y="5092887"/>
            <a:ext cx="3479800" cy="784786"/>
            <a:chOff x="2493030" y="4959824"/>
            <a:chExt cx="2707938" cy="931444"/>
          </a:xfrm>
        </p:grpSpPr>
        <p:grpSp>
          <p:nvGrpSpPr>
            <p:cNvPr id="88" name="组合 154"/>
            <p:cNvGrpSpPr/>
            <p:nvPr/>
          </p:nvGrpSpPr>
          <p:grpSpPr>
            <a:xfrm>
              <a:off x="3623866" y="4959824"/>
              <a:ext cx="1577102" cy="931444"/>
              <a:chOff x="3287436" y="4959824"/>
              <a:chExt cx="1577102" cy="931444"/>
            </a:xfrm>
          </p:grpSpPr>
          <p:pic>
            <p:nvPicPr>
              <p:cNvPr id="90"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91" name="TextBox 90"/>
              <p:cNvSpPr txBox="1"/>
              <p:nvPr/>
            </p:nvSpPr>
            <p:spPr>
              <a:xfrm>
                <a:off x="3425679" y="5635562"/>
                <a:ext cx="584200" cy="255706"/>
              </a:xfrm>
              <a:prstGeom prst="rect">
                <a:avLst/>
              </a:prstGeom>
              <a:noFill/>
            </p:spPr>
            <p:txBody>
              <a:bodyPr wrap="square" rtlCol="0">
                <a:spAutoFit/>
              </a:bodyPr>
              <a:lstStyle/>
              <a:p>
                <a:r>
                  <a:rPr lang="en-US" altLang="zh-CN" sz="800" dirty="0" smtClean="0"/>
                  <a:t>10MHz*N0</a:t>
                </a:r>
                <a:endParaRPr lang="zh-CN" altLang="en-US" sz="800" dirty="0"/>
              </a:p>
            </p:txBody>
          </p:sp>
          <p:sp>
            <p:nvSpPr>
              <p:cNvPr id="92" name="TextBox 91"/>
              <p:cNvSpPr txBox="1"/>
              <p:nvPr/>
            </p:nvSpPr>
            <p:spPr>
              <a:xfrm>
                <a:off x="3465940" y="4959824"/>
                <a:ext cx="1077401" cy="255705"/>
              </a:xfrm>
              <a:prstGeom prst="rect">
                <a:avLst/>
              </a:prstGeom>
              <a:noFill/>
            </p:spPr>
            <p:txBody>
              <a:bodyPr wrap="square" rtlCol="0">
                <a:spAutoFit/>
              </a:bodyPr>
              <a:lstStyle/>
              <a:p>
                <a:r>
                  <a:rPr lang="en-US" altLang="zh-CN" sz="800" dirty="0" smtClean="0"/>
                  <a:t>10MHz*N0+10MHz*2Nadj</a:t>
                </a:r>
                <a:endParaRPr lang="zh-CN" altLang="en-US" sz="800" dirty="0"/>
              </a:p>
            </p:txBody>
          </p:sp>
          <p:sp>
            <p:nvSpPr>
              <p:cNvPr id="93" name="TextBox 92"/>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89" name="TextBox 88"/>
            <p:cNvSpPr txBox="1"/>
            <p:nvPr/>
          </p:nvSpPr>
          <p:spPr>
            <a:xfrm>
              <a:off x="2493030" y="5158597"/>
              <a:ext cx="1259452" cy="438351"/>
            </a:xfrm>
            <a:prstGeom prst="rect">
              <a:avLst/>
            </a:prstGeom>
            <a:noFill/>
          </p:spPr>
          <p:txBody>
            <a:bodyPr wrap="square" rtlCol="0">
              <a:spAutoFit/>
            </a:bodyPr>
            <a:lstStyle/>
            <a:p>
              <a:r>
                <a:rPr lang="en-US" altLang="zh-CN" sz="1800" dirty="0" smtClean="0"/>
                <a:t>ACI|</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  </a:t>
              </a:r>
              <a:r>
                <a:rPr lang="en-US" altLang="zh-CN" sz="1800" dirty="0" smtClean="0"/>
                <a:t>=</a:t>
              </a:r>
              <a:endParaRPr lang="zh-CN" altLang="en-US" sz="1800" dirty="0"/>
            </a:p>
          </p:txBody>
        </p:sp>
      </p:grpSp>
      <p:grpSp>
        <p:nvGrpSpPr>
          <p:cNvPr id="94" name="组合 172"/>
          <p:cNvGrpSpPr/>
          <p:nvPr/>
        </p:nvGrpSpPr>
        <p:grpSpPr>
          <a:xfrm>
            <a:off x="5254193" y="4291131"/>
            <a:ext cx="3098136" cy="784786"/>
            <a:chOff x="2790036" y="4959824"/>
            <a:chExt cx="2410932" cy="931444"/>
          </a:xfrm>
        </p:grpSpPr>
        <p:grpSp>
          <p:nvGrpSpPr>
            <p:cNvPr id="95" name="组合 154"/>
            <p:cNvGrpSpPr/>
            <p:nvPr/>
          </p:nvGrpSpPr>
          <p:grpSpPr>
            <a:xfrm>
              <a:off x="3623866" y="4959824"/>
              <a:ext cx="1577102" cy="931444"/>
              <a:chOff x="3287436" y="4959824"/>
              <a:chExt cx="1577102" cy="931444"/>
            </a:xfrm>
          </p:grpSpPr>
          <p:pic>
            <p:nvPicPr>
              <p:cNvPr id="97"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01" name="TextBox 100"/>
              <p:cNvSpPr txBox="1"/>
              <p:nvPr/>
            </p:nvSpPr>
            <p:spPr>
              <a:xfrm>
                <a:off x="3425679" y="5635562"/>
                <a:ext cx="584200" cy="255706"/>
              </a:xfrm>
              <a:prstGeom prst="rect">
                <a:avLst/>
              </a:prstGeom>
              <a:noFill/>
            </p:spPr>
            <p:txBody>
              <a:bodyPr wrap="square" rtlCol="0">
                <a:spAutoFit/>
              </a:bodyPr>
              <a:lstStyle/>
              <a:p>
                <a:r>
                  <a:rPr lang="en-US" altLang="zh-CN" sz="800" dirty="0" smtClean="0"/>
                  <a:t>-10MHz*N0</a:t>
                </a:r>
                <a:endParaRPr lang="zh-CN" altLang="en-US" sz="800" dirty="0"/>
              </a:p>
            </p:txBody>
          </p:sp>
          <p:sp>
            <p:nvSpPr>
              <p:cNvPr id="102" name="TextBox 101"/>
              <p:cNvSpPr txBox="1"/>
              <p:nvPr/>
            </p:nvSpPr>
            <p:spPr>
              <a:xfrm>
                <a:off x="3465940" y="4959824"/>
                <a:ext cx="1077401" cy="255705"/>
              </a:xfrm>
              <a:prstGeom prst="rect">
                <a:avLst/>
              </a:prstGeom>
              <a:noFill/>
            </p:spPr>
            <p:txBody>
              <a:bodyPr wrap="square" rtlCol="0">
                <a:spAutoFit/>
              </a:bodyPr>
              <a:lstStyle/>
              <a:p>
                <a:r>
                  <a:rPr lang="en-US" altLang="zh-CN" sz="800" dirty="0" smtClean="0"/>
                  <a:t>10MHz*N0</a:t>
                </a:r>
                <a:endParaRPr lang="zh-CN" altLang="en-US" sz="800" dirty="0"/>
              </a:p>
            </p:txBody>
          </p:sp>
          <p:sp>
            <p:nvSpPr>
              <p:cNvPr id="103" name="TextBox 102"/>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96" name="TextBox 95"/>
            <p:cNvSpPr txBox="1"/>
            <p:nvPr/>
          </p:nvSpPr>
          <p:spPr>
            <a:xfrm>
              <a:off x="2790036" y="5177472"/>
              <a:ext cx="898449" cy="438351"/>
            </a:xfrm>
            <a:prstGeom prst="rect">
              <a:avLst/>
            </a:prstGeom>
            <a:noFill/>
          </p:spPr>
          <p:txBody>
            <a:bodyPr wrap="square" rtlCol="0">
              <a:spAutoFit/>
            </a:bodyPr>
            <a:lstStyle/>
            <a:p>
              <a:r>
                <a:rPr lang="en-US" altLang="zh-CN" sz="1800" dirty="0" smtClean="0"/>
                <a:t>P</a:t>
              </a:r>
              <a:r>
                <a:rPr lang="en-US" altLang="zh-CN" sz="1800" baseline="-25000" dirty="0" smtClean="0"/>
                <a:t>ref</a:t>
              </a:r>
              <a:r>
                <a:rPr lang="en-US" altLang="zh-CN" sz="1800" dirty="0" smtClean="0"/>
                <a:t>|</a:t>
              </a:r>
              <a:r>
                <a:rPr lang="en-US" altLang="zh-CN" sz="800" dirty="0" smtClean="0"/>
                <a:t>BW</a:t>
              </a:r>
              <a:r>
                <a:rPr lang="en-US" altLang="zh-CN" sz="800" baseline="-25000" dirty="0" smtClean="0"/>
                <a:t>0</a:t>
              </a:r>
              <a:r>
                <a:rPr lang="en-US" altLang="zh-CN" sz="800" dirty="0" smtClean="0"/>
                <a:t>  </a:t>
              </a:r>
              <a:r>
                <a:rPr lang="en-US" altLang="zh-CN" sz="1800" dirty="0" smtClean="0"/>
                <a:t>=</a:t>
              </a:r>
              <a:endParaRPr lang="zh-CN" altLang="en-US" sz="1800" dirty="0"/>
            </a:p>
          </p:txBody>
        </p:sp>
      </p:grpSp>
      <p:sp>
        <p:nvSpPr>
          <p:cNvPr id="104" name="TextBox 103"/>
          <p:cNvSpPr txBox="1"/>
          <p:nvPr/>
        </p:nvSpPr>
        <p:spPr>
          <a:xfrm>
            <a:off x="5192203" y="5979383"/>
            <a:ext cx="3951797" cy="369332"/>
          </a:xfrm>
          <a:prstGeom prst="rect">
            <a:avLst/>
          </a:prstGeom>
          <a:noFill/>
        </p:spPr>
        <p:txBody>
          <a:bodyPr wrap="square" rtlCol="0">
            <a:spAutoFit/>
          </a:bodyPr>
          <a:lstStyle/>
          <a:p>
            <a:r>
              <a:rPr lang="en-US" altLang="zh-CN" sz="1800" dirty="0" smtClean="0"/>
              <a:t>ACPR|</a:t>
            </a:r>
            <a:r>
              <a:rPr lang="en-US" altLang="zh-CN" sz="800" dirty="0" smtClean="0"/>
              <a:t>[BW0,Bwadj]  </a:t>
            </a:r>
            <a:r>
              <a:rPr lang="en-US" altLang="zh-CN" sz="1800" dirty="0" smtClean="0"/>
              <a:t>= Pref|</a:t>
            </a:r>
            <a:r>
              <a:rPr lang="en-US" altLang="zh-CN" sz="800" dirty="0" smtClean="0"/>
              <a:t>BW0</a:t>
            </a:r>
            <a:r>
              <a:rPr lang="en-US" altLang="zh-CN" sz="1800" dirty="0" smtClean="0"/>
              <a:t> -ACI|</a:t>
            </a:r>
            <a:r>
              <a:rPr lang="en-US" altLang="zh-CN" sz="800" dirty="0" smtClean="0"/>
              <a:t>[BW0,Bwadj] </a:t>
            </a:r>
            <a:endParaRPr lang="zh-CN" altLang="en-US" sz="800" dirty="0"/>
          </a:p>
        </p:txBody>
      </p:sp>
      <p:grpSp>
        <p:nvGrpSpPr>
          <p:cNvPr id="144" name="组合 143"/>
          <p:cNvGrpSpPr/>
          <p:nvPr/>
        </p:nvGrpSpPr>
        <p:grpSpPr>
          <a:xfrm>
            <a:off x="239000" y="1051816"/>
            <a:ext cx="6050251" cy="2896754"/>
            <a:chOff x="254968" y="1067718"/>
            <a:chExt cx="6050251" cy="2896754"/>
          </a:xfrm>
        </p:grpSpPr>
        <p:grpSp>
          <p:nvGrpSpPr>
            <p:cNvPr id="6" name="组合 30"/>
            <p:cNvGrpSpPr/>
            <p:nvPr/>
          </p:nvGrpSpPr>
          <p:grpSpPr>
            <a:xfrm>
              <a:off x="254968" y="1362993"/>
              <a:ext cx="4636209" cy="1984056"/>
              <a:chOff x="2286000" y="2667000"/>
              <a:chExt cx="4636209" cy="1984056"/>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512009" cy="2856"/>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48" name="直接连接符 47"/>
            <p:cNvCxnSpPr/>
            <p:nvPr/>
          </p:nvCxnSpPr>
          <p:spPr bwMode="auto">
            <a:xfrm flipV="1">
              <a:off x="275509" y="3703990"/>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439878" y="3610175"/>
              <a:ext cx="865341"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98" name="TextBox 97"/>
            <p:cNvSpPr txBox="1"/>
            <p:nvPr/>
          </p:nvSpPr>
          <p:spPr>
            <a:xfrm>
              <a:off x="2014965" y="1067718"/>
              <a:ext cx="561975" cy="307777"/>
            </a:xfrm>
            <a:prstGeom prst="rect">
              <a:avLst/>
            </a:prstGeom>
            <a:noFill/>
          </p:spPr>
          <p:txBody>
            <a:bodyPr wrap="square" rtlCol="0">
              <a:spAutoFit/>
            </a:bodyPr>
            <a:lstStyle/>
            <a:p>
              <a:r>
                <a:rPr lang="en-US" altLang="zh-CN" sz="1400" dirty="0" smtClean="0">
                  <a:solidFill>
                    <a:srgbClr val="00B050"/>
                  </a:solidFill>
                </a:rPr>
                <a:t>CH1</a:t>
              </a:r>
              <a:endParaRPr lang="zh-CN" altLang="en-US" sz="1400" dirty="0">
                <a:solidFill>
                  <a:srgbClr val="00B050"/>
                </a:solidFill>
              </a:endParaRPr>
            </a:p>
          </p:txBody>
        </p:sp>
        <p:sp>
          <p:nvSpPr>
            <p:cNvPr id="145" name="TextBox 144"/>
            <p:cNvSpPr txBox="1"/>
            <p:nvPr/>
          </p:nvSpPr>
          <p:spPr>
            <a:xfrm>
              <a:off x="2360273" y="3706143"/>
              <a:ext cx="584200"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a:t>
              </a:r>
              <a:endParaRPr lang="zh-CN" altLang="en-US" sz="1000" dirty="0"/>
            </a:p>
          </p:txBody>
        </p:sp>
        <p:sp>
          <p:nvSpPr>
            <p:cNvPr id="146" name="TextBox 145"/>
            <p:cNvSpPr txBox="1"/>
            <p:nvPr/>
          </p:nvSpPr>
          <p:spPr>
            <a:xfrm>
              <a:off x="3002007" y="3703867"/>
              <a:ext cx="1050126"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/2+BW</a:t>
              </a:r>
              <a:r>
                <a:rPr lang="en-US" altLang="zh-CN" sz="1000" baseline="-25000" dirty="0" smtClean="0"/>
                <a:t>adj</a:t>
              </a:r>
              <a:endParaRPr lang="zh-CN" altLang="en-US" sz="1000" baseline="-25000" dirty="0"/>
            </a:p>
          </p:txBody>
        </p:sp>
        <p:sp>
          <p:nvSpPr>
            <p:cNvPr id="147" name="TextBox 146"/>
            <p:cNvSpPr txBox="1"/>
            <p:nvPr/>
          </p:nvSpPr>
          <p:spPr>
            <a:xfrm>
              <a:off x="1704088" y="3706143"/>
              <a:ext cx="584200"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a:t>
              </a:r>
              <a:endParaRPr lang="zh-CN" altLang="en-US" sz="1000" dirty="0"/>
            </a:p>
          </p:txBody>
        </p:sp>
        <p:sp>
          <p:nvSpPr>
            <p:cNvPr id="194" name="TextBox 193"/>
            <p:cNvSpPr txBox="1"/>
            <p:nvPr/>
          </p:nvSpPr>
          <p:spPr>
            <a:xfrm>
              <a:off x="3972199" y="3718251"/>
              <a:ext cx="1514223"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/2+BW</a:t>
              </a:r>
              <a:r>
                <a:rPr lang="en-US" altLang="zh-CN" sz="1000" baseline="-25000" dirty="0" smtClean="0"/>
                <a:t>adj</a:t>
              </a:r>
              <a:r>
                <a:rPr lang="en-US" altLang="zh-CN" sz="1000" dirty="0" smtClean="0"/>
                <a:t>+BW</a:t>
              </a:r>
              <a:r>
                <a:rPr lang="en-US" altLang="zh-CN" sz="1000" baseline="-25000" dirty="0" smtClean="0"/>
                <a:t>aadj</a:t>
              </a:r>
              <a:endParaRPr lang="zh-CN" altLang="en-US" sz="1000" baseline="-25000" dirty="0"/>
            </a:p>
          </p:txBody>
        </p:sp>
        <p:sp>
          <p:nvSpPr>
            <p:cNvPr id="250" name="TextBox 249"/>
            <p:cNvSpPr txBox="1"/>
            <p:nvPr/>
          </p:nvSpPr>
          <p:spPr>
            <a:xfrm>
              <a:off x="2965950" y="1834573"/>
              <a:ext cx="1206555" cy="215444"/>
            </a:xfrm>
            <a:prstGeom prst="rect">
              <a:avLst/>
            </a:prstGeom>
            <a:noFill/>
          </p:spPr>
          <p:txBody>
            <a:bodyPr wrap="square" rtlCol="0">
              <a:spAutoFit/>
            </a:bodyPr>
            <a:lstStyle/>
            <a:p>
              <a:r>
                <a:rPr lang="en-US" altLang="zh-CN" sz="800" dirty="0" smtClean="0">
                  <a:solidFill>
                    <a:schemeClr val="accent2">
                      <a:lumMod val="75000"/>
                    </a:schemeClr>
                  </a:solidFill>
                </a:rPr>
                <a:t>-20dBr</a:t>
              </a:r>
              <a:endParaRPr lang="zh-CN" altLang="en-US" sz="800" dirty="0">
                <a:solidFill>
                  <a:schemeClr val="accent2">
                    <a:lumMod val="75000"/>
                  </a:schemeClr>
                </a:solidFill>
              </a:endParaRPr>
            </a:p>
          </p:txBody>
        </p:sp>
        <p:sp>
          <p:nvSpPr>
            <p:cNvPr id="251" name="TextBox 250"/>
            <p:cNvSpPr txBox="1"/>
            <p:nvPr/>
          </p:nvSpPr>
          <p:spPr>
            <a:xfrm>
              <a:off x="3215991" y="2230088"/>
              <a:ext cx="1218907" cy="215444"/>
            </a:xfrm>
            <a:prstGeom prst="rect">
              <a:avLst/>
            </a:prstGeom>
            <a:noFill/>
          </p:spPr>
          <p:txBody>
            <a:bodyPr wrap="square" rtlCol="0">
              <a:spAutoFit/>
            </a:bodyPr>
            <a:lstStyle/>
            <a:p>
              <a:r>
                <a:rPr lang="en-US" altLang="zh-CN" sz="800" dirty="0" smtClean="0">
                  <a:solidFill>
                    <a:schemeClr val="accent2">
                      <a:lumMod val="75000"/>
                    </a:schemeClr>
                  </a:solidFill>
                </a:rPr>
                <a:t>-28dBr</a:t>
              </a:r>
              <a:endParaRPr lang="zh-CN" altLang="en-US" sz="800" dirty="0">
                <a:solidFill>
                  <a:schemeClr val="accent2">
                    <a:lumMod val="75000"/>
                  </a:schemeClr>
                </a:solidFill>
              </a:endParaRPr>
            </a:p>
          </p:txBody>
        </p:sp>
        <p:sp>
          <p:nvSpPr>
            <p:cNvPr id="253" name="TextBox 252"/>
            <p:cNvSpPr txBox="1"/>
            <p:nvPr/>
          </p:nvSpPr>
          <p:spPr>
            <a:xfrm>
              <a:off x="4838189" y="32241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-40dBr</a:t>
              </a:r>
              <a:endParaRPr lang="zh-CN" altLang="en-US" sz="800" dirty="0">
                <a:solidFill>
                  <a:schemeClr val="accent2">
                    <a:lumMod val="75000"/>
                  </a:schemeClr>
                </a:solidFill>
              </a:endParaRPr>
            </a:p>
          </p:txBody>
        </p:sp>
        <p:cxnSp>
          <p:nvCxnSpPr>
            <p:cNvPr id="58" name="直接箭头连接符 57"/>
            <p:cNvCxnSpPr/>
            <p:nvPr/>
          </p:nvCxnSpPr>
          <p:spPr bwMode="auto">
            <a:xfrm flipH="1">
              <a:off x="2717321" y="1936750"/>
              <a:ext cx="280379" cy="401008"/>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cxnSp>
          <p:nvCxnSpPr>
            <p:cNvPr id="59" name="直接箭头连接符 58"/>
            <p:cNvCxnSpPr/>
            <p:nvPr/>
          </p:nvCxnSpPr>
          <p:spPr bwMode="auto">
            <a:xfrm flipH="1">
              <a:off x="3001992" y="2355850"/>
              <a:ext cx="287808" cy="370097"/>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2708321" y="12302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0dBr</a:t>
              </a:r>
              <a:endParaRPr lang="zh-CN" altLang="en-US" sz="800" dirty="0">
                <a:solidFill>
                  <a:schemeClr val="accent2">
                    <a:lumMod val="75000"/>
                  </a:schemeClr>
                </a:solidFill>
              </a:endParaRPr>
            </a:p>
          </p:txBody>
        </p:sp>
        <p:cxnSp>
          <p:nvCxnSpPr>
            <p:cNvPr id="106" name="直接连接符 105"/>
            <p:cNvCxnSpPr>
              <a:endCxn id="145" idx="0"/>
            </p:cNvCxnSpPr>
            <p:nvPr/>
          </p:nvCxnSpPr>
          <p:spPr bwMode="auto">
            <a:xfrm>
              <a:off x="2639704" y="1837426"/>
              <a:ext cx="12669" cy="18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7" name="直接连接符 106"/>
            <p:cNvCxnSpPr/>
            <p:nvPr/>
          </p:nvCxnSpPr>
          <p:spPr bwMode="auto">
            <a:xfrm>
              <a:off x="1972595" y="1851805"/>
              <a:ext cx="12669" cy="18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8" name="直接连接符 107"/>
            <p:cNvCxnSpPr/>
            <p:nvPr/>
          </p:nvCxnSpPr>
          <p:spPr bwMode="auto">
            <a:xfrm>
              <a:off x="3528232" y="3355675"/>
              <a:ext cx="1167" cy="36484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1" name="直接连接符 110"/>
            <p:cNvCxnSpPr/>
            <p:nvPr/>
          </p:nvCxnSpPr>
          <p:spPr bwMode="auto">
            <a:xfrm>
              <a:off x="4543232" y="3344181"/>
              <a:ext cx="1167" cy="36484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16" name="TextBox 115"/>
            <p:cNvSpPr txBox="1"/>
            <p:nvPr/>
          </p:nvSpPr>
          <p:spPr>
            <a:xfrm>
              <a:off x="1992702" y="3372915"/>
              <a:ext cx="625492" cy="276999"/>
            </a:xfrm>
            <a:prstGeom prst="rect">
              <a:avLst/>
            </a:prstGeom>
            <a:noFill/>
          </p:spPr>
          <p:txBody>
            <a:bodyPr wrap="none" rtlCol="0">
              <a:spAutoFit/>
            </a:bodyPr>
            <a:lstStyle/>
            <a:p>
              <a:r>
                <a:rPr lang="en-US" altLang="zh-CN" sz="1000" dirty="0" smtClean="0"/>
                <a:t>P</a:t>
              </a:r>
              <a:r>
                <a:rPr lang="en-US" altLang="zh-CN" sz="1000" baseline="-25000" dirty="0" smtClean="0"/>
                <a:t>ref</a:t>
              </a:r>
              <a:r>
                <a:rPr lang="en-US" altLang="zh-CN" sz="1200" dirty="0" smtClean="0"/>
                <a:t>|</a:t>
              </a:r>
              <a:r>
                <a:rPr lang="en-US" altLang="zh-CN" sz="1200" baseline="-25000" dirty="0" smtClean="0"/>
                <a:t>BW0</a:t>
              </a:r>
              <a:endParaRPr lang="zh-CN" altLang="en-US" sz="1200" baseline="-25000" dirty="0"/>
            </a:p>
          </p:txBody>
        </p:sp>
        <p:sp>
          <p:nvSpPr>
            <p:cNvPr id="117" name="矩形 116"/>
            <p:cNvSpPr/>
            <p:nvPr/>
          </p:nvSpPr>
          <p:spPr>
            <a:xfrm>
              <a:off x="2571108" y="3395622"/>
              <a:ext cx="1039067" cy="246221"/>
            </a:xfrm>
            <a:prstGeom prst="rect">
              <a:avLst/>
            </a:prstGeom>
          </p:spPr>
          <p:txBody>
            <a:bodyPr wrap="none">
              <a:spAutoFit/>
            </a:bodyPr>
            <a:lstStyle/>
            <a:p>
              <a:r>
                <a:rPr lang="en-US" altLang="zh-CN" sz="1000" dirty="0" smtClean="0"/>
                <a:t>ACI|</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 </a:t>
              </a:r>
              <a:endParaRPr lang="zh-CN" altLang="en-US" sz="800" dirty="0"/>
            </a:p>
          </p:txBody>
        </p:sp>
        <p:sp>
          <p:nvSpPr>
            <p:cNvPr id="118" name="矩形 117"/>
            <p:cNvSpPr/>
            <p:nvPr/>
          </p:nvSpPr>
          <p:spPr>
            <a:xfrm>
              <a:off x="3489197" y="3392754"/>
              <a:ext cx="1125629" cy="246221"/>
            </a:xfrm>
            <a:prstGeom prst="rect">
              <a:avLst/>
            </a:prstGeom>
          </p:spPr>
          <p:txBody>
            <a:bodyPr wrap="none">
              <a:spAutoFit/>
            </a:bodyPr>
            <a:lstStyle/>
            <a:p>
              <a:r>
                <a:rPr lang="en-US" altLang="zh-CN" sz="1000" dirty="0" smtClean="0"/>
                <a:t>AACI</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 </a:t>
              </a:r>
              <a:endParaRPr lang="zh-CN" altLang="en-US" sz="800" dirty="0"/>
            </a:p>
          </p:txBody>
        </p:sp>
      </p:grpSp>
      <p:sp>
        <p:nvSpPr>
          <p:cNvPr id="149" name="TextBox 148"/>
          <p:cNvSpPr txBox="1"/>
          <p:nvPr/>
        </p:nvSpPr>
        <p:spPr>
          <a:xfrm>
            <a:off x="763325" y="5915771"/>
            <a:ext cx="4102873" cy="523220"/>
          </a:xfrm>
          <a:prstGeom prst="rect">
            <a:avLst/>
          </a:prstGeom>
          <a:noFill/>
        </p:spPr>
        <p:txBody>
          <a:bodyPr wrap="square" rtlCol="0">
            <a:spAutoFit/>
          </a:bodyPr>
          <a:lstStyle/>
          <a:p>
            <a:r>
              <a:rPr lang="en-US" altLang="zh-CN" sz="1400" dirty="0" smtClean="0"/>
              <a:t>where,  [BW</a:t>
            </a:r>
            <a:r>
              <a:rPr lang="en-US" altLang="zh-CN" sz="1400" baseline="-25000" dirty="0" smtClean="0"/>
              <a:t>0</a:t>
            </a:r>
            <a:r>
              <a:rPr lang="en-US" altLang="zh-CN" sz="1400" dirty="0" smtClean="0"/>
              <a:t>,BW</a:t>
            </a:r>
            <a:r>
              <a:rPr lang="en-US" altLang="zh-CN" sz="1400" baseline="-25000" dirty="0" smtClean="0"/>
              <a:t>adj</a:t>
            </a:r>
            <a:r>
              <a:rPr lang="en-US" altLang="zh-CN" sz="1400" dirty="0" smtClean="0"/>
              <a:t>] means interference from BW</a:t>
            </a:r>
            <a:r>
              <a:rPr lang="en-US" altLang="zh-CN" sz="1400" baseline="-25000" dirty="0" smtClean="0"/>
              <a:t>0</a:t>
            </a:r>
            <a:r>
              <a:rPr lang="en-US" altLang="zh-CN" sz="1400" dirty="0" smtClean="0"/>
              <a:t> to BW</a:t>
            </a:r>
            <a:r>
              <a:rPr lang="en-US" altLang="zh-CN" sz="1400" baseline="-25000" dirty="0" smtClean="0"/>
              <a:t>adj</a:t>
            </a:r>
            <a:r>
              <a:rPr lang="en-US" altLang="zh-CN" sz="1400" dirty="0" smtClean="0"/>
              <a:t>, vice versa.   </a:t>
            </a:r>
            <a:endParaRPr lang="zh-CN" altLang="en-US" sz="1400" dirty="0"/>
          </a:p>
        </p:txBody>
      </p:sp>
      <p:cxnSp>
        <p:nvCxnSpPr>
          <p:cNvPr id="64" name="肘形连接符 63"/>
          <p:cNvCxnSpPr/>
          <p:nvPr/>
        </p:nvCxnSpPr>
        <p:spPr bwMode="auto">
          <a:xfrm rot="5400000">
            <a:off x="1586336" y="2366626"/>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5" name="肘形连接符 64"/>
          <p:cNvCxnSpPr/>
          <p:nvPr/>
        </p:nvCxnSpPr>
        <p:spPr bwMode="auto">
          <a:xfrm rot="5400000">
            <a:off x="1145011" y="2865770"/>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6" name="肘形连接符 65"/>
          <p:cNvCxnSpPr/>
          <p:nvPr/>
        </p:nvCxnSpPr>
        <p:spPr bwMode="auto">
          <a:xfrm rot="16200000" flipH="1">
            <a:off x="2586854" y="2349600"/>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7" name="肘形连接符 66"/>
          <p:cNvCxnSpPr/>
          <p:nvPr/>
        </p:nvCxnSpPr>
        <p:spPr bwMode="auto">
          <a:xfrm rot="16200000" flipH="1">
            <a:off x="2857525" y="2848875"/>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8" name="直接连接符 67"/>
          <p:cNvCxnSpPr/>
          <p:nvPr/>
        </p:nvCxnSpPr>
        <p:spPr bwMode="auto">
          <a:xfrm flipV="1">
            <a:off x="1938550" y="1355047"/>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9" name="直接连接符 68"/>
          <p:cNvCxnSpPr/>
          <p:nvPr/>
        </p:nvCxnSpPr>
        <p:spPr bwMode="auto">
          <a:xfrm>
            <a:off x="3346726" y="3334420"/>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0" name="直接连接符 69"/>
          <p:cNvCxnSpPr/>
          <p:nvPr/>
        </p:nvCxnSpPr>
        <p:spPr bwMode="auto">
          <a:xfrm flipH="1">
            <a:off x="231003" y="3334520"/>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直接连接符 70"/>
          <p:cNvCxnSpPr/>
          <p:nvPr/>
        </p:nvCxnSpPr>
        <p:spPr bwMode="auto">
          <a:xfrm flipH="1">
            <a:off x="2623648" y="1341882"/>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2" name="直接连接符 71"/>
          <p:cNvCxnSpPr/>
          <p:nvPr/>
        </p:nvCxnSpPr>
        <p:spPr bwMode="auto">
          <a:xfrm flipH="1">
            <a:off x="1945773" y="1358951"/>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标题 1"/>
          <p:cNvSpPr>
            <a:spLocks noGrp="1"/>
          </p:cNvSpPr>
          <p:nvPr>
            <p:ph type="title"/>
          </p:nvPr>
        </p:nvSpPr>
        <p:spPr>
          <a:xfrm>
            <a:off x="0" y="302150"/>
            <a:ext cx="9144000" cy="1066800"/>
          </a:xfrm>
        </p:spPr>
        <p:txBody>
          <a:bodyPr/>
          <a:lstStyle/>
          <a:p>
            <a:r>
              <a:rPr lang="en-US" altLang="zh-CN" sz="2400" dirty="0" smtClean="0"/>
              <a:t>Quantized SM function for arbitrary MCS</a:t>
            </a:r>
            <a:r>
              <a:rPr lang="en-US" altLang="zh-CN" sz="2400" baseline="-25000" dirty="0" smtClean="0"/>
              <a:t>x</a:t>
            </a:r>
            <a:endParaRPr lang="zh-CN" altLang="en-US" sz="1200" baseline="-25000" dirty="0"/>
          </a:p>
        </p:txBody>
      </p:sp>
      <p:grpSp>
        <p:nvGrpSpPr>
          <p:cNvPr id="94" name="组合 93"/>
          <p:cNvGrpSpPr/>
          <p:nvPr/>
        </p:nvGrpSpPr>
        <p:grpSpPr>
          <a:xfrm>
            <a:off x="4945134" y="1217968"/>
            <a:ext cx="3999783" cy="2408583"/>
            <a:chOff x="4937183" y="955575"/>
            <a:chExt cx="3999783" cy="2408583"/>
          </a:xfrm>
        </p:grpSpPr>
        <p:pic>
          <p:nvPicPr>
            <p:cNvPr id="207" name="Picture 2"/>
            <p:cNvPicPr>
              <a:picLocks noChangeAspect="1" noChangeArrowheads="1"/>
            </p:cNvPicPr>
            <p:nvPr/>
          </p:nvPicPr>
          <p:blipFill>
            <a:blip r:embed="rId2" cstate="print"/>
            <a:srcRect l="53538" t="52982" r="14286" b="7048"/>
            <a:stretch>
              <a:fillRect/>
            </a:stretch>
          </p:blipFill>
          <p:spPr bwMode="auto">
            <a:xfrm>
              <a:off x="5419477" y="955575"/>
              <a:ext cx="3479064" cy="2408583"/>
            </a:xfrm>
            <a:prstGeom prst="rect">
              <a:avLst/>
            </a:prstGeom>
            <a:noFill/>
            <a:ln w="9525">
              <a:noFill/>
              <a:miter lim="800000"/>
              <a:headEnd/>
              <a:tailEnd/>
            </a:ln>
          </p:spPr>
        </p:pic>
        <p:sp>
          <p:nvSpPr>
            <p:cNvPr id="228" name="任意多边形 227"/>
            <p:cNvSpPr/>
            <p:nvPr/>
          </p:nvSpPr>
          <p:spPr bwMode="auto">
            <a:xfrm>
              <a:off x="8669547" y="1594092"/>
              <a:ext cx="267419" cy="638355"/>
            </a:xfrm>
            <a:custGeom>
              <a:avLst/>
              <a:gdLst>
                <a:gd name="connsiteX0" fmla="*/ 0 w 267419"/>
                <a:gd name="connsiteY0" fmla="*/ 0 h 638355"/>
                <a:gd name="connsiteX1" fmla="*/ 267419 w 267419"/>
                <a:gd name="connsiteY1" fmla="*/ 293298 h 638355"/>
                <a:gd name="connsiteX2" fmla="*/ 0 w 267419"/>
                <a:gd name="connsiteY2" fmla="*/ 638355 h 638355"/>
              </a:gdLst>
              <a:ahLst/>
              <a:cxnLst>
                <a:cxn ang="0">
                  <a:pos x="connsiteX0" y="connsiteY0"/>
                </a:cxn>
                <a:cxn ang="0">
                  <a:pos x="connsiteX1" y="connsiteY1"/>
                </a:cxn>
                <a:cxn ang="0">
                  <a:pos x="connsiteX2" y="connsiteY2"/>
                </a:cxn>
              </a:cxnLst>
              <a:rect l="l" t="t" r="r" b="b"/>
              <a:pathLst>
                <a:path w="267419" h="638355">
                  <a:moveTo>
                    <a:pt x="0" y="0"/>
                  </a:moveTo>
                  <a:cubicBezTo>
                    <a:pt x="133709" y="93453"/>
                    <a:pt x="267419" y="186906"/>
                    <a:pt x="267419" y="293298"/>
                  </a:cubicBezTo>
                  <a:cubicBezTo>
                    <a:pt x="267419" y="399690"/>
                    <a:pt x="47445" y="575095"/>
                    <a:pt x="0" y="638355"/>
                  </a:cubicBezTo>
                </a:path>
              </a:pathLst>
            </a:custGeom>
            <a:noFill/>
            <a:ln w="28575" cap="flat" cmpd="sng" algn="ctr">
              <a:solidFill>
                <a:srgbClr val="FF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229" name="TextBox 228"/>
            <p:cNvSpPr txBox="1"/>
            <p:nvPr/>
          </p:nvSpPr>
          <p:spPr>
            <a:xfrm>
              <a:off x="4937183" y="1476198"/>
              <a:ext cx="690113" cy="276999"/>
            </a:xfrm>
            <a:prstGeom prst="rect">
              <a:avLst/>
            </a:prstGeom>
            <a:noFill/>
          </p:spPr>
          <p:txBody>
            <a:bodyPr wrap="square" rtlCol="0">
              <a:spAutoFit/>
            </a:bodyPr>
            <a:lstStyle/>
            <a:p>
              <a:r>
                <a:rPr lang="en-US" altLang="zh-CN" sz="1200" dirty="0" smtClean="0">
                  <a:solidFill>
                    <a:schemeClr val="accent2">
                      <a:lumMod val="75000"/>
                    </a:schemeClr>
                  </a:solidFill>
                </a:rPr>
                <a:t>MCS</a:t>
              </a:r>
              <a:r>
                <a:rPr lang="en-US" altLang="zh-CN" sz="1200" baseline="-25000" dirty="0" smtClean="0">
                  <a:solidFill>
                    <a:schemeClr val="accent2">
                      <a:lumMod val="75000"/>
                    </a:schemeClr>
                  </a:solidFill>
                </a:rPr>
                <a:t>0</a:t>
              </a:r>
              <a:endParaRPr lang="zh-CN" altLang="en-US" sz="1200" baseline="-25000" dirty="0">
                <a:solidFill>
                  <a:schemeClr val="accent2">
                    <a:lumMod val="75000"/>
                  </a:schemeClr>
                </a:solidFill>
              </a:endParaRPr>
            </a:p>
          </p:txBody>
        </p:sp>
        <p:sp>
          <p:nvSpPr>
            <p:cNvPr id="230" name="TextBox 229"/>
            <p:cNvSpPr txBox="1"/>
            <p:nvPr/>
          </p:nvSpPr>
          <p:spPr>
            <a:xfrm>
              <a:off x="4940059" y="2074295"/>
              <a:ext cx="690113" cy="276999"/>
            </a:xfrm>
            <a:prstGeom prst="rect">
              <a:avLst/>
            </a:prstGeom>
            <a:noFill/>
          </p:spPr>
          <p:txBody>
            <a:bodyPr wrap="square" rtlCol="0">
              <a:spAutoFit/>
            </a:bodyPr>
            <a:lstStyle/>
            <a:p>
              <a:r>
                <a:rPr lang="en-US" altLang="zh-CN" sz="1200" dirty="0" smtClean="0">
                  <a:solidFill>
                    <a:srgbClr val="FF9933"/>
                  </a:solidFill>
                </a:rPr>
                <a:t>MCS</a:t>
              </a:r>
              <a:r>
                <a:rPr lang="en-US" altLang="zh-CN" sz="1200" baseline="-25000" dirty="0" smtClean="0">
                  <a:solidFill>
                    <a:srgbClr val="FF9933"/>
                  </a:solidFill>
                </a:rPr>
                <a:t>3</a:t>
              </a:r>
              <a:endParaRPr lang="zh-CN" altLang="en-US" sz="1200" baseline="-25000" dirty="0">
                <a:solidFill>
                  <a:srgbClr val="FF9933"/>
                </a:solidFill>
              </a:endParaRPr>
            </a:p>
          </p:txBody>
        </p:sp>
      </p:gr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15</a:t>
            </a:fld>
            <a:endParaRPr lang="en-US" altLang="zh-CN"/>
          </a:p>
        </p:txBody>
      </p:sp>
      <p:sp>
        <p:nvSpPr>
          <p:cNvPr id="64" name="左大括号 63"/>
          <p:cNvSpPr/>
          <p:nvPr/>
        </p:nvSpPr>
        <p:spPr bwMode="auto">
          <a:xfrm>
            <a:off x="1543050" y="4654550"/>
            <a:ext cx="311150" cy="1308100"/>
          </a:xfrm>
          <a:prstGeom prst="leftBrace">
            <a:avLst>
              <a:gd name="adj1" fmla="val 8333"/>
              <a:gd name="adj2" fmla="val 5037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65" name="TextBox 64"/>
          <p:cNvSpPr txBox="1"/>
          <p:nvPr/>
        </p:nvSpPr>
        <p:spPr>
          <a:xfrm>
            <a:off x="1" y="5073650"/>
            <a:ext cx="1587500" cy="461665"/>
          </a:xfrm>
          <a:prstGeom prst="rect">
            <a:avLst/>
          </a:prstGeom>
          <a:noFill/>
        </p:spPr>
        <p:txBody>
          <a:bodyPr wrap="square" rtlCol="0">
            <a:spAutoFit/>
          </a:bodyPr>
          <a:lstStyle/>
          <a:p>
            <a:r>
              <a:rPr lang="en-US" altLang="zh-CN" dirty="0" smtClean="0"/>
              <a:t>f</a:t>
            </a:r>
            <a:r>
              <a:rPr lang="en-US" altLang="zh-CN" baseline="-25000" dirty="0" smtClean="0"/>
              <a:t>step</a:t>
            </a:r>
            <a:r>
              <a:rPr lang="en-US" altLang="zh-CN" dirty="0" smtClean="0"/>
              <a:t>(x)|</a:t>
            </a:r>
            <a:r>
              <a:rPr lang="en-US" altLang="zh-CN" sz="1000" dirty="0" smtClean="0"/>
              <a:t>MCS</a:t>
            </a:r>
            <a:r>
              <a:rPr lang="en-US" altLang="zh-CN" sz="1000" baseline="-25000" dirty="0" smtClean="0"/>
              <a:t>x</a:t>
            </a:r>
            <a:r>
              <a:rPr lang="en-US" altLang="zh-CN" dirty="0" smtClean="0"/>
              <a:t>=</a:t>
            </a:r>
            <a:endParaRPr lang="zh-CN" altLang="en-US" dirty="0"/>
          </a:p>
        </p:txBody>
      </p:sp>
      <p:sp>
        <p:nvSpPr>
          <p:cNvPr id="66" name="TextBox 65"/>
          <p:cNvSpPr txBox="1"/>
          <p:nvPr/>
        </p:nvSpPr>
        <p:spPr>
          <a:xfrm>
            <a:off x="1830185" y="4540250"/>
            <a:ext cx="1524000" cy="307777"/>
          </a:xfrm>
          <a:prstGeom prst="rect">
            <a:avLst/>
          </a:prstGeom>
          <a:noFill/>
        </p:spPr>
        <p:txBody>
          <a:bodyPr wrap="square" rtlCol="0">
            <a:spAutoFit/>
          </a:bodyPr>
          <a:lstStyle/>
          <a:p>
            <a:r>
              <a:rPr lang="en-US" altLang="zh-CN" sz="1400" dirty="0" smtClean="0"/>
              <a:t>a</a:t>
            </a:r>
            <a:r>
              <a:rPr lang="en-US" altLang="zh-CN" sz="1400" baseline="-25000" dirty="0" smtClean="0"/>
              <a:t>ref,MCSx</a:t>
            </a:r>
            <a:r>
              <a:rPr lang="en-US" altLang="zh-CN" sz="1400" dirty="0" smtClean="0"/>
              <a:t>=0dBr,</a:t>
            </a:r>
            <a:endParaRPr lang="zh-CN" altLang="en-US" sz="1400" dirty="0"/>
          </a:p>
        </p:txBody>
      </p:sp>
      <p:sp>
        <p:nvSpPr>
          <p:cNvPr id="67" name="TextBox 66"/>
          <p:cNvSpPr txBox="1"/>
          <p:nvPr/>
        </p:nvSpPr>
        <p:spPr>
          <a:xfrm>
            <a:off x="3343680" y="4572000"/>
            <a:ext cx="1930400" cy="307777"/>
          </a:xfrm>
          <a:prstGeom prst="rect">
            <a:avLst/>
          </a:prstGeom>
          <a:noFill/>
        </p:spPr>
        <p:txBody>
          <a:bodyPr wrap="square" rtlCol="0">
            <a:spAutoFit/>
          </a:bodyPr>
          <a:lstStyle/>
          <a:p>
            <a:r>
              <a:rPr lang="en-US" altLang="zh-CN" sz="1400" dirty="0" smtClean="0"/>
              <a:t>0&lt;|x|&lt;=10MHz</a:t>
            </a:r>
            <a:endParaRPr lang="zh-CN" altLang="en-US" sz="1400" dirty="0"/>
          </a:p>
        </p:txBody>
      </p:sp>
      <p:sp>
        <p:nvSpPr>
          <p:cNvPr id="68" name="TextBox 67"/>
          <p:cNvSpPr txBox="1"/>
          <p:nvPr/>
        </p:nvSpPr>
        <p:spPr>
          <a:xfrm>
            <a:off x="1841337" y="4953000"/>
            <a:ext cx="1712895" cy="307777"/>
          </a:xfrm>
          <a:prstGeom prst="rect">
            <a:avLst/>
          </a:prstGeom>
          <a:noFill/>
        </p:spPr>
        <p:txBody>
          <a:bodyPr wrap="square" rtlCol="0">
            <a:spAutoFit/>
          </a:bodyPr>
          <a:lstStyle/>
          <a:p>
            <a:r>
              <a:rPr lang="en-US" altLang="zh-CN" sz="1400" dirty="0" smtClean="0"/>
              <a:t>a</a:t>
            </a:r>
            <a:r>
              <a:rPr lang="en-US" altLang="zh-CN" sz="1400" baseline="-25000" dirty="0" smtClean="0"/>
              <a:t>0,MCSx</a:t>
            </a:r>
            <a:r>
              <a:rPr lang="en-US" altLang="zh-CN" sz="1400" dirty="0" smtClean="0"/>
              <a:t>=-24dBr-</a:t>
            </a:r>
            <a:r>
              <a:rPr lang="el-GR" altLang="zh-CN" sz="1400" dirty="0" smtClean="0"/>
              <a:t>Δ</a:t>
            </a:r>
            <a:r>
              <a:rPr lang="en-US" altLang="zh-CN" sz="1400" dirty="0" smtClean="0"/>
              <a:t>,</a:t>
            </a:r>
            <a:endParaRPr lang="zh-CN" altLang="en-US" sz="1400" dirty="0"/>
          </a:p>
        </p:txBody>
      </p:sp>
      <p:sp>
        <p:nvSpPr>
          <p:cNvPr id="69" name="TextBox 68"/>
          <p:cNvSpPr txBox="1"/>
          <p:nvPr/>
        </p:nvSpPr>
        <p:spPr>
          <a:xfrm>
            <a:off x="3302270" y="4965700"/>
            <a:ext cx="1930400" cy="307777"/>
          </a:xfrm>
          <a:prstGeom prst="rect">
            <a:avLst/>
          </a:prstGeom>
          <a:noFill/>
        </p:spPr>
        <p:txBody>
          <a:bodyPr wrap="square" rtlCol="0">
            <a:spAutoFit/>
          </a:bodyPr>
          <a:lstStyle/>
          <a:p>
            <a:r>
              <a:rPr lang="en-US" altLang="zh-CN" sz="1400" dirty="0" smtClean="0"/>
              <a:t>10MHz&lt;|x|&lt;=20MHz</a:t>
            </a:r>
            <a:endParaRPr lang="zh-CN" altLang="en-US" sz="1400" dirty="0"/>
          </a:p>
        </p:txBody>
      </p:sp>
      <p:sp>
        <p:nvSpPr>
          <p:cNvPr id="70" name="TextBox 69"/>
          <p:cNvSpPr txBox="1"/>
          <p:nvPr/>
        </p:nvSpPr>
        <p:spPr>
          <a:xfrm>
            <a:off x="1844699" y="5372100"/>
            <a:ext cx="1686063" cy="307777"/>
          </a:xfrm>
          <a:prstGeom prst="rect">
            <a:avLst/>
          </a:prstGeom>
          <a:noFill/>
        </p:spPr>
        <p:txBody>
          <a:bodyPr wrap="square" rtlCol="0">
            <a:spAutoFit/>
          </a:bodyPr>
          <a:lstStyle/>
          <a:p>
            <a:r>
              <a:rPr lang="en-US" altLang="zh-CN" sz="1400" dirty="0" smtClean="0"/>
              <a:t>a</a:t>
            </a:r>
            <a:r>
              <a:rPr lang="en-US" altLang="zh-CN" sz="1400" baseline="-25000" dirty="0" smtClean="0"/>
              <a:t>1,MCSx</a:t>
            </a:r>
            <a:r>
              <a:rPr lang="en-US" altLang="zh-CN" sz="1400" dirty="0" smtClean="0"/>
              <a:t>=-34dBr-</a:t>
            </a:r>
            <a:r>
              <a:rPr lang="el-GR" altLang="zh-CN" sz="1400" dirty="0" smtClean="0"/>
              <a:t> Δ</a:t>
            </a:r>
            <a:r>
              <a:rPr lang="en-US" altLang="zh-CN" sz="1400" dirty="0" smtClean="0"/>
              <a:t>,</a:t>
            </a:r>
            <a:endParaRPr lang="zh-CN" altLang="en-US" sz="1400" dirty="0"/>
          </a:p>
        </p:txBody>
      </p:sp>
      <p:sp>
        <p:nvSpPr>
          <p:cNvPr id="71" name="TextBox 70"/>
          <p:cNvSpPr txBox="1"/>
          <p:nvPr/>
        </p:nvSpPr>
        <p:spPr>
          <a:xfrm>
            <a:off x="3307181" y="5372100"/>
            <a:ext cx="1930400" cy="307777"/>
          </a:xfrm>
          <a:prstGeom prst="rect">
            <a:avLst/>
          </a:prstGeom>
          <a:noFill/>
        </p:spPr>
        <p:txBody>
          <a:bodyPr wrap="square" rtlCol="0">
            <a:spAutoFit/>
          </a:bodyPr>
          <a:lstStyle/>
          <a:p>
            <a:r>
              <a:rPr lang="en-US" altLang="zh-CN" sz="1400" dirty="0" smtClean="0"/>
              <a:t>20MHz&lt;|x|&lt;=30MHz</a:t>
            </a:r>
            <a:endParaRPr lang="zh-CN" altLang="en-US" sz="1400" dirty="0"/>
          </a:p>
        </p:txBody>
      </p:sp>
      <p:sp>
        <p:nvSpPr>
          <p:cNvPr id="72" name="TextBox 71"/>
          <p:cNvSpPr txBox="1"/>
          <p:nvPr/>
        </p:nvSpPr>
        <p:spPr>
          <a:xfrm>
            <a:off x="1860602" y="5746750"/>
            <a:ext cx="1665357" cy="307777"/>
          </a:xfrm>
          <a:prstGeom prst="rect">
            <a:avLst/>
          </a:prstGeom>
          <a:noFill/>
        </p:spPr>
        <p:txBody>
          <a:bodyPr wrap="square" rtlCol="0">
            <a:spAutoFit/>
          </a:bodyPr>
          <a:lstStyle/>
          <a:p>
            <a:r>
              <a:rPr lang="en-US" altLang="zh-CN" sz="1400" dirty="0" smtClean="0"/>
              <a:t>a</a:t>
            </a:r>
            <a:r>
              <a:rPr lang="en-US" altLang="zh-CN" sz="1400" baseline="-25000" dirty="0" smtClean="0"/>
              <a:t>2,MCSx</a:t>
            </a:r>
            <a:r>
              <a:rPr lang="en-US" altLang="zh-CN" sz="1400" dirty="0" smtClean="0"/>
              <a:t>=-40dBr-</a:t>
            </a:r>
            <a:r>
              <a:rPr lang="el-GR" altLang="zh-CN" sz="1400" dirty="0" smtClean="0"/>
              <a:t> Δ</a:t>
            </a:r>
            <a:r>
              <a:rPr lang="en-US" altLang="zh-CN" sz="1400" dirty="0" smtClean="0"/>
              <a:t>,</a:t>
            </a:r>
            <a:endParaRPr lang="zh-CN" altLang="en-US" sz="1400" dirty="0"/>
          </a:p>
        </p:txBody>
      </p:sp>
      <p:sp>
        <p:nvSpPr>
          <p:cNvPr id="73" name="TextBox 72"/>
          <p:cNvSpPr txBox="1"/>
          <p:nvPr/>
        </p:nvSpPr>
        <p:spPr>
          <a:xfrm>
            <a:off x="3311768" y="5746750"/>
            <a:ext cx="1930400" cy="307777"/>
          </a:xfrm>
          <a:prstGeom prst="rect">
            <a:avLst/>
          </a:prstGeom>
          <a:noFill/>
        </p:spPr>
        <p:txBody>
          <a:bodyPr wrap="square" rtlCol="0">
            <a:spAutoFit/>
          </a:bodyPr>
          <a:lstStyle/>
          <a:p>
            <a:r>
              <a:rPr lang="en-US" altLang="zh-CN" sz="1400" dirty="0" smtClean="0"/>
              <a:t>30MHz&lt;|x|</a:t>
            </a:r>
            <a:endParaRPr lang="zh-CN" altLang="en-US" sz="1400" dirty="0"/>
          </a:p>
        </p:txBody>
      </p:sp>
      <p:sp>
        <p:nvSpPr>
          <p:cNvPr id="74" name="TextBox 73"/>
          <p:cNvSpPr txBox="1"/>
          <p:nvPr/>
        </p:nvSpPr>
        <p:spPr>
          <a:xfrm>
            <a:off x="463550" y="4203700"/>
            <a:ext cx="2063750" cy="276999"/>
          </a:xfrm>
          <a:prstGeom prst="rect">
            <a:avLst/>
          </a:prstGeom>
          <a:noFill/>
        </p:spPr>
        <p:txBody>
          <a:bodyPr wrap="square" rtlCol="0">
            <a:spAutoFit/>
          </a:bodyPr>
          <a:lstStyle/>
          <a:p>
            <a:r>
              <a:rPr lang="en-US" altLang="zh-CN" sz="1200" dirty="0" smtClean="0"/>
              <a:t>20MHz SM function,</a:t>
            </a:r>
            <a:endParaRPr lang="zh-CN" altLang="en-US" sz="1200" dirty="0"/>
          </a:p>
        </p:txBody>
      </p:sp>
      <p:cxnSp>
        <p:nvCxnSpPr>
          <p:cNvPr id="162" name="直接连接符 161"/>
          <p:cNvCxnSpPr/>
          <p:nvPr/>
        </p:nvCxnSpPr>
        <p:spPr bwMode="auto">
          <a:xfrm flipH="1">
            <a:off x="1752496" y="3320498"/>
            <a:ext cx="326770" cy="471417"/>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3" name="直接连接符 162"/>
          <p:cNvCxnSpPr/>
          <p:nvPr/>
        </p:nvCxnSpPr>
        <p:spPr bwMode="auto">
          <a:xfrm flipH="1">
            <a:off x="2381416" y="1355009"/>
            <a:ext cx="65563" cy="1595753"/>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4" name="直接连接符 163"/>
          <p:cNvCxnSpPr/>
          <p:nvPr/>
        </p:nvCxnSpPr>
        <p:spPr bwMode="auto">
          <a:xfrm flipH="1">
            <a:off x="2075290" y="2951427"/>
            <a:ext cx="307185" cy="373046"/>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5" name="直接连接符 164"/>
          <p:cNvCxnSpPr/>
          <p:nvPr/>
        </p:nvCxnSpPr>
        <p:spPr bwMode="auto">
          <a:xfrm flipV="1">
            <a:off x="3797300" y="3788432"/>
            <a:ext cx="1046279" cy="2804"/>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6" name="直接连接符 165"/>
          <p:cNvCxnSpPr/>
          <p:nvPr/>
        </p:nvCxnSpPr>
        <p:spPr bwMode="auto">
          <a:xfrm>
            <a:off x="3113188" y="2919715"/>
            <a:ext cx="315812" cy="388635"/>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8" name="直接连接符 167"/>
          <p:cNvCxnSpPr/>
          <p:nvPr/>
        </p:nvCxnSpPr>
        <p:spPr bwMode="auto">
          <a:xfrm>
            <a:off x="3435350" y="3308350"/>
            <a:ext cx="367064" cy="479152"/>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9" name="直接连接符 168"/>
          <p:cNvCxnSpPr/>
          <p:nvPr/>
        </p:nvCxnSpPr>
        <p:spPr bwMode="auto">
          <a:xfrm>
            <a:off x="3045125" y="1361176"/>
            <a:ext cx="73349" cy="1558539"/>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grpSp>
        <p:nvGrpSpPr>
          <p:cNvPr id="170" name="组合 30"/>
          <p:cNvGrpSpPr/>
          <p:nvPr/>
        </p:nvGrpSpPr>
        <p:grpSpPr>
          <a:xfrm>
            <a:off x="686268" y="1343943"/>
            <a:ext cx="4191000" cy="1981200"/>
            <a:chOff x="2286000" y="2667000"/>
            <a:chExt cx="4191000" cy="1981200"/>
          </a:xfrm>
        </p:grpSpPr>
        <p:cxnSp>
          <p:nvCxnSpPr>
            <p:cNvPr id="171" name="直接连接符 170"/>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2" name="直接连接符 171"/>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3" name="直接连接符 172"/>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4" name="直接连接符 17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5" name="直接连接符 174"/>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6" name="直接连接符 175"/>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7" name="直接连接符 176"/>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8" name="直接连接符 177"/>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9" name="直接连接符 178"/>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180" name="直接连接符 179"/>
          <p:cNvCxnSpPr/>
          <p:nvPr/>
        </p:nvCxnSpPr>
        <p:spPr bwMode="auto">
          <a:xfrm flipV="1">
            <a:off x="706809" y="3920294"/>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181" name="TextBox 180"/>
          <p:cNvSpPr txBox="1"/>
          <p:nvPr/>
        </p:nvSpPr>
        <p:spPr>
          <a:xfrm>
            <a:off x="5651795" y="3809814"/>
            <a:ext cx="882355"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182" name="TextBox 181"/>
          <p:cNvSpPr txBox="1"/>
          <p:nvPr/>
        </p:nvSpPr>
        <p:spPr>
          <a:xfrm>
            <a:off x="2472143" y="1048668"/>
            <a:ext cx="561975" cy="307777"/>
          </a:xfrm>
          <a:prstGeom prst="rect">
            <a:avLst/>
          </a:prstGeom>
          <a:noFill/>
        </p:spPr>
        <p:txBody>
          <a:bodyPr wrap="square" rtlCol="0">
            <a:spAutoFit/>
          </a:bodyPr>
          <a:lstStyle/>
          <a:p>
            <a:r>
              <a:rPr lang="en-US" altLang="zh-CN" sz="1400" dirty="0" smtClean="0">
                <a:solidFill>
                  <a:srgbClr val="00B050"/>
                </a:solidFill>
              </a:rPr>
              <a:t>CH</a:t>
            </a:r>
            <a:r>
              <a:rPr lang="en-US" altLang="zh-CN" sz="1400" baseline="-25000" dirty="0" smtClean="0">
                <a:solidFill>
                  <a:srgbClr val="00B050"/>
                </a:solidFill>
              </a:rPr>
              <a:t>1</a:t>
            </a:r>
            <a:endParaRPr lang="zh-CN" altLang="en-US" sz="1400" baseline="-25000" dirty="0">
              <a:solidFill>
                <a:srgbClr val="00B050"/>
              </a:solidFill>
            </a:endParaRPr>
          </a:p>
        </p:txBody>
      </p:sp>
      <p:sp>
        <p:nvSpPr>
          <p:cNvPr id="185" name="TextBox 184"/>
          <p:cNvSpPr txBox="1"/>
          <p:nvPr/>
        </p:nvSpPr>
        <p:spPr>
          <a:xfrm>
            <a:off x="2791573" y="3922447"/>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86" name="TextBox 185"/>
          <p:cNvSpPr txBox="1"/>
          <p:nvPr/>
        </p:nvSpPr>
        <p:spPr>
          <a:xfrm>
            <a:off x="3543768" y="3928797"/>
            <a:ext cx="603250"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87" name="TextBox 186"/>
          <p:cNvSpPr txBox="1"/>
          <p:nvPr/>
        </p:nvSpPr>
        <p:spPr>
          <a:xfrm>
            <a:off x="2178518" y="3922447"/>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88" name="TextBox 187"/>
          <p:cNvSpPr txBox="1"/>
          <p:nvPr/>
        </p:nvSpPr>
        <p:spPr>
          <a:xfrm>
            <a:off x="1431985" y="3928797"/>
            <a:ext cx="638583"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90" name="TextBox 189"/>
          <p:cNvSpPr txBox="1"/>
          <p:nvPr/>
        </p:nvSpPr>
        <p:spPr>
          <a:xfrm>
            <a:off x="4248232" y="3934555"/>
            <a:ext cx="603250" cy="215444"/>
          </a:xfrm>
          <a:prstGeom prst="rect">
            <a:avLst/>
          </a:prstGeom>
          <a:noFill/>
        </p:spPr>
        <p:txBody>
          <a:bodyPr wrap="square" rtlCol="0">
            <a:spAutoFit/>
          </a:bodyPr>
          <a:lstStyle/>
          <a:p>
            <a:r>
              <a:rPr lang="en-US" altLang="zh-CN" sz="800" dirty="0" smtClean="0"/>
              <a:t>100MHz</a:t>
            </a:r>
            <a:endParaRPr lang="zh-CN" altLang="en-US" sz="800" dirty="0"/>
          </a:p>
        </p:txBody>
      </p:sp>
      <p:cxnSp>
        <p:nvCxnSpPr>
          <p:cNvPr id="191" name="肘形连接符 190"/>
          <p:cNvCxnSpPr/>
          <p:nvPr/>
        </p:nvCxnSpPr>
        <p:spPr bwMode="auto">
          <a:xfrm rot="5400000">
            <a:off x="2043514" y="235620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2" name="肘形连接符 191"/>
          <p:cNvCxnSpPr/>
          <p:nvPr/>
        </p:nvCxnSpPr>
        <p:spPr bwMode="auto">
          <a:xfrm rot="5400000">
            <a:off x="1602189" y="285534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3" name="肘形连接符 192"/>
          <p:cNvCxnSpPr/>
          <p:nvPr/>
        </p:nvCxnSpPr>
        <p:spPr bwMode="auto">
          <a:xfrm rot="16200000" flipH="1">
            <a:off x="3044032" y="233917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6" name="肘形连接符 195"/>
          <p:cNvCxnSpPr/>
          <p:nvPr/>
        </p:nvCxnSpPr>
        <p:spPr bwMode="auto">
          <a:xfrm rot="16200000" flipH="1">
            <a:off x="3314703" y="283845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7" name="直接连接符 196"/>
          <p:cNvCxnSpPr/>
          <p:nvPr/>
        </p:nvCxnSpPr>
        <p:spPr bwMode="auto">
          <a:xfrm flipV="1">
            <a:off x="2395728" y="1344623"/>
            <a:ext cx="696318" cy="612"/>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8" name="直接连接符 197"/>
          <p:cNvCxnSpPr/>
          <p:nvPr/>
        </p:nvCxnSpPr>
        <p:spPr bwMode="auto">
          <a:xfrm>
            <a:off x="3803904" y="332399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0" name="直接连接符 199"/>
          <p:cNvCxnSpPr/>
          <p:nvPr/>
        </p:nvCxnSpPr>
        <p:spPr bwMode="auto">
          <a:xfrm flipH="1">
            <a:off x="688181" y="332409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01" name="TextBox 200"/>
          <p:cNvSpPr txBox="1"/>
          <p:nvPr/>
        </p:nvSpPr>
        <p:spPr>
          <a:xfrm>
            <a:off x="3164773" y="1726623"/>
            <a:ext cx="510639" cy="215444"/>
          </a:xfrm>
          <a:prstGeom prst="rect">
            <a:avLst/>
          </a:prstGeom>
          <a:noFill/>
        </p:spPr>
        <p:txBody>
          <a:bodyPr wrap="square" rtlCol="0">
            <a:spAutoFit/>
          </a:bodyPr>
          <a:lstStyle/>
          <a:p>
            <a:r>
              <a:rPr lang="en-US" altLang="zh-CN" sz="800" dirty="0" smtClean="0"/>
              <a:t>-10dBr</a:t>
            </a:r>
            <a:endParaRPr lang="zh-CN" altLang="en-US" sz="800" dirty="0"/>
          </a:p>
        </p:txBody>
      </p:sp>
      <p:sp>
        <p:nvSpPr>
          <p:cNvPr id="202" name="TextBox 201"/>
          <p:cNvSpPr txBox="1"/>
          <p:nvPr/>
        </p:nvSpPr>
        <p:spPr>
          <a:xfrm>
            <a:off x="3501241" y="2401538"/>
            <a:ext cx="510639" cy="215444"/>
          </a:xfrm>
          <a:prstGeom prst="rect">
            <a:avLst/>
          </a:prstGeom>
          <a:noFill/>
        </p:spPr>
        <p:txBody>
          <a:bodyPr wrap="square" rtlCol="0">
            <a:spAutoFit/>
          </a:bodyPr>
          <a:lstStyle/>
          <a:p>
            <a:r>
              <a:rPr lang="en-US" altLang="zh-CN" sz="800" dirty="0" smtClean="0"/>
              <a:t>-24dBr</a:t>
            </a:r>
            <a:endParaRPr lang="zh-CN" altLang="en-US" sz="800" dirty="0"/>
          </a:p>
        </p:txBody>
      </p:sp>
      <p:sp>
        <p:nvSpPr>
          <p:cNvPr id="203" name="TextBox 202"/>
          <p:cNvSpPr txBox="1"/>
          <p:nvPr/>
        </p:nvSpPr>
        <p:spPr>
          <a:xfrm>
            <a:off x="3908961" y="2922073"/>
            <a:ext cx="510639" cy="215444"/>
          </a:xfrm>
          <a:prstGeom prst="rect">
            <a:avLst/>
          </a:prstGeom>
          <a:noFill/>
        </p:spPr>
        <p:txBody>
          <a:bodyPr wrap="square" rtlCol="0">
            <a:spAutoFit/>
          </a:bodyPr>
          <a:lstStyle/>
          <a:p>
            <a:r>
              <a:rPr lang="en-US" altLang="zh-CN" sz="800" dirty="0" smtClean="0"/>
              <a:t>-34dBr</a:t>
            </a:r>
            <a:endParaRPr lang="zh-CN" altLang="en-US" sz="800" dirty="0"/>
          </a:p>
        </p:txBody>
      </p:sp>
      <p:sp>
        <p:nvSpPr>
          <p:cNvPr id="204" name="TextBox 203"/>
          <p:cNvSpPr txBox="1"/>
          <p:nvPr/>
        </p:nvSpPr>
        <p:spPr>
          <a:xfrm>
            <a:off x="4898571" y="3205102"/>
            <a:ext cx="510639" cy="215444"/>
          </a:xfrm>
          <a:prstGeom prst="rect">
            <a:avLst/>
          </a:prstGeom>
          <a:noFill/>
        </p:spPr>
        <p:txBody>
          <a:bodyPr wrap="square" rtlCol="0">
            <a:spAutoFit/>
          </a:bodyPr>
          <a:lstStyle/>
          <a:p>
            <a:r>
              <a:rPr lang="en-US" altLang="zh-CN" sz="800" dirty="0" smtClean="0"/>
              <a:t>-40dBr</a:t>
            </a:r>
            <a:endParaRPr lang="zh-CN" altLang="en-US" sz="800" dirty="0"/>
          </a:p>
        </p:txBody>
      </p:sp>
      <p:cxnSp>
        <p:nvCxnSpPr>
          <p:cNvPr id="205" name="直接连接符 204"/>
          <p:cNvCxnSpPr/>
          <p:nvPr/>
        </p:nvCxnSpPr>
        <p:spPr bwMode="auto">
          <a:xfrm flipH="1">
            <a:off x="3080826" y="1331458"/>
            <a:ext cx="6032" cy="1186556"/>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6" name="直接连接符 205"/>
          <p:cNvCxnSpPr/>
          <p:nvPr/>
        </p:nvCxnSpPr>
        <p:spPr bwMode="auto">
          <a:xfrm>
            <a:off x="2408983" y="1348527"/>
            <a:ext cx="1375" cy="1174455"/>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8" name="肘形连接符 207"/>
          <p:cNvCxnSpPr/>
          <p:nvPr/>
        </p:nvCxnSpPr>
        <p:spPr bwMode="auto">
          <a:xfrm rot="16200000" flipH="1">
            <a:off x="2923345" y="2644987"/>
            <a:ext cx="665518" cy="352622"/>
          </a:xfrm>
          <a:prstGeom prst="bentConnector3">
            <a:avLst>
              <a:gd name="adj1" fmla="val 92039"/>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9" name="肘形连接符 208"/>
          <p:cNvCxnSpPr/>
          <p:nvPr/>
        </p:nvCxnSpPr>
        <p:spPr bwMode="auto">
          <a:xfrm rot="16200000" flipH="1">
            <a:off x="3288725" y="3284097"/>
            <a:ext cx="651025" cy="363641"/>
          </a:xfrm>
          <a:prstGeom prst="bentConnector3">
            <a:avLst>
              <a:gd name="adj1" fmla="val 61315"/>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0" name="直接连接符 209"/>
          <p:cNvCxnSpPr/>
          <p:nvPr/>
        </p:nvCxnSpPr>
        <p:spPr bwMode="auto">
          <a:xfrm flipV="1">
            <a:off x="3784520" y="3789228"/>
            <a:ext cx="1096049" cy="2203"/>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11" name="TextBox 210"/>
          <p:cNvSpPr txBox="1"/>
          <p:nvPr/>
        </p:nvSpPr>
        <p:spPr>
          <a:xfrm>
            <a:off x="2570007" y="3084571"/>
            <a:ext cx="510639" cy="215444"/>
          </a:xfrm>
          <a:prstGeom prst="rect">
            <a:avLst/>
          </a:prstGeom>
          <a:noFill/>
        </p:spPr>
        <p:txBody>
          <a:bodyPr wrap="square" rtlCol="0">
            <a:spAutoFit/>
          </a:bodyPr>
          <a:lstStyle/>
          <a:p>
            <a:r>
              <a:rPr lang="en-US" altLang="zh-CN" sz="800" dirty="0" smtClean="0">
                <a:solidFill>
                  <a:srgbClr val="FF9933"/>
                </a:solidFill>
              </a:rPr>
              <a:t>-35dBr</a:t>
            </a:r>
            <a:endParaRPr lang="zh-CN" altLang="en-US" sz="800" dirty="0">
              <a:solidFill>
                <a:srgbClr val="FF9933"/>
              </a:solidFill>
            </a:endParaRPr>
          </a:p>
        </p:txBody>
      </p:sp>
      <p:sp>
        <p:nvSpPr>
          <p:cNvPr id="212" name="TextBox 211"/>
          <p:cNvSpPr txBox="1"/>
          <p:nvPr/>
        </p:nvSpPr>
        <p:spPr>
          <a:xfrm>
            <a:off x="3000390" y="3434413"/>
            <a:ext cx="510639" cy="215444"/>
          </a:xfrm>
          <a:prstGeom prst="rect">
            <a:avLst/>
          </a:prstGeom>
          <a:noFill/>
        </p:spPr>
        <p:txBody>
          <a:bodyPr wrap="square" rtlCol="0">
            <a:spAutoFit/>
          </a:bodyPr>
          <a:lstStyle/>
          <a:p>
            <a:r>
              <a:rPr lang="en-US" altLang="zh-CN" sz="800" dirty="0" smtClean="0">
                <a:solidFill>
                  <a:srgbClr val="FF9933"/>
                </a:solidFill>
              </a:rPr>
              <a:t>-45dBr</a:t>
            </a:r>
            <a:endParaRPr lang="zh-CN" altLang="en-US" sz="800" dirty="0">
              <a:solidFill>
                <a:srgbClr val="FF9933"/>
              </a:solidFill>
            </a:endParaRPr>
          </a:p>
        </p:txBody>
      </p:sp>
      <p:sp>
        <p:nvSpPr>
          <p:cNvPr id="213" name="TextBox 212"/>
          <p:cNvSpPr txBox="1"/>
          <p:nvPr/>
        </p:nvSpPr>
        <p:spPr>
          <a:xfrm>
            <a:off x="4843579" y="3680424"/>
            <a:ext cx="510639" cy="215444"/>
          </a:xfrm>
          <a:prstGeom prst="rect">
            <a:avLst/>
          </a:prstGeom>
          <a:noFill/>
        </p:spPr>
        <p:txBody>
          <a:bodyPr wrap="square" rtlCol="0">
            <a:spAutoFit/>
          </a:bodyPr>
          <a:lstStyle/>
          <a:p>
            <a:r>
              <a:rPr lang="en-US" altLang="zh-CN" sz="800" dirty="0" smtClean="0">
                <a:solidFill>
                  <a:srgbClr val="FF9933"/>
                </a:solidFill>
              </a:rPr>
              <a:t>-51dBr</a:t>
            </a:r>
            <a:endParaRPr lang="zh-CN" altLang="en-US" sz="800" dirty="0">
              <a:solidFill>
                <a:srgbClr val="FF9933"/>
              </a:solidFill>
            </a:endParaRPr>
          </a:p>
        </p:txBody>
      </p:sp>
      <p:cxnSp>
        <p:nvCxnSpPr>
          <p:cNvPr id="214" name="肘形连接符 213"/>
          <p:cNvCxnSpPr/>
          <p:nvPr/>
        </p:nvCxnSpPr>
        <p:spPr bwMode="auto">
          <a:xfrm rot="5400000">
            <a:off x="1910922" y="2653710"/>
            <a:ext cx="661182" cy="342346"/>
          </a:xfrm>
          <a:prstGeom prst="bentConnector3">
            <a:avLst>
              <a:gd name="adj1" fmla="val 94360"/>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6" name="肘形连接符 215"/>
          <p:cNvCxnSpPr/>
          <p:nvPr/>
        </p:nvCxnSpPr>
        <p:spPr bwMode="auto">
          <a:xfrm rot="5400000">
            <a:off x="1583393" y="3308114"/>
            <a:ext cx="671010" cy="312598"/>
          </a:xfrm>
          <a:prstGeom prst="bentConnector3">
            <a:avLst>
              <a:gd name="adj1" fmla="val 61716"/>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8" name="直接连接符 217"/>
          <p:cNvCxnSpPr/>
          <p:nvPr/>
        </p:nvCxnSpPr>
        <p:spPr bwMode="auto">
          <a:xfrm>
            <a:off x="688226" y="3791498"/>
            <a:ext cx="1075334" cy="0"/>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20" name="TextBox 219"/>
          <p:cNvSpPr txBox="1"/>
          <p:nvPr/>
        </p:nvSpPr>
        <p:spPr>
          <a:xfrm>
            <a:off x="112146" y="3552286"/>
            <a:ext cx="690113" cy="276999"/>
          </a:xfrm>
          <a:prstGeom prst="rect">
            <a:avLst/>
          </a:prstGeom>
          <a:noFill/>
        </p:spPr>
        <p:txBody>
          <a:bodyPr wrap="square" rtlCol="0">
            <a:spAutoFit/>
          </a:bodyPr>
          <a:lstStyle/>
          <a:p>
            <a:r>
              <a:rPr lang="en-US" altLang="zh-CN" sz="1200" dirty="0" smtClean="0">
                <a:solidFill>
                  <a:srgbClr val="FF9933"/>
                </a:solidFill>
              </a:rPr>
              <a:t>MCS</a:t>
            </a:r>
            <a:r>
              <a:rPr lang="en-US" altLang="zh-CN" sz="1200" baseline="-25000" dirty="0" smtClean="0">
                <a:solidFill>
                  <a:srgbClr val="FF9933"/>
                </a:solidFill>
              </a:rPr>
              <a:t>3</a:t>
            </a:r>
            <a:endParaRPr lang="zh-CN" altLang="en-US" sz="1200" baseline="-25000" dirty="0">
              <a:solidFill>
                <a:srgbClr val="FF9933"/>
              </a:solidFill>
            </a:endParaRPr>
          </a:p>
        </p:txBody>
      </p:sp>
      <p:sp>
        <p:nvSpPr>
          <p:cNvPr id="221" name="TextBox 220"/>
          <p:cNvSpPr txBox="1"/>
          <p:nvPr/>
        </p:nvSpPr>
        <p:spPr>
          <a:xfrm>
            <a:off x="109270" y="3187101"/>
            <a:ext cx="690113" cy="276999"/>
          </a:xfrm>
          <a:prstGeom prst="rect">
            <a:avLst/>
          </a:prstGeom>
          <a:noFill/>
        </p:spPr>
        <p:txBody>
          <a:bodyPr wrap="square" rtlCol="0">
            <a:spAutoFit/>
          </a:bodyPr>
          <a:lstStyle/>
          <a:p>
            <a:r>
              <a:rPr lang="en-US" altLang="zh-CN" sz="1200" dirty="0" smtClean="0">
                <a:solidFill>
                  <a:schemeClr val="accent2">
                    <a:lumMod val="75000"/>
                  </a:schemeClr>
                </a:solidFill>
              </a:rPr>
              <a:t>MCS</a:t>
            </a:r>
            <a:r>
              <a:rPr lang="en-US" altLang="zh-CN" sz="1200" baseline="-25000" dirty="0" smtClean="0">
                <a:solidFill>
                  <a:schemeClr val="accent2">
                    <a:lumMod val="75000"/>
                  </a:schemeClr>
                </a:solidFill>
              </a:rPr>
              <a:t>0</a:t>
            </a:r>
            <a:endParaRPr lang="zh-CN" altLang="en-US" sz="1200" baseline="-25000" dirty="0">
              <a:solidFill>
                <a:schemeClr val="accent2">
                  <a:lumMod val="75000"/>
                </a:schemeClr>
              </a:solidFill>
            </a:endParaRPr>
          </a:p>
        </p:txBody>
      </p:sp>
      <p:cxnSp>
        <p:nvCxnSpPr>
          <p:cNvPr id="224" name="直接箭头连接符 223"/>
          <p:cNvCxnSpPr/>
          <p:nvPr/>
        </p:nvCxnSpPr>
        <p:spPr bwMode="auto">
          <a:xfrm>
            <a:off x="4330460" y="3327999"/>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226" name="直接箭头连接符 225"/>
          <p:cNvCxnSpPr/>
          <p:nvPr/>
        </p:nvCxnSpPr>
        <p:spPr bwMode="auto">
          <a:xfrm>
            <a:off x="3611592" y="3049078"/>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227" name="直接箭头连接符 226"/>
          <p:cNvCxnSpPr/>
          <p:nvPr/>
        </p:nvCxnSpPr>
        <p:spPr bwMode="auto">
          <a:xfrm>
            <a:off x="3263660" y="2580376"/>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231" name="TextBox 230"/>
          <p:cNvSpPr txBox="1"/>
          <p:nvPr/>
        </p:nvSpPr>
        <p:spPr>
          <a:xfrm>
            <a:off x="5049078" y="4050580"/>
            <a:ext cx="3580714" cy="461665"/>
          </a:xfrm>
          <a:prstGeom prst="rect">
            <a:avLst/>
          </a:prstGeom>
          <a:noFill/>
        </p:spPr>
        <p:txBody>
          <a:bodyPr wrap="square" rtlCol="0">
            <a:spAutoFit/>
          </a:bodyPr>
          <a:lstStyle/>
          <a:p>
            <a:r>
              <a:rPr lang="en-US" altLang="zh-CN" sz="1200" dirty="0" smtClean="0">
                <a:solidFill>
                  <a:srgbClr val="C00000"/>
                </a:solidFill>
              </a:rPr>
              <a:t>SM of MCS</a:t>
            </a:r>
            <a:r>
              <a:rPr lang="en-US" altLang="zh-CN" sz="1200" baseline="-25000" dirty="0" smtClean="0">
                <a:solidFill>
                  <a:srgbClr val="C00000"/>
                </a:solidFill>
              </a:rPr>
              <a:t>3</a:t>
            </a:r>
            <a:r>
              <a:rPr lang="en-US" altLang="zh-CN" sz="1200" dirty="0" smtClean="0">
                <a:solidFill>
                  <a:srgbClr val="C00000"/>
                </a:solidFill>
              </a:rPr>
              <a:t> is generated by pushing RCE</a:t>
            </a:r>
            <a:r>
              <a:rPr lang="en-US" altLang="zh-CN" sz="1200" baseline="-25000" dirty="0" smtClean="0">
                <a:solidFill>
                  <a:srgbClr val="C00000"/>
                </a:solidFill>
              </a:rPr>
              <a:t>MCS0</a:t>
            </a:r>
            <a:r>
              <a:rPr lang="en-US" altLang="zh-CN" sz="1200" dirty="0" smtClean="0">
                <a:solidFill>
                  <a:srgbClr val="C00000"/>
                </a:solidFill>
              </a:rPr>
              <a:t>-RCE</a:t>
            </a:r>
            <a:r>
              <a:rPr lang="en-US" altLang="zh-CN" sz="1200" baseline="-25000" dirty="0" smtClean="0">
                <a:solidFill>
                  <a:srgbClr val="C00000"/>
                </a:solidFill>
              </a:rPr>
              <a:t>MCS3</a:t>
            </a:r>
            <a:r>
              <a:rPr lang="en-US" altLang="zh-CN" sz="1200" dirty="0" smtClean="0">
                <a:solidFill>
                  <a:srgbClr val="C00000"/>
                </a:solidFill>
              </a:rPr>
              <a:t>=11dB down from MCS</a:t>
            </a:r>
            <a:r>
              <a:rPr lang="en-US" altLang="zh-CN" sz="1200" baseline="-25000" dirty="0" smtClean="0">
                <a:solidFill>
                  <a:srgbClr val="C00000"/>
                </a:solidFill>
              </a:rPr>
              <a:t>0</a:t>
            </a:r>
            <a:r>
              <a:rPr lang="en-US" altLang="zh-CN" sz="1200" dirty="0" smtClean="0">
                <a:solidFill>
                  <a:srgbClr val="C00000"/>
                </a:solidFill>
              </a:rPr>
              <a:t> SM.</a:t>
            </a:r>
            <a:endParaRPr lang="zh-CN" altLang="en-US" sz="1200" dirty="0">
              <a:solidFill>
                <a:srgbClr val="C00000"/>
              </a:solidFill>
            </a:endParaRPr>
          </a:p>
        </p:txBody>
      </p:sp>
      <p:sp>
        <p:nvSpPr>
          <p:cNvPr id="232" name="矩形 231"/>
          <p:cNvSpPr/>
          <p:nvPr/>
        </p:nvSpPr>
        <p:spPr>
          <a:xfrm>
            <a:off x="5537199" y="4808804"/>
            <a:ext cx="2495876" cy="307777"/>
          </a:xfrm>
          <a:prstGeom prst="rect">
            <a:avLst/>
          </a:prstGeom>
        </p:spPr>
        <p:txBody>
          <a:bodyPr wrap="none">
            <a:spAutoFit/>
          </a:bodyPr>
          <a:lstStyle/>
          <a:p>
            <a:r>
              <a:rPr lang="en-US" altLang="zh-CN" sz="1400" dirty="0" smtClean="0"/>
              <a:t>where, </a:t>
            </a:r>
            <a:r>
              <a:rPr lang="el-GR" altLang="zh-CN" sz="1400" dirty="0" smtClean="0"/>
              <a:t>Δ</a:t>
            </a:r>
            <a:r>
              <a:rPr lang="en-US" altLang="zh-CN" sz="1400" dirty="0" smtClean="0"/>
              <a:t>=RCE</a:t>
            </a:r>
            <a:r>
              <a:rPr lang="en-US" altLang="zh-CN" sz="1400" baseline="-25000" dirty="0" smtClean="0"/>
              <a:t>MCS0</a:t>
            </a:r>
            <a:r>
              <a:rPr lang="en-US" altLang="zh-CN" sz="1400" dirty="0" smtClean="0"/>
              <a:t>-RCE</a:t>
            </a:r>
            <a:r>
              <a:rPr lang="en-US" altLang="zh-CN" sz="1400" baseline="-25000" dirty="0" smtClean="0"/>
              <a:t>MCSx</a:t>
            </a:r>
            <a:endParaRPr lang="zh-CN" altLang="en-US" sz="1400" baseline="-25000" dirty="0"/>
          </a:p>
        </p:txBody>
      </p:sp>
      <p:sp>
        <p:nvSpPr>
          <p:cNvPr id="95" name="TextBox 94"/>
          <p:cNvSpPr txBox="1"/>
          <p:nvPr/>
        </p:nvSpPr>
        <p:spPr>
          <a:xfrm>
            <a:off x="6564902" y="1103783"/>
            <a:ext cx="1060399" cy="246221"/>
          </a:xfrm>
          <a:prstGeom prst="rect">
            <a:avLst/>
          </a:prstGeom>
          <a:noFill/>
        </p:spPr>
        <p:txBody>
          <a:bodyPr wrap="square" rtlCol="0">
            <a:spAutoFit/>
          </a:bodyPr>
          <a:lstStyle/>
          <a:p>
            <a:r>
              <a:rPr lang="en-US" altLang="zh-CN" sz="1000" dirty="0" smtClean="0"/>
              <a:t>RCE TABLE</a:t>
            </a:r>
            <a:endParaRPr lang="zh-CN" altLang="en-US" sz="1000" dirty="0"/>
          </a:p>
        </p:txBody>
      </p:sp>
      <p:sp>
        <p:nvSpPr>
          <p:cNvPr id="96" name="TextBox 95"/>
          <p:cNvSpPr txBox="1"/>
          <p:nvPr/>
        </p:nvSpPr>
        <p:spPr>
          <a:xfrm>
            <a:off x="5112688" y="5294796"/>
            <a:ext cx="4182385" cy="738664"/>
          </a:xfrm>
          <a:prstGeom prst="rect">
            <a:avLst/>
          </a:prstGeom>
          <a:noFill/>
        </p:spPr>
        <p:txBody>
          <a:bodyPr wrap="square" rtlCol="0">
            <a:spAutoFit/>
          </a:bodyPr>
          <a:lstStyle/>
          <a:p>
            <a:r>
              <a:rPr lang="en-US" altLang="zh-CN" sz="1400" dirty="0" smtClean="0"/>
              <a:t>Arbitrary bandwidth SM function: </a:t>
            </a:r>
            <a:r>
              <a:rPr lang="en-US" altLang="zh-CN" sz="1400" dirty="0" err="1" smtClean="0"/>
              <a:t>f</a:t>
            </a:r>
            <a:r>
              <a:rPr lang="en-US" altLang="zh-CN" sz="1400" baseline="-25000" dirty="0" err="1" smtClean="0"/>
              <a:t>step</a:t>
            </a:r>
            <a:r>
              <a:rPr lang="en-US" altLang="zh-CN" sz="1400" dirty="0" err="1" smtClean="0"/>
              <a:t>|</a:t>
            </a:r>
            <a:r>
              <a:rPr lang="en-US" altLang="zh-CN" sz="1400" baseline="-25000" dirty="0" err="1" smtClean="0"/>
              <a:t>MCSx</a:t>
            </a:r>
            <a:r>
              <a:rPr lang="en-US" altLang="zh-CN" sz="1400" dirty="0" smtClean="0"/>
              <a:t>(x/N</a:t>
            </a:r>
            <a:r>
              <a:rPr lang="en-US" altLang="zh-CN" sz="1400" baseline="-25000" dirty="0" smtClean="0"/>
              <a:t>0</a:t>
            </a:r>
            <a:r>
              <a:rPr lang="en-US" altLang="zh-CN" sz="1400" dirty="0" smtClean="0"/>
              <a:t>)</a:t>
            </a:r>
          </a:p>
          <a:p>
            <a:endParaRPr lang="en-US" altLang="zh-CN" sz="1400" dirty="0" smtClean="0"/>
          </a:p>
          <a:p>
            <a:r>
              <a:rPr lang="en-US" altLang="zh-CN" sz="1400" dirty="0" smtClean="0"/>
              <a:t>        For example, SM|</a:t>
            </a:r>
            <a:r>
              <a:rPr lang="en-US" altLang="zh-CN" sz="1400" baseline="-25000" dirty="0" smtClean="0"/>
              <a:t>160MHz</a:t>
            </a:r>
            <a:r>
              <a:rPr lang="en-US" altLang="zh-CN" sz="1400" dirty="0" smtClean="0"/>
              <a:t>=</a:t>
            </a:r>
            <a:r>
              <a:rPr lang="en-US" altLang="zh-CN" sz="1400" dirty="0" err="1" smtClean="0"/>
              <a:t>f</a:t>
            </a:r>
            <a:r>
              <a:rPr lang="en-US" altLang="zh-CN" sz="1400" baseline="-25000" dirty="0" err="1" smtClean="0"/>
              <a:t>step</a:t>
            </a:r>
            <a:r>
              <a:rPr lang="en-US" altLang="zh-CN" sz="1400" dirty="0" err="1" smtClean="0"/>
              <a:t>|</a:t>
            </a:r>
            <a:r>
              <a:rPr lang="en-US" altLang="zh-CN" sz="1400" baseline="-25000" dirty="0" err="1" smtClean="0"/>
              <a:t>MCSx</a:t>
            </a:r>
            <a:r>
              <a:rPr lang="en-US" altLang="zh-CN" sz="1400" baseline="-25000" dirty="0" smtClean="0"/>
              <a:t> </a:t>
            </a:r>
            <a:r>
              <a:rPr lang="en-US" altLang="zh-CN" sz="1400" dirty="0" smtClean="0"/>
              <a:t>(x/8);</a:t>
            </a:r>
            <a:endParaRPr lang="zh-CN" altLang="en-US" sz="1400" dirty="0"/>
          </a:p>
        </p:txBody>
      </p:sp>
      <p:sp>
        <p:nvSpPr>
          <p:cNvPr id="97" name="TextBox 96"/>
          <p:cNvSpPr txBox="1"/>
          <p:nvPr/>
        </p:nvSpPr>
        <p:spPr>
          <a:xfrm>
            <a:off x="4632734" y="3473272"/>
            <a:ext cx="2717321" cy="246221"/>
          </a:xfrm>
          <a:prstGeom prst="rect">
            <a:avLst/>
          </a:prstGeom>
          <a:noFill/>
        </p:spPr>
        <p:txBody>
          <a:bodyPr wrap="square" rtlCol="0">
            <a:spAutoFit/>
          </a:bodyPr>
          <a:lstStyle/>
          <a:p>
            <a:r>
              <a:rPr lang="el-GR" altLang="zh-CN" sz="1000" dirty="0" smtClean="0">
                <a:solidFill>
                  <a:srgbClr val="FF00FF"/>
                </a:solidFill>
              </a:rPr>
              <a:t>Δ</a:t>
            </a:r>
            <a:r>
              <a:rPr lang="en-US" altLang="zh-CN" sz="1000" dirty="0" smtClean="0">
                <a:solidFill>
                  <a:srgbClr val="FF00FF"/>
                </a:solidFill>
              </a:rPr>
              <a:t>(dB)</a:t>
            </a:r>
            <a:r>
              <a:rPr lang="el-GR" altLang="zh-CN" sz="1000" dirty="0" smtClean="0">
                <a:solidFill>
                  <a:srgbClr val="FF00FF"/>
                </a:solidFill>
              </a:rPr>
              <a:t> </a:t>
            </a:r>
            <a:r>
              <a:rPr lang="en-US" altLang="zh-CN" sz="1000" dirty="0" smtClean="0">
                <a:solidFill>
                  <a:srgbClr val="FF00FF"/>
                </a:solidFill>
              </a:rPr>
              <a:t>=RCE</a:t>
            </a:r>
            <a:r>
              <a:rPr lang="en-US" altLang="zh-CN" sz="1000" baseline="-25000" dirty="0" smtClean="0">
                <a:solidFill>
                  <a:srgbClr val="FF00FF"/>
                </a:solidFill>
              </a:rPr>
              <a:t>MCS0</a:t>
            </a:r>
            <a:r>
              <a:rPr lang="en-US" altLang="zh-CN" sz="1000" dirty="0" smtClean="0">
                <a:solidFill>
                  <a:srgbClr val="FF00FF"/>
                </a:solidFill>
              </a:rPr>
              <a:t>(dB)-RCE</a:t>
            </a:r>
            <a:r>
              <a:rPr lang="en-US" altLang="zh-CN" sz="1000" baseline="-25000" dirty="0" smtClean="0">
                <a:solidFill>
                  <a:srgbClr val="FF00FF"/>
                </a:solidFill>
              </a:rPr>
              <a:t>MCS3</a:t>
            </a:r>
            <a:r>
              <a:rPr lang="en-US" altLang="zh-CN" sz="1000" dirty="0" smtClean="0">
                <a:solidFill>
                  <a:srgbClr val="FF00FF"/>
                </a:solidFill>
              </a:rPr>
              <a:t>(dB)=11dB</a:t>
            </a:r>
            <a:endParaRPr lang="zh-CN" altLang="en-US" sz="1000" baseline="-25000" dirty="0">
              <a:solidFill>
                <a:srgbClr val="FF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92963" y="4162525"/>
            <a:ext cx="8651037" cy="1077218"/>
          </a:xfrm>
          <a:prstGeom prst="rect">
            <a:avLst/>
          </a:prstGeom>
          <a:noFill/>
        </p:spPr>
        <p:txBody>
          <a:bodyPr wrap="square" rtlCol="0">
            <a:spAutoFit/>
          </a:bodyPr>
          <a:lstStyle/>
          <a:p>
            <a:r>
              <a:rPr lang="en-US" altLang="zh-CN" sz="1400" dirty="0" smtClean="0">
                <a:solidFill>
                  <a:srgbClr val="C00000"/>
                </a:solidFill>
              </a:rPr>
              <a:t>ACI</a:t>
            </a:r>
            <a:r>
              <a:rPr lang="en-US" altLang="zh-CN" sz="1600" dirty="0" smtClean="0">
                <a:solidFill>
                  <a:srgbClr val="C00000"/>
                </a:solidFill>
              </a:rPr>
              <a:t>|</a:t>
            </a:r>
            <a:r>
              <a:rPr lang="en-US" altLang="zh-CN" sz="800" dirty="0" smtClean="0">
                <a:solidFill>
                  <a:srgbClr val="C00000"/>
                </a:solidFill>
              </a:rPr>
              <a:t>[BW</a:t>
            </a:r>
            <a:r>
              <a:rPr lang="en-US" altLang="zh-CN" sz="800" baseline="-25000" dirty="0" smtClean="0">
                <a:solidFill>
                  <a:srgbClr val="C00000"/>
                </a:solidFill>
              </a:rPr>
              <a:t>0</a:t>
            </a:r>
            <a:r>
              <a:rPr lang="en-US" altLang="zh-CN" sz="800" dirty="0" smtClean="0">
                <a:solidFill>
                  <a:srgbClr val="C00000"/>
                </a:solidFill>
              </a:rPr>
              <a:t>,BW</a:t>
            </a:r>
            <a:r>
              <a:rPr lang="en-US" altLang="zh-CN" sz="800" baseline="-25000" dirty="0" smtClean="0">
                <a:solidFill>
                  <a:srgbClr val="C00000"/>
                </a:solidFill>
              </a:rPr>
              <a:t>adj</a:t>
            </a:r>
            <a:r>
              <a:rPr lang="en-US" altLang="zh-CN" sz="800" dirty="0" smtClean="0">
                <a:solidFill>
                  <a:srgbClr val="C00000"/>
                </a:solidFill>
              </a:rPr>
              <a:t>],MCS</a:t>
            </a:r>
            <a:r>
              <a:rPr lang="en-US" altLang="zh-CN" sz="800" baseline="-25000" dirty="0" smtClean="0">
                <a:solidFill>
                  <a:srgbClr val="C00000"/>
                </a:solidFill>
              </a:rPr>
              <a:t>x</a:t>
            </a:r>
            <a:r>
              <a:rPr lang="en-US" altLang="zh-CN" sz="1400" dirty="0" smtClean="0">
                <a:solidFill>
                  <a:srgbClr val="C00000"/>
                </a:solidFill>
              </a:rPr>
              <a:t>= BW</a:t>
            </a:r>
            <a:r>
              <a:rPr lang="en-US" altLang="zh-CN" sz="1400" baseline="-25000" dirty="0" smtClean="0">
                <a:solidFill>
                  <a:srgbClr val="C00000"/>
                </a:solidFill>
              </a:rPr>
              <a:t>1</a:t>
            </a:r>
            <a:r>
              <a:rPr lang="en-US" altLang="zh-CN" sz="1400" dirty="0" smtClean="0">
                <a:solidFill>
                  <a:srgbClr val="C00000"/>
                </a:solidFill>
              </a:rPr>
              <a:t>*</a:t>
            </a:r>
            <a:r>
              <a:rPr lang="en-US" altLang="zh-CN" sz="1400" dirty="0" smtClean="0">
                <a:solidFill>
                  <a:srgbClr val="0070C0"/>
                </a:solidFill>
              </a:rPr>
              <a:t>{</a:t>
            </a:r>
            <a:r>
              <a:rPr lang="en-US" altLang="zh-CN" sz="1400" dirty="0" smtClean="0">
                <a:solidFill>
                  <a:srgbClr val="C00000"/>
                </a:solidFill>
              </a:rPr>
              <a:t>  </a:t>
            </a:r>
            <a:r>
              <a:rPr lang="el-GR" altLang="zh-CN" sz="1800" dirty="0" smtClean="0">
                <a:solidFill>
                  <a:srgbClr val="C00000"/>
                </a:solidFill>
              </a:rPr>
              <a:t>Σ</a:t>
            </a:r>
            <a:r>
              <a:rPr lang="en-US" altLang="zh-CN" sz="1800" baseline="-25000" dirty="0" smtClean="0">
                <a:solidFill>
                  <a:srgbClr val="C00000"/>
                </a:solidFill>
              </a:rPr>
              <a:t> </a:t>
            </a:r>
            <a:r>
              <a:rPr lang="en-US" altLang="zh-CN" sz="1400" dirty="0" err="1" smtClean="0">
                <a:solidFill>
                  <a:srgbClr val="C00000"/>
                </a:solidFill>
              </a:rPr>
              <a:t>a</a:t>
            </a:r>
            <a:r>
              <a:rPr lang="en-US" altLang="zh-CN" sz="1400" baseline="-25000" dirty="0" err="1" smtClean="0">
                <a:solidFill>
                  <a:srgbClr val="C00000"/>
                </a:solidFill>
              </a:rPr>
              <a:t>i,MCSx</a:t>
            </a:r>
            <a:r>
              <a:rPr lang="en-US" altLang="zh-CN" sz="1400" dirty="0" smtClean="0">
                <a:solidFill>
                  <a:srgbClr val="C00000"/>
                </a:solidFill>
              </a:rPr>
              <a:t>*[(t</a:t>
            </a:r>
            <a:r>
              <a:rPr lang="en-US" altLang="zh-CN" sz="1400" baseline="-25000" dirty="0" smtClean="0">
                <a:solidFill>
                  <a:srgbClr val="C00000"/>
                </a:solidFill>
              </a:rPr>
              <a:t>adj</a:t>
            </a:r>
            <a:r>
              <a:rPr lang="en-US" altLang="zh-CN" sz="1400" dirty="0" smtClean="0">
                <a:solidFill>
                  <a:srgbClr val="C00000"/>
                </a:solidFill>
              </a:rPr>
              <a:t>-</a:t>
            </a:r>
            <a:r>
              <a:rPr lang="en-US" altLang="zh-CN" sz="1400" dirty="0" err="1" smtClean="0">
                <a:solidFill>
                  <a:srgbClr val="C00000"/>
                </a:solidFill>
              </a:rPr>
              <a:t>i</a:t>
            </a:r>
            <a:r>
              <a:rPr lang="en-US" altLang="zh-CN" sz="1400" dirty="0" smtClean="0">
                <a:solidFill>
                  <a:srgbClr val="C00000"/>
                </a:solidFill>
              </a:rPr>
              <a:t>)*u(t</a:t>
            </a:r>
            <a:r>
              <a:rPr lang="en-US" altLang="zh-CN" sz="1400" baseline="-25000" dirty="0" smtClean="0">
                <a:solidFill>
                  <a:srgbClr val="C00000"/>
                </a:solidFill>
              </a:rPr>
              <a:t>adj</a:t>
            </a:r>
            <a:r>
              <a:rPr lang="en-US" altLang="zh-CN" sz="1400" dirty="0" smtClean="0">
                <a:solidFill>
                  <a:srgbClr val="C00000"/>
                </a:solidFill>
              </a:rPr>
              <a:t>-</a:t>
            </a:r>
            <a:r>
              <a:rPr lang="en-US" altLang="zh-CN" sz="1400" dirty="0" err="1" smtClean="0">
                <a:solidFill>
                  <a:srgbClr val="C00000"/>
                </a:solidFill>
              </a:rPr>
              <a:t>i</a:t>
            </a:r>
            <a:r>
              <a:rPr lang="en-US" altLang="zh-CN" sz="1400" dirty="0" smtClean="0">
                <a:solidFill>
                  <a:srgbClr val="C00000"/>
                </a:solidFill>
              </a:rPr>
              <a:t>)-(t</a:t>
            </a:r>
            <a:r>
              <a:rPr lang="en-US" altLang="zh-CN" sz="1400" baseline="-25000" dirty="0" smtClean="0">
                <a:solidFill>
                  <a:srgbClr val="C00000"/>
                </a:solidFill>
              </a:rPr>
              <a:t>adj</a:t>
            </a:r>
            <a:r>
              <a:rPr lang="en-US" altLang="zh-CN" sz="1400" dirty="0" smtClean="0">
                <a:solidFill>
                  <a:srgbClr val="C00000"/>
                </a:solidFill>
              </a:rPr>
              <a:t>-i-1)*u(t</a:t>
            </a:r>
            <a:r>
              <a:rPr lang="en-US" altLang="zh-CN" sz="1400" baseline="-25000" dirty="0" smtClean="0">
                <a:solidFill>
                  <a:srgbClr val="C00000"/>
                </a:solidFill>
              </a:rPr>
              <a:t>adj</a:t>
            </a:r>
            <a:r>
              <a:rPr lang="en-US" altLang="zh-CN" sz="1400" dirty="0" smtClean="0">
                <a:solidFill>
                  <a:srgbClr val="C00000"/>
                </a:solidFill>
              </a:rPr>
              <a:t>-i-1)]+a</a:t>
            </a:r>
            <a:r>
              <a:rPr lang="en-US" altLang="zh-CN" sz="1400" baseline="-25000" dirty="0" smtClean="0">
                <a:solidFill>
                  <a:srgbClr val="C00000"/>
                </a:solidFill>
              </a:rPr>
              <a:t>2,MCSx</a:t>
            </a:r>
            <a:r>
              <a:rPr lang="en-US" altLang="zh-CN" sz="1400" dirty="0" smtClean="0">
                <a:solidFill>
                  <a:srgbClr val="C00000"/>
                </a:solidFill>
              </a:rPr>
              <a:t>*u(t</a:t>
            </a:r>
            <a:r>
              <a:rPr lang="en-US" altLang="zh-CN" sz="1400" baseline="-25000" dirty="0" smtClean="0">
                <a:solidFill>
                  <a:srgbClr val="C00000"/>
                </a:solidFill>
              </a:rPr>
              <a:t>adj</a:t>
            </a:r>
            <a:r>
              <a:rPr lang="en-US" altLang="zh-CN" sz="1400" dirty="0" smtClean="0">
                <a:solidFill>
                  <a:srgbClr val="C00000"/>
                </a:solidFill>
              </a:rPr>
              <a:t>-2) </a:t>
            </a:r>
            <a:r>
              <a:rPr lang="en-US" altLang="zh-CN" sz="1400" dirty="0" smtClean="0">
                <a:solidFill>
                  <a:srgbClr val="0070C0"/>
                </a:solidFill>
              </a:rPr>
              <a:t>}</a:t>
            </a:r>
          </a:p>
          <a:p>
            <a:endParaRPr lang="en-US" altLang="zh-CN" sz="1400" dirty="0" smtClean="0">
              <a:solidFill>
                <a:srgbClr val="C00000"/>
              </a:solidFill>
            </a:endParaRPr>
          </a:p>
          <a:p>
            <a:r>
              <a:rPr lang="en-US" altLang="zh-CN" sz="1400" dirty="0" smtClean="0"/>
              <a:t>ACPR|</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],MCSx </a:t>
            </a:r>
            <a:r>
              <a:rPr lang="en-US" altLang="zh-CN" sz="1400" dirty="0" smtClean="0"/>
              <a:t>=P</a:t>
            </a:r>
            <a:r>
              <a:rPr lang="en-US" altLang="zh-CN" sz="1400" baseline="-25000" dirty="0" smtClean="0"/>
              <a:t>ref</a:t>
            </a:r>
            <a:r>
              <a:rPr lang="en-US" altLang="zh-CN" sz="1400" dirty="0" smtClean="0"/>
              <a:t>|</a:t>
            </a:r>
            <a:r>
              <a:rPr lang="en-US" altLang="zh-CN" sz="800" dirty="0" smtClean="0"/>
              <a:t>BW</a:t>
            </a:r>
            <a:r>
              <a:rPr lang="en-US" altLang="zh-CN" sz="800" baseline="-25000" dirty="0" smtClean="0"/>
              <a:t>0</a:t>
            </a:r>
            <a:r>
              <a:rPr lang="en-US" altLang="zh-CN" sz="1400" dirty="0" smtClean="0"/>
              <a:t>- ACI|</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],MCS</a:t>
            </a:r>
            <a:r>
              <a:rPr lang="en-US" altLang="zh-CN" sz="800" baseline="-25000" dirty="0" smtClean="0"/>
              <a:t>x</a:t>
            </a:r>
            <a:r>
              <a:rPr lang="en-US" altLang="zh-CN" sz="800" dirty="0" smtClean="0"/>
              <a:t> </a:t>
            </a:r>
          </a:p>
          <a:p>
            <a:r>
              <a:rPr lang="en-US" altLang="zh-CN" sz="800" dirty="0" smtClean="0"/>
              <a:t>                                                         </a:t>
            </a:r>
            <a:r>
              <a:rPr lang="en-US" altLang="zh-CN" sz="1400" dirty="0" smtClean="0"/>
              <a:t>=BW</a:t>
            </a:r>
            <a:r>
              <a:rPr lang="en-US" altLang="zh-CN" sz="1400" baseline="-25000" dirty="0" smtClean="0"/>
              <a:t>1</a:t>
            </a:r>
            <a:r>
              <a:rPr lang="en-US" altLang="zh-CN" sz="1400" dirty="0" smtClean="0"/>
              <a:t>*{2*a</a:t>
            </a:r>
            <a:r>
              <a:rPr lang="en-US" altLang="zh-CN" sz="1400" baseline="-25000" dirty="0" smtClean="0"/>
              <a:t>ref,MCSx </a:t>
            </a:r>
            <a:r>
              <a:rPr lang="en-US" altLang="zh-CN" sz="1400" dirty="0" smtClean="0"/>
              <a:t>- </a:t>
            </a:r>
            <a:r>
              <a:rPr lang="el-GR" altLang="zh-CN" sz="1800" dirty="0" smtClean="0"/>
              <a:t>Σ</a:t>
            </a:r>
            <a:r>
              <a:rPr lang="en-US" altLang="zh-CN" sz="1800" baseline="-25000" dirty="0" smtClean="0"/>
              <a:t> </a:t>
            </a:r>
            <a:r>
              <a:rPr lang="en-US" altLang="zh-CN" sz="1400" dirty="0" err="1" smtClean="0"/>
              <a:t>a</a:t>
            </a:r>
            <a:r>
              <a:rPr lang="en-US" altLang="zh-CN" sz="1400" baseline="-25000" dirty="0" err="1" smtClean="0"/>
              <a:t>i,MCSx</a:t>
            </a:r>
            <a:r>
              <a:rPr lang="en-US" altLang="zh-CN" sz="1400" dirty="0" smtClean="0"/>
              <a:t>*[(t</a:t>
            </a:r>
            <a:r>
              <a:rPr lang="en-US" altLang="zh-CN" sz="1400" baseline="-25000" dirty="0" smtClean="0"/>
              <a:t>adj</a:t>
            </a:r>
            <a:r>
              <a:rPr lang="en-US" altLang="zh-CN" sz="1400" dirty="0" smtClean="0"/>
              <a:t>-</a:t>
            </a:r>
            <a:r>
              <a:rPr lang="en-US" altLang="zh-CN" sz="1400" dirty="0" err="1" smtClean="0"/>
              <a:t>i</a:t>
            </a:r>
            <a:r>
              <a:rPr lang="en-US" altLang="zh-CN" sz="1400" dirty="0" smtClean="0"/>
              <a:t>)*u(t</a:t>
            </a:r>
            <a:r>
              <a:rPr lang="en-US" altLang="zh-CN" sz="1400" baseline="-25000" dirty="0" smtClean="0"/>
              <a:t>adj</a:t>
            </a:r>
            <a:r>
              <a:rPr lang="en-US" altLang="zh-CN" sz="1400" dirty="0" smtClean="0"/>
              <a:t>-</a:t>
            </a:r>
            <a:r>
              <a:rPr lang="en-US" altLang="zh-CN" sz="1400" dirty="0" err="1" smtClean="0"/>
              <a:t>i</a:t>
            </a:r>
            <a:r>
              <a:rPr lang="en-US" altLang="zh-CN" sz="1400" dirty="0" smtClean="0"/>
              <a:t>)-(t</a:t>
            </a:r>
            <a:r>
              <a:rPr lang="en-US" altLang="zh-CN" sz="1400" baseline="-25000" dirty="0" smtClean="0"/>
              <a:t>adj</a:t>
            </a:r>
            <a:r>
              <a:rPr lang="en-US" altLang="zh-CN" sz="1400" dirty="0" smtClean="0"/>
              <a:t>-i-1)*u(t</a:t>
            </a:r>
            <a:r>
              <a:rPr lang="en-US" altLang="zh-CN" sz="1400" baseline="-25000" dirty="0" smtClean="0"/>
              <a:t>adj</a:t>
            </a:r>
            <a:r>
              <a:rPr lang="en-US" altLang="zh-CN" sz="1400" dirty="0" smtClean="0"/>
              <a:t>-i-1)]-a</a:t>
            </a:r>
            <a:r>
              <a:rPr lang="en-US" altLang="zh-CN" sz="1400" baseline="-25000" dirty="0" smtClean="0"/>
              <a:t>2,MCSx</a:t>
            </a:r>
            <a:r>
              <a:rPr lang="en-US" altLang="zh-CN" sz="1400" dirty="0" smtClean="0"/>
              <a:t>*u(t</a:t>
            </a:r>
            <a:r>
              <a:rPr lang="en-US" altLang="zh-CN" sz="1400" baseline="-25000" dirty="0" smtClean="0"/>
              <a:t>adj</a:t>
            </a:r>
            <a:r>
              <a:rPr lang="en-US" altLang="zh-CN" sz="1400" dirty="0" smtClean="0"/>
              <a:t>-2)}</a:t>
            </a:r>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 </a:t>
            </a:r>
            <a:r>
              <a:rPr lang="en-US" dirty="0" smtClean="0"/>
              <a:t>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16</a:t>
            </a:fld>
            <a:endParaRPr lang="en-US" altLang="zh-CN"/>
          </a:p>
        </p:txBody>
      </p:sp>
      <p:sp>
        <p:nvSpPr>
          <p:cNvPr id="97" name="TextBox 96"/>
          <p:cNvSpPr txBox="1"/>
          <p:nvPr/>
        </p:nvSpPr>
        <p:spPr>
          <a:xfrm>
            <a:off x="4416724" y="3440142"/>
            <a:ext cx="2717321" cy="246221"/>
          </a:xfrm>
          <a:prstGeom prst="rect">
            <a:avLst/>
          </a:prstGeom>
          <a:noFill/>
        </p:spPr>
        <p:txBody>
          <a:bodyPr wrap="square" rtlCol="0">
            <a:spAutoFit/>
          </a:bodyPr>
          <a:lstStyle/>
          <a:p>
            <a:r>
              <a:rPr lang="el-GR" altLang="zh-CN" sz="1000" dirty="0" smtClean="0"/>
              <a:t>Δ</a:t>
            </a:r>
            <a:r>
              <a:rPr lang="en-US" altLang="zh-CN" sz="1000" dirty="0" smtClean="0"/>
              <a:t>(dB)</a:t>
            </a:r>
            <a:r>
              <a:rPr lang="el-GR" altLang="zh-CN" sz="1000" dirty="0" smtClean="0"/>
              <a:t> </a:t>
            </a:r>
            <a:r>
              <a:rPr lang="en-US" altLang="zh-CN" sz="1000" dirty="0" smtClean="0"/>
              <a:t>=RCE</a:t>
            </a:r>
            <a:r>
              <a:rPr lang="en-US" altLang="zh-CN" sz="1000" baseline="-25000" dirty="0" smtClean="0"/>
              <a:t>MCS0</a:t>
            </a:r>
            <a:r>
              <a:rPr lang="en-US" altLang="zh-CN" sz="1000" dirty="0" smtClean="0"/>
              <a:t>(dB)-</a:t>
            </a:r>
            <a:r>
              <a:rPr lang="en-US" altLang="zh-CN" sz="1000" dirty="0" err="1" smtClean="0"/>
              <a:t>RCE</a:t>
            </a:r>
            <a:r>
              <a:rPr lang="en-US" altLang="zh-CN" sz="1000" baseline="-25000" dirty="0" err="1" smtClean="0"/>
              <a:t>MCSx</a:t>
            </a:r>
            <a:r>
              <a:rPr lang="en-US" altLang="zh-CN" sz="1000" dirty="0" smtClean="0"/>
              <a:t>(dB)</a:t>
            </a:r>
            <a:endParaRPr lang="zh-CN" altLang="en-US" sz="1000" baseline="-25000" dirty="0"/>
          </a:p>
        </p:txBody>
      </p:sp>
      <p:sp>
        <p:nvSpPr>
          <p:cNvPr id="143" name="标题 1"/>
          <p:cNvSpPr txBox="1">
            <a:spLocks/>
          </p:cNvSpPr>
          <p:nvPr/>
        </p:nvSpPr>
        <p:spPr bwMode="auto">
          <a:xfrm>
            <a:off x="-1" y="386268"/>
            <a:ext cx="9144001"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Generic equation for ACPR|</a:t>
            </a:r>
            <a:r>
              <a:rPr kumimoji="0" lang="en-US" altLang="zh-CN" sz="1200" b="1" i="0" u="none" strike="noStrike" kern="0" cap="none" spc="0" normalizeH="0" baseline="0" noProof="0" dirty="0" smtClean="0">
                <a:ln>
                  <a:noFill/>
                </a:ln>
                <a:solidFill>
                  <a:schemeClr val="tx2"/>
                </a:solidFill>
                <a:effectLst/>
                <a:uLnTx/>
                <a:uFillTx/>
                <a:latin typeface="+mj-lt"/>
                <a:ea typeface="+mj-ea"/>
                <a:cs typeface="+mj-cs"/>
              </a:rPr>
              <a:t>[BW0,BWadj],MCSx </a:t>
            </a: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and</a:t>
            </a:r>
            <a:r>
              <a:rPr kumimoji="0" lang="en-US" altLang="zh-CN" sz="1200" b="1" i="0" u="none" strike="noStrike" kern="0" cap="none" spc="0" normalizeH="0" baseline="0" noProof="0" dirty="0" smtClean="0">
                <a:ln>
                  <a:noFill/>
                </a:ln>
                <a:solidFill>
                  <a:schemeClr val="tx2"/>
                </a:solidFill>
                <a:effectLst/>
                <a:uLnTx/>
                <a:uFillTx/>
                <a:latin typeface="+mj-lt"/>
                <a:ea typeface="+mj-ea"/>
                <a:cs typeface="+mj-cs"/>
              </a:rPr>
              <a:t> </a:t>
            </a: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AACPR|</a:t>
            </a:r>
            <a:r>
              <a:rPr kumimoji="0" lang="en-US" altLang="zh-CN" sz="1200" b="1" i="0" u="none" strike="noStrike" kern="0" cap="none" spc="0" normalizeH="0" baseline="0" noProof="0" dirty="0" smtClean="0">
                <a:ln>
                  <a:noFill/>
                </a:ln>
                <a:solidFill>
                  <a:schemeClr val="tx2"/>
                </a:solidFill>
                <a:effectLst/>
                <a:uLnTx/>
                <a:uFillTx/>
                <a:latin typeface="+mj-lt"/>
                <a:ea typeface="+mj-ea"/>
                <a:cs typeface="+mj-cs"/>
              </a:rPr>
              <a:t>[BW0,Bwadj],MCSx</a:t>
            </a:r>
            <a:endParaRPr kumimoji="0" lang="zh-CN" altLang="en-US" sz="1200" b="1" i="0" u="none" strike="noStrike" kern="0" cap="none" spc="0" normalizeH="0" baseline="0" noProof="0" dirty="0">
              <a:ln>
                <a:noFill/>
              </a:ln>
              <a:solidFill>
                <a:schemeClr val="tx2"/>
              </a:solidFill>
              <a:effectLst/>
              <a:uLnTx/>
              <a:uFillTx/>
              <a:latin typeface="+mj-lt"/>
              <a:ea typeface="+mj-ea"/>
              <a:cs typeface="+mj-cs"/>
            </a:endParaRPr>
          </a:p>
        </p:txBody>
      </p:sp>
      <p:grpSp>
        <p:nvGrpSpPr>
          <p:cNvPr id="6" name="组合 102"/>
          <p:cNvGrpSpPr/>
          <p:nvPr/>
        </p:nvGrpSpPr>
        <p:grpSpPr>
          <a:xfrm>
            <a:off x="2457149" y="4086160"/>
            <a:ext cx="357790" cy="525844"/>
            <a:chOff x="1050902" y="5390981"/>
            <a:chExt cx="357790" cy="525844"/>
          </a:xfrm>
        </p:grpSpPr>
        <p:sp>
          <p:nvSpPr>
            <p:cNvPr id="99" name="TextBox 98"/>
            <p:cNvSpPr txBox="1"/>
            <p:nvPr/>
          </p:nvSpPr>
          <p:spPr>
            <a:xfrm>
              <a:off x="1105236" y="5390981"/>
              <a:ext cx="248786" cy="246221"/>
            </a:xfrm>
            <a:prstGeom prst="rect">
              <a:avLst/>
            </a:prstGeom>
            <a:noFill/>
          </p:spPr>
          <p:txBody>
            <a:bodyPr wrap="none" rtlCol="0">
              <a:spAutoFit/>
            </a:bodyPr>
            <a:lstStyle/>
            <a:p>
              <a:r>
                <a:rPr lang="en-US" altLang="zh-CN" sz="1000" dirty="0" smtClean="0">
                  <a:solidFill>
                    <a:srgbClr val="C00000"/>
                  </a:solidFill>
                </a:rPr>
                <a:t>1</a:t>
              </a:r>
              <a:endParaRPr lang="zh-CN" altLang="en-US" sz="1000" dirty="0">
                <a:solidFill>
                  <a:srgbClr val="C00000"/>
                </a:solidFill>
              </a:endParaRPr>
            </a:p>
          </p:txBody>
        </p:sp>
        <p:sp>
          <p:nvSpPr>
            <p:cNvPr id="100" name="TextBox 99"/>
            <p:cNvSpPr txBox="1"/>
            <p:nvPr/>
          </p:nvSpPr>
          <p:spPr>
            <a:xfrm>
              <a:off x="1050902" y="5670604"/>
              <a:ext cx="357790" cy="246221"/>
            </a:xfrm>
            <a:prstGeom prst="rect">
              <a:avLst/>
            </a:prstGeom>
            <a:noFill/>
          </p:spPr>
          <p:txBody>
            <a:bodyPr wrap="none" rtlCol="0">
              <a:spAutoFit/>
            </a:bodyPr>
            <a:lstStyle/>
            <a:p>
              <a:r>
                <a:rPr lang="en-US" altLang="zh-CN" sz="1000" dirty="0" err="1" smtClean="0">
                  <a:solidFill>
                    <a:srgbClr val="C00000"/>
                  </a:solidFill>
                </a:rPr>
                <a:t>i</a:t>
              </a:r>
              <a:r>
                <a:rPr lang="en-US" altLang="zh-CN" sz="1000" dirty="0" smtClean="0">
                  <a:solidFill>
                    <a:srgbClr val="C00000"/>
                  </a:solidFill>
                </a:rPr>
                <a:t>=0</a:t>
              </a:r>
              <a:endParaRPr lang="zh-CN" altLang="en-US" sz="1000" dirty="0">
                <a:solidFill>
                  <a:srgbClr val="C00000"/>
                </a:solidFill>
              </a:endParaRPr>
            </a:p>
          </p:txBody>
        </p:sp>
      </p:grpSp>
      <p:grpSp>
        <p:nvGrpSpPr>
          <p:cNvPr id="7" name="组合 103"/>
          <p:cNvGrpSpPr/>
          <p:nvPr/>
        </p:nvGrpSpPr>
        <p:grpSpPr>
          <a:xfrm>
            <a:off x="3440410" y="4829253"/>
            <a:ext cx="357790" cy="525844"/>
            <a:chOff x="1050902" y="5390981"/>
            <a:chExt cx="357790" cy="525844"/>
          </a:xfrm>
        </p:grpSpPr>
        <p:sp>
          <p:nvSpPr>
            <p:cNvPr id="105" name="TextBox 104"/>
            <p:cNvSpPr txBox="1"/>
            <p:nvPr/>
          </p:nvSpPr>
          <p:spPr>
            <a:xfrm>
              <a:off x="1105236" y="5390981"/>
              <a:ext cx="235962" cy="215444"/>
            </a:xfrm>
            <a:prstGeom prst="rect">
              <a:avLst/>
            </a:prstGeom>
            <a:noFill/>
          </p:spPr>
          <p:txBody>
            <a:bodyPr wrap="none" rtlCol="0">
              <a:spAutoFit/>
            </a:bodyPr>
            <a:lstStyle/>
            <a:p>
              <a:r>
                <a:rPr lang="en-US" altLang="zh-CN" sz="800" dirty="0" smtClean="0"/>
                <a:t>1</a:t>
              </a:r>
              <a:endParaRPr lang="zh-CN" altLang="en-US" sz="800" dirty="0"/>
            </a:p>
          </p:txBody>
        </p:sp>
        <p:sp>
          <p:nvSpPr>
            <p:cNvPr id="106" name="TextBox 105"/>
            <p:cNvSpPr txBox="1"/>
            <p:nvPr/>
          </p:nvSpPr>
          <p:spPr>
            <a:xfrm>
              <a:off x="1050902" y="5670604"/>
              <a:ext cx="357790" cy="246221"/>
            </a:xfrm>
            <a:prstGeom prst="rect">
              <a:avLst/>
            </a:prstGeom>
            <a:noFill/>
          </p:spPr>
          <p:txBody>
            <a:bodyPr wrap="none" rtlCol="0">
              <a:spAutoFit/>
            </a:bodyPr>
            <a:lstStyle/>
            <a:p>
              <a:r>
                <a:rPr lang="en-US" altLang="zh-CN" sz="1000" dirty="0" err="1" smtClean="0"/>
                <a:t>i</a:t>
              </a:r>
              <a:r>
                <a:rPr lang="en-US" altLang="zh-CN" sz="1000" dirty="0" smtClean="0"/>
                <a:t>=0</a:t>
              </a:r>
              <a:endParaRPr lang="zh-CN" altLang="en-US" sz="1000" dirty="0"/>
            </a:p>
          </p:txBody>
        </p:sp>
      </p:grpSp>
      <p:grpSp>
        <p:nvGrpSpPr>
          <p:cNvPr id="113" name="组合 112"/>
          <p:cNvGrpSpPr/>
          <p:nvPr/>
        </p:nvGrpSpPr>
        <p:grpSpPr>
          <a:xfrm>
            <a:off x="0" y="1075669"/>
            <a:ext cx="6424880" cy="3076523"/>
            <a:chOff x="109270" y="1067718"/>
            <a:chExt cx="6424880" cy="3076523"/>
          </a:xfrm>
        </p:grpSpPr>
        <p:sp>
          <p:nvSpPr>
            <p:cNvPr id="98" name="TextBox 97"/>
            <p:cNvSpPr txBox="1"/>
            <p:nvPr/>
          </p:nvSpPr>
          <p:spPr>
            <a:xfrm>
              <a:off x="2472143" y="1067718"/>
              <a:ext cx="561975" cy="307777"/>
            </a:xfrm>
            <a:prstGeom prst="rect">
              <a:avLst/>
            </a:prstGeom>
            <a:noFill/>
          </p:spPr>
          <p:txBody>
            <a:bodyPr wrap="square" rtlCol="0">
              <a:spAutoFit/>
            </a:bodyPr>
            <a:lstStyle/>
            <a:p>
              <a:r>
                <a:rPr lang="en-US" altLang="zh-CN" sz="1400" dirty="0" smtClean="0">
                  <a:solidFill>
                    <a:srgbClr val="00B050"/>
                  </a:solidFill>
                </a:rPr>
                <a:t>ch</a:t>
              </a:r>
              <a:r>
                <a:rPr lang="en-US" altLang="zh-CN" sz="1400" baseline="-25000" dirty="0" smtClean="0">
                  <a:solidFill>
                    <a:srgbClr val="00B050"/>
                  </a:solidFill>
                </a:rPr>
                <a:t>1</a:t>
              </a:r>
              <a:endParaRPr lang="zh-CN" altLang="en-US" sz="1400" baseline="-25000" dirty="0">
                <a:solidFill>
                  <a:srgbClr val="00B050"/>
                </a:solidFill>
              </a:endParaRPr>
            </a:p>
          </p:txBody>
        </p:sp>
        <p:cxnSp>
          <p:nvCxnSpPr>
            <p:cNvPr id="44" name="直接连接符 43"/>
            <p:cNvCxnSpPr/>
            <p:nvPr/>
          </p:nvCxnSpPr>
          <p:spPr bwMode="auto">
            <a:xfrm flipH="1">
              <a:off x="1752496" y="3320498"/>
              <a:ext cx="326770" cy="471417"/>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5" name="直接连接符 44"/>
            <p:cNvCxnSpPr/>
            <p:nvPr/>
          </p:nvCxnSpPr>
          <p:spPr bwMode="auto">
            <a:xfrm flipH="1">
              <a:off x="2381416" y="1355009"/>
              <a:ext cx="65563" cy="1595753"/>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6" name="直接连接符 45"/>
            <p:cNvCxnSpPr/>
            <p:nvPr/>
          </p:nvCxnSpPr>
          <p:spPr bwMode="auto">
            <a:xfrm flipH="1">
              <a:off x="2075290" y="2951427"/>
              <a:ext cx="307185" cy="373046"/>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7" name="直接连接符 46"/>
            <p:cNvCxnSpPr/>
            <p:nvPr/>
          </p:nvCxnSpPr>
          <p:spPr bwMode="auto">
            <a:xfrm flipV="1">
              <a:off x="3797300" y="3788432"/>
              <a:ext cx="1046279" cy="2804"/>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0" name="直接连接符 49"/>
            <p:cNvCxnSpPr/>
            <p:nvPr/>
          </p:nvCxnSpPr>
          <p:spPr bwMode="auto">
            <a:xfrm>
              <a:off x="3113188" y="2919715"/>
              <a:ext cx="315812" cy="388635"/>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1" name="直接连接符 50"/>
            <p:cNvCxnSpPr/>
            <p:nvPr/>
          </p:nvCxnSpPr>
          <p:spPr bwMode="auto">
            <a:xfrm>
              <a:off x="3435350" y="3308350"/>
              <a:ext cx="367064" cy="479152"/>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2" name="直接连接符 51"/>
            <p:cNvCxnSpPr/>
            <p:nvPr/>
          </p:nvCxnSpPr>
          <p:spPr bwMode="auto">
            <a:xfrm>
              <a:off x="3045125" y="1361176"/>
              <a:ext cx="73349" cy="1558539"/>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grpSp>
          <p:nvGrpSpPr>
            <p:cNvPr id="2" name="组合 30"/>
            <p:cNvGrpSpPr/>
            <p:nvPr/>
          </p:nvGrpSpPr>
          <p:grpSpPr>
            <a:xfrm>
              <a:off x="686268" y="1343943"/>
              <a:ext cx="4191000" cy="1981200"/>
              <a:chOff x="2286000" y="2667000"/>
              <a:chExt cx="4191000" cy="1981200"/>
            </a:xfrm>
          </p:grpSpPr>
          <p:cxnSp>
            <p:nvCxnSpPr>
              <p:cNvPr id="54" name="直接连接符 53"/>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5" name="直接连接符 54"/>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6" name="直接连接符 55"/>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7" name="直接连接符 56"/>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8" name="直接连接符 57"/>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9" name="直接连接符 58"/>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0" name="直接连接符 59"/>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1" name="直接连接符 60"/>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2" name="直接连接符 61"/>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63" name="直接连接符 62"/>
            <p:cNvCxnSpPr/>
            <p:nvPr/>
          </p:nvCxnSpPr>
          <p:spPr bwMode="auto">
            <a:xfrm flipV="1">
              <a:off x="706809" y="3920294"/>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5651795" y="3809814"/>
              <a:ext cx="882355"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65" name="TextBox 64"/>
            <p:cNvSpPr txBox="1"/>
            <p:nvPr/>
          </p:nvSpPr>
          <p:spPr>
            <a:xfrm>
              <a:off x="2679586" y="3922447"/>
              <a:ext cx="791599" cy="215444"/>
            </a:xfrm>
            <a:prstGeom prst="rect">
              <a:avLst/>
            </a:prstGeom>
            <a:noFill/>
          </p:spPr>
          <p:txBody>
            <a:bodyPr wrap="square" rtlCol="0">
              <a:spAutoFit/>
            </a:bodyPr>
            <a:lstStyle/>
            <a:p>
              <a:r>
                <a:rPr lang="en-US" altLang="zh-CN" sz="800" dirty="0" smtClean="0"/>
                <a:t>10MHz*N0</a:t>
              </a:r>
              <a:endParaRPr lang="zh-CN" altLang="en-US" sz="800" dirty="0"/>
            </a:p>
          </p:txBody>
        </p:sp>
        <p:sp>
          <p:nvSpPr>
            <p:cNvPr id="66" name="TextBox 65"/>
            <p:cNvSpPr txBox="1"/>
            <p:nvPr/>
          </p:nvSpPr>
          <p:spPr>
            <a:xfrm>
              <a:off x="3299796" y="3928797"/>
              <a:ext cx="727957" cy="215444"/>
            </a:xfrm>
            <a:prstGeom prst="rect">
              <a:avLst/>
            </a:prstGeom>
            <a:noFill/>
          </p:spPr>
          <p:txBody>
            <a:bodyPr wrap="square" rtlCol="0">
              <a:spAutoFit/>
            </a:bodyPr>
            <a:lstStyle/>
            <a:p>
              <a:r>
                <a:rPr lang="en-US" altLang="zh-CN" sz="800" dirty="0" smtClean="0"/>
                <a:t>30MHz*N0</a:t>
              </a:r>
              <a:endParaRPr lang="zh-CN" altLang="en-US" sz="800" dirty="0"/>
            </a:p>
          </p:txBody>
        </p:sp>
        <p:sp>
          <p:nvSpPr>
            <p:cNvPr id="67" name="TextBox 66"/>
            <p:cNvSpPr txBox="1"/>
            <p:nvPr/>
          </p:nvSpPr>
          <p:spPr>
            <a:xfrm>
              <a:off x="2011680" y="3922447"/>
              <a:ext cx="751038" cy="215444"/>
            </a:xfrm>
            <a:prstGeom prst="rect">
              <a:avLst/>
            </a:prstGeom>
            <a:noFill/>
          </p:spPr>
          <p:txBody>
            <a:bodyPr wrap="square" rtlCol="0">
              <a:spAutoFit/>
            </a:bodyPr>
            <a:lstStyle/>
            <a:p>
              <a:r>
                <a:rPr lang="en-US" altLang="zh-CN" sz="800" dirty="0" smtClean="0"/>
                <a:t>-10MHz*N0</a:t>
              </a:r>
              <a:endParaRPr lang="zh-CN" altLang="en-US" sz="800" dirty="0"/>
            </a:p>
          </p:txBody>
        </p:sp>
        <p:sp>
          <p:nvSpPr>
            <p:cNvPr id="68" name="TextBox 67"/>
            <p:cNvSpPr txBox="1"/>
            <p:nvPr/>
          </p:nvSpPr>
          <p:spPr>
            <a:xfrm>
              <a:off x="1327863" y="3928797"/>
              <a:ext cx="885824" cy="215444"/>
            </a:xfrm>
            <a:prstGeom prst="rect">
              <a:avLst/>
            </a:prstGeom>
            <a:noFill/>
          </p:spPr>
          <p:txBody>
            <a:bodyPr wrap="square" rtlCol="0">
              <a:spAutoFit/>
            </a:bodyPr>
            <a:lstStyle/>
            <a:p>
              <a:r>
                <a:rPr lang="en-US" altLang="zh-CN" sz="800" dirty="0" smtClean="0"/>
                <a:t>-30MHz*N0</a:t>
              </a:r>
              <a:endParaRPr lang="zh-CN" altLang="en-US" sz="800" dirty="0"/>
            </a:p>
          </p:txBody>
        </p:sp>
        <p:cxnSp>
          <p:nvCxnSpPr>
            <p:cNvPr id="70" name="肘形连接符 69"/>
            <p:cNvCxnSpPr/>
            <p:nvPr/>
          </p:nvCxnSpPr>
          <p:spPr bwMode="auto">
            <a:xfrm rot="5400000">
              <a:off x="2043514" y="235620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肘形连接符 70"/>
            <p:cNvCxnSpPr/>
            <p:nvPr/>
          </p:nvCxnSpPr>
          <p:spPr bwMode="auto">
            <a:xfrm rot="5400000">
              <a:off x="1602189" y="285534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2" name="肘形连接符 71"/>
            <p:cNvCxnSpPr/>
            <p:nvPr/>
          </p:nvCxnSpPr>
          <p:spPr bwMode="auto">
            <a:xfrm rot="16200000" flipH="1">
              <a:off x="3044032" y="233917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3" name="肘形连接符 72"/>
            <p:cNvCxnSpPr/>
            <p:nvPr/>
          </p:nvCxnSpPr>
          <p:spPr bwMode="auto">
            <a:xfrm rot="16200000" flipH="1">
              <a:off x="3314703" y="283845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4" name="直接连接符 73"/>
            <p:cNvCxnSpPr/>
            <p:nvPr/>
          </p:nvCxnSpPr>
          <p:spPr bwMode="auto">
            <a:xfrm flipV="1">
              <a:off x="2395728" y="1344623"/>
              <a:ext cx="696318" cy="612"/>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5" name="直接连接符 74"/>
            <p:cNvCxnSpPr/>
            <p:nvPr/>
          </p:nvCxnSpPr>
          <p:spPr bwMode="auto">
            <a:xfrm>
              <a:off x="3803904" y="332399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6" name="直接连接符 75"/>
            <p:cNvCxnSpPr/>
            <p:nvPr/>
          </p:nvCxnSpPr>
          <p:spPr bwMode="auto">
            <a:xfrm flipH="1">
              <a:off x="688181" y="332409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77" name="TextBox 76"/>
            <p:cNvSpPr txBox="1"/>
            <p:nvPr/>
          </p:nvSpPr>
          <p:spPr>
            <a:xfrm>
              <a:off x="3164773" y="1726623"/>
              <a:ext cx="510639" cy="215444"/>
            </a:xfrm>
            <a:prstGeom prst="rect">
              <a:avLst/>
            </a:prstGeom>
            <a:noFill/>
          </p:spPr>
          <p:txBody>
            <a:bodyPr wrap="square" rtlCol="0">
              <a:spAutoFit/>
            </a:bodyPr>
            <a:lstStyle/>
            <a:p>
              <a:r>
                <a:rPr lang="en-US" altLang="zh-CN" sz="800" dirty="0" smtClean="0"/>
                <a:t>-10dBr</a:t>
              </a:r>
              <a:endParaRPr lang="zh-CN" altLang="en-US" sz="800" dirty="0"/>
            </a:p>
          </p:txBody>
        </p:sp>
        <p:sp>
          <p:nvSpPr>
            <p:cNvPr id="78" name="TextBox 77"/>
            <p:cNvSpPr txBox="1"/>
            <p:nvPr/>
          </p:nvSpPr>
          <p:spPr>
            <a:xfrm>
              <a:off x="3501241" y="2401538"/>
              <a:ext cx="510639" cy="215444"/>
            </a:xfrm>
            <a:prstGeom prst="rect">
              <a:avLst/>
            </a:prstGeom>
            <a:noFill/>
          </p:spPr>
          <p:txBody>
            <a:bodyPr wrap="square" rtlCol="0">
              <a:spAutoFit/>
            </a:bodyPr>
            <a:lstStyle/>
            <a:p>
              <a:r>
                <a:rPr lang="en-US" altLang="zh-CN" sz="800" dirty="0" smtClean="0"/>
                <a:t>-24dBr</a:t>
              </a:r>
              <a:endParaRPr lang="zh-CN" altLang="en-US" sz="800" dirty="0"/>
            </a:p>
          </p:txBody>
        </p:sp>
        <p:sp>
          <p:nvSpPr>
            <p:cNvPr id="79" name="TextBox 78"/>
            <p:cNvSpPr txBox="1"/>
            <p:nvPr/>
          </p:nvSpPr>
          <p:spPr>
            <a:xfrm>
              <a:off x="3908961" y="2922073"/>
              <a:ext cx="510639" cy="215444"/>
            </a:xfrm>
            <a:prstGeom prst="rect">
              <a:avLst/>
            </a:prstGeom>
            <a:noFill/>
          </p:spPr>
          <p:txBody>
            <a:bodyPr wrap="square" rtlCol="0">
              <a:spAutoFit/>
            </a:bodyPr>
            <a:lstStyle/>
            <a:p>
              <a:r>
                <a:rPr lang="en-US" altLang="zh-CN" sz="800" dirty="0" smtClean="0"/>
                <a:t>-34dBr</a:t>
              </a:r>
              <a:endParaRPr lang="zh-CN" altLang="en-US" sz="800" dirty="0"/>
            </a:p>
          </p:txBody>
        </p:sp>
        <p:sp>
          <p:nvSpPr>
            <p:cNvPr id="80" name="TextBox 79"/>
            <p:cNvSpPr txBox="1"/>
            <p:nvPr/>
          </p:nvSpPr>
          <p:spPr>
            <a:xfrm>
              <a:off x="4898571" y="3205102"/>
              <a:ext cx="510639" cy="215444"/>
            </a:xfrm>
            <a:prstGeom prst="rect">
              <a:avLst/>
            </a:prstGeom>
            <a:noFill/>
          </p:spPr>
          <p:txBody>
            <a:bodyPr wrap="square" rtlCol="0">
              <a:spAutoFit/>
            </a:bodyPr>
            <a:lstStyle/>
            <a:p>
              <a:r>
                <a:rPr lang="en-US" altLang="zh-CN" sz="800" dirty="0" smtClean="0"/>
                <a:t>-40dBr</a:t>
              </a:r>
              <a:endParaRPr lang="zh-CN" altLang="en-US" sz="800" dirty="0"/>
            </a:p>
          </p:txBody>
        </p:sp>
        <p:cxnSp>
          <p:nvCxnSpPr>
            <p:cNvPr id="81" name="直接连接符 80"/>
            <p:cNvCxnSpPr/>
            <p:nvPr/>
          </p:nvCxnSpPr>
          <p:spPr bwMode="auto">
            <a:xfrm flipH="1">
              <a:off x="3080826" y="1331458"/>
              <a:ext cx="6032" cy="1186556"/>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2" name="直接连接符 81"/>
            <p:cNvCxnSpPr/>
            <p:nvPr/>
          </p:nvCxnSpPr>
          <p:spPr bwMode="auto">
            <a:xfrm>
              <a:off x="2408983" y="1348527"/>
              <a:ext cx="1375" cy="1174455"/>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3" name="肘形连接符 82"/>
            <p:cNvCxnSpPr/>
            <p:nvPr/>
          </p:nvCxnSpPr>
          <p:spPr bwMode="auto">
            <a:xfrm rot="16200000" flipH="1">
              <a:off x="2923345" y="2644987"/>
              <a:ext cx="665518" cy="352622"/>
            </a:xfrm>
            <a:prstGeom prst="bentConnector3">
              <a:avLst>
                <a:gd name="adj1" fmla="val 92039"/>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4" name="肘形连接符 83"/>
            <p:cNvCxnSpPr/>
            <p:nvPr/>
          </p:nvCxnSpPr>
          <p:spPr bwMode="auto">
            <a:xfrm rot="16200000" flipH="1">
              <a:off x="3288725" y="3284097"/>
              <a:ext cx="651025" cy="363641"/>
            </a:xfrm>
            <a:prstGeom prst="bentConnector3">
              <a:avLst>
                <a:gd name="adj1" fmla="val 61315"/>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5" name="直接连接符 84"/>
            <p:cNvCxnSpPr/>
            <p:nvPr/>
          </p:nvCxnSpPr>
          <p:spPr bwMode="auto">
            <a:xfrm flipV="1">
              <a:off x="3784520" y="3789228"/>
              <a:ext cx="1096049" cy="2203"/>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86" name="TextBox 85"/>
            <p:cNvSpPr txBox="1"/>
            <p:nvPr/>
          </p:nvSpPr>
          <p:spPr>
            <a:xfrm>
              <a:off x="2776733" y="3005061"/>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0</a:t>
              </a:r>
              <a:endParaRPr lang="zh-CN" altLang="en-US" sz="1400" baseline="-25000" dirty="0">
                <a:solidFill>
                  <a:srgbClr val="FF9933"/>
                </a:solidFill>
              </a:endParaRPr>
            </a:p>
          </p:txBody>
        </p:sp>
        <p:sp>
          <p:nvSpPr>
            <p:cNvPr id="87" name="TextBox 86"/>
            <p:cNvSpPr txBox="1"/>
            <p:nvPr/>
          </p:nvSpPr>
          <p:spPr>
            <a:xfrm>
              <a:off x="3127606" y="3450315"/>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1</a:t>
              </a:r>
              <a:endParaRPr lang="zh-CN" altLang="en-US" sz="1400" baseline="-25000" dirty="0">
                <a:solidFill>
                  <a:srgbClr val="FF9933"/>
                </a:solidFill>
              </a:endParaRPr>
            </a:p>
          </p:txBody>
        </p:sp>
        <p:sp>
          <p:nvSpPr>
            <p:cNvPr id="88" name="TextBox 87"/>
            <p:cNvSpPr txBox="1"/>
            <p:nvPr/>
          </p:nvSpPr>
          <p:spPr>
            <a:xfrm>
              <a:off x="4843579" y="3600914"/>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2</a:t>
              </a:r>
              <a:endParaRPr lang="zh-CN" altLang="en-US" sz="1400" baseline="-25000" dirty="0">
                <a:solidFill>
                  <a:srgbClr val="FF9933"/>
                </a:solidFill>
              </a:endParaRPr>
            </a:p>
          </p:txBody>
        </p:sp>
        <p:cxnSp>
          <p:nvCxnSpPr>
            <p:cNvPr id="89" name="肘形连接符 88"/>
            <p:cNvCxnSpPr/>
            <p:nvPr/>
          </p:nvCxnSpPr>
          <p:spPr bwMode="auto">
            <a:xfrm rot="5400000">
              <a:off x="1910922" y="2653710"/>
              <a:ext cx="661182" cy="342346"/>
            </a:xfrm>
            <a:prstGeom prst="bentConnector3">
              <a:avLst>
                <a:gd name="adj1" fmla="val 94360"/>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0" name="肘形连接符 89"/>
            <p:cNvCxnSpPr/>
            <p:nvPr/>
          </p:nvCxnSpPr>
          <p:spPr bwMode="auto">
            <a:xfrm rot="5400000">
              <a:off x="1583393" y="3308114"/>
              <a:ext cx="671010" cy="312598"/>
            </a:xfrm>
            <a:prstGeom prst="bentConnector3">
              <a:avLst>
                <a:gd name="adj1" fmla="val 61716"/>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1" name="直接连接符 90"/>
            <p:cNvCxnSpPr/>
            <p:nvPr/>
          </p:nvCxnSpPr>
          <p:spPr bwMode="auto">
            <a:xfrm>
              <a:off x="688226" y="3791498"/>
              <a:ext cx="1075334" cy="0"/>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92" name="TextBox 91"/>
            <p:cNvSpPr txBox="1"/>
            <p:nvPr/>
          </p:nvSpPr>
          <p:spPr>
            <a:xfrm>
              <a:off x="112146" y="3552286"/>
              <a:ext cx="690113" cy="276999"/>
            </a:xfrm>
            <a:prstGeom prst="rect">
              <a:avLst/>
            </a:prstGeom>
            <a:noFill/>
          </p:spPr>
          <p:txBody>
            <a:bodyPr wrap="square" rtlCol="0">
              <a:spAutoFit/>
            </a:bodyPr>
            <a:lstStyle/>
            <a:p>
              <a:r>
                <a:rPr lang="en-US" altLang="zh-CN" sz="1200" dirty="0" smtClean="0">
                  <a:solidFill>
                    <a:srgbClr val="FF9933"/>
                  </a:solidFill>
                </a:rPr>
                <a:t>MCS</a:t>
              </a:r>
              <a:r>
                <a:rPr lang="en-US" altLang="zh-CN" sz="1200" baseline="-25000" dirty="0" smtClean="0">
                  <a:solidFill>
                    <a:srgbClr val="FF9933"/>
                  </a:solidFill>
                </a:rPr>
                <a:t>x</a:t>
              </a:r>
              <a:endParaRPr lang="zh-CN" altLang="en-US" sz="1200" baseline="-25000" dirty="0">
                <a:solidFill>
                  <a:srgbClr val="FF9933"/>
                </a:solidFill>
              </a:endParaRPr>
            </a:p>
          </p:txBody>
        </p:sp>
        <p:sp>
          <p:nvSpPr>
            <p:cNvPr id="93" name="TextBox 92"/>
            <p:cNvSpPr txBox="1"/>
            <p:nvPr/>
          </p:nvSpPr>
          <p:spPr>
            <a:xfrm>
              <a:off x="109270" y="3187101"/>
              <a:ext cx="690113" cy="276999"/>
            </a:xfrm>
            <a:prstGeom prst="rect">
              <a:avLst/>
            </a:prstGeom>
            <a:noFill/>
          </p:spPr>
          <p:txBody>
            <a:bodyPr wrap="square" rtlCol="0">
              <a:spAutoFit/>
            </a:bodyPr>
            <a:lstStyle/>
            <a:p>
              <a:r>
                <a:rPr lang="en-US" altLang="zh-CN" sz="1200" dirty="0" smtClean="0">
                  <a:solidFill>
                    <a:schemeClr val="accent2">
                      <a:lumMod val="75000"/>
                    </a:schemeClr>
                  </a:solidFill>
                </a:rPr>
                <a:t>MCS</a:t>
              </a:r>
              <a:r>
                <a:rPr lang="en-US" altLang="zh-CN" sz="1200" baseline="-25000" dirty="0" smtClean="0">
                  <a:solidFill>
                    <a:schemeClr val="accent2">
                      <a:lumMod val="75000"/>
                    </a:schemeClr>
                  </a:solidFill>
                </a:rPr>
                <a:t>0</a:t>
              </a:r>
              <a:endParaRPr lang="zh-CN" altLang="en-US" sz="1200" baseline="-25000" dirty="0">
                <a:solidFill>
                  <a:schemeClr val="accent2">
                    <a:lumMod val="75000"/>
                  </a:schemeClr>
                </a:solidFill>
              </a:endParaRPr>
            </a:p>
          </p:txBody>
        </p:sp>
        <p:cxnSp>
          <p:nvCxnSpPr>
            <p:cNvPr id="94" name="直接连接符 93"/>
            <p:cNvCxnSpPr>
              <a:endCxn id="65" idx="0"/>
            </p:cNvCxnSpPr>
            <p:nvPr/>
          </p:nvCxnSpPr>
          <p:spPr bwMode="auto">
            <a:xfrm flipH="1">
              <a:off x="3075386" y="3093057"/>
              <a:ext cx="9720" cy="82939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95" name="直接连接符 94"/>
            <p:cNvCxnSpPr/>
            <p:nvPr/>
          </p:nvCxnSpPr>
          <p:spPr bwMode="auto">
            <a:xfrm flipH="1">
              <a:off x="3427012" y="3500528"/>
              <a:ext cx="6301" cy="40356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96" name="直接箭头连接符 95"/>
            <p:cNvCxnSpPr/>
            <p:nvPr/>
          </p:nvCxnSpPr>
          <p:spPr bwMode="auto">
            <a:xfrm>
              <a:off x="4330460" y="3327999"/>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01" name="直接箭头连接符 100"/>
            <p:cNvCxnSpPr/>
            <p:nvPr/>
          </p:nvCxnSpPr>
          <p:spPr bwMode="auto">
            <a:xfrm>
              <a:off x="3611592" y="3049078"/>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02" name="直接箭头连接符 101"/>
            <p:cNvCxnSpPr/>
            <p:nvPr/>
          </p:nvCxnSpPr>
          <p:spPr bwMode="auto">
            <a:xfrm>
              <a:off x="3263660" y="2580376"/>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09" name="直接连接符 108"/>
            <p:cNvCxnSpPr/>
            <p:nvPr/>
          </p:nvCxnSpPr>
          <p:spPr bwMode="auto">
            <a:xfrm>
              <a:off x="2417197" y="3156667"/>
              <a:ext cx="2" cy="747423"/>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14" name="TextBox 113"/>
            <p:cNvSpPr txBox="1"/>
            <p:nvPr/>
          </p:nvSpPr>
          <p:spPr>
            <a:xfrm>
              <a:off x="2592121" y="3649648"/>
              <a:ext cx="437321" cy="215444"/>
            </a:xfrm>
            <a:prstGeom prst="rect">
              <a:avLst/>
            </a:prstGeom>
            <a:noFill/>
          </p:spPr>
          <p:txBody>
            <a:bodyPr wrap="square" rtlCol="0">
              <a:spAutoFit/>
            </a:bodyPr>
            <a:lstStyle/>
            <a:p>
              <a:r>
                <a:rPr lang="en-US" altLang="zh-CN" sz="800" dirty="0" smtClean="0"/>
                <a:t>BW</a:t>
              </a:r>
              <a:r>
                <a:rPr lang="en-US" altLang="zh-CN" sz="800" baseline="-25000" dirty="0" smtClean="0"/>
                <a:t>0</a:t>
              </a:r>
              <a:endParaRPr lang="zh-CN" altLang="en-US" sz="800" baseline="-25000" dirty="0"/>
            </a:p>
          </p:txBody>
        </p:sp>
        <p:sp>
          <p:nvSpPr>
            <p:cNvPr id="115" name="TextBox 114"/>
            <p:cNvSpPr txBox="1"/>
            <p:nvPr/>
          </p:nvSpPr>
          <p:spPr>
            <a:xfrm>
              <a:off x="2998967" y="3643022"/>
              <a:ext cx="642731" cy="215444"/>
            </a:xfrm>
            <a:prstGeom prst="rect">
              <a:avLst/>
            </a:prstGeom>
            <a:noFill/>
          </p:spPr>
          <p:txBody>
            <a:bodyPr wrap="square" rtlCol="0">
              <a:spAutoFit/>
            </a:bodyPr>
            <a:lstStyle/>
            <a:p>
              <a:r>
                <a:rPr lang="en-US" altLang="zh-CN" sz="800" dirty="0" smtClean="0"/>
                <a:t>BW</a:t>
              </a:r>
              <a:r>
                <a:rPr lang="en-US" altLang="zh-CN" sz="800" baseline="-25000" dirty="0" smtClean="0"/>
                <a:t>adj</a:t>
              </a:r>
              <a:endParaRPr lang="zh-CN" altLang="en-US" sz="800" baseline="-25000" dirty="0"/>
            </a:p>
          </p:txBody>
        </p:sp>
        <p:cxnSp>
          <p:nvCxnSpPr>
            <p:cNvPr id="117" name="直接连接符 116"/>
            <p:cNvCxnSpPr>
              <a:stCxn id="86" idx="3"/>
            </p:cNvCxnSpPr>
            <p:nvPr/>
          </p:nvCxnSpPr>
          <p:spPr bwMode="auto">
            <a:xfrm flipH="1">
              <a:off x="3093058" y="3158950"/>
              <a:ext cx="194314" cy="10903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8" name="直接连接符 117"/>
            <p:cNvCxnSpPr/>
            <p:nvPr/>
          </p:nvCxnSpPr>
          <p:spPr bwMode="auto">
            <a:xfrm flipH="1">
              <a:off x="3094384" y="3164619"/>
              <a:ext cx="308774" cy="2319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0" name="直接连接符 119"/>
            <p:cNvCxnSpPr/>
            <p:nvPr/>
          </p:nvCxnSpPr>
          <p:spPr bwMode="auto">
            <a:xfrm flipH="1">
              <a:off x="3079807" y="3267986"/>
              <a:ext cx="347205" cy="27299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3" name="直接连接符 122"/>
            <p:cNvCxnSpPr/>
            <p:nvPr/>
          </p:nvCxnSpPr>
          <p:spPr bwMode="auto">
            <a:xfrm flipH="1">
              <a:off x="3104988" y="3824578"/>
              <a:ext cx="91437" cy="834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5" name="直接连接符 124"/>
            <p:cNvCxnSpPr/>
            <p:nvPr/>
          </p:nvCxnSpPr>
          <p:spPr bwMode="auto">
            <a:xfrm flipH="1">
              <a:off x="3320996" y="3627134"/>
              <a:ext cx="91437" cy="834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6" name="直接连接符 125"/>
            <p:cNvCxnSpPr/>
            <p:nvPr/>
          </p:nvCxnSpPr>
          <p:spPr bwMode="auto">
            <a:xfrm flipH="1">
              <a:off x="3248106" y="3840480"/>
              <a:ext cx="91437" cy="834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7" name="直接连接符 126"/>
            <p:cNvCxnSpPr/>
            <p:nvPr/>
          </p:nvCxnSpPr>
          <p:spPr bwMode="auto">
            <a:xfrm flipH="1">
              <a:off x="3093057" y="3403158"/>
              <a:ext cx="326005" cy="254442"/>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07" name="TextBox 106"/>
            <p:cNvSpPr txBox="1"/>
            <p:nvPr/>
          </p:nvSpPr>
          <p:spPr>
            <a:xfrm>
              <a:off x="3135867" y="1161684"/>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ref</a:t>
              </a:r>
              <a:endParaRPr lang="zh-CN" altLang="en-US" sz="1400" baseline="-25000" dirty="0">
                <a:solidFill>
                  <a:srgbClr val="FF9933"/>
                </a:solidFill>
              </a:endParaRPr>
            </a:p>
          </p:txBody>
        </p:sp>
      </p:grpSp>
      <p:sp>
        <p:nvSpPr>
          <p:cNvPr id="104" name="TextBox 103"/>
          <p:cNvSpPr txBox="1"/>
          <p:nvPr/>
        </p:nvSpPr>
        <p:spPr>
          <a:xfrm>
            <a:off x="5164061" y="2502023"/>
            <a:ext cx="3948135" cy="677108"/>
          </a:xfrm>
          <a:prstGeom prst="rect">
            <a:avLst/>
          </a:prstGeom>
          <a:noFill/>
        </p:spPr>
        <p:txBody>
          <a:bodyPr wrap="square" rtlCol="0">
            <a:spAutoFit/>
          </a:bodyPr>
          <a:lstStyle/>
          <a:p>
            <a:r>
              <a:rPr lang="en-US" altLang="zh-CN" sz="1200" dirty="0" smtClean="0">
                <a:solidFill>
                  <a:srgbClr val="C00000"/>
                </a:solidFill>
              </a:rPr>
              <a:t>t</a:t>
            </a:r>
            <a:r>
              <a:rPr lang="en-US" altLang="zh-CN" sz="1200" baseline="-25000" dirty="0" smtClean="0">
                <a:solidFill>
                  <a:srgbClr val="C00000"/>
                </a:solidFill>
              </a:rPr>
              <a:t>adj</a:t>
            </a:r>
            <a:r>
              <a:rPr lang="en-US" altLang="zh-CN" sz="1200" dirty="0" smtClean="0">
                <a:solidFill>
                  <a:srgbClr val="C00000"/>
                </a:solidFill>
              </a:rPr>
              <a:t>=2*N</a:t>
            </a:r>
            <a:r>
              <a:rPr lang="en-US" altLang="zh-CN" sz="1200" baseline="-25000" dirty="0" smtClean="0">
                <a:solidFill>
                  <a:srgbClr val="C00000"/>
                </a:solidFill>
              </a:rPr>
              <a:t>adj</a:t>
            </a:r>
            <a:r>
              <a:rPr lang="en-US" altLang="zh-CN" sz="1200" dirty="0" smtClean="0">
                <a:solidFill>
                  <a:srgbClr val="C00000"/>
                </a:solidFill>
              </a:rPr>
              <a:t>/N</a:t>
            </a:r>
            <a:r>
              <a:rPr lang="en-US" altLang="zh-CN" sz="1200" baseline="-25000" dirty="0" smtClean="0">
                <a:solidFill>
                  <a:srgbClr val="C00000"/>
                </a:solidFill>
              </a:rPr>
              <a:t>0</a:t>
            </a:r>
            <a:r>
              <a:rPr lang="en-US" altLang="zh-CN" sz="1200" dirty="0" smtClean="0">
                <a:solidFill>
                  <a:srgbClr val="C00000"/>
                </a:solidFill>
              </a:rPr>
              <a:t>; </a:t>
            </a:r>
            <a:r>
              <a:rPr lang="en-US" altLang="zh-CN" sz="1200" dirty="0" err="1" smtClean="0">
                <a:solidFill>
                  <a:srgbClr val="C00000"/>
                </a:solidFill>
              </a:rPr>
              <a:t>t</a:t>
            </a:r>
            <a:r>
              <a:rPr lang="en-US" altLang="zh-CN" sz="1200" baseline="-25000" dirty="0" err="1" smtClean="0">
                <a:solidFill>
                  <a:srgbClr val="C00000"/>
                </a:solidFill>
              </a:rPr>
              <a:t>aadj</a:t>
            </a:r>
            <a:r>
              <a:rPr lang="en-US" altLang="zh-CN" sz="1200" dirty="0" smtClean="0">
                <a:solidFill>
                  <a:srgbClr val="C00000"/>
                </a:solidFill>
              </a:rPr>
              <a:t>=2*(N</a:t>
            </a:r>
            <a:r>
              <a:rPr lang="en-US" altLang="zh-CN" sz="1200" baseline="-25000" dirty="0" smtClean="0">
                <a:solidFill>
                  <a:srgbClr val="C00000"/>
                </a:solidFill>
              </a:rPr>
              <a:t>adj</a:t>
            </a:r>
            <a:r>
              <a:rPr lang="en-US" altLang="zh-CN" sz="1200" dirty="0" smtClean="0">
                <a:solidFill>
                  <a:srgbClr val="C00000"/>
                </a:solidFill>
              </a:rPr>
              <a:t>+N</a:t>
            </a:r>
            <a:r>
              <a:rPr lang="en-US" altLang="zh-CN" sz="1200" baseline="-25000" dirty="0" smtClean="0">
                <a:solidFill>
                  <a:srgbClr val="C00000"/>
                </a:solidFill>
              </a:rPr>
              <a:t>aadj</a:t>
            </a:r>
            <a:r>
              <a:rPr lang="en-US" altLang="zh-CN" sz="1200" dirty="0" smtClean="0">
                <a:solidFill>
                  <a:srgbClr val="C00000"/>
                </a:solidFill>
              </a:rPr>
              <a:t>)/N</a:t>
            </a:r>
            <a:r>
              <a:rPr lang="en-US" altLang="zh-CN" sz="1200" baseline="-25000" dirty="0" smtClean="0">
                <a:solidFill>
                  <a:srgbClr val="C00000"/>
                </a:solidFill>
              </a:rPr>
              <a:t>0</a:t>
            </a:r>
            <a:r>
              <a:rPr lang="en-US" altLang="zh-CN" sz="1200" dirty="0" smtClean="0">
                <a:solidFill>
                  <a:srgbClr val="C00000"/>
                </a:solidFill>
              </a:rPr>
              <a:t>;  BW</a:t>
            </a:r>
            <a:r>
              <a:rPr lang="en-US" altLang="zh-CN" sz="1200" baseline="-25000" dirty="0" smtClean="0">
                <a:solidFill>
                  <a:srgbClr val="C00000"/>
                </a:solidFill>
              </a:rPr>
              <a:t>1</a:t>
            </a:r>
            <a:r>
              <a:rPr lang="en-US" altLang="zh-CN" sz="1200" dirty="0" smtClean="0">
                <a:solidFill>
                  <a:srgbClr val="C00000"/>
                </a:solidFill>
              </a:rPr>
              <a:t>=10MHz*N</a:t>
            </a:r>
            <a:r>
              <a:rPr lang="en-US" altLang="zh-CN" sz="1200" baseline="-25000" dirty="0" smtClean="0">
                <a:solidFill>
                  <a:srgbClr val="C00000"/>
                </a:solidFill>
              </a:rPr>
              <a:t>0</a:t>
            </a:r>
            <a:r>
              <a:rPr lang="en-US" altLang="zh-CN" sz="1200" dirty="0" smtClean="0">
                <a:solidFill>
                  <a:srgbClr val="C00000"/>
                </a:solidFill>
              </a:rPr>
              <a:t>;</a:t>
            </a:r>
          </a:p>
          <a:p>
            <a:endParaRPr lang="en-US" altLang="zh-CN" sz="1200" dirty="0" smtClean="0"/>
          </a:p>
          <a:p>
            <a:r>
              <a:rPr lang="en-US" altLang="zh-CN" sz="1400" dirty="0" smtClean="0">
                <a:solidFill>
                  <a:srgbClr val="0070C0"/>
                </a:solidFill>
              </a:rPr>
              <a:t>P</a:t>
            </a:r>
            <a:r>
              <a:rPr lang="en-US" altLang="zh-CN" sz="1400" baseline="-25000" dirty="0" smtClean="0">
                <a:solidFill>
                  <a:srgbClr val="0070C0"/>
                </a:solidFill>
              </a:rPr>
              <a:t>ref</a:t>
            </a:r>
            <a:r>
              <a:rPr lang="en-US" altLang="zh-CN" sz="1400" dirty="0" smtClean="0">
                <a:solidFill>
                  <a:srgbClr val="0070C0"/>
                </a:solidFill>
              </a:rPr>
              <a:t>|</a:t>
            </a:r>
            <a:r>
              <a:rPr lang="en-US" altLang="zh-CN" sz="800" dirty="0" smtClean="0">
                <a:solidFill>
                  <a:srgbClr val="0070C0"/>
                </a:solidFill>
              </a:rPr>
              <a:t>BW</a:t>
            </a:r>
            <a:r>
              <a:rPr lang="en-US" altLang="zh-CN" sz="800" baseline="-25000" dirty="0" smtClean="0">
                <a:solidFill>
                  <a:srgbClr val="0070C0"/>
                </a:solidFill>
              </a:rPr>
              <a:t>0</a:t>
            </a:r>
            <a:r>
              <a:rPr lang="en-US" altLang="zh-CN" sz="1400" dirty="0" smtClean="0">
                <a:solidFill>
                  <a:srgbClr val="0070C0"/>
                </a:solidFill>
              </a:rPr>
              <a:t>= a</a:t>
            </a:r>
            <a:r>
              <a:rPr lang="en-US" altLang="zh-CN" sz="1400" baseline="-25000" dirty="0" smtClean="0">
                <a:solidFill>
                  <a:srgbClr val="0070C0"/>
                </a:solidFill>
              </a:rPr>
              <a:t>ref</a:t>
            </a:r>
            <a:r>
              <a:rPr lang="en-US" altLang="zh-CN" sz="1400" dirty="0" smtClean="0">
                <a:solidFill>
                  <a:srgbClr val="0070C0"/>
                </a:solidFill>
              </a:rPr>
              <a:t>*BW</a:t>
            </a:r>
            <a:r>
              <a:rPr lang="en-US" altLang="zh-CN" sz="1400" baseline="-25000" dirty="0" smtClean="0">
                <a:solidFill>
                  <a:srgbClr val="0070C0"/>
                </a:solidFill>
              </a:rPr>
              <a:t>0</a:t>
            </a:r>
            <a:r>
              <a:rPr lang="en-US" altLang="zh-CN" sz="1400" dirty="0" smtClean="0">
                <a:solidFill>
                  <a:srgbClr val="0070C0"/>
                </a:solidFill>
              </a:rPr>
              <a:t>=2*a</a:t>
            </a:r>
            <a:r>
              <a:rPr lang="en-US" altLang="zh-CN" sz="1400" baseline="-25000" dirty="0" smtClean="0">
                <a:solidFill>
                  <a:srgbClr val="0070C0"/>
                </a:solidFill>
              </a:rPr>
              <a:t>ref</a:t>
            </a:r>
            <a:r>
              <a:rPr lang="en-US" altLang="zh-CN" sz="1400" dirty="0" smtClean="0">
                <a:solidFill>
                  <a:srgbClr val="0070C0"/>
                </a:solidFill>
              </a:rPr>
              <a:t>*BW</a:t>
            </a:r>
            <a:r>
              <a:rPr lang="en-US" altLang="zh-CN" sz="1400" baseline="-25000" dirty="0" smtClean="0">
                <a:solidFill>
                  <a:srgbClr val="0070C0"/>
                </a:solidFill>
              </a:rPr>
              <a:t>1</a:t>
            </a:r>
            <a:r>
              <a:rPr lang="en-US" altLang="zh-CN" sz="1400" dirty="0" smtClean="0">
                <a:solidFill>
                  <a:srgbClr val="0070C0"/>
                </a:solidFill>
              </a:rPr>
              <a:t>;</a:t>
            </a:r>
          </a:p>
        </p:txBody>
      </p:sp>
      <p:sp>
        <p:nvSpPr>
          <p:cNvPr id="116" name="TextBox 115"/>
          <p:cNvSpPr txBox="1"/>
          <p:nvPr/>
        </p:nvSpPr>
        <p:spPr>
          <a:xfrm>
            <a:off x="5444614" y="1439120"/>
            <a:ext cx="2761132" cy="276999"/>
          </a:xfrm>
          <a:prstGeom prst="rect">
            <a:avLst/>
          </a:prstGeom>
          <a:noFill/>
        </p:spPr>
        <p:txBody>
          <a:bodyPr wrap="square" rtlCol="0">
            <a:spAutoFit/>
          </a:bodyPr>
          <a:lstStyle/>
          <a:p>
            <a:r>
              <a:rPr lang="en-US" altLang="zh-CN" sz="1200" dirty="0" smtClean="0"/>
              <a:t>u(t) is Heaviside step function, </a:t>
            </a:r>
          </a:p>
        </p:txBody>
      </p:sp>
      <p:grpSp>
        <p:nvGrpSpPr>
          <p:cNvPr id="119" name="组合 118"/>
          <p:cNvGrpSpPr/>
          <p:nvPr/>
        </p:nvGrpSpPr>
        <p:grpSpPr>
          <a:xfrm>
            <a:off x="6046253" y="1887783"/>
            <a:ext cx="1957708" cy="574605"/>
            <a:chOff x="5449905" y="2102468"/>
            <a:chExt cx="1957708" cy="574605"/>
          </a:xfrm>
        </p:grpSpPr>
        <p:sp>
          <p:nvSpPr>
            <p:cNvPr id="121" name="左大括号 120"/>
            <p:cNvSpPr/>
            <p:nvPr/>
          </p:nvSpPr>
          <p:spPr bwMode="auto">
            <a:xfrm>
              <a:off x="6005592" y="2149393"/>
              <a:ext cx="214497" cy="481611"/>
            </a:xfrm>
            <a:prstGeom prst="leftBrace">
              <a:avLst>
                <a:gd name="adj1" fmla="val 8333"/>
                <a:gd name="adj2" fmla="val 5037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122" name="TextBox 121"/>
            <p:cNvSpPr txBox="1"/>
            <p:nvPr/>
          </p:nvSpPr>
          <p:spPr>
            <a:xfrm>
              <a:off x="5449905" y="2234414"/>
              <a:ext cx="857250" cy="307777"/>
            </a:xfrm>
            <a:prstGeom prst="rect">
              <a:avLst/>
            </a:prstGeom>
            <a:noFill/>
          </p:spPr>
          <p:txBody>
            <a:bodyPr wrap="square" rtlCol="0">
              <a:spAutoFit/>
            </a:bodyPr>
            <a:lstStyle/>
            <a:p>
              <a:r>
                <a:rPr lang="en-US" altLang="zh-CN" sz="1400" dirty="0" smtClean="0"/>
                <a:t>u(t)=</a:t>
              </a:r>
              <a:endParaRPr lang="zh-CN" altLang="en-US" sz="1400" dirty="0"/>
            </a:p>
          </p:txBody>
        </p:sp>
        <p:sp>
          <p:nvSpPr>
            <p:cNvPr id="124" name="TextBox 123"/>
            <p:cNvSpPr txBox="1"/>
            <p:nvPr/>
          </p:nvSpPr>
          <p:spPr>
            <a:xfrm>
              <a:off x="6263550" y="2112282"/>
              <a:ext cx="360300" cy="246221"/>
            </a:xfrm>
            <a:prstGeom prst="rect">
              <a:avLst/>
            </a:prstGeom>
            <a:noFill/>
          </p:spPr>
          <p:txBody>
            <a:bodyPr wrap="square" rtlCol="0">
              <a:spAutoFit/>
            </a:bodyPr>
            <a:lstStyle/>
            <a:p>
              <a:r>
                <a:rPr lang="en-US" altLang="zh-CN" sz="1000" dirty="0" smtClean="0"/>
                <a:t>0,</a:t>
              </a:r>
              <a:endParaRPr lang="zh-CN" altLang="en-US" sz="1000" dirty="0"/>
            </a:p>
          </p:txBody>
        </p:sp>
        <p:sp>
          <p:nvSpPr>
            <p:cNvPr id="128" name="TextBox 127"/>
            <p:cNvSpPr txBox="1"/>
            <p:nvPr/>
          </p:nvSpPr>
          <p:spPr>
            <a:xfrm>
              <a:off x="6558285" y="2102468"/>
              <a:ext cx="475260" cy="246221"/>
            </a:xfrm>
            <a:prstGeom prst="rect">
              <a:avLst/>
            </a:prstGeom>
            <a:noFill/>
          </p:spPr>
          <p:txBody>
            <a:bodyPr wrap="square" rtlCol="0">
              <a:spAutoFit/>
            </a:bodyPr>
            <a:lstStyle/>
            <a:p>
              <a:r>
                <a:rPr lang="en-US" altLang="zh-CN" sz="1000" dirty="0" smtClean="0"/>
                <a:t>t&lt;0</a:t>
              </a:r>
              <a:endParaRPr lang="zh-CN" altLang="en-US" sz="1000" dirty="0"/>
            </a:p>
          </p:txBody>
        </p:sp>
        <p:sp>
          <p:nvSpPr>
            <p:cNvPr id="129" name="TextBox 128"/>
            <p:cNvSpPr txBox="1"/>
            <p:nvPr/>
          </p:nvSpPr>
          <p:spPr>
            <a:xfrm>
              <a:off x="6274598" y="2430026"/>
              <a:ext cx="313624" cy="246221"/>
            </a:xfrm>
            <a:prstGeom prst="rect">
              <a:avLst/>
            </a:prstGeom>
            <a:noFill/>
          </p:spPr>
          <p:txBody>
            <a:bodyPr wrap="square" rtlCol="0">
              <a:spAutoFit/>
            </a:bodyPr>
            <a:lstStyle/>
            <a:p>
              <a:r>
                <a:rPr lang="en-US" altLang="zh-CN" sz="1000" dirty="0" smtClean="0"/>
                <a:t>1,</a:t>
              </a:r>
              <a:endParaRPr lang="zh-CN" altLang="en-US" sz="1000" dirty="0"/>
            </a:p>
          </p:txBody>
        </p:sp>
        <p:sp>
          <p:nvSpPr>
            <p:cNvPr id="137" name="TextBox 136"/>
            <p:cNvSpPr txBox="1"/>
            <p:nvPr/>
          </p:nvSpPr>
          <p:spPr>
            <a:xfrm>
              <a:off x="6554817" y="2430852"/>
              <a:ext cx="852796" cy="246221"/>
            </a:xfrm>
            <a:prstGeom prst="rect">
              <a:avLst/>
            </a:prstGeom>
            <a:noFill/>
          </p:spPr>
          <p:txBody>
            <a:bodyPr wrap="square" rtlCol="0">
              <a:spAutoFit/>
            </a:bodyPr>
            <a:lstStyle/>
            <a:p>
              <a:r>
                <a:rPr lang="en-US" altLang="zh-CN" sz="1000" dirty="0" smtClean="0"/>
                <a:t>t&gt;=0</a:t>
              </a:r>
              <a:endParaRPr lang="zh-CN" altLang="en-US" sz="1000" dirty="0"/>
            </a:p>
          </p:txBody>
        </p:sp>
      </p:grpSp>
      <p:cxnSp>
        <p:nvCxnSpPr>
          <p:cNvPr id="138" name="直接连接符 137"/>
          <p:cNvCxnSpPr/>
          <p:nvPr/>
        </p:nvCxnSpPr>
        <p:spPr bwMode="auto">
          <a:xfrm flipH="1">
            <a:off x="4118412" y="3835021"/>
            <a:ext cx="3212" cy="9976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4" name="直接连接符 143"/>
          <p:cNvCxnSpPr/>
          <p:nvPr/>
        </p:nvCxnSpPr>
        <p:spPr bwMode="auto">
          <a:xfrm>
            <a:off x="3323230" y="3691719"/>
            <a:ext cx="36166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8" name="TextBox 147"/>
          <p:cNvSpPr txBox="1"/>
          <p:nvPr/>
        </p:nvSpPr>
        <p:spPr>
          <a:xfrm>
            <a:off x="3262185" y="3656095"/>
            <a:ext cx="642731" cy="215444"/>
          </a:xfrm>
          <a:prstGeom prst="rect">
            <a:avLst/>
          </a:prstGeom>
          <a:noFill/>
        </p:spPr>
        <p:txBody>
          <a:bodyPr wrap="square" rtlCol="0">
            <a:spAutoFit/>
          </a:bodyPr>
          <a:lstStyle/>
          <a:p>
            <a:r>
              <a:rPr lang="en-US" altLang="zh-CN" sz="800" dirty="0" smtClean="0"/>
              <a:t>BW</a:t>
            </a:r>
            <a:r>
              <a:rPr lang="en-US" altLang="zh-CN" sz="800" baseline="-25000" dirty="0" smtClean="0"/>
              <a:t>aadj</a:t>
            </a:r>
            <a:endParaRPr lang="zh-CN" altLang="en-US" sz="800" baseline="-25000" dirty="0"/>
          </a:p>
        </p:txBody>
      </p:sp>
      <p:cxnSp>
        <p:nvCxnSpPr>
          <p:cNvPr id="149" name="直接连接符 148"/>
          <p:cNvCxnSpPr/>
          <p:nvPr/>
        </p:nvCxnSpPr>
        <p:spPr bwMode="auto">
          <a:xfrm>
            <a:off x="3325502" y="3625751"/>
            <a:ext cx="361665"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0" name="直接连接符 149"/>
          <p:cNvCxnSpPr/>
          <p:nvPr/>
        </p:nvCxnSpPr>
        <p:spPr bwMode="auto">
          <a:xfrm flipV="1">
            <a:off x="3314126" y="3858242"/>
            <a:ext cx="803963" cy="179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03" name="TextBox 102"/>
          <p:cNvSpPr txBox="1"/>
          <p:nvPr/>
        </p:nvSpPr>
        <p:spPr>
          <a:xfrm>
            <a:off x="636244" y="5414123"/>
            <a:ext cx="7744570" cy="646331"/>
          </a:xfrm>
          <a:prstGeom prst="rect">
            <a:avLst/>
          </a:prstGeom>
          <a:noFill/>
        </p:spPr>
        <p:txBody>
          <a:bodyPr wrap="square" rtlCol="0">
            <a:spAutoFit/>
          </a:bodyPr>
          <a:lstStyle/>
          <a:p>
            <a:r>
              <a:rPr lang="en-US" altLang="zh-CN" sz="1800" dirty="0" smtClean="0"/>
              <a:t>The above generic equation can be used to generate a look-up table in the next page. </a:t>
            </a:r>
            <a:endParaRPr lang="zh-CN" alt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ACPR Table</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17</a:t>
            </a:fld>
            <a:endParaRPr lang="en-US" altLang="zh-CN"/>
          </a:p>
        </p:txBody>
      </p:sp>
      <p:graphicFrame>
        <p:nvGraphicFramePr>
          <p:cNvPr id="6" name="表格 5"/>
          <p:cNvGraphicFramePr>
            <a:graphicFrameLocks noGrp="1"/>
          </p:cNvGraphicFramePr>
          <p:nvPr/>
        </p:nvGraphicFramePr>
        <p:xfrm>
          <a:off x="222638" y="1733382"/>
          <a:ext cx="8460186" cy="4524296"/>
        </p:xfrm>
        <a:graphic>
          <a:graphicData uri="http://schemas.openxmlformats.org/drawingml/2006/table">
            <a:tbl>
              <a:tblPr firstRow="1" bandRow="1">
                <a:tableStyleId>{5C22544A-7EE6-4342-B048-85BDC9FD1C3A}</a:tableStyleId>
              </a:tblPr>
              <a:tblGrid>
                <a:gridCol w="652197"/>
                <a:gridCol w="444939"/>
                <a:gridCol w="461319"/>
                <a:gridCol w="432177"/>
                <a:gridCol w="497658"/>
                <a:gridCol w="497658"/>
                <a:gridCol w="497658"/>
                <a:gridCol w="497658"/>
                <a:gridCol w="497658"/>
                <a:gridCol w="497658"/>
                <a:gridCol w="497658"/>
                <a:gridCol w="497658"/>
                <a:gridCol w="497658"/>
                <a:gridCol w="497658"/>
                <a:gridCol w="497658"/>
                <a:gridCol w="497658"/>
                <a:gridCol w="497658"/>
              </a:tblGrid>
              <a:tr h="449352">
                <a:tc>
                  <a:txBody>
                    <a:bodyPr/>
                    <a:lstStyle/>
                    <a:p>
                      <a:r>
                        <a:rPr lang="en-US" altLang="zh-CN" sz="1000" dirty="0" smtClean="0"/>
                        <a:t>BW</a:t>
                      </a:r>
                      <a:r>
                        <a:rPr lang="en-US" altLang="zh-CN" sz="1000" baseline="-25000" dirty="0" smtClean="0"/>
                        <a:t>0</a:t>
                      </a:r>
                      <a:endParaRPr lang="zh-CN" altLang="en-US" sz="1000" baseline="-25000" dirty="0"/>
                    </a:p>
                  </a:txBody>
                  <a:tcPr anchor="ctr" anchorCtr="1"/>
                </a:tc>
                <a:tc gridSpan="4">
                  <a:txBody>
                    <a:bodyPr/>
                    <a:lstStyle/>
                    <a:p>
                      <a:r>
                        <a:rPr lang="en-US" altLang="zh-CN" sz="1000" dirty="0" smtClean="0"/>
                        <a:t>20M</a:t>
                      </a:r>
                      <a:endParaRPr lang="zh-CN" altLang="en-US" sz="1000" dirty="0"/>
                    </a:p>
                  </a:txBody>
                  <a:tcPr anchor="ctr" anchorCtr="1"/>
                </a:tc>
                <a:tc hMerge="1">
                  <a:txBody>
                    <a:bodyPr/>
                    <a:lstStyle/>
                    <a:p>
                      <a:endParaRPr lang="zh-CN" altLang="en-US" sz="1000" dirty="0"/>
                    </a:p>
                  </a:txBody>
                  <a:tcPr/>
                </a:tc>
                <a:tc hMerge="1">
                  <a:txBody>
                    <a:bodyPr/>
                    <a:lstStyle/>
                    <a:p>
                      <a:endParaRPr lang="zh-CN" altLang="en-US" sz="1000" dirty="0"/>
                    </a:p>
                  </a:txBody>
                  <a:tcPr/>
                </a:tc>
                <a:tc hMerge="1">
                  <a:txBody>
                    <a:bodyPr/>
                    <a:lstStyle/>
                    <a:p>
                      <a:endParaRPr lang="zh-CN" altLang="en-US" sz="1000" dirty="0"/>
                    </a:p>
                  </a:txBody>
                  <a:tcPr/>
                </a:tc>
                <a:tc gridSpan="4">
                  <a:txBody>
                    <a:bodyPr/>
                    <a:lstStyle/>
                    <a:p>
                      <a:r>
                        <a:rPr lang="en-US" altLang="zh-CN" sz="1000" dirty="0" smtClean="0"/>
                        <a:t>40M</a:t>
                      </a:r>
                      <a:endParaRPr lang="zh-CN" altLang="en-US" sz="1000" dirty="0"/>
                    </a:p>
                  </a:txBody>
                  <a:tcPr anchor="ctr" anchorCtr="1">
                    <a:solidFill>
                      <a:srgbClr val="FF9966"/>
                    </a:solidFill>
                  </a:tcPr>
                </a:tc>
                <a:tc hMerge="1">
                  <a:txBody>
                    <a:bodyPr/>
                    <a:lstStyle/>
                    <a:p>
                      <a:endParaRPr lang="zh-CN" altLang="en-US" sz="1000" dirty="0"/>
                    </a:p>
                  </a:txBody>
                  <a:tcPr>
                    <a:solidFill>
                      <a:srgbClr val="FF9966"/>
                    </a:solidFill>
                  </a:tcPr>
                </a:tc>
                <a:tc hMerge="1">
                  <a:txBody>
                    <a:bodyPr/>
                    <a:lstStyle/>
                    <a:p>
                      <a:endParaRPr lang="zh-CN" altLang="en-US" sz="1000" dirty="0"/>
                    </a:p>
                  </a:txBody>
                  <a:tcPr>
                    <a:solidFill>
                      <a:srgbClr val="FF9966"/>
                    </a:solidFill>
                  </a:tcPr>
                </a:tc>
                <a:tc hMerge="1">
                  <a:txBody>
                    <a:bodyPr/>
                    <a:lstStyle/>
                    <a:p>
                      <a:endParaRPr lang="zh-CN" altLang="en-US" sz="1000" dirty="0"/>
                    </a:p>
                  </a:txBody>
                  <a:tcPr>
                    <a:solidFill>
                      <a:srgbClr val="FF9966"/>
                    </a:solidFill>
                  </a:tcPr>
                </a:tc>
                <a:tc gridSpan="4">
                  <a:txBody>
                    <a:bodyPr/>
                    <a:lstStyle/>
                    <a:p>
                      <a:pPr marL="0" algn="l" defTabSz="914400" rtl="0" eaLnBrk="1" latinLnBrk="0" hangingPunct="1"/>
                      <a:r>
                        <a:rPr lang="en-US" altLang="zh-CN" sz="1000" b="1" kern="1200" dirty="0" smtClean="0">
                          <a:solidFill>
                            <a:schemeClr val="lt1"/>
                          </a:solidFill>
                          <a:latin typeface="+mn-lt"/>
                          <a:ea typeface="+mn-ea"/>
                          <a:cs typeface="+mn-cs"/>
                        </a:rPr>
                        <a:t>80M</a:t>
                      </a:r>
                      <a:endParaRPr lang="zh-CN" altLang="en-US" sz="1000" b="1" kern="1200" dirty="0" smtClean="0">
                        <a:solidFill>
                          <a:schemeClr val="lt1"/>
                        </a:solidFill>
                        <a:latin typeface="+mn-lt"/>
                        <a:ea typeface="+mn-ea"/>
                        <a:cs typeface="+mn-cs"/>
                      </a:endParaRPr>
                    </a:p>
                  </a:txBody>
                  <a:tcPr anchor="ctr" anchorCtr="1"/>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gridSpan="4">
                  <a:txBody>
                    <a:bodyPr/>
                    <a:lstStyle/>
                    <a:p>
                      <a:pPr marL="0" algn="l" defTabSz="914400" rtl="0" eaLnBrk="1" latinLnBrk="0" hangingPunct="1"/>
                      <a:r>
                        <a:rPr lang="en-US" altLang="zh-CN" sz="1000" b="1" kern="1200" dirty="0" smtClean="0">
                          <a:solidFill>
                            <a:schemeClr val="lt1"/>
                          </a:solidFill>
                          <a:latin typeface="+mn-lt"/>
                          <a:ea typeface="+mn-ea"/>
                          <a:cs typeface="+mn-cs"/>
                        </a:rPr>
                        <a:t>160M</a:t>
                      </a:r>
                      <a:endParaRPr lang="zh-CN" altLang="en-US" sz="1000" b="1" kern="1200" dirty="0" smtClean="0">
                        <a:solidFill>
                          <a:schemeClr val="lt1"/>
                        </a:solidFill>
                        <a:latin typeface="+mn-lt"/>
                        <a:ea typeface="+mn-ea"/>
                        <a:cs typeface="+mn-cs"/>
                      </a:endParaRPr>
                    </a:p>
                  </a:txBody>
                  <a:tcPr anchor="ctr" anchorCtr="1">
                    <a:solidFill>
                      <a:srgbClr val="FF9966"/>
                    </a:solidFill>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480128">
                <a:tc>
                  <a:txBody>
                    <a:bodyPr/>
                    <a:lstStyle/>
                    <a:p>
                      <a:r>
                        <a:rPr lang="en-US" altLang="zh-CN" sz="1000" dirty="0" smtClean="0"/>
                        <a:t>BW</a:t>
                      </a:r>
                      <a:r>
                        <a:rPr lang="en-US" altLang="zh-CN" sz="1000" baseline="-25000" dirty="0" smtClean="0"/>
                        <a:t>adj</a:t>
                      </a:r>
                      <a:endParaRPr lang="zh-CN" altLang="en-US" sz="1000" baseline="-25000" dirty="0"/>
                    </a:p>
                  </a:txBody>
                  <a:tcPr anchor="ctr" anchorCtr="1"/>
                </a:tc>
                <a:tc>
                  <a:txBody>
                    <a:bodyPr/>
                    <a:lstStyle/>
                    <a:p>
                      <a:r>
                        <a:rPr lang="en-US" altLang="zh-CN" sz="1000" dirty="0" smtClean="0"/>
                        <a:t>20M</a:t>
                      </a:r>
                      <a:endParaRPr lang="zh-CN" altLang="en-US" sz="1000" dirty="0"/>
                    </a:p>
                  </a:txBody>
                  <a:tcPr anchor="ctr" anchorCtr="1"/>
                </a:tc>
                <a:tc>
                  <a:txBody>
                    <a:bodyPr/>
                    <a:lstStyle/>
                    <a:p>
                      <a:r>
                        <a:rPr lang="en-US" altLang="zh-CN" sz="1000" dirty="0" smtClean="0"/>
                        <a:t>40M</a:t>
                      </a:r>
                      <a:endParaRPr lang="zh-CN" altLang="en-US" sz="1000" dirty="0"/>
                    </a:p>
                  </a:txBody>
                  <a:tcPr anchor="ctr" anchorCtr="1"/>
                </a:tc>
                <a:tc>
                  <a:txBody>
                    <a:bodyPr/>
                    <a:lstStyle/>
                    <a:p>
                      <a:r>
                        <a:rPr lang="en-US" altLang="zh-CN" sz="1000" dirty="0" smtClean="0"/>
                        <a:t>80M</a:t>
                      </a:r>
                      <a:endParaRPr lang="zh-CN" altLang="en-US" sz="1000" dirty="0"/>
                    </a:p>
                  </a:txBody>
                  <a:tcPr anchor="ctr" anchorCtr="1"/>
                </a:tc>
                <a:tc>
                  <a:txBody>
                    <a:bodyPr/>
                    <a:lstStyle/>
                    <a:p>
                      <a:r>
                        <a:rPr lang="en-US" altLang="zh-CN" sz="1000" dirty="0" smtClean="0"/>
                        <a:t>160M</a:t>
                      </a:r>
                      <a:endParaRPr lang="zh-CN" altLang="en-US" sz="1000" dirty="0"/>
                    </a:p>
                  </a:txBody>
                  <a:tcPr anchor="ctr" anchorCtr="1"/>
                </a:tc>
                <a:tc>
                  <a:txBody>
                    <a:bodyPr/>
                    <a:lstStyle/>
                    <a:p>
                      <a:r>
                        <a:rPr lang="en-US" altLang="zh-CN" sz="1000" dirty="0" smtClean="0"/>
                        <a:t>20M</a:t>
                      </a:r>
                      <a:endParaRPr lang="zh-CN" altLang="en-US" sz="1000" dirty="0"/>
                    </a:p>
                  </a:txBody>
                  <a:tcPr anchor="ctr" anchorCtr="1">
                    <a:solidFill>
                      <a:srgbClr val="FF9966"/>
                    </a:solidFill>
                  </a:tcPr>
                </a:tc>
                <a:tc>
                  <a:txBody>
                    <a:bodyPr/>
                    <a:lstStyle/>
                    <a:p>
                      <a:r>
                        <a:rPr lang="en-US" altLang="zh-CN" sz="1000" dirty="0" smtClean="0"/>
                        <a:t>40M</a:t>
                      </a:r>
                      <a:endParaRPr lang="zh-CN" altLang="en-US" sz="1000" dirty="0"/>
                    </a:p>
                  </a:txBody>
                  <a:tcPr anchor="ctr" anchorCtr="1">
                    <a:solidFill>
                      <a:srgbClr val="FF9966"/>
                    </a:solidFill>
                  </a:tcPr>
                </a:tc>
                <a:tc>
                  <a:txBody>
                    <a:bodyPr/>
                    <a:lstStyle/>
                    <a:p>
                      <a:r>
                        <a:rPr lang="en-US" altLang="zh-CN" sz="1000" dirty="0" smtClean="0"/>
                        <a:t>80M</a:t>
                      </a:r>
                      <a:endParaRPr lang="zh-CN" altLang="en-US" sz="1000" dirty="0"/>
                    </a:p>
                  </a:txBody>
                  <a:tcPr anchor="ctr" anchorCtr="1">
                    <a:solidFill>
                      <a:srgbClr val="FF9966"/>
                    </a:solidFill>
                  </a:tcPr>
                </a:tc>
                <a:tc>
                  <a:txBody>
                    <a:bodyPr/>
                    <a:lstStyle/>
                    <a:p>
                      <a:r>
                        <a:rPr lang="en-US" altLang="zh-CN" sz="1000" dirty="0" smtClean="0"/>
                        <a:t>160M</a:t>
                      </a:r>
                      <a:endParaRPr lang="zh-CN" altLang="en-US" sz="1000" dirty="0"/>
                    </a:p>
                  </a:txBody>
                  <a:tcPr anchor="ctr" anchorCtr="1">
                    <a:solidFill>
                      <a:srgbClr val="FF9966"/>
                    </a:solidFill>
                  </a:tcPr>
                </a:tc>
                <a:tc>
                  <a:txBody>
                    <a:bodyPr/>
                    <a:lstStyle/>
                    <a:p>
                      <a:r>
                        <a:rPr lang="en-US" altLang="zh-CN" sz="1000" dirty="0" smtClean="0"/>
                        <a:t>20M</a:t>
                      </a:r>
                      <a:endParaRPr lang="zh-CN" altLang="en-US" sz="1000" dirty="0"/>
                    </a:p>
                  </a:txBody>
                  <a:tcPr anchor="ctr" anchorCtr="1"/>
                </a:tc>
                <a:tc>
                  <a:txBody>
                    <a:bodyPr/>
                    <a:lstStyle/>
                    <a:p>
                      <a:r>
                        <a:rPr lang="en-US" altLang="zh-CN" sz="1000" dirty="0" smtClean="0"/>
                        <a:t>40M</a:t>
                      </a:r>
                      <a:endParaRPr lang="zh-CN" altLang="en-US" sz="1000" dirty="0"/>
                    </a:p>
                  </a:txBody>
                  <a:tcPr anchor="ctr" anchorCtr="1"/>
                </a:tc>
                <a:tc>
                  <a:txBody>
                    <a:bodyPr/>
                    <a:lstStyle/>
                    <a:p>
                      <a:r>
                        <a:rPr lang="en-US" altLang="zh-CN" sz="1000" dirty="0" smtClean="0"/>
                        <a:t>80M</a:t>
                      </a:r>
                      <a:endParaRPr lang="zh-CN" altLang="en-US" sz="1000" dirty="0"/>
                    </a:p>
                  </a:txBody>
                  <a:tcPr anchor="ctr" anchorCtr="1"/>
                </a:tc>
                <a:tc>
                  <a:txBody>
                    <a:bodyPr/>
                    <a:lstStyle/>
                    <a:p>
                      <a:r>
                        <a:rPr lang="en-US" altLang="zh-CN" sz="1000" dirty="0" smtClean="0"/>
                        <a:t>160M</a:t>
                      </a:r>
                      <a:endParaRPr lang="zh-CN" altLang="en-US" sz="1000" dirty="0"/>
                    </a:p>
                  </a:txBody>
                  <a:tcPr anchor="ctr" anchorCtr="1"/>
                </a:tc>
                <a:tc>
                  <a:txBody>
                    <a:bodyPr/>
                    <a:lstStyle/>
                    <a:p>
                      <a:r>
                        <a:rPr lang="en-US" altLang="zh-CN" sz="1000" dirty="0" smtClean="0"/>
                        <a:t>20M</a:t>
                      </a:r>
                      <a:endParaRPr lang="zh-CN" altLang="en-US" sz="1000" dirty="0"/>
                    </a:p>
                  </a:txBody>
                  <a:tcPr anchor="ctr" anchorCtr="1">
                    <a:solidFill>
                      <a:srgbClr val="FF9966"/>
                    </a:solidFill>
                  </a:tcPr>
                </a:tc>
                <a:tc>
                  <a:txBody>
                    <a:bodyPr/>
                    <a:lstStyle/>
                    <a:p>
                      <a:r>
                        <a:rPr lang="en-US" altLang="zh-CN" sz="1000" dirty="0" smtClean="0"/>
                        <a:t>40M</a:t>
                      </a:r>
                      <a:endParaRPr lang="zh-CN" altLang="en-US" sz="1000" dirty="0"/>
                    </a:p>
                  </a:txBody>
                  <a:tcPr anchor="ctr" anchorCtr="1">
                    <a:solidFill>
                      <a:srgbClr val="FF9966"/>
                    </a:solidFill>
                  </a:tcPr>
                </a:tc>
                <a:tc>
                  <a:txBody>
                    <a:bodyPr/>
                    <a:lstStyle/>
                    <a:p>
                      <a:r>
                        <a:rPr lang="en-US" altLang="zh-CN" sz="1000" dirty="0" smtClean="0"/>
                        <a:t>80M</a:t>
                      </a:r>
                      <a:endParaRPr lang="zh-CN" altLang="en-US" sz="1000" dirty="0"/>
                    </a:p>
                  </a:txBody>
                  <a:tcPr anchor="ctr" anchorCtr="1">
                    <a:solidFill>
                      <a:srgbClr val="FF9966"/>
                    </a:solidFill>
                  </a:tcPr>
                </a:tc>
                <a:tc>
                  <a:txBody>
                    <a:bodyPr/>
                    <a:lstStyle/>
                    <a:p>
                      <a:r>
                        <a:rPr lang="en-US" altLang="zh-CN" sz="1000" dirty="0" smtClean="0"/>
                        <a:t>160M</a:t>
                      </a:r>
                      <a:endParaRPr lang="zh-CN" altLang="en-US" sz="1000" dirty="0"/>
                    </a:p>
                  </a:txBody>
                  <a:tcPr anchor="ctr" anchorCtr="1">
                    <a:solidFill>
                      <a:srgbClr val="FF9966"/>
                    </a:solidFill>
                  </a:tcPr>
                </a:tc>
              </a:tr>
              <a:tr h="449352">
                <a:tc>
                  <a:txBody>
                    <a:bodyPr/>
                    <a:lstStyle/>
                    <a:p>
                      <a:r>
                        <a:rPr lang="en-US" altLang="zh-CN" sz="1000" dirty="0" smtClean="0"/>
                        <a:t>MCS0</a:t>
                      </a:r>
                      <a:endParaRPr lang="zh-CN" altLang="en-US" sz="1000" dirty="0"/>
                    </a:p>
                  </a:txBody>
                  <a:tcPr anchor="ctr" anchorCtr="1"/>
                </a:tc>
                <a:tc>
                  <a:txBody>
                    <a:bodyPr/>
                    <a:lstStyle/>
                    <a:p>
                      <a:r>
                        <a:rPr lang="en-US" altLang="zh-CN" sz="800" b="1" dirty="0" smtClean="0"/>
                        <a:t>26.60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26.40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26.04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25.39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26.60</a:t>
                      </a:r>
                      <a:endParaRPr lang="zh-CN" altLang="en-US" sz="800" b="1" dirty="0"/>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26.40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26.04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30.02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27.01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dirty="0" smtClean="0"/>
                        <a:t>26.60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26.40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33.03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30.02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27.01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26.60</a:t>
                      </a:r>
                      <a:endParaRPr lang="zh-CN" altLang="en-US" sz="800" b="1" dirty="0"/>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MCS1</a:t>
                      </a:r>
                      <a:endParaRPr lang="zh-CN" altLang="en-US" sz="1000" dirty="0" smtClean="0"/>
                    </a:p>
                  </a:txBody>
                  <a:tcPr anchor="ctr" anchorCtr="1"/>
                </a:tc>
                <a:tc>
                  <a:txBody>
                    <a:bodyPr/>
                    <a:lstStyle/>
                    <a:p>
                      <a:r>
                        <a:rPr lang="en-US" altLang="zh-CN" sz="800" b="1" dirty="0" smtClean="0"/>
                        <a:t>31.60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31.40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31.04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30.39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32.01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31.60</a:t>
                      </a:r>
                      <a:endParaRPr lang="zh-CN" altLang="en-US" sz="800" b="1" dirty="0"/>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31.40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31.04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35.02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32.01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dirty="0" smtClean="0"/>
                        <a:t>31.60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31.40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38.03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35.02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32.01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31.60</a:t>
                      </a:r>
                      <a:endParaRPr lang="zh-CN" altLang="en-US" sz="800" b="1" dirty="0"/>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MCS2</a:t>
                      </a:r>
                      <a:endParaRPr lang="zh-CN" altLang="en-US" sz="1000" dirty="0" smtClean="0"/>
                    </a:p>
                  </a:txBody>
                  <a:tcPr anchor="ctr" anchorCtr="1"/>
                </a:tc>
                <a:tc>
                  <a:txBody>
                    <a:bodyPr/>
                    <a:lstStyle/>
                    <a:p>
                      <a:r>
                        <a:rPr lang="en-US" altLang="zh-CN" sz="800" b="1" dirty="0" smtClean="0"/>
                        <a:t>34.60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34.40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34.04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33.39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35.01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34.60</a:t>
                      </a:r>
                      <a:endParaRPr lang="zh-CN" altLang="en-US" sz="800" b="1" dirty="0"/>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34.40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34.04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38.02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35.01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dirty="0" smtClean="0"/>
                        <a:t>34.60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34.40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41.03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38.02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35.01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34.60</a:t>
                      </a:r>
                      <a:endParaRPr lang="zh-CN" altLang="en-US" sz="800" b="1" dirty="0"/>
                    </a:p>
                  </a:txBody>
                  <a:tcPr anchor="ctr" anchorCtr="1">
                    <a:solidFill>
                      <a:srgbClr val="FF9966"/>
                    </a:solidFill>
                  </a:tcPr>
                </a:tc>
              </a:tr>
              <a:tr h="449352">
                <a:tc>
                  <a:txBody>
                    <a:bodyPr/>
                    <a:lstStyle/>
                    <a:p>
                      <a:r>
                        <a:rPr lang="en-US" altLang="zh-CN" sz="1000" dirty="0" smtClean="0"/>
                        <a:t>MCS3</a:t>
                      </a:r>
                      <a:endParaRPr lang="zh-CN" altLang="en-US" sz="1000" dirty="0"/>
                    </a:p>
                  </a:txBody>
                  <a:tcPr anchor="ctr" anchorCtr="1"/>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36.39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38.01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41.02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38.01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44.03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41.02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38.01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MCS4</a:t>
                      </a:r>
                      <a:endParaRPr lang="zh-CN" altLang="en-US" sz="1000" dirty="0" smtClean="0"/>
                    </a:p>
                  </a:txBody>
                  <a:tcPr anchor="ctr" anchorCtr="1"/>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39.39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41.01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44.02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41.01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47.03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44.02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41.01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MCS5</a:t>
                      </a:r>
                      <a:endParaRPr lang="zh-CN" altLang="en-US" sz="1000" dirty="0" smtClean="0"/>
                    </a:p>
                  </a:txBody>
                  <a:tcPr anchor="ctr" anchorCtr="1"/>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42.39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44.01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47.02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44.01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50.03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47.02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44.01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r>
                        <a:rPr lang="en-US" altLang="zh-CN" sz="1000" dirty="0" smtClean="0"/>
                        <a:t>MCS6</a:t>
                      </a:r>
                      <a:endParaRPr lang="zh-CN" altLang="en-US" sz="1000" dirty="0"/>
                    </a:p>
                  </a:txBody>
                  <a:tcPr anchor="ctr" anchorCtr="1"/>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45.39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50.02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47.01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53.03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50.02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MCS7</a:t>
                      </a:r>
                      <a:endParaRPr lang="zh-CN" altLang="en-US" sz="1000" dirty="0" smtClean="0"/>
                    </a:p>
                  </a:txBody>
                  <a:tcPr anchor="ctr" anchorCtr="1"/>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48.39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50.01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53.02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50.01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56.03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53.02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50.01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solidFill>
                      <a:srgbClr val="FF9966"/>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18</a:t>
            </a:fld>
            <a:endParaRPr lang="en-US" altLang="zh-CN"/>
          </a:p>
        </p:txBody>
      </p:sp>
      <p:sp>
        <p:nvSpPr>
          <p:cNvPr id="143" name="标题 1"/>
          <p:cNvSpPr txBox="1">
            <a:spLocks/>
          </p:cNvSpPr>
          <p:nvPr/>
        </p:nvSpPr>
        <p:spPr bwMode="auto">
          <a:xfrm>
            <a:off x="-1" y="481680"/>
            <a:ext cx="9144001"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ACI and AACI calculation</a:t>
            </a:r>
            <a:r>
              <a:rPr kumimoji="0" lang="en-US" altLang="zh-CN" sz="2400" b="1" i="0" u="none" strike="noStrike" kern="0" cap="none" spc="0" normalizeH="0" noProof="0" dirty="0" smtClean="0">
                <a:ln>
                  <a:noFill/>
                </a:ln>
                <a:solidFill>
                  <a:schemeClr val="tx2"/>
                </a:solidFill>
                <a:effectLst/>
                <a:uLnTx/>
                <a:uFillTx/>
                <a:latin typeface="+mj-lt"/>
                <a:ea typeface="+mj-ea"/>
                <a:cs typeface="+mj-cs"/>
              </a:rPr>
              <a:t> with known ACPR</a:t>
            </a:r>
            <a:endParaRPr kumimoji="0" lang="zh-CN" altLang="en-US" sz="1200" b="1" i="0" u="none" strike="noStrike" kern="0" cap="none" spc="0" normalizeH="0" baseline="0" noProof="0" dirty="0">
              <a:ln>
                <a:noFill/>
              </a:ln>
              <a:solidFill>
                <a:schemeClr val="tx2"/>
              </a:solidFill>
              <a:effectLst/>
              <a:uLnTx/>
              <a:uFillTx/>
              <a:latin typeface="+mj-lt"/>
              <a:ea typeface="+mj-ea"/>
              <a:cs typeface="+mj-cs"/>
            </a:endParaRPr>
          </a:p>
        </p:txBody>
      </p:sp>
      <p:sp>
        <p:nvSpPr>
          <p:cNvPr id="9" name="矩形 8"/>
          <p:cNvSpPr/>
          <p:nvPr/>
        </p:nvSpPr>
        <p:spPr>
          <a:xfrm>
            <a:off x="1098556" y="3402853"/>
            <a:ext cx="6897756" cy="461665"/>
          </a:xfrm>
          <a:prstGeom prst="rect">
            <a:avLst/>
          </a:prstGeom>
        </p:spPr>
        <p:txBody>
          <a:bodyPr wrap="square">
            <a:spAutoFit/>
          </a:bodyPr>
          <a:lstStyle/>
          <a:p>
            <a:r>
              <a:rPr lang="en-US" altLang="zh-CN" dirty="0" smtClean="0"/>
              <a:t>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a:t>
            </a:r>
            <a:r>
              <a:rPr lang="en-US" altLang="zh-CN" dirty="0" smtClean="0"/>
              <a:t> =P</a:t>
            </a:r>
            <a:r>
              <a:rPr lang="en-US" altLang="zh-CN" sz="1200" baseline="-25000" dirty="0" smtClean="0"/>
              <a:t>TX</a:t>
            </a:r>
            <a:r>
              <a:rPr lang="en-US" altLang="zh-CN" dirty="0" smtClean="0"/>
              <a:t>-ACPR |</a:t>
            </a:r>
            <a:r>
              <a:rPr lang="en-US" altLang="zh-CN" sz="1200" dirty="0" smtClean="0"/>
              <a:t>[BW</a:t>
            </a:r>
            <a:r>
              <a:rPr lang="en-US" altLang="zh-CN" sz="1200" baseline="-25000" dirty="0" smtClean="0"/>
              <a:t>1</a:t>
            </a:r>
            <a:r>
              <a:rPr lang="en-US" altLang="zh-CN" sz="1200" dirty="0" smtClean="0"/>
              <a:t>,BW</a:t>
            </a:r>
            <a:r>
              <a:rPr lang="en-US" altLang="zh-CN" sz="1200" baseline="-25000" dirty="0" smtClean="0"/>
              <a:t>2</a:t>
            </a:r>
            <a:r>
              <a:rPr lang="en-US" altLang="zh-CN" sz="1200" dirty="0" smtClean="0"/>
              <a:t>],MCS</a:t>
            </a:r>
            <a:r>
              <a:rPr lang="en-US" altLang="zh-CN" sz="1200" baseline="-25000" dirty="0" smtClean="0"/>
              <a:t>ch1</a:t>
            </a:r>
            <a:r>
              <a:rPr lang="en-US" altLang="zh-CN" sz="1200" dirty="0" smtClean="0"/>
              <a:t> </a:t>
            </a:r>
            <a:r>
              <a:rPr lang="en-US" altLang="zh-CN" dirty="0" smtClean="0"/>
              <a:t>-PL(d)	</a:t>
            </a:r>
            <a:endParaRPr lang="zh-CN" altLang="en-US" dirty="0"/>
          </a:p>
        </p:txBody>
      </p:sp>
      <p:sp>
        <p:nvSpPr>
          <p:cNvPr id="10" name="矩形 9"/>
          <p:cNvSpPr/>
          <p:nvPr/>
        </p:nvSpPr>
        <p:spPr>
          <a:xfrm>
            <a:off x="1087729" y="4197129"/>
            <a:ext cx="6897756" cy="461665"/>
          </a:xfrm>
          <a:prstGeom prst="rect">
            <a:avLst/>
          </a:prstGeom>
        </p:spPr>
        <p:txBody>
          <a:bodyPr wrap="square">
            <a:spAutoFit/>
          </a:bodyPr>
          <a:lstStyle/>
          <a:p>
            <a:r>
              <a:rPr lang="en-US" altLang="zh-CN" dirty="0" smtClean="0"/>
              <a:t>AACI|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3</a:t>
            </a:r>
            <a:r>
              <a:rPr lang="en-US" altLang="zh-CN" sz="1200" dirty="0" smtClean="0"/>
              <a:t>]</a:t>
            </a:r>
            <a:r>
              <a:rPr lang="en-US" altLang="zh-CN" dirty="0" smtClean="0"/>
              <a:t> =P</a:t>
            </a:r>
            <a:r>
              <a:rPr lang="en-US" altLang="zh-CN" sz="1200" baseline="-25000" dirty="0" smtClean="0"/>
              <a:t>TX</a:t>
            </a:r>
            <a:r>
              <a:rPr lang="en-US" altLang="zh-CN" dirty="0" smtClean="0"/>
              <a:t>-AACPR |</a:t>
            </a:r>
            <a:r>
              <a:rPr lang="en-US" altLang="zh-CN" sz="1200" dirty="0" smtClean="0"/>
              <a:t>[BW</a:t>
            </a:r>
            <a:r>
              <a:rPr lang="en-US" altLang="zh-CN" sz="1200" baseline="-25000" dirty="0" smtClean="0"/>
              <a:t>1</a:t>
            </a:r>
            <a:r>
              <a:rPr lang="en-US" altLang="zh-CN" sz="1200" dirty="0" smtClean="0"/>
              <a:t>,BW</a:t>
            </a:r>
            <a:r>
              <a:rPr lang="en-US" altLang="zh-CN" sz="1200" baseline="-25000" dirty="0" smtClean="0"/>
              <a:t>3</a:t>
            </a:r>
            <a:r>
              <a:rPr lang="en-US" altLang="zh-CN" sz="1200" dirty="0" smtClean="0"/>
              <a:t>],MCS</a:t>
            </a:r>
            <a:r>
              <a:rPr lang="en-US" altLang="zh-CN" sz="1200" baseline="-25000" dirty="0" smtClean="0"/>
              <a:t>ch1</a:t>
            </a:r>
            <a:r>
              <a:rPr lang="en-US" altLang="zh-CN" sz="1200" dirty="0" smtClean="0"/>
              <a:t> </a:t>
            </a:r>
            <a:r>
              <a:rPr lang="en-US" altLang="zh-CN" dirty="0" smtClean="0"/>
              <a:t>-PL(d)	</a:t>
            </a:r>
            <a:endParaRPr lang="zh-CN" altLang="en-US" dirty="0"/>
          </a:p>
        </p:txBody>
      </p:sp>
      <p:sp>
        <p:nvSpPr>
          <p:cNvPr id="11" name="TextBox 10"/>
          <p:cNvSpPr txBox="1"/>
          <p:nvPr/>
        </p:nvSpPr>
        <p:spPr>
          <a:xfrm>
            <a:off x="596349" y="1534573"/>
            <a:ext cx="7744570" cy="1754326"/>
          </a:xfrm>
          <a:prstGeom prst="rect">
            <a:avLst/>
          </a:prstGeom>
          <a:noFill/>
        </p:spPr>
        <p:txBody>
          <a:bodyPr wrap="square" rtlCol="0">
            <a:spAutoFit/>
          </a:bodyPr>
          <a:lstStyle/>
          <a:p>
            <a:r>
              <a:rPr lang="en-US" altLang="zh-CN" sz="1800" dirty="0" smtClean="0"/>
              <a:t>With the table of ACPR in slide 17,  ACI is easy to calculate by a simple straightforward equation. So does AACI.</a:t>
            </a:r>
          </a:p>
          <a:p>
            <a:r>
              <a:rPr lang="en-US" altLang="zh-CN" sz="1800" dirty="0" smtClean="0"/>
              <a:t>Here if there is 3 channels ch</a:t>
            </a:r>
            <a:r>
              <a:rPr lang="en-US" altLang="zh-CN" sz="1800" baseline="-25000" dirty="0" smtClean="0"/>
              <a:t>1</a:t>
            </a:r>
            <a:r>
              <a:rPr lang="en-US" altLang="zh-CN" sz="1800" dirty="0" smtClean="0"/>
              <a:t>,ch</a:t>
            </a:r>
            <a:r>
              <a:rPr lang="en-US" altLang="zh-CN" sz="1800" baseline="-25000" dirty="0" smtClean="0"/>
              <a:t>2</a:t>
            </a:r>
            <a:r>
              <a:rPr lang="en-US" altLang="zh-CN" sz="1800" dirty="0" smtClean="0"/>
              <a:t>,ch</a:t>
            </a:r>
            <a:r>
              <a:rPr lang="en-US" altLang="zh-CN" sz="1800" baseline="-25000" dirty="0" smtClean="0"/>
              <a:t>3</a:t>
            </a:r>
            <a:r>
              <a:rPr lang="en-US" altLang="zh-CN" sz="1800" dirty="0" smtClean="0"/>
              <a:t>, ch</a:t>
            </a:r>
            <a:r>
              <a:rPr lang="en-US" altLang="zh-CN" sz="1800" baseline="-25000" dirty="0" smtClean="0"/>
              <a:t>2</a:t>
            </a:r>
            <a:r>
              <a:rPr lang="en-US" altLang="zh-CN" sz="1800" dirty="0" smtClean="0"/>
              <a:t> is ch</a:t>
            </a:r>
            <a:r>
              <a:rPr lang="en-US" altLang="zh-CN" sz="1800" baseline="-25000" dirty="0" smtClean="0"/>
              <a:t>1</a:t>
            </a:r>
            <a:r>
              <a:rPr lang="en-US" altLang="zh-CN" sz="1800" dirty="0" smtClean="0"/>
              <a:t>’s adjacent channel and ch</a:t>
            </a:r>
            <a:r>
              <a:rPr lang="en-US" altLang="zh-CN" sz="1800" baseline="-25000" dirty="0" smtClean="0"/>
              <a:t>3</a:t>
            </a:r>
            <a:r>
              <a:rPr lang="en-US" altLang="zh-CN" sz="1800" dirty="0" smtClean="0"/>
              <a:t> is ch</a:t>
            </a:r>
            <a:r>
              <a:rPr lang="en-US" altLang="zh-CN" sz="1800" baseline="-25000" dirty="0" smtClean="0"/>
              <a:t>1</a:t>
            </a:r>
            <a:r>
              <a:rPr lang="en-US" altLang="zh-CN" sz="1800" dirty="0" smtClean="0"/>
              <a:t>’s alternative adjacent channel. The MCS</a:t>
            </a:r>
            <a:r>
              <a:rPr lang="en-US" altLang="zh-CN" sz="1800" baseline="-25000" dirty="0" smtClean="0"/>
              <a:t>chx</a:t>
            </a:r>
            <a:r>
              <a:rPr lang="en-US" altLang="zh-CN" sz="1800" dirty="0" smtClean="0"/>
              <a:t> represent the MCS type of the ch</a:t>
            </a:r>
            <a:r>
              <a:rPr lang="en-US" altLang="zh-CN" sz="1800" baseline="-25000" dirty="0" smtClean="0"/>
              <a:t>x</a:t>
            </a:r>
            <a:r>
              <a:rPr lang="en-US" altLang="zh-CN" sz="1800" dirty="0" smtClean="0"/>
              <a:t>. Then the generic equation of calculating ACI and AACI in TX side is as follows:</a:t>
            </a:r>
            <a:endParaRPr lang="zh-CN" altLang="en-US" sz="1800" dirty="0"/>
          </a:p>
        </p:txBody>
      </p:sp>
      <p:sp>
        <p:nvSpPr>
          <p:cNvPr id="12" name="TextBox 11"/>
          <p:cNvSpPr txBox="1"/>
          <p:nvPr/>
        </p:nvSpPr>
        <p:spPr>
          <a:xfrm>
            <a:off x="677187" y="4950105"/>
            <a:ext cx="7744570" cy="646331"/>
          </a:xfrm>
          <a:prstGeom prst="rect">
            <a:avLst/>
          </a:prstGeom>
          <a:noFill/>
        </p:spPr>
        <p:txBody>
          <a:bodyPr wrap="square" rtlCol="0">
            <a:spAutoFit/>
          </a:bodyPr>
          <a:lstStyle/>
          <a:p>
            <a:r>
              <a:rPr lang="en-US" altLang="zh-CN" sz="1800" dirty="0" smtClean="0"/>
              <a:t>where </a:t>
            </a:r>
            <a:r>
              <a:rPr lang="en-US" altLang="zh-CN" sz="1800" dirty="0" err="1" smtClean="0"/>
              <a:t>BW</a:t>
            </a:r>
            <a:r>
              <a:rPr lang="en-US" altLang="zh-CN" sz="1800" baseline="-25000" dirty="0" err="1" smtClean="0"/>
              <a:t>x</a:t>
            </a:r>
            <a:r>
              <a:rPr lang="en-US" altLang="zh-CN" sz="1800" dirty="0" smtClean="0"/>
              <a:t> represents the bandwidth of </a:t>
            </a:r>
            <a:r>
              <a:rPr lang="en-US" altLang="zh-CN" sz="1800" dirty="0" err="1" smtClean="0"/>
              <a:t>ch</a:t>
            </a:r>
            <a:r>
              <a:rPr lang="en-US" altLang="zh-CN" sz="1800" baseline="-25000" dirty="0" err="1" smtClean="0"/>
              <a:t>x</a:t>
            </a:r>
            <a:r>
              <a:rPr lang="en-US" altLang="zh-CN" sz="1800" dirty="0" smtClean="0"/>
              <a:t>. More generally, the ACPR and AACPR can be calculated by the equation as shown in the page 16. </a:t>
            </a:r>
            <a:endParaRPr lang="zh-CN" alt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319441"/>
            <a:ext cx="7772400" cy="1066800"/>
          </a:xfrm>
        </p:spPr>
        <p:txBody>
          <a:bodyPr/>
          <a:lstStyle/>
          <a:p>
            <a:r>
              <a:rPr lang="en-US" altLang="zh-CN" dirty="0" smtClean="0">
                <a:ea typeface="宋体" charset="-122"/>
              </a:rPr>
              <a:t>Conclusion</a:t>
            </a:r>
          </a:p>
        </p:txBody>
      </p:sp>
      <p:sp>
        <p:nvSpPr>
          <p:cNvPr id="3075" name="Content Placeholder 2"/>
          <p:cNvSpPr>
            <a:spLocks noGrp="1"/>
          </p:cNvSpPr>
          <p:nvPr>
            <p:ph idx="1"/>
          </p:nvPr>
        </p:nvSpPr>
        <p:spPr>
          <a:xfrm>
            <a:off x="723900" y="1201600"/>
            <a:ext cx="7772400" cy="4354183"/>
          </a:xfrm>
        </p:spPr>
        <p:txBody>
          <a:bodyPr/>
          <a:lstStyle/>
          <a:p>
            <a:pPr>
              <a:spcAft>
                <a:spcPts val="600"/>
              </a:spcAft>
            </a:pPr>
            <a:r>
              <a:rPr lang="en-US" altLang="zh-CN" sz="2000" dirty="0" smtClean="0">
                <a:ea typeface="宋体" charset="-122"/>
              </a:rPr>
              <a:t>A generic method of ACI/AACI calculated based on TX side specification is proposed here</a:t>
            </a:r>
          </a:p>
          <a:p>
            <a:pPr lvl="1">
              <a:spcAft>
                <a:spcPts val="600"/>
              </a:spcAft>
            </a:pPr>
            <a:r>
              <a:rPr lang="en-US" altLang="zh-CN" sz="1800" dirty="0" smtClean="0">
                <a:ea typeface="宋体" charset="-122"/>
              </a:rPr>
              <a:t>from which generic analytic equations are developed and is easier to be migrated into system simulations. Two examples show how to use them in specific scenarios.</a:t>
            </a:r>
          </a:p>
          <a:p>
            <a:pPr>
              <a:spcAft>
                <a:spcPts val="600"/>
              </a:spcAft>
            </a:pPr>
            <a:r>
              <a:rPr lang="en-US" altLang="zh-CN" sz="2000" dirty="0" smtClean="0">
                <a:ea typeface="宋体" charset="-122"/>
              </a:rPr>
              <a:t>Wireless channels is only models as large scale path loss</a:t>
            </a:r>
          </a:p>
          <a:p>
            <a:pPr lvl="1">
              <a:spcAft>
                <a:spcPts val="600"/>
              </a:spcAft>
            </a:pPr>
            <a:r>
              <a:rPr lang="en-US" altLang="zh-CN" sz="1800" dirty="0" smtClean="0">
                <a:ea typeface="宋体" charset="-122"/>
              </a:rPr>
              <a:t>which makes calculation of ACI in TX side plus path loss can be applied in the RX side to simulate the TX side OOB impairment on noise floor in RX side. </a:t>
            </a:r>
          </a:p>
          <a:p>
            <a:pPr>
              <a:spcAft>
                <a:spcPts val="600"/>
              </a:spcAft>
            </a:pPr>
            <a:r>
              <a:rPr lang="en-US" altLang="zh-CN" sz="2000" dirty="0" smtClean="0">
                <a:ea typeface="宋体" charset="-122"/>
              </a:rPr>
              <a:t>Complicated integration method over signal waveform is replaced by summation of step line function over SM designed for different MCS.</a:t>
            </a:r>
          </a:p>
          <a:p>
            <a:pPr lvl="1">
              <a:spcAft>
                <a:spcPts val="600"/>
              </a:spcAft>
              <a:buFontTx/>
              <a:buChar char="–"/>
            </a:pPr>
            <a:r>
              <a:rPr lang="en-US" altLang="zh-CN" sz="1800" dirty="0" smtClean="0">
                <a:ea typeface="宋体" charset="-122"/>
              </a:rPr>
              <a:t>A generic function is given for calculating  OOB emission or ACI/AACI in TX side</a:t>
            </a:r>
            <a:r>
              <a:rPr lang="en-US" altLang="zh-CN" sz="1800" dirty="0" smtClean="0">
                <a:solidFill>
                  <a:srgbClr val="FF0000"/>
                </a:solidFill>
                <a:ea typeface="宋体" charset="-122"/>
              </a:rPr>
              <a:t> </a:t>
            </a:r>
            <a:r>
              <a:rPr lang="en-US" altLang="zh-CN" sz="1800" dirty="0" smtClean="0">
                <a:ea typeface="宋体" charset="-122"/>
              </a:rPr>
              <a:t>under all scenarios which makes system simulator easier to take this effect into account without consuming too much calculation resources.</a:t>
            </a:r>
          </a:p>
          <a:p>
            <a:pPr>
              <a:spcAft>
                <a:spcPts val="600"/>
              </a:spcAft>
            </a:pPr>
            <a:endParaRPr lang="en-US" altLang="zh-CN" sz="2000" dirty="0" smtClean="0">
              <a:ea typeface="宋体" charset="-122"/>
            </a:endParaRPr>
          </a:p>
          <a:p>
            <a:pPr lvl="1">
              <a:spcAft>
                <a:spcPts val="600"/>
              </a:spcAft>
              <a:buNone/>
            </a:pPr>
            <a:endParaRPr lang="en-US" altLang="zh-CN" sz="1600" dirty="0" smtClean="0">
              <a:ea typeface="宋体" charset="-122"/>
            </a:endParaRPr>
          </a:p>
          <a:p>
            <a:pPr lvl="1"/>
            <a:endParaRPr lang="en-US" altLang="zh-CN" sz="1600" dirty="0" smtClean="0">
              <a:ea typeface="宋体" charset="-122"/>
            </a:endParaRPr>
          </a:p>
        </p:txBody>
      </p:sp>
      <p:sp>
        <p:nvSpPr>
          <p:cNvPr id="3077" name="Footer Placeholder 5"/>
          <p:cNvSpPr>
            <a:spLocks noGrp="1"/>
          </p:cNvSpPr>
          <p:nvPr>
            <p:ph type="ftr" sz="quarter" idx="10"/>
          </p:nvPr>
        </p:nvSpPr>
        <p:spPr>
          <a:xfrm>
            <a:off x="696913" y="332601"/>
            <a:ext cx="942566" cy="276999"/>
          </a:xfrm>
          <a:noFill/>
        </p:spPr>
        <p:txBody>
          <a:bodyPr/>
          <a:lstStyle/>
          <a:p>
            <a:pPr>
              <a:defRPr/>
            </a:pPr>
            <a:r>
              <a:rPr lang="en-US" altLang="zh-CN" dirty="0" smtClean="0"/>
              <a:t>July </a:t>
            </a:r>
            <a:r>
              <a:rPr lang="en-US" altLang="zh-CN" dirty="0"/>
              <a:t>2014</a:t>
            </a:r>
          </a:p>
        </p:txBody>
      </p:sp>
      <p:sp>
        <p:nvSpPr>
          <p:cNvPr id="6" name="页脚占位符 3"/>
          <p:cNvSpPr txBox="1">
            <a:spLocks/>
          </p:cNvSpPr>
          <p:nvPr/>
        </p:nvSpPr>
        <p:spPr bwMode="auto">
          <a:xfrm>
            <a:off x="6705600" y="6477000"/>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Yu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Cai</a:t>
            </a: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Huawei Technologies</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04652"/>
            <a:ext cx="7772400" cy="1066800"/>
          </a:xfrm>
        </p:spPr>
        <p:txBody>
          <a:bodyPr/>
          <a:lstStyle/>
          <a:p>
            <a:r>
              <a:rPr lang="en-US" altLang="zh-CN" dirty="0" smtClean="0">
                <a:ea typeface="宋体" charset="-122"/>
              </a:rPr>
              <a:t>Summary</a:t>
            </a:r>
          </a:p>
        </p:txBody>
      </p:sp>
      <p:sp>
        <p:nvSpPr>
          <p:cNvPr id="3075" name="Content Placeholder 2"/>
          <p:cNvSpPr>
            <a:spLocks noGrp="1"/>
          </p:cNvSpPr>
          <p:nvPr>
            <p:ph idx="1"/>
          </p:nvPr>
        </p:nvSpPr>
        <p:spPr>
          <a:xfrm>
            <a:off x="681445" y="1747498"/>
            <a:ext cx="7772400" cy="4800600"/>
          </a:xfrm>
        </p:spPr>
        <p:txBody>
          <a:bodyPr/>
          <a:lstStyle/>
          <a:p>
            <a:pPr>
              <a:spcAft>
                <a:spcPts val="600"/>
              </a:spcAft>
            </a:pPr>
            <a:r>
              <a:rPr lang="en-US" altLang="zh-CN" sz="1800" dirty="0" smtClean="0">
                <a:ea typeface="宋体" charset="-122"/>
              </a:rPr>
              <a:t>Impact of Adjacent channel interference (ACI) or alternative adjacent channel interference (AACI) needs to be taken into consideration in system simulation</a:t>
            </a:r>
          </a:p>
          <a:p>
            <a:pPr lvl="1">
              <a:spcAft>
                <a:spcPts val="600"/>
              </a:spcAft>
            </a:pPr>
            <a:r>
              <a:rPr lang="en-US" altLang="zh-CN" sz="1600" dirty="0" smtClean="0">
                <a:ea typeface="宋体" charset="-122"/>
              </a:rPr>
              <a:t>Scenarios where overlap BSS working in adjacent channel or alternative adjacent channel have significant ACI and AACI problems, which are necessarily to be evaluated to determine its impact on system performance.</a:t>
            </a:r>
          </a:p>
          <a:p>
            <a:pPr>
              <a:spcAft>
                <a:spcPts val="600"/>
              </a:spcAft>
            </a:pPr>
            <a:r>
              <a:rPr lang="en-US" altLang="zh-CN" sz="1800" dirty="0" smtClean="0">
                <a:ea typeface="宋体" charset="-122"/>
              </a:rPr>
              <a:t>Two types ACI impairments and their impact on system performance</a:t>
            </a:r>
          </a:p>
          <a:p>
            <a:pPr lvl="1">
              <a:spcAft>
                <a:spcPts val="600"/>
              </a:spcAft>
            </a:pPr>
            <a:r>
              <a:rPr lang="en-US" altLang="zh-CN" sz="1600" dirty="0" smtClean="0">
                <a:ea typeface="宋体" charset="-122"/>
              </a:rPr>
              <a:t>For blocker modeling in RX side, ACI is more in the form of band selection filter/blocker rejection filter residue and its negative impact also strongly associated with anti-aliasing filter. (ACI/AACI from RX perspective)</a:t>
            </a:r>
          </a:p>
          <a:p>
            <a:pPr lvl="1">
              <a:spcAft>
                <a:spcPts val="600"/>
              </a:spcAft>
            </a:pPr>
            <a:r>
              <a:rPr lang="en-US" altLang="zh-CN" sz="1600" dirty="0" smtClean="0">
                <a:ea typeface="宋体" charset="-122"/>
              </a:rPr>
              <a:t>AC/AAC leakage increases neighboring channel noise floor level, degrading CCA level detection sensitivity and receiver performance. The modeling is derived from SM and EVM specified in the standard at TX side and would be major theme of this slide. (ACI/AACI from TX perspective, plus the path loss, converted to essential impact/noise level in the RX) </a:t>
            </a:r>
          </a:p>
        </p:txBody>
      </p:sp>
      <p:sp>
        <p:nvSpPr>
          <p:cNvPr id="3077" name="Footer Placeholder 5"/>
          <p:cNvSpPr>
            <a:spLocks noGrp="1"/>
          </p:cNvSpPr>
          <p:nvPr>
            <p:ph type="ftr" sz="quarter" idx="10"/>
          </p:nvPr>
        </p:nvSpPr>
        <p:spPr>
          <a:xfrm>
            <a:off x="696913" y="332601"/>
            <a:ext cx="942566" cy="276999"/>
          </a:xfrm>
          <a:noFill/>
        </p:spPr>
        <p:txBody>
          <a:bodyPr/>
          <a:lstStyle/>
          <a:p>
            <a:pPr>
              <a:defRPr/>
            </a:pPr>
            <a:r>
              <a:rPr lang="en-US" altLang="zh-CN" dirty="0" smtClean="0"/>
              <a:t>July </a:t>
            </a:r>
            <a:r>
              <a:rPr lang="en-US" altLang="zh-CN" dirty="0"/>
              <a:t>2014</a:t>
            </a:r>
          </a:p>
        </p:txBody>
      </p:sp>
      <p:sp>
        <p:nvSpPr>
          <p:cNvPr id="6" name="页脚占位符 3"/>
          <p:cNvSpPr txBox="1">
            <a:spLocks/>
          </p:cNvSpPr>
          <p:nvPr/>
        </p:nvSpPr>
        <p:spPr bwMode="auto">
          <a:xfrm>
            <a:off x="6705600" y="6477000"/>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Yu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Cai</a:t>
            </a: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Huawei Technologies</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428625"/>
            <a:ext cx="7772400" cy="1066800"/>
          </a:xfrm>
        </p:spPr>
        <p:txBody>
          <a:bodyPr/>
          <a:lstStyle/>
          <a:p>
            <a:r>
              <a:rPr lang="en-US" altLang="zh-CN" dirty="0" smtClean="0">
                <a:ea typeface="宋体" charset="-122"/>
              </a:rPr>
              <a:t>Conclusion (Cont’)</a:t>
            </a:r>
          </a:p>
        </p:txBody>
      </p:sp>
      <p:sp>
        <p:nvSpPr>
          <p:cNvPr id="3075" name="Content Placeholder 2"/>
          <p:cNvSpPr>
            <a:spLocks noGrp="1"/>
          </p:cNvSpPr>
          <p:nvPr>
            <p:ph idx="1"/>
          </p:nvPr>
        </p:nvSpPr>
        <p:spPr>
          <a:xfrm>
            <a:off x="723900" y="1485899"/>
            <a:ext cx="7772400" cy="4354183"/>
          </a:xfrm>
        </p:spPr>
        <p:txBody>
          <a:bodyPr/>
          <a:lstStyle/>
          <a:p>
            <a:pPr>
              <a:spcAft>
                <a:spcPts val="600"/>
              </a:spcAft>
            </a:pPr>
            <a:r>
              <a:rPr lang="en-US" altLang="zh-CN" sz="2000" dirty="0" smtClean="0">
                <a:ea typeface="宋体" charset="-122"/>
              </a:rPr>
              <a:t>ACI/AACI due to AC/AAC leakage would have impact on noise floor level of the RX and CCA detection sensitivity</a:t>
            </a:r>
          </a:p>
          <a:p>
            <a:pPr lvl="1">
              <a:spcAft>
                <a:spcPts val="600"/>
              </a:spcAft>
            </a:pPr>
            <a:r>
              <a:rPr lang="en-US" altLang="zh-CN" sz="1800" dirty="0" smtClean="0">
                <a:ea typeface="宋体" charset="-122"/>
              </a:rPr>
              <a:t>CCA is a criteria to judge a channel if busy or not, it has strong correlation with ACI and AACI. The ACI and AACI would also have great impact on SNR when both channel are working simultaneously. Both channel SNR degradation can be calculated quantitatively by them. </a:t>
            </a:r>
          </a:p>
          <a:p>
            <a:pPr>
              <a:spcAft>
                <a:spcPts val="600"/>
              </a:spcAft>
            </a:pPr>
            <a:r>
              <a:rPr lang="en-US" altLang="zh-CN" sz="2000" dirty="0" smtClean="0">
                <a:ea typeface="宋体" charset="-122"/>
              </a:rPr>
              <a:t>AACI calculation is mediocre generalization of ACI calculation while scenarios is much more complicated</a:t>
            </a:r>
          </a:p>
          <a:p>
            <a:pPr lvl="1">
              <a:spcAft>
                <a:spcPts val="600"/>
              </a:spcAft>
            </a:pPr>
            <a:r>
              <a:rPr lang="en-US" altLang="zh-CN" sz="1800" dirty="0" smtClean="0">
                <a:ea typeface="宋体" charset="-122"/>
              </a:rPr>
              <a:t>In system level simulations, ACI impact can be calculated by the table in slide  17. The ACI happens in scenarios for any adjacent channels which are not orthogonal, for example, OBSS in typical. The bandwidth would not be necessarily the same as the main channel. However, for alternative channel interference, since the scenarios might have much complicated cases (for example, main channel 20MHz, AC 40MHz, AAC 160MHz, etc.), the lookup table similar to ACPR table in slide 17 would be no doubt much larger. </a:t>
            </a:r>
          </a:p>
          <a:p>
            <a:pPr>
              <a:spcAft>
                <a:spcPts val="600"/>
              </a:spcAft>
            </a:pPr>
            <a:endParaRPr lang="en-US" altLang="zh-CN" sz="2000" dirty="0" smtClean="0">
              <a:ea typeface="宋体" charset="-122"/>
            </a:endParaRPr>
          </a:p>
          <a:p>
            <a:pPr lvl="1">
              <a:spcAft>
                <a:spcPts val="600"/>
              </a:spcAft>
              <a:buNone/>
            </a:pPr>
            <a:endParaRPr lang="en-US" altLang="zh-CN" sz="1600" dirty="0" smtClean="0">
              <a:ea typeface="宋体" charset="-122"/>
            </a:endParaRPr>
          </a:p>
          <a:p>
            <a:pPr lvl="1"/>
            <a:endParaRPr lang="en-US" altLang="zh-CN" sz="1600" dirty="0" smtClean="0">
              <a:ea typeface="宋体" charset="-122"/>
            </a:endParaRPr>
          </a:p>
        </p:txBody>
      </p:sp>
      <p:sp>
        <p:nvSpPr>
          <p:cNvPr id="3077" name="Footer Placeholder 5"/>
          <p:cNvSpPr>
            <a:spLocks noGrp="1"/>
          </p:cNvSpPr>
          <p:nvPr>
            <p:ph type="ftr" sz="quarter" idx="10"/>
          </p:nvPr>
        </p:nvSpPr>
        <p:spPr>
          <a:xfrm>
            <a:off x="696913" y="332601"/>
            <a:ext cx="942566" cy="276999"/>
          </a:xfrm>
          <a:noFill/>
        </p:spPr>
        <p:txBody>
          <a:bodyPr/>
          <a:lstStyle/>
          <a:p>
            <a:pPr>
              <a:defRPr/>
            </a:pPr>
            <a:r>
              <a:rPr lang="en-US" altLang="zh-CN" dirty="0" smtClean="0"/>
              <a:t>July </a:t>
            </a:r>
            <a:r>
              <a:rPr lang="en-US" altLang="zh-CN" dirty="0"/>
              <a:t>2014</a:t>
            </a:r>
          </a:p>
        </p:txBody>
      </p:sp>
      <p:sp>
        <p:nvSpPr>
          <p:cNvPr id="6" name="页脚占位符 3"/>
          <p:cNvSpPr txBox="1">
            <a:spLocks/>
          </p:cNvSpPr>
          <p:nvPr/>
        </p:nvSpPr>
        <p:spPr bwMode="auto">
          <a:xfrm>
            <a:off x="6705600" y="6477000"/>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Yu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Cai</a:t>
            </a: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Huawei Technologies</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4549" y="527473"/>
            <a:ext cx="8320177" cy="1066800"/>
          </a:xfrm>
        </p:spPr>
        <p:txBody>
          <a:bodyPr/>
          <a:lstStyle/>
          <a:p>
            <a:r>
              <a:rPr lang="en-US" altLang="zh-CN" sz="2800" dirty="0" smtClean="0"/>
              <a:t>Open question for calculating </a:t>
            </a:r>
            <a:r>
              <a:rPr lang="en-US" altLang="zh-CN" sz="2800" dirty="0" smtClean="0">
                <a:ea typeface="宋体" charset="-122"/>
              </a:rPr>
              <a:t>ACI/AACI based on RX side specification</a:t>
            </a:r>
            <a:endParaRPr lang="zh-CN" altLang="en-US" sz="28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21</a:t>
            </a:fld>
            <a:endParaRPr lang="en-US" altLang="zh-CN"/>
          </a:p>
        </p:txBody>
      </p:sp>
      <p:sp>
        <p:nvSpPr>
          <p:cNvPr id="6" name="TextBox 5"/>
          <p:cNvSpPr txBox="1"/>
          <p:nvPr/>
        </p:nvSpPr>
        <p:spPr>
          <a:xfrm>
            <a:off x="463444" y="1554077"/>
            <a:ext cx="8240609" cy="5016758"/>
          </a:xfrm>
          <a:prstGeom prst="rect">
            <a:avLst/>
          </a:prstGeom>
          <a:noFill/>
        </p:spPr>
        <p:txBody>
          <a:bodyPr wrap="square" rtlCol="0">
            <a:spAutoFit/>
          </a:bodyPr>
          <a:lstStyle/>
          <a:p>
            <a:pPr marL="457200" indent="-457200">
              <a:buAutoNum type="arabicPeriod"/>
            </a:pPr>
            <a:r>
              <a:rPr lang="en-US" altLang="zh-CN" sz="2000" dirty="0" smtClean="0"/>
              <a:t>ACI, AACI calculation strongly depends on receiver architecture, for example, heterodyne receiver or direct conversion receiver. </a:t>
            </a:r>
          </a:p>
          <a:p>
            <a:pPr marL="457200" indent="-457200">
              <a:buAutoNum type="arabicPeriod"/>
            </a:pPr>
            <a:r>
              <a:rPr lang="en-US" altLang="zh-CN" sz="2000" dirty="0" smtClean="0"/>
              <a:t>The jamming effect evaluation due to ACI and AACI in RX side strongly associates with BB algorithm. Therefore, a generic method applied to different bandwidth and different MCS is difficult to derived.</a:t>
            </a:r>
          </a:p>
          <a:p>
            <a:pPr marL="457200" indent="-457200">
              <a:buAutoNum type="arabicPeriod"/>
            </a:pPr>
            <a:r>
              <a:rPr lang="en-US" altLang="zh-CN" sz="2000" dirty="0" smtClean="0"/>
              <a:t>ACI and AACI is specified in the standard as ACR and AACR which can be thought as a AC/AAC blocker when the main channel are 3dB above its sensitivity level. However, it doesn’t specify how it will be migrated to generalized scenarios when the received signal is much higher above sensitivity and when main channel and AC bandwidth are different from each other.</a:t>
            </a:r>
          </a:p>
          <a:p>
            <a:pPr marL="457200" indent="-457200">
              <a:buAutoNum type="arabicPeriod"/>
            </a:pPr>
            <a:r>
              <a:rPr lang="en-US" altLang="zh-CN" sz="2000" dirty="0" smtClean="0"/>
              <a:t>Reasonable modeling ACI/AACI in RX side needs to take channel select/blocker rejection filter and anti-aliasing filter model into consideration, which has significant impact on receiver BB processing, PER, moreover, sensitivity.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sz="2400" dirty="0" smtClean="0">
                <a:ea typeface="宋体" charset="-122"/>
              </a:rPr>
              <a:t>Reference</a:t>
            </a:r>
            <a:endParaRPr lang="zh-CN" altLang="en-US" sz="2400" dirty="0" smtClean="0">
              <a:ea typeface="宋体" charset="-122"/>
            </a:endParaRPr>
          </a:p>
        </p:txBody>
      </p:sp>
      <p:sp>
        <p:nvSpPr>
          <p:cNvPr id="10244" name="日期占位符 3"/>
          <p:cNvSpPr>
            <a:spLocks noGrp="1"/>
          </p:cNvSpPr>
          <p:nvPr>
            <p:ph type="dt" sz="quarter" idx="10"/>
          </p:nvPr>
        </p:nvSpPr>
        <p:spPr>
          <a:xfrm>
            <a:off x="696913" y="332601"/>
            <a:ext cx="942566" cy="276999"/>
          </a:xfrm>
          <a:noFill/>
        </p:spPr>
        <p:txBody>
          <a:bodyPr/>
          <a:lstStyle/>
          <a:p>
            <a:r>
              <a:rPr lang="en-US" altLang="zh-CN" dirty="0" smtClean="0"/>
              <a:t>July</a:t>
            </a:r>
            <a:r>
              <a:rPr lang="en-US" altLang="zh-CN" dirty="0" smtClean="0">
                <a:ea typeface="宋体" charset="-122"/>
              </a:rPr>
              <a:t> </a:t>
            </a:r>
            <a:r>
              <a:rPr lang="en-US" altLang="zh-CN" dirty="0">
                <a:ea typeface="宋体" charset="-122"/>
              </a:rPr>
              <a:t>2014</a:t>
            </a:r>
          </a:p>
        </p:txBody>
      </p:sp>
      <p:sp>
        <p:nvSpPr>
          <p:cNvPr id="10245" name="页脚占位符 4"/>
          <p:cNvSpPr>
            <a:spLocks noGrp="1"/>
          </p:cNvSpPr>
          <p:nvPr>
            <p:ph type="ftr" sz="quarter" idx="11"/>
          </p:nvPr>
        </p:nvSpPr>
        <p:spPr>
          <a:xfrm>
            <a:off x="6707012" y="6475413"/>
            <a:ext cx="1836913" cy="184666"/>
          </a:xfrm>
          <a:noFill/>
        </p:spPr>
        <p:txBody>
          <a:bodyPr/>
          <a:lstStyle/>
          <a:p>
            <a:r>
              <a:rPr lang="en-US" altLang="zh-CN" dirty="0" smtClean="0">
                <a:ea typeface="宋体" charset="-122"/>
              </a:rPr>
              <a:t>Yu </a:t>
            </a:r>
            <a:r>
              <a:rPr lang="en-US" altLang="zh-CN" dirty="0" err="1" smtClean="0">
                <a:ea typeface="宋体" charset="-122"/>
              </a:rPr>
              <a:t>Cai</a:t>
            </a:r>
            <a:r>
              <a:rPr lang="en-US" altLang="zh-CN" dirty="0" smtClean="0">
                <a:ea typeface="宋体" charset="-122"/>
              </a:rPr>
              <a:t>, </a:t>
            </a:r>
            <a:r>
              <a:rPr lang="en-US" altLang="zh-CN" dirty="0" err="1">
                <a:ea typeface="宋体" charset="-122"/>
              </a:rPr>
              <a:t>Huawei</a:t>
            </a:r>
            <a:r>
              <a:rPr lang="en-US" altLang="zh-CN" dirty="0">
                <a:ea typeface="宋体" charset="-122"/>
              </a:rPr>
              <a:t> Technologies</a:t>
            </a:r>
          </a:p>
        </p:txBody>
      </p:sp>
      <p:sp>
        <p:nvSpPr>
          <p:cNvPr id="10246" name="灯片编号占位符 5"/>
          <p:cNvSpPr>
            <a:spLocks noGrp="1"/>
          </p:cNvSpPr>
          <p:nvPr>
            <p:ph type="sldNum" sz="quarter" idx="12"/>
          </p:nvPr>
        </p:nvSpPr>
        <p:spPr>
          <a:noFill/>
        </p:spPr>
        <p:txBody>
          <a:bodyPr/>
          <a:lstStyle/>
          <a:p>
            <a:r>
              <a:rPr lang="en-US" altLang="zh-CN">
                <a:ea typeface="宋体" charset="-122"/>
              </a:rPr>
              <a:t>Slide </a:t>
            </a:r>
            <a:fld id="{17D17727-ED72-4754-8226-951BB3D09AB8}" type="slidenum">
              <a:rPr lang="en-US" altLang="zh-CN">
                <a:ea typeface="宋体" charset="-122"/>
              </a:rPr>
              <a:pPr/>
              <a:t>22</a:t>
            </a:fld>
            <a:endParaRPr lang="en-US" altLang="zh-CN">
              <a:ea typeface="宋体" charset="-122"/>
            </a:endParaRPr>
          </a:p>
        </p:txBody>
      </p:sp>
      <p:graphicFrame>
        <p:nvGraphicFramePr>
          <p:cNvPr id="9" name="表格 8"/>
          <p:cNvGraphicFramePr>
            <a:graphicFrameLocks noGrp="1"/>
          </p:cNvGraphicFramePr>
          <p:nvPr/>
        </p:nvGraphicFramePr>
        <p:xfrm>
          <a:off x="1066800" y="1828800"/>
          <a:ext cx="7010399" cy="2510825"/>
        </p:xfrm>
        <a:graphic>
          <a:graphicData uri="http://schemas.openxmlformats.org/drawingml/2006/table">
            <a:tbl>
              <a:tblPr firstRow="1" bandRow="1">
                <a:tableStyleId>{5C22544A-7EE6-4342-B048-85BDC9FD1C3A}</a:tableStyleId>
              </a:tblPr>
              <a:tblGrid>
                <a:gridCol w="762000"/>
                <a:gridCol w="1612490"/>
                <a:gridCol w="1724332"/>
                <a:gridCol w="2149669"/>
                <a:gridCol w="761908"/>
              </a:tblGrid>
              <a:tr h="222743">
                <a:tc>
                  <a:txBody>
                    <a:bodyPr/>
                    <a:lstStyle/>
                    <a:p>
                      <a:endParaRPr lang="zh-CN" altLang="en-US" sz="1000" dirty="0"/>
                    </a:p>
                  </a:txBody>
                  <a:tcPr anchor="ctr" anchorCtr="1"/>
                </a:tc>
                <a:tc>
                  <a:txBody>
                    <a:bodyPr/>
                    <a:lstStyle/>
                    <a:p>
                      <a:r>
                        <a:rPr lang="en-US" altLang="zh-CN" sz="1000" dirty="0" smtClean="0"/>
                        <a:t>Author</a:t>
                      </a:r>
                      <a:endParaRPr lang="zh-CN" altLang="en-US" sz="1000" dirty="0"/>
                    </a:p>
                  </a:txBody>
                  <a:tcPr anchor="ctr" anchorCtr="1"/>
                </a:tc>
                <a:tc>
                  <a:txBody>
                    <a:bodyPr/>
                    <a:lstStyle/>
                    <a:p>
                      <a:r>
                        <a:rPr lang="en-US" altLang="zh-CN" sz="1000" dirty="0" smtClean="0"/>
                        <a:t>Title</a:t>
                      </a:r>
                      <a:endParaRPr lang="zh-CN" altLang="en-US" sz="1000" dirty="0"/>
                    </a:p>
                  </a:txBody>
                  <a:tcPr anchor="ctr" anchorCtr="1"/>
                </a:tc>
                <a:tc>
                  <a:txBody>
                    <a:bodyPr/>
                    <a:lstStyle/>
                    <a:p>
                      <a:r>
                        <a:rPr lang="en-US" altLang="zh-CN" sz="1000" dirty="0" smtClean="0"/>
                        <a:t>Source</a:t>
                      </a:r>
                      <a:endParaRPr lang="zh-CN" altLang="en-US" sz="1000" dirty="0"/>
                    </a:p>
                  </a:txBody>
                  <a:tcPr anchor="ctr" anchorCtr="1"/>
                </a:tc>
                <a:tc>
                  <a:txBody>
                    <a:bodyPr/>
                    <a:lstStyle/>
                    <a:p>
                      <a:r>
                        <a:rPr lang="en-US" altLang="zh-CN" sz="1000" dirty="0" smtClean="0"/>
                        <a:t>Date</a:t>
                      </a:r>
                      <a:endParaRPr lang="zh-CN" altLang="en-US" sz="1000" dirty="0"/>
                    </a:p>
                  </a:txBody>
                  <a:tcPr anchor="ctr" anchorCtr="1"/>
                </a:tc>
              </a:tr>
              <a:tr h="361957">
                <a:tc>
                  <a:txBody>
                    <a:bodyPr/>
                    <a:lstStyle/>
                    <a:p>
                      <a:r>
                        <a:rPr lang="en-US" altLang="zh-CN" sz="800" dirty="0" smtClean="0"/>
                        <a:t>[1]</a:t>
                      </a:r>
                      <a:endParaRPr lang="zh-CN" altLang="en-US" sz="800" dirty="0"/>
                    </a:p>
                  </a:txBody>
                  <a:tcPr anchor="ctr" anchorCtr="1"/>
                </a:tc>
                <a:tc>
                  <a:txBody>
                    <a:bodyPr/>
                    <a:lstStyle/>
                    <a:p>
                      <a:pPr marL="0" algn="l" defTabSz="914400" rtl="0" eaLnBrk="1" latinLnBrk="0" hangingPunct="1"/>
                      <a:r>
                        <a:rPr lang="en-US" altLang="zh-CN" sz="800" kern="1200" dirty="0" err="1" smtClean="0">
                          <a:solidFill>
                            <a:schemeClr val="dk1"/>
                          </a:solidFill>
                          <a:latin typeface="+mn-lt"/>
                          <a:ea typeface="新細明體" pitchFamily="18" charset="-120"/>
                          <a:cs typeface="+mn-cs"/>
                        </a:rPr>
                        <a:t>Tian</a:t>
                      </a:r>
                      <a:r>
                        <a:rPr lang="en-US" altLang="zh-CN" sz="800" kern="1200" dirty="0" smtClean="0">
                          <a:solidFill>
                            <a:schemeClr val="dk1"/>
                          </a:solidFill>
                          <a:latin typeface="+mn-lt"/>
                          <a:ea typeface="新細明體" pitchFamily="18" charset="-120"/>
                          <a:cs typeface="+mn-cs"/>
                        </a:rPr>
                        <a:t>-Wei Huang</a:t>
                      </a:r>
                      <a:endParaRPr lang="zh-CN" altLang="en-US" sz="800" kern="1200" dirty="0">
                        <a:solidFill>
                          <a:schemeClr val="dk1"/>
                        </a:solidFill>
                        <a:latin typeface="+mn-lt"/>
                        <a:ea typeface="新細明體" pitchFamily="18" charset="-120"/>
                        <a:cs typeface="+mn-cs"/>
                      </a:endParaRPr>
                    </a:p>
                  </a:txBody>
                  <a:tcPr anchor="ctr" anchorCtr="1"/>
                </a:tc>
                <a:tc>
                  <a:txBody>
                    <a:bodyPr/>
                    <a:lstStyle/>
                    <a:p>
                      <a:r>
                        <a:rPr lang="en-US" altLang="zh-TW" sz="800" dirty="0" smtClean="0">
                          <a:ea typeface="新細明體" pitchFamily="18" charset="-120"/>
                        </a:rPr>
                        <a:t>80-MHz Non-Contiguous Channel Spectrum</a:t>
                      </a:r>
                      <a:endParaRPr lang="zh-CN" altLang="en-US" sz="800" dirty="0"/>
                    </a:p>
                  </a:txBody>
                  <a:tcPr anchor="ctr" anchorCtr="1"/>
                </a:tc>
                <a:tc>
                  <a:txBody>
                    <a:bodyPr/>
                    <a:lstStyle/>
                    <a:p>
                      <a:r>
                        <a:rPr lang="en-US" altLang="zh-CN" sz="800" dirty="0" smtClean="0"/>
                        <a:t>11-11-0063-00-00ac-80-mhz-non-contiguous-channel-spectrum</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2011-1</a:t>
                      </a:r>
                      <a:endParaRPr lang="zh-CN" altLang="en-US" sz="800" dirty="0" smtClean="0"/>
                    </a:p>
                  </a:txBody>
                  <a:tcPr anchor="ctr" anchorCtr="1"/>
                </a:tc>
              </a:tr>
              <a:tr h="361957">
                <a:tc>
                  <a:txBody>
                    <a:bodyPr/>
                    <a:lstStyle/>
                    <a:p>
                      <a:r>
                        <a:rPr lang="en-US" altLang="zh-CN" sz="800" dirty="0" smtClean="0"/>
                        <a:t>[2]</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mn-lt"/>
                          <a:ea typeface="新細明體" pitchFamily="18" charset="-120"/>
                          <a:cs typeface="+mn-cs"/>
                        </a:rPr>
                        <a:t>Paul </a:t>
                      </a:r>
                      <a:r>
                        <a:rPr lang="en-US" altLang="zh-CN" sz="800" kern="1200" dirty="0" err="1" smtClean="0">
                          <a:solidFill>
                            <a:schemeClr val="dk1"/>
                          </a:solidFill>
                          <a:latin typeface="+mn-lt"/>
                          <a:ea typeface="新細明體" pitchFamily="18" charset="-120"/>
                          <a:cs typeface="+mn-cs"/>
                        </a:rPr>
                        <a:t>Chiuchiolo</a:t>
                      </a:r>
                      <a:r>
                        <a:rPr lang="en-US" altLang="zh-CN" sz="800" kern="1200" dirty="0" smtClean="0">
                          <a:solidFill>
                            <a:schemeClr val="dk1"/>
                          </a:solidFill>
                          <a:latin typeface="+mn-lt"/>
                          <a:ea typeface="新細明體" pitchFamily="18" charset="-120"/>
                          <a:cs typeface="+mn-cs"/>
                        </a:rPr>
                        <a:t>, Mark Webster</a:t>
                      </a:r>
                    </a:p>
                  </a:txBody>
                  <a:tcPr anchor="ctr" anchorCtr="1"/>
                </a:tc>
                <a:tc>
                  <a:txBody>
                    <a:bodyPr/>
                    <a:lstStyle/>
                    <a:p>
                      <a:pPr marL="0" algn="l" defTabSz="914400" rtl="0" eaLnBrk="1" latinLnBrk="0" hangingPunct="1"/>
                      <a:r>
                        <a:rPr lang="en-US" altLang="zh-CN" sz="800" kern="1200" dirty="0" smtClean="0">
                          <a:solidFill>
                            <a:schemeClr val="dk1"/>
                          </a:solidFill>
                          <a:latin typeface="+mn-lt"/>
                          <a:ea typeface="新細明體" pitchFamily="18" charset="-120"/>
                          <a:cs typeface="+mn-cs"/>
                        </a:rPr>
                        <a:t>Power Amp Effects for </a:t>
                      </a:r>
                      <a:r>
                        <a:rPr lang="en-US" altLang="zh-CN" sz="800" kern="1200" dirty="0" err="1" smtClean="0">
                          <a:solidFill>
                            <a:schemeClr val="dk1"/>
                          </a:solidFill>
                          <a:latin typeface="+mn-lt"/>
                          <a:ea typeface="新細明體" pitchFamily="18" charset="-120"/>
                          <a:cs typeface="+mn-cs"/>
                        </a:rPr>
                        <a:t>HRb</a:t>
                      </a:r>
                      <a:r>
                        <a:rPr lang="en-US" altLang="zh-CN" sz="800" kern="1200" dirty="0" smtClean="0">
                          <a:solidFill>
                            <a:schemeClr val="dk1"/>
                          </a:solidFill>
                          <a:latin typeface="+mn-lt"/>
                          <a:ea typeface="新細明體" pitchFamily="18" charset="-120"/>
                          <a:cs typeface="+mn-cs"/>
                        </a:rPr>
                        <a:t> OFDM</a:t>
                      </a:r>
                      <a:endParaRPr lang="zh-CN" altLang="en-US" sz="800" kern="1200" dirty="0">
                        <a:solidFill>
                          <a:schemeClr val="dk1"/>
                        </a:solidFill>
                        <a:latin typeface="+mn-lt"/>
                        <a:ea typeface="新細明體" pitchFamily="18" charset="-120"/>
                        <a:cs typeface="+mn-cs"/>
                      </a:endParaRPr>
                    </a:p>
                  </a:txBody>
                  <a:tcPr anchor="ctr" anchorCtr="1"/>
                </a:tc>
                <a:tc>
                  <a:txBody>
                    <a:bodyPr/>
                    <a:lstStyle/>
                    <a:p>
                      <a:r>
                        <a:rPr lang="en-US" altLang="zh-CN" sz="800" dirty="0" smtClean="0"/>
                        <a:t>11-00-0393-00-000g-power-and-effects-for-hrb-ofdm</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2000-11</a:t>
                      </a:r>
                      <a:endParaRPr lang="zh-CN" altLang="en-US" sz="800" dirty="0" smtClean="0"/>
                    </a:p>
                  </a:txBody>
                  <a:tcPr anchor="ctr" anchorCtr="1"/>
                </a:tc>
              </a:tr>
              <a:tr h="361957">
                <a:tc>
                  <a:txBody>
                    <a:bodyPr/>
                    <a:lstStyle/>
                    <a:p>
                      <a:r>
                        <a:rPr lang="en-US" altLang="zh-CN" sz="800" dirty="0" smtClean="0"/>
                        <a:t>[3]</a:t>
                      </a:r>
                      <a:endParaRPr lang="zh-CN" altLang="en-US" sz="800" dirty="0"/>
                    </a:p>
                  </a:txBody>
                  <a:tcPr anchor="ctr" anchorCtr="1"/>
                </a:tc>
                <a:tc>
                  <a:txBody>
                    <a:bodyPr/>
                    <a:lstStyle/>
                    <a:p>
                      <a:pPr marL="0" algn="l" defTabSz="914400" rtl="0" eaLnBrk="1" latinLnBrk="0" hangingPunct="1"/>
                      <a:r>
                        <a:rPr lang="en-US" altLang="zh-CN" sz="800" dirty="0" smtClean="0">
                          <a:solidFill>
                            <a:schemeClr val="tx2"/>
                          </a:solidFill>
                          <a:ea typeface="宋体" charset="-122"/>
                        </a:rPr>
                        <a:t>Colin </a:t>
                      </a:r>
                      <a:r>
                        <a:rPr lang="en-US" altLang="zh-CN" sz="800" dirty="0" err="1" smtClean="0">
                          <a:solidFill>
                            <a:schemeClr val="tx2"/>
                          </a:solidFill>
                          <a:ea typeface="宋体" charset="-122"/>
                        </a:rPr>
                        <a:t>Lanzl</a:t>
                      </a:r>
                      <a:r>
                        <a:rPr lang="en-US" altLang="zh-CN" sz="800" dirty="0" smtClean="0">
                          <a:solidFill>
                            <a:schemeClr val="tx2"/>
                          </a:solidFill>
                          <a:ea typeface="宋体" charset="-122"/>
                        </a:rPr>
                        <a:t> </a:t>
                      </a:r>
                      <a:endParaRPr lang="zh-CN" altLang="en-US" sz="800" kern="1200" dirty="0">
                        <a:solidFill>
                          <a:schemeClr val="dk1"/>
                        </a:solidFill>
                        <a:latin typeface="+mn-lt"/>
                        <a:ea typeface="新細明體" pitchFamily="18" charset="-120"/>
                        <a:cs typeface="+mn-cs"/>
                      </a:endParaRPr>
                    </a:p>
                  </a:txBody>
                  <a:tcPr anchor="ctr" anchorCtr="1"/>
                </a:tc>
                <a:tc>
                  <a:txBody>
                    <a:bodyPr/>
                    <a:lstStyle/>
                    <a:p>
                      <a:r>
                        <a:rPr lang="en-US" altLang="zh-CN" sz="800" b="0" u="none" dirty="0" smtClean="0">
                          <a:solidFill>
                            <a:schemeClr val="tx2"/>
                          </a:solidFill>
                          <a:effectLst>
                            <a:outerShdw blurRad="38100" dist="38100" dir="2700000" algn="tl">
                              <a:srgbClr val="C0C0C0"/>
                            </a:outerShdw>
                          </a:effectLst>
                          <a:ea typeface="宋体" charset="-122"/>
                        </a:rPr>
                        <a:t>IEEE P802.15 Working Group for Wireless Personal Area Networks (WPANs)</a:t>
                      </a:r>
                      <a:endParaRPr lang="zh-CN" altLang="en-US" sz="800" b="0" u="none" dirty="0"/>
                    </a:p>
                  </a:txBody>
                  <a:tcPr anchor="ctr" anchorCtr="1"/>
                </a:tc>
                <a:tc>
                  <a:txBody>
                    <a:bodyPr/>
                    <a:lstStyle/>
                    <a:p>
                      <a:r>
                        <a:rPr lang="en-US" altLang="zh-CN" sz="800" dirty="0" smtClean="0"/>
                        <a:t>15-04-0663-00-004b-recommendations-power-amp-model-and-multipath-rms-delay-spread</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2004-11</a:t>
                      </a:r>
                      <a:endParaRPr lang="zh-CN" altLang="en-US" sz="800" dirty="0" smtClean="0"/>
                    </a:p>
                  </a:txBody>
                  <a:tcPr anchor="ctr" anchorCtr="1"/>
                </a:tc>
              </a:tr>
              <a:tr h="361957">
                <a:tc>
                  <a:txBody>
                    <a:bodyPr/>
                    <a:lstStyle/>
                    <a:p>
                      <a:r>
                        <a:rPr lang="en-US" altLang="zh-CN" sz="800" dirty="0" smtClean="0"/>
                        <a:t>[4]</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Mark Webster and Karen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Halford</a:t>
                      </a:r>
                      <a:endParaRPr lang="en-US" altLang="zh-CN" sz="800" b="0" u="none" kern="1200" dirty="0" smtClean="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pPr marL="0" algn="l" defTabSz="914400" rtl="0" eaLnBrk="1" latinLnBrk="0" hangingPunct="1"/>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Spectral Mask Considerations for 802.11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HRb</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r>
                        <a:rPr lang="en-US" altLang="zh-CN" sz="800" dirty="0" smtClean="0"/>
                        <a:t>11-00-0283-00-00sb-spectrum-mask-considerations-for-802-11-hrb</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2000-09</a:t>
                      </a:r>
                      <a:endParaRPr lang="zh-CN" altLang="en-US" sz="800" dirty="0" smtClean="0"/>
                    </a:p>
                  </a:txBody>
                  <a:tcPr anchor="ctr" anchorCtr="1"/>
                </a:tc>
              </a:tr>
              <a:tr h="361957">
                <a:tc>
                  <a:txBody>
                    <a:bodyPr/>
                    <a:lstStyle/>
                    <a:p>
                      <a:r>
                        <a:rPr lang="en-US" altLang="zh-CN" sz="800" dirty="0" smtClean="0"/>
                        <a:t>[5]</a:t>
                      </a:r>
                      <a:endParaRPr lang="zh-CN" altLang="en-US" sz="800" dirty="0"/>
                    </a:p>
                  </a:txBody>
                  <a:tcPr anchor="ctr" anchorCtr="1"/>
                </a:tc>
                <a:tc>
                  <a:txBody>
                    <a:bodyPr/>
                    <a:lstStyle/>
                    <a:p>
                      <a:pPr marL="0" algn="l" defTabSz="914400" rtl="0" eaLnBrk="1" latinLnBrk="0" hangingPunct="1"/>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Mark Webster </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pPr marL="0" algn="l" defTabSz="914400" rtl="0" eaLnBrk="1" latinLnBrk="0" hangingPunct="1"/>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Suggested PA Model for </a:t>
                      </a:r>
                      <a:r>
                        <a:rPr lang="en-US" altLang="zh-CN" sz="800" b="0" u="none" kern="1200" baseline="0" dirty="0" smtClean="0">
                          <a:solidFill>
                            <a:schemeClr val="tx2"/>
                          </a:solidFill>
                          <a:effectLst>
                            <a:outerShdw blurRad="38100" dist="38100" dir="2700000" algn="tl">
                              <a:srgbClr val="C0C0C0"/>
                            </a:outerShdw>
                          </a:effectLst>
                          <a:latin typeface="+mn-lt"/>
                          <a:ea typeface="宋体" charset="-122"/>
                          <a:cs typeface="+mn-cs"/>
                        </a:rPr>
                        <a:t> </a:t>
                      </a:r>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802.11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HRb</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r>
                        <a:rPr lang="en-US" altLang="zh-CN" sz="800" dirty="0" smtClean="0"/>
                        <a:t>11-00-0294-00-00sb-suggested..</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2000-09</a:t>
                      </a:r>
                      <a:endParaRPr lang="zh-CN" altLang="en-US" sz="800" dirty="0" smtClean="0"/>
                    </a:p>
                  </a:txBody>
                  <a:tcPr anchor="ctr" anchorCtr="1"/>
                </a:tc>
              </a:tr>
              <a:tr h="361957">
                <a:tc>
                  <a:txBody>
                    <a:bodyPr/>
                    <a:lstStyle/>
                    <a:p>
                      <a:r>
                        <a:rPr lang="en-US" altLang="zh-CN" sz="800" dirty="0" smtClean="0"/>
                        <a:t>[6]</a:t>
                      </a:r>
                      <a:endParaRPr lang="zh-CN" altLang="en-US" sz="800" dirty="0"/>
                    </a:p>
                  </a:txBody>
                  <a:tcPr anchor="ctr" anchorCtr="1"/>
                </a:tc>
                <a:tc>
                  <a:txBody>
                    <a:bodyPr/>
                    <a:lstStyle/>
                    <a:p>
                      <a:pPr marL="0" algn="l" defTabSz="914400" rtl="0" eaLnBrk="1" latinLnBrk="0" hangingPunct="1"/>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Bijoy</a:t>
                      </a:r>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Bhukania</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pPr marL="0" algn="l" defTabSz="914400" rtl="0" eaLnBrk="1" latinLnBrk="0" hangingPunct="1"/>
                      <a:r>
                        <a:rPr lang="en-US" altLang="zh-CN" sz="800" dirty="0" smtClean="0">
                          <a:ea typeface="宋体" charset="-122"/>
                        </a:rPr>
                        <a:t>11n Spectrum Mask Alignment</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r>
                        <a:rPr lang="en-US" altLang="zh-CN" sz="800" dirty="0" smtClean="0"/>
                        <a:t>11-11-0160-00-000m-11n-spectrum-mask-alignment</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800" dirty="0" smtClean="0"/>
                    </a:p>
                  </a:txBody>
                  <a:tcPr anchor="ctr" anchorCtr="1"/>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287" y="455124"/>
            <a:ext cx="8548777" cy="1066800"/>
          </a:xfrm>
        </p:spPr>
        <p:txBody>
          <a:bodyPr/>
          <a:lstStyle/>
          <a:p>
            <a:r>
              <a:rPr lang="en-US" altLang="zh-CN" sz="2800" dirty="0" smtClean="0"/>
              <a:t>ACI/AACI due to </a:t>
            </a:r>
            <a:r>
              <a:rPr lang="en-US" altLang="zh-CN" sz="2800" dirty="0" smtClean="0">
                <a:solidFill>
                  <a:schemeClr val="tx1"/>
                </a:solidFill>
              </a:rPr>
              <a:t>OOB Emission</a:t>
            </a:r>
            <a:endParaRPr lang="zh-CN" altLang="en-US" sz="2800" dirty="0">
              <a:solidFill>
                <a:schemeClr val="tx1"/>
              </a:solidFill>
            </a:endParaRPr>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3</a:t>
            </a:fld>
            <a:endParaRPr lang="en-US" altLang="zh-CN"/>
          </a:p>
        </p:txBody>
      </p:sp>
      <p:sp>
        <p:nvSpPr>
          <p:cNvPr id="21" name="TextBox 20"/>
          <p:cNvSpPr txBox="1"/>
          <p:nvPr/>
        </p:nvSpPr>
        <p:spPr>
          <a:xfrm>
            <a:off x="751660" y="1444580"/>
            <a:ext cx="7825869" cy="5139869"/>
          </a:xfrm>
          <a:prstGeom prst="rect">
            <a:avLst/>
          </a:prstGeom>
          <a:noFill/>
        </p:spPr>
        <p:txBody>
          <a:bodyPr wrap="square" rtlCol="0">
            <a:spAutoFit/>
          </a:bodyPr>
          <a:lstStyle/>
          <a:p>
            <a:pPr marL="457200" indent="-457200">
              <a:buAutoNum type="arabicPeriod"/>
            </a:pPr>
            <a:r>
              <a:rPr lang="en-US" altLang="zh-CN" dirty="0" smtClean="0"/>
              <a:t>We focus on the calculation of OOB emission based on SM and EVM table shown in the following slide.</a:t>
            </a:r>
          </a:p>
          <a:p>
            <a:pPr marL="914400" lvl="1" indent="-457200">
              <a:buFont typeface="+mj-lt"/>
              <a:buAutoNum type="arabicPeriod"/>
            </a:pPr>
            <a:r>
              <a:rPr lang="en-US" altLang="zh-CN" sz="2000" dirty="0" smtClean="0"/>
              <a:t>Calculation in TX side only needs to know the signal waveform in TX side. </a:t>
            </a:r>
          </a:p>
          <a:p>
            <a:pPr marL="914400" lvl="1" indent="-457200">
              <a:buFont typeface="+mj-lt"/>
              <a:buAutoNum type="arabicPeriod"/>
            </a:pPr>
            <a:r>
              <a:rPr lang="en-US" altLang="zh-CN" sz="2000" dirty="0" smtClean="0"/>
              <a:t>Signal waveform might also be irregular. Fortunately, standard of 802.11 specify Spectrum Mask (SM) and relative constellation error (RCE=EVM). Arbitrary signal (</a:t>
            </a:r>
            <a:r>
              <a:rPr lang="en-US" altLang="zh-CN" sz="2000" dirty="0" err="1" smtClean="0"/>
              <a:t>MCSx</a:t>
            </a:r>
            <a:r>
              <a:rPr lang="en-US" altLang="zh-CN" sz="2000" dirty="0" smtClean="0"/>
              <a:t>) waveform can be derived from SM+EVM table based on the model proposed in this slide.</a:t>
            </a:r>
          </a:p>
          <a:p>
            <a:pPr marL="457200" indent="-457200">
              <a:buFont typeface="+mj-lt"/>
              <a:buAutoNum type="arabicPeriod"/>
            </a:pPr>
            <a:r>
              <a:rPr lang="en-US" altLang="zh-CN" dirty="0" smtClean="0"/>
              <a:t>Calculation of ACI/AACI due to OOB Emission based on arbitrary signal waveform in TX side + effect of wireless channel can results in its impact on the receiver noise floor.  </a:t>
            </a:r>
          </a:p>
          <a:p>
            <a:pPr marL="914400" lvl="1" indent="-457200">
              <a:buFont typeface="+mj-lt"/>
              <a:buAutoNum type="arabicPeriod"/>
            </a:pPr>
            <a:endParaRPr lang="en-US" altLang="zh-CN" sz="2000" dirty="0" smtClean="0"/>
          </a:p>
          <a:p>
            <a:pPr marL="457200" indent="-457200">
              <a:buAutoNum type="arabicPeriod"/>
            </a:pPr>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8976" y="692624"/>
            <a:ext cx="7772400" cy="1066800"/>
          </a:xfrm>
        </p:spPr>
        <p:txBody>
          <a:bodyPr/>
          <a:lstStyle/>
          <a:p>
            <a:r>
              <a:rPr lang="en-US" altLang="zh-CN" dirty="0" smtClean="0"/>
              <a:t>OOB Emission and PA non-linearity</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4</a:t>
            </a:fld>
            <a:endParaRPr lang="en-US" altLang="zh-CN"/>
          </a:p>
        </p:txBody>
      </p:sp>
      <p:sp>
        <p:nvSpPr>
          <p:cNvPr id="21" name="TextBox 20"/>
          <p:cNvSpPr txBox="1"/>
          <p:nvPr/>
        </p:nvSpPr>
        <p:spPr>
          <a:xfrm>
            <a:off x="726437" y="1805797"/>
            <a:ext cx="7439704" cy="3970318"/>
          </a:xfrm>
          <a:prstGeom prst="rect">
            <a:avLst/>
          </a:prstGeom>
          <a:noFill/>
        </p:spPr>
        <p:txBody>
          <a:bodyPr wrap="square" rtlCol="0">
            <a:spAutoFit/>
          </a:bodyPr>
          <a:lstStyle/>
          <a:p>
            <a:pPr marL="457200" indent="-457200">
              <a:buAutoNum type="arabicPeriod"/>
            </a:pPr>
            <a:r>
              <a:rPr lang="en-US" altLang="zh-CN" sz="1800" dirty="0" smtClean="0"/>
              <a:t>OOB Emission normally comes from non-linearity of PA, we also called it as out of band leakage. </a:t>
            </a:r>
          </a:p>
          <a:p>
            <a:pPr marL="457200" indent="-457200">
              <a:buAutoNum type="arabicPeriod"/>
            </a:pPr>
            <a:r>
              <a:rPr lang="en-US" altLang="zh-CN" sz="1800" dirty="0" smtClean="0"/>
              <a:t>Normally we can used adjacent channel power ratio (ACPR) and alternative adjacent channel power ratio (AACPR) to evaluate it. But it also needs to calculate ACI and AACI. Then ACPR=Channel Power/ACI, AACPR=Channel Power/AACI.</a:t>
            </a:r>
          </a:p>
          <a:p>
            <a:pPr marL="457200" indent="-457200">
              <a:buAutoNum type="arabicPeriod"/>
            </a:pPr>
            <a:r>
              <a:rPr lang="en-US" altLang="zh-CN" sz="1800" dirty="0" smtClean="0"/>
              <a:t>The other simple way of evaluating OOB Emission is through SM, which can give us qualitative impression how bad the ACI, AACI is. Normally SM represents the worst case of tolerable signal waveform.</a:t>
            </a:r>
          </a:p>
          <a:p>
            <a:pPr marL="457200" indent="-457200">
              <a:buAutoNum type="arabicPeriod"/>
            </a:pPr>
            <a:r>
              <a:rPr lang="en-US" altLang="zh-CN" sz="1800" dirty="0" smtClean="0"/>
              <a:t>Rapp model can be used to evaluate how non-linearity of PA exert its impact on signal waveform. We can control the shape of signal waveform by changing </a:t>
            </a:r>
            <a:r>
              <a:rPr lang="en-US" altLang="zh-CN" sz="1800" dirty="0" err="1" smtClean="0"/>
              <a:t>backoff</a:t>
            </a:r>
            <a:r>
              <a:rPr lang="en-US" altLang="zh-CN" sz="1800" dirty="0" smtClean="0"/>
              <a:t> value from P1dB to adjust PA’s non-linearity and its OOB Emission and ACI, AACI. The effect is shown in the next slides.</a:t>
            </a:r>
            <a:endParaRPr lang="zh-CN" alt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日期占位符 2"/>
          <p:cNvSpPr>
            <a:spLocks noGrp="1"/>
          </p:cNvSpPr>
          <p:nvPr>
            <p:ph type="dt" sz="half" idx="10"/>
          </p:nvPr>
        </p:nvSpPr>
        <p:spPr>
          <a:xfrm>
            <a:off x="696913" y="332601"/>
            <a:ext cx="942566" cy="276999"/>
          </a:xfrm>
        </p:spPr>
        <p:txBody>
          <a:bodyPr/>
          <a:lstStyle/>
          <a:p>
            <a:r>
              <a:rPr lang="en-US" altLang="zh-CN" dirty="0" smtClean="0"/>
              <a:t>July 2014</a:t>
            </a:r>
            <a:endParaRPr lang="en-US" altLang="zh-CN" dirty="0"/>
          </a:p>
        </p:txBody>
      </p:sp>
      <p:sp>
        <p:nvSpPr>
          <p:cNvPr id="18" name="页脚占位符 3"/>
          <p:cNvSpPr>
            <a:spLocks noGrp="1"/>
          </p:cNvSpPr>
          <p:nvPr>
            <p:ph type="ftr" sz="quarter" idx="11"/>
          </p:nvPr>
        </p:nvSpPr>
        <p:spPr>
          <a:xfrm>
            <a:off x="6707012" y="6475413"/>
            <a:ext cx="1836913" cy="184666"/>
          </a:xfrm>
        </p:spPr>
        <p:txBody>
          <a:bodyPr/>
          <a:lstStyle/>
          <a:p>
            <a:pPr>
              <a:defRPr/>
            </a:pPr>
            <a:r>
              <a:rPr lang="en-US" altLang="zh-CN" dirty="0" smtClean="0"/>
              <a:t>Yu </a:t>
            </a:r>
            <a:r>
              <a:rPr lang="en-US" altLang="zh-CN" dirty="0" err="1" smtClean="0"/>
              <a:t>Cai</a:t>
            </a:r>
            <a:r>
              <a:rPr lang="en-US" altLang="zh-CN" dirty="0" smtClean="0"/>
              <a:t>, </a:t>
            </a:r>
            <a:r>
              <a:rPr lang="en-US" altLang="zh-CN" dirty="0" err="1" smtClean="0"/>
              <a:t>Huawei</a:t>
            </a:r>
            <a:r>
              <a:rPr lang="en-US" altLang="zh-CN" dirty="0" smtClean="0"/>
              <a:t> Technologies</a:t>
            </a:r>
            <a:endParaRPr lang="en-US" altLang="zh-CN" dirty="0"/>
          </a:p>
        </p:txBody>
      </p:sp>
      <p:sp>
        <p:nvSpPr>
          <p:cNvPr id="19" name="灯片编号占位符 4"/>
          <p:cNvSpPr>
            <a:spLocks noGrp="1"/>
          </p:cNvSpPr>
          <p:nvPr>
            <p:ph type="sldNum" sz="quarter" idx="12"/>
          </p:nvPr>
        </p:nvSpPr>
        <p:spPr/>
        <p:txBody>
          <a:bodyPr/>
          <a:lstStyle/>
          <a:p>
            <a:r>
              <a:rPr lang="en-US" altLang="zh-CN"/>
              <a:t>Slide </a:t>
            </a:r>
            <a:fld id="{1F28F0D6-5A39-4A99-9CEF-8DBFF85224AB}" type="slidenum">
              <a:rPr lang="en-US" altLang="zh-CN"/>
              <a:pPr/>
              <a:t>5</a:t>
            </a:fld>
            <a:endParaRPr lang="en-US" altLang="zh-CN"/>
          </a:p>
        </p:txBody>
      </p:sp>
      <p:pic>
        <p:nvPicPr>
          <p:cNvPr id="49155" name="Picture 3"/>
          <p:cNvPicPr>
            <a:picLocks noChangeAspect="1" noChangeArrowheads="1"/>
          </p:cNvPicPr>
          <p:nvPr/>
        </p:nvPicPr>
        <p:blipFill>
          <a:blip r:embed="rId2" cstate="print"/>
          <a:srcRect/>
          <a:stretch>
            <a:fillRect/>
          </a:stretch>
        </p:blipFill>
        <p:spPr bwMode="auto">
          <a:xfrm>
            <a:off x="1371600" y="1676400"/>
            <a:ext cx="6088063" cy="4565650"/>
          </a:xfrm>
          <a:prstGeom prst="rect">
            <a:avLst/>
          </a:prstGeom>
          <a:noFill/>
          <a:ln w="9525">
            <a:noFill/>
            <a:miter lim="800000"/>
            <a:headEnd/>
            <a:tailEnd/>
          </a:ln>
          <a:effectLst/>
        </p:spPr>
      </p:pic>
      <p:sp>
        <p:nvSpPr>
          <p:cNvPr id="49154" name="Rectangle 2"/>
          <p:cNvSpPr>
            <a:spLocks noGrp="1" noChangeArrowheads="1"/>
          </p:cNvSpPr>
          <p:nvPr>
            <p:ph type="title"/>
          </p:nvPr>
        </p:nvSpPr>
        <p:spPr/>
        <p:txBody>
          <a:bodyPr/>
          <a:lstStyle/>
          <a:p>
            <a:r>
              <a:rPr lang="en-US" altLang="zh-CN" sz="2800" b="1" dirty="0" smtClean="0">
                <a:ea typeface="宋体" charset="-122"/>
              </a:rPr>
              <a:t>PA non-linearity vs. </a:t>
            </a:r>
            <a:r>
              <a:rPr lang="en-US" altLang="zh-CN" sz="2800" b="1" dirty="0" err="1" smtClean="0">
                <a:ea typeface="宋体" charset="-122"/>
              </a:rPr>
              <a:t>backoff</a:t>
            </a:r>
            <a:r>
              <a:rPr lang="en-US" altLang="zh-CN" sz="2800" b="1" dirty="0" smtClean="0">
                <a:ea typeface="宋体" charset="-122"/>
              </a:rPr>
              <a:t> value and its impact on ACP [2] </a:t>
            </a:r>
            <a:r>
              <a:rPr lang="en-US" altLang="zh-CN" sz="2800" b="1" dirty="0" smtClean="0">
                <a:solidFill>
                  <a:schemeClr val="tx1"/>
                </a:solidFill>
                <a:ea typeface="宋体" charset="-122"/>
              </a:rPr>
              <a:t>(Rapp model p=3)</a:t>
            </a:r>
            <a:endParaRPr lang="en-US" altLang="zh-CN" sz="2800" b="1" dirty="0">
              <a:solidFill>
                <a:schemeClr val="tx1"/>
              </a:solidFill>
              <a:ea typeface="宋体" charset="-122"/>
            </a:endParaRPr>
          </a:p>
        </p:txBody>
      </p:sp>
      <p:grpSp>
        <p:nvGrpSpPr>
          <p:cNvPr id="2" name="Group 4"/>
          <p:cNvGrpSpPr>
            <a:grpSpLocks/>
          </p:cNvGrpSpPr>
          <p:nvPr/>
        </p:nvGrpSpPr>
        <p:grpSpPr bwMode="auto">
          <a:xfrm>
            <a:off x="5562600" y="3124200"/>
            <a:ext cx="3251200" cy="3276600"/>
            <a:chOff x="3504" y="1680"/>
            <a:chExt cx="2048" cy="2064"/>
          </a:xfrm>
        </p:grpSpPr>
        <p:sp>
          <p:nvSpPr>
            <p:cNvPr id="49157" name="Line 5"/>
            <p:cNvSpPr>
              <a:spLocks noChangeShapeType="1"/>
            </p:cNvSpPr>
            <p:nvPr/>
          </p:nvSpPr>
          <p:spPr bwMode="auto">
            <a:xfrm flipH="1" flipV="1">
              <a:off x="4320" y="2304"/>
              <a:ext cx="384" cy="9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58" name="Text Box 6"/>
            <p:cNvSpPr txBox="1">
              <a:spLocks noChangeArrowheads="1"/>
            </p:cNvSpPr>
            <p:nvPr/>
          </p:nvSpPr>
          <p:spPr bwMode="auto">
            <a:xfrm>
              <a:off x="3504" y="3552"/>
              <a:ext cx="848" cy="192"/>
            </a:xfrm>
            <a:prstGeom prst="rect">
              <a:avLst/>
            </a:prstGeom>
            <a:noFill/>
            <a:ln w="9525">
              <a:noFill/>
              <a:miter lim="800000"/>
              <a:headEnd/>
              <a:tailEnd/>
            </a:ln>
            <a:effectLst/>
          </p:spPr>
          <p:txBody>
            <a:bodyPr wrap="none">
              <a:spAutoFit/>
            </a:bodyPr>
            <a:lstStyle/>
            <a:p>
              <a:pPr algn="l"/>
              <a:r>
                <a:rPr lang="en-US" altLang="zh-CN" sz="1400">
                  <a:ea typeface="宋体" charset="-122"/>
                </a:rPr>
                <a:t>backoff=16.0dB</a:t>
              </a:r>
            </a:p>
          </p:txBody>
        </p:sp>
        <p:sp>
          <p:nvSpPr>
            <p:cNvPr id="49159" name="Text Box 7"/>
            <p:cNvSpPr txBox="1">
              <a:spLocks noChangeArrowheads="1"/>
            </p:cNvSpPr>
            <p:nvPr/>
          </p:nvSpPr>
          <p:spPr bwMode="auto">
            <a:xfrm>
              <a:off x="4704" y="1680"/>
              <a:ext cx="792" cy="192"/>
            </a:xfrm>
            <a:prstGeom prst="rect">
              <a:avLst/>
            </a:prstGeom>
            <a:noFill/>
            <a:ln w="9525">
              <a:noFill/>
              <a:miter lim="800000"/>
              <a:headEnd/>
              <a:tailEnd/>
            </a:ln>
            <a:effectLst/>
          </p:spPr>
          <p:txBody>
            <a:bodyPr wrap="none">
              <a:spAutoFit/>
            </a:bodyPr>
            <a:lstStyle/>
            <a:p>
              <a:pPr algn="l"/>
              <a:r>
                <a:rPr lang="en-US" altLang="zh-CN" sz="1400">
                  <a:ea typeface="宋体" charset="-122"/>
                </a:rPr>
                <a:t>backoff=3.4dB</a:t>
              </a:r>
            </a:p>
          </p:txBody>
        </p:sp>
        <p:sp>
          <p:nvSpPr>
            <p:cNvPr id="49160" name="Text Box 8"/>
            <p:cNvSpPr txBox="1">
              <a:spLocks noChangeArrowheads="1"/>
            </p:cNvSpPr>
            <p:nvPr/>
          </p:nvSpPr>
          <p:spPr bwMode="auto">
            <a:xfrm>
              <a:off x="4704" y="2304"/>
              <a:ext cx="792" cy="192"/>
            </a:xfrm>
            <a:prstGeom prst="rect">
              <a:avLst/>
            </a:prstGeom>
            <a:noFill/>
            <a:ln w="9525">
              <a:noFill/>
              <a:miter lim="800000"/>
              <a:headEnd/>
              <a:tailEnd/>
            </a:ln>
            <a:effectLst/>
          </p:spPr>
          <p:txBody>
            <a:bodyPr wrap="none">
              <a:spAutoFit/>
            </a:bodyPr>
            <a:lstStyle/>
            <a:p>
              <a:pPr algn="l"/>
              <a:r>
                <a:rPr lang="en-US" altLang="zh-CN" sz="1400">
                  <a:ea typeface="宋体" charset="-122"/>
                </a:rPr>
                <a:t>backoff=4.6dB</a:t>
              </a:r>
            </a:p>
          </p:txBody>
        </p:sp>
        <p:sp>
          <p:nvSpPr>
            <p:cNvPr id="49161" name="Line 9"/>
            <p:cNvSpPr>
              <a:spLocks noChangeShapeType="1"/>
            </p:cNvSpPr>
            <p:nvPr/>
          </p:nvSpPr>
          <p:spPr bwMode="auto">
            <a:xfrm flipV="1">
              <a:off x="3744" y="3168"/>
              <a:ext cx="0" cy="33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62" name="Line 10"/>
            <p:cNvSpPr>
              <a:spLocks noChangeShapeType="1"/>
            </p:cNvSpPr>
            <p:nvPr/>
          </p:nvSpPr>
          <p:spPr bwMode="auto">
            <a:xfrm flipH="1">
              <a:off x="4224" y="1776"/>
              <a:ext cx="480" cy="33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63" name="Text Box 11"/>
            <p:cNvSpPr txBox="1">
              <a:spLocks noChangeArrowheads="1"/>
            </p:cNvSpPr>
            <p:nvPr/>
          </p:nvSpPr>
          <p:spPr bwMode="auto">
            <a:xfrm>
              <a:off x="4704" y="2640"/>
              <a:ext cx="792" cy="192"/>
            </a:xfrm>
            <a:prstGeom prst="rect">
              <a:avLst/>
            </a:prstGeom>
            <a:noFill/>
            <a:ln w="9525">
              <a:noFill/>
              <a:miter lim="800000"/>
              <a:headEnd/>
              <a:tailEnd/>
            </a:ln>
            <a:effectLst/>
          </p:spPr>
          <p:txBody>
            <a:bodyPr wrap="none">
              <a:spAutoFit/>
            </a:bodyPr>
            <a:lstStyle/>
            <a:p>
              <a:pPr algn="l"/>
              <a:r>
                <a:rPr lang="en-US" altLang="zh-CN" sz="1400">
                  <a:ea typeface="宋体" charset="-122"/>
                </a:rPr>
                <a:t>backoff=8.1dB</a:t>
              </a:r>
            </a:p>
          </p:txBody>
        </p:sp>
        <p:sp>
          <p:nvSpPr>
            <p:cNvPr id="49164" name="Line 12"/>
            <p:cNvSpPr>
              <a:spLocks noChangeShapeType="1"/>
            </p:cNvSpPr>
            <p:nvPr/>
          </p:nvSpPr>
          <p:spPr bwMode="auto">
            <a:xfrm flipH="1" flipV="1">
              <a:off x="4176" y="2592"/>
              <a:ext cx="576" cy="144"/>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65" name="Text Box 13"/>
            <p:cNvSpPr txBox="1">
              <a:spLocks noChangeArrowheads="1"/>
            </p:cNvSpPr>
            <p:nvPr/>
          </p:nvSpPr>
          <p:spPr bwMode="auto">
            <a:xfrm>
              <a:off x="4704" y="2880"/>
              <a:ext cx="848" cy="192"/>
            </a:xfrm>
            <a:prstGeom prst="rect">
              <a:avLst/>
            </a:prstGeom>
            <a:noFill/>
            <a:ln w="9525">
              <a:noFill/>
              <a:miter lim="800000"/>
              <a:headEnd/>
              <a:tailEnd/>
            </a:ln>
            <a:effectLst/>
          </p:spPr>
          <p:txBody>
            <a:bodyPr wrap="none">
              <a:spAutoFit/>
            </a:bodyPr>
            <a:lstStyle/>
            <a:p>
              <a:pPr algn="l"/>
              <a:r>
                <a:rPr lang="en-US" altLang="zh-CN" sz="1400">
                  <a:ea typeface="宋体" charset="-122"/>
                </a:rPr>
                <a:t>backoff=12.0dB</a:t>
              </a:r>
            </a:p>
          </p:txBody>
        </p:sp>
        <p:sp>
          <p:nvSpPr>
            <p:cNvPr id="49166" name="Line 14"/>
            <p:cNvSpPr>
              <a:spLocks noChangeShapeType="1"/>
            </p:cNvSpPr>
            <p:nvPr/>
          </p:nvSpPr>
          <p:spPr bwMode="auto">
            <a:xfrm flipH="1" flipV="1">
              <a:off x="3744" y="2640"/>
              <a:ext cx="1008" cy="336"/>
            </a:xfrm>
            <a:prstGeom prst="line">
              <a:avLst/>
            </a:prstGeom>
            <a:noFill/>
            <a:ln w="9525">
              <a:solidFill>
                <a:schemeClr val="tx1"/>
              </a:solidFill>
              <a:round/>
              <a:headEnd/>
              <a:tailEnd type="triangle" w="med" len="med"/>
            </a:ln>
            <a:effectLst/>
          </p:spPr>
          <p:txBody>
            <a:bodyPr wrap="none" anchor="ctr"/>
            <a:lstStyle/>
            <a:p>
              <a:endParaRPr lang="zh-CN" altLang="en-US"/>
            </a:p>
          </p:txBody>
        </p:sp>
      </p:grpSp>
      <p:sp>
        <p:nvSpPr>
          <p:cNvPr id="49167" name="Text Box 15"/>
          <p:cNvSpPr txBox="1">
            <a:spLocks noChangeArrowheads="1"/>
          </p:cNvSpPr>
          <p:nvPr/>
        </p:nvSpPr>
        <p:spPr bwMode="auto">
          <a:xfrm>
            <a:off x="5781675" y="2362200"/>
            <a:ext cx="847725" cy="457200"/>
          </a:xfrm>
          <a:prstGeom prst="rect">
            <a:avLst/>
          </a:prstGeom>
          <a:noFill/>
          <a:ln w="12700">
            <a:noFill/>
            <a:miter lim="800000"/>
            <a:headEnd type="none" w="sm" len="sm"/>
            <a:tailEnd type="none" w="sm" len="sm"/>
          </a:ln>
          <a:effectLst/>
        </p:spPr>
        <p:txBody>
          <a:bodyPr wrap="none">
            <a:spAutoFit/>
          </a:bodyPr>
          <a:lstStyle/>
          <a:p>
            <a:r>
              <a:rPr lang="en-US" altLang="zh-CN" sz="2400" b="1">
                <a:solidFill>
                  <a:srgbClr val="FF0000"/>
                </a:solidFill>
                <a:ea typeface="宋体" charset="-122"/>
              </a:rPr>
              <a:t>P = 3</a:t>
            </a:r>
          </a:p>
        </p:txBody>
      </p:sp>
      <p:sp>
        <p:nvSpPr>
          <p:cNvPr id="49168" name="Text Box 16"/>
          <p:cNvSpPr txBox="1">
            <a:spLocks noChangeArrowheads="1"/>
          </p:cNvSpPr>
          <p:nvPr/>
        </p:nvSpPr>
        <p:spPr bwMode="auto">
          <a:xfrm>
            <a:off x="7523163" y="1955800"/>
            <a:ext cx="992187" cy="730250"/>
          </a:xfrm>
          <a:prstGeom prst="rect">
            <a:avLst/>
          </a:prstGeom>
          <a:noFill/>
          <a:ln w="12700">
            <a:noFill/>
            <a:miter lim="800000"/>
            <a:headEnd type="none" w="sm" len="sm"/>
            <a:tailEnd type="none" w="sm" len="sm"/>
          </a:ln>
          <a:effectLst/>
        </p:spPr>
        <p:txBody>
          <a:bodyPr wrap="none">
            <a:spAutoFit/>
          </a:bodyPr>
          <a:lstStyle/>
          <a:p>
            <a:pPr algn="l"/>
            <a:r>
              <a:rPr lang="en-US" altLang="zh-CN" sz="1400" b="1">
                <a:ea typeface="宋体" charset="-122"/>
              </a:rPr>
              <a:t>Backoff </a:t>
            </a:r>
          </a:p>
          <a:p>
            <a:pPr algn="l"/>
            <a:r>
              <a:rPr lang="en-US" altLang="zh-CN" sz="1400" b="1">
                <a:ea typeface="宋体" charset="-122"/>
              </a:rPr>
              <a:t>from Full</a:t>
            </a:r>
          </a:p>
          <a:p>
            <a:pPr algn="l"/>
            <a:r>
              <a:rPr lang="en-US" altLang="zh-CN" sz="1400" b="1">
                <a:ea typeface="宋体" charset="-122"/>
              </a:rPr>
              <a:t>Saturation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Example: </a:t>
            </a:r>
            <a:r>
              <a:rPr lang="en-US" altLang="zh-CN" dirty="0" smtClean="0"/>
              <a:t>Simulation scenarios and path loss (PL) calculation</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6</a:t>
            </a:fld>
            <a:endParaRPr lang="en-US" altLang="zh-CN"/>
          </a:p>
        </p:txBody>
      </p:sp>
      <p:sp>
        <p:nvSpPr>
          <p:cNvPr id="20" name="TextBox 19"/>
          <p:cNvSpPr txBox="1"/>
          <p:nvPr/>
        </p:nvSpPr>
        <p:spPr>
          <a:xfrm>
            <a:off x="543464" y="4753155"/>
            <a:ext cx="6193766" cy="738664"/>
          </a:xfrm>
          <a:prstGeom prst="rect">
            <a:avLst/>
          </a:prstGeom>
          <a:noFill/>
        </p:spPr>
        <p:txBody>
          <a:bodyPr wrap="square" rtlCol="0">
            <a:spAutoFit/>
          </a:bodyPr>
          <a:lstStyle/>
          <a:p>
            <a:r>
              <a:rPr lang="en-US" altLang="zh-CN" sz="1400" dirty="0" smtClean="0"/>
              <a:t>PL(d)=LFS (d</a:t>
            </a:r>
            <a:r>
              <a:rPr lang="en-US" altLang="zh-CN" sz="1000" baseline="-25000" dirty="0" smtClean="0"/>
              <a:t>BP</a:t>
            </a:r>
            <a:r>
              <a:rPr lang="en-US" altLang="zh-CN" sz="1400" dirty="0" smtClean="0"/>
              <a:t>)+35*log10(d/ d</a:t>
            </a:r>
            <a:r>
              <a:rPr lang="en-US" altLang="zh-CN" sz="1000" baseline="-25000" dirty="0" smtClean="0"/>
              <a:t>BP</a:t>
            </a:r>
            <a:r>
              <a:rPr lang="en-US" altLang="zh-CN" sz="1400" dirty="0" smtClean="0"/>
              <a:t>)+SF     d&gt; d</a:t>
            </a:r>
            <a:r>
              <a:rPr lang="en-US" altLang="zh-CN" sz="1000" baseline="-25000" dirty="0" smtClean="0"/>
              <a:t>BP</a:t>
            </a:r>
            <a:r>
              <a:rPr lang="en-US" altLang="zh-CN" sz="1400" dirty="0" smtClean="0"/>
              <a:t> =10m for Channel D</a:t>
            </a:r>
          </a:p>
          <a:p>
            <a:r>
              <a:rPr lang="en-US" altLang="zh-CN" sz="1400" dirty="0" smtClean="0"/>
              <a:t>SF=0,</a:t>
            </a:r>
          </a:p>
          <a:p>
            <a:r>
              <a:rPr lang="en-US" altLang="zh-CN" sz="1400" dirty="0" smtClean="0"/>
              <a:t>L</a:t>
            </a:r>
            <a:r>
              <a:rPr lang="en-US" altLang="zh-CN" sz="1000" baseline="-25000" dirty="0" smtClean="0"/>
              <a:t>FS</a:t>
            </a:r>
            <a:r>
              <a:rPr lang="en-US" altLang="zh-CN" sz="1400" dirty="0" smtClean="0"/>
              <a:t> (d)=20*log10(d)+20*log10(f)-147.5                 f=2.4*10^9 Hz</a:t>
            </a:r>
            <a:endParaRPr lang="zh-CN" altLang="en-US" sz="1400" dirty="0"/>
          </a:p>
        </p:txBody>
      </p:sp>
      <p:sp>
        <p:nvSpPr>
          <p:cNvPr id="21" name="TextBox 20"/>
          <p:cNvSpPr txBox="1"/>
          <p:nvPr/>
        </p:nvSpPr>
        <p:spPr>
          <a:xfrm>
            <a:off x="5633049" y="2449900"/>
            <a:ext cx="3338423" cy="523220"/>
          </a:xfrm>
          <a:prstGeom prst="rect">
            <a:avLst/>
          </a:prstGeom>
          <a:noFill/>
        </p:spPr>
        <p:txBody>
          <a:bodyPr wrap="square" rtlCol="0">
            <a:spAutoFit/>
          </a:bodyPr>
          <a:lstStyle/>
          <a:p>
            <a:r>
              <a:rPr lang="en-US" altLang="zh-CN" sz="1400" dirty="0" smtClean="0"/>
              <a:t>Path loss can be calculated in terms of channel D path loss model.</a:t>
            </a:r>
            <a:endParaRPr lang="zh-CN" altLang="en-US" sz="1400" dirty="0"/>
          </a:p>
        </p:txBody>
      </p:sp>
      <p:sp>
        <p:nvSpPr>
          <p:cNvPr id="22" name="椭圆 21"/>
          <p:cNvSpPr/>
          <p:nvPr/>
        </p:nvSpPr>
        <p:spPr bwMode="auto">
          <a:xfrm rot="19846841">
            <a:off x="2072364" y="2260570"/>
            <a:ext cx="198783" cy="174929"/>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23" name="椭圆 22"/>
          <p:cNvSpPr/>
          <p:nvPr/>
        </p:nvSpPr>
        <p:spPr bwMode="auto">
          <a:xfrm>
            <a:off x="3106034" y="4168883"/>
            <a:ext cx="198782" cy="190831"/>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24" name="椭圆 23"/>
          <p:cNvSpPr/>
          <p:nvPr/>
        </p:nvSpPr>
        <p:spPr bwMode="auto">
          <a:xfrm>
            <a:off x="4751954" y="2006128"/>
            <a:ext cx="198782" cy="166978"/>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cxnSp>
        <p:nvCxnSpPr>
          <p:cNvPr id="25" name="直接箭头连接符 24"/>
          <p:cNvCxnSpPr>
            <a:stCxn id="22" idx="4"/>
            <a:endCxn id="23" idx="1"/>
          </p:cNvCxnSpPr>
          <p:nvPr/>
        </p:nvCxnSpPr>
        <p:spPr bwMode="auto">
          <a:xfrm>
            <a:off x="2214452" y="2424370"/>
            <a:ext cx="920693" cy="17724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6" name="直接箭头连接符 25"/>
          <p:cNvCxnSpPr>
            <a:stCxn id="24" idx="3"/>
            <a:endCxn id="23" idx="7"/>
          </p:cNvCxnSpPr>
          <p:nvPr/>
        </p:nvCxnSpPr>
        <p:spPr bwMode="auto">
          <a:xfrm flipH="1">
            <a:off x="3275705" y="2148653"/>
            <a:ext cx="1505360" cy="204817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7" name="TextBox 26"/>
          <p:cNvSpPr txBox="1"/>
          <p:nvPr/>
        </p:nvSpPr>
        <p:spPr>
          <a:xfrm>
            <a:off x="1802020" y="3230629"/>
            <a:ext cx="731520" cy="553998"/>
          </a:xfrm>
          <a:prstGeom prst="rect">
            <a:avLst/>
          </a:prstGeom>
          <a:noFill/>
        </p:spPr>
        <p:txBody>
          <a:bodyPr wrap="square" rtlCol="0">
            <a:spAutoFit/>
          </a:bodyPr>
          <a:lstStyle/>
          <a:p>
            <a:r>
              <a:rPr lang="en-US" altLang="zh-CN" sz="1000" dirty="0" smtClean="0">
                <a:solidFill>
                  <a:schemeClr val="accent2">
                    <a:lumMod val="75000"/>
                  </a:schemeClr>
                </a:solidFill>
              </a:rPr>
              <a:t>MCS</a:t>
            </a:r>
            <a:r>
              <a:rPr lang="en-US" altLang="zh-CN" sz="1000" baseline="-25000" dirty="0" smtClean="0">
                <a:solidFill>
                  <a:schemeClr val="accent2">
                    <a:lumMod val="75000"/>
                  </a:schemeClr>
                </a:solidFill>
              </a:rPr>
              <a:t>0</a:t>
            </a:r>
            <a:r>
              <a:rPr lang="en-US" altLang="zh-CN" sz="1000" dirty="0" smtClean="0">
                <a:solidFill>
                  <a:schemeClr val="accent2">
                    <a:lumMod val="75000"/>
                  </a:schemeClr>
                </a:solidFill>
              </a:rPr>
              <a:t>,</a:t>
            </a:r>
          </a:p>
          <a:p>
            <a:r>
              <a:rPr lang="en-US" altLang="zh-CN" sz="1000" dirty="0" smtClean="0">
                <a:solidFill>
                  <a:schemeClr val="accent2">
                    <a:lumMod val="75000"/>
                  </a:schemeClr>
                </a:solidFill>
              </a:rPr>
              <a:t>d</a:t>
            </a:r>
            <a:r>
              <a:rPr lang="en-US" altLang="zh-CN" sz="1000" baseline="-25000" dirty="0" smtClean="0">
                <a:solidFill>
                  <a:schemeClr val="accent2">
                    <a:lumMod val="75000"/>
                  </a:schemeClr>
                </a:solidFill>
              </a:rPr>
              <a:t>1</a:t>
            </a:r>
            <a:r>
              <a:rPr lang="en-US" altLang="zh-CN" sz="1000" dirty="0" smtClean="0">
                <a:solidFill>
                  <a:schemeClr val="accent2">
                    <a:lumMod val="75000"/>
                  </a:schemeClr>
                </a:solidFill>
              </a:rPr>
              <a:t>=15m,</a:t>
            </a:r>
          </a:p>
          <a:p>
            <a:r>
              <a:rPr lang="en-US" altLang="zh-CN" sz="1000" dirty="0" smtClean="0">
                <a:solidFill>
                  <a:schemeClr val="accent2">
                    <a:lumMod val="75000"/>
                  </a:schemeClr>
                </a:solidFill>
              </a:rPr>
              <a:t>40MHz</a:t>
            </a:r>
            <a:endParaRPr lang="zh-CN" altLang="en-US" sz="1000" dirty="0">
              <a:solidFill>
                <a:schemeClr val="accent2">
                  <a:lumMod val="75000"/>
                </a:schemeClr>
              </a:solidFill>
            </a:endParaRPr>
          </a:p>
        </p:txBody>
      </p:sp>
      <p:sp>
        <p:nvSpPr>
          <p:cNvPr id="28" name="TextBox 27"/>
          <p:cNvSpPr txBox="1"/>
          <p:nvPr/>
        </p:nvSpPr>
        <p:spPr>
          <a:xfrm>
            <a:off x="4172834" y="3184246"/>
            <a:ext cx="769952" cy="553998"/>
          </a:xfrm>
          <a:prstGeom prst="rect">
            <a:avLst/>
          </a:prstGeom>
          <a:noFill/>
        </p:spPr>
        <p:txBody>
          <a:bodyPr wrap="square" rtlCol="0">
            <a:spAutoFit/>
          </a:bodyPr>
          <a:lstStyle/>
          <a:p>
            <a:r>
              <a:rPr lang="en-US" altLang="zh-CN" sz="1000" dirty="0" smtClean="0">
                <a:solidFill>
                  <a:srgbClr val="FF9933"/>
                </a:solidFill>
              </a:rPr>
              <a:t>MCS</a:t>
            </a:r>
            <a:r>
              <a:rPr lang="en-US" altLang="zh-CN" sz="1000" baseline="-25000" dirty="0" smtClean="0">
                <a:solidFill>
                  <a:srgbClr val="FF9933"/>
                </a:solidFill>
              </a:rPr>
              <a:t>3</a:t>
            </a:r>
            <a:r>
              <a:rPr lang="en-US" altLang="zh-CN" sz="1000" dirty="0" smtClean="0">
                <a:solidFill>
                  <a:srgbClr val="FF9933"/>
                </a:solidFill>
              </a:rPr>
              <a:t>,</a:t>
            </a:r>
          </a:p>
          <a:p>
            <a:r>
              <a:rPr lang="en-US" altLang="zh-CN" sz="1000" dirty="0" smtClean="0">
                <a:solidFill>
                  <a:srgbClr val="FF9933"/>
                </a:solidFill>
              </a:rPr>
              <a:t>d</a:t>
            </a:r>
            <a:r>
              <a:rPr lang="en-US" altLang="zh-CN" sz="1000" baseline="-25000" dirty="0" smtClean="0">
                <a:solidFill>
                  <a:srgbClr val="FF9933"/>
                </a:solidFill>
              </a:rPr>
              <a:t>2</a:t>
            </a:r>
            <a:r>
              <a:rPr lang="en-US" altLang="zh-CN" sz="1000" dirty="0" smtClean="0">
                <a:solidFill>
                  <a:srgbClr val="FF9933"/>
                </a:solidFill>
              </a:rPr>
              <a:t>=20m,</a:t>
            </a:r>
          </a:p>
          <a:p>
            <a:r>
              <a:rPr lang="en-US" altLang="zh-CN" sz="1000" dirty="0" smtClean="0">
                <a:solidFill>
                  <a:srgbClr val="FF9933"/>
                </a:solidFill>
              </a:rPr>
              <a:t>80MHz</a:t>
            </a:r>
            <a:endParaRPr lang="zh-CN" altLang="en-US" sz="1000" dirty="0">
              <a:solidFill>
                <a:srgbClr val="FF9933"/>
              </a:solidFill>
            </a:endParaRPr>
          </a:p>
        </p:txBody>
      </p:sp>
      <p:sp>
        <p:nvSpPr>
          <p:cNvPr id="29" name="TextBox 28"/>
          <p:cNvSpPr txBox="1"/>
          <p:nvPr/>
        </p:nvSpPr>
        <p:spPr>
          <a:xfrm>
            <a:off x="1953094" y="1910713"/>
            <a:ext cx="532737" cy="276999"/>
          </a:xfrm>
          <a:prstGeom prst="rect">
            <a:avLst/>
          </a:prstGeom>
          <a:noFill/>
        </p:spPr>
        <p:txBody>
          <a:bodyPr wrap="square" rtlCol="0">
            <a:spAutoFit/>
          </a:bodyPr>
          <a:lstStyle/>
          <a:p>
            <a:r>
              <a:rPr lang="en-US" altLang="zh-CN" sz="1200" dirty="0" smtClean="0"/>
              <a:t>TX</a:t>
            </a:r>
            <a:r>
              <a:rPr lang="en-US" altLang="zh-CN" sz="1200" baseline="-25000" dirty="0" smtClean="0"/>
              <a:t>1</a:t>
            </a:r>
            <a:endParaRPr lang="zh-CN" altLang="en-US" sz="1200" baseline="-25000" dirty="0"/>
          </a:p>
        </p:txBody>
      </p:sp>
      <p:sp>
        <p:nvSpPr>
          <p:cNvPr id="30" name="TextBox 29"/>
          <p:cNvSpPr txBox="1"/>
          <p:nvPr/>
        </p:nvSpPr>
        <p:spPr>
          <a:xfrm>
            <a:off x="5039525" y="1888184"/>
            <a:ext cx="532737" cy="276999"/>
          </a:xfrm>
          <a:prstGeom prst="rect">
            <a:avLst/>
          </a:prstGeom>
          <a:noFill/>
        </p:spPr>
        <p:txBody>
          <a:bodyPr wrap="square" rtlCol="0">
            <a:spAutoFit/>
          </a:bodyPr>
          <a:lstStyle/>
          <a:p>
            <a:r>
              <a:rPr lang="en-US" altLang="zh-CN" sz="1200" dirty="0" smtClean="0"/>
              <a:t>TX</a:t>
            </a:r>
            <a:r>
              <a:rPr lang="en-US" altLang="zh-CN" sz="1200" baseline="-25000" dirty="0" smtClean="0"/>
              <a:t>2</a:t>
            </a:r>
            <a:endParaRPr lang="zh-CN" altLang="en-US" sz="1200" baseline="-25000" dirty="0"/>
          </a:p>
        </p:txBody>
      </p:sp>
      <p:sp>
        <p:nvSpPr>
          <p:cNvPr id="31" name="TextBox 30"/>
          <p:cNvSpPr txBox="1"/>
          <p:nvPr/>
        </p:nvSpPr>
        <p:spPr>
          <a:xfrm>
            <a:off x="3132538" y="4410073"/>
            <a:ext cx="434672" cy="276999"/>
          </a:xfrm>
          <a:prstGeom prst="rect">
            <a:avLst/>
          </a:prstGeom>
          <a:noFill/>
        </p:spPr>
        <p:txBody>
          <a:bodyPr wrap="square" rtlCol="0">
            <a:spAutoFit/>
          </a:bodyPr>
          <a:lstStyle/>
          <a:p>
            <a:r>
              <a:rPr lang="en-US" altLang="zh-CN" sz="1200" dirty="0" smtClean="0"/>
              <a:t>RX</a:t>
            </a:r>
            <a:endParaRPr lang="zh-CN" altLang="en-US" sz="1200" dirty="0"/>
          </a:p>
        </p:txBody>
      </p:sp>
      <p:sp>
        <p:nvSpPr>
          <p:cNvPr id="32" name="TextBox 31"/>
          <p:cNvSpPr txBox="1"/>
          <p:nvPr/>
        </p:nvSpPr>
        <p:spPr>
          <a:xfrm>
            <a:off x="5495026" y="1897811"/>
            <a:ext cx="1578634" cy="276999"/>
          </a:xfrm>
          <a:prstGeom prst="rect">
            <a:avLst/>
          </a:prstGeom>
          <a:noFill/>
        </p:spPr>
        <p:txBody>
          <a:bodyPr wrap="square" rtlCol="0">
            <a:spAutoFit/>
          </a:bodyPr>
          <a:lstStyle/>
          <a:p>
            <a:r>
              <a:rPr lang="en-US" altLang="zh-CN" sz="1200" dirty="0" smtClean="0">
                <a:solidFill>
                  <a:srgbClr val="FF9933"/>
                </a:solidFill>
              </a:rPr>
              <a:t>P</a:t>
            </a:r>
            <a:r>
              <a:rPr lang="en-US" altLang="zh-CN" sz="1200" baseline="-25000" dirty="0" smtClean="0">
                <a:solidFill>
                  <a:srgbClr val="FF9933"/>
                </a:solidFill>
              </a:rPr>
              <a:t>TX2</a:t>
            </a:r>
            <a:r>
              <a:rPr lang="en-US" altLang="zh-CN" sz="1200" dirty="0" smtClean="0">
                <a:solidFill>
                  <a:srgbClr val="FF9933"/>
                </a:solidFill>
              </a:rPr>
              <a:t>=20dBm</a:t>
            </a:r>
            <a:endParaRPr lang="zh-CN" altLang="en-US" sz="1200" dirty="0">
              <a:solidFill>
                <a:srgbClr val="FF9933"/>
              </a:solidFill>
            </a:endParaRPr>
          </a:p>
        </p:txBody>
      </p:sp>
      <p:sp>
        <p:nvSpPr>
          <p:cNvPr id="33" name="TextBox 32"/>
          <p:cNvSpPr txBox="1"/>
          <p:nvPr/>
        </p:nvSpPr>
        <p:spPr>
          <a:xfrm>
            <a:off x="707365" y="2214113"/>
            <a:ext cx="1273835" cy="276999"/>
          </a:xfrm>
          <a:prstGeom prst="rect">
            <a:avLst/>
          </a:prstGeom>
          <a:noFill/>
        </p:spPr>
        <p:txBody>
          <a:bodyPr wrap="square" rtlCol="0">
            <a:spAutoFit/>
          </a:bodyPr>
          <a:lstStyle/>
          <a:p>
            <a:r>
              <a:rPr lang="en-US" altLang="zh-CN" sz="1200" dirty="0" smtClean="0">
                <a:solidFill>
                  <a:schemeClr val="accent2">
                    <a:lumMod val="75000"/>
                  </a:schemeClr>
                </a:solidFill>
              </a:rPr>
              <a:t>P</a:t>
            </a:r>
            <a:r>
              <a:rPr lang="en-US" altLang="zh-CN" sz="1200" baseline="-25000" dirty="0" smtClean="0">
                <a:solidFill>
                  <a:schemeClr val="accent2">
                    <a:lumMod val="75000"/>
                  </a:schemeClr>
                </a:solidFill>
              </a:rPr>
              <a:t>TX1</a:t>
            </a:r>
            <a:r>
              <a:rPr lang="en-US" altLang="zh-CN" sz="1200" dirty="0" smtClean="0">
                <a:solidFill>
                  <a:schemeClr val="accent2">
                    <a:lumMod val="75000"/>
                  </a:schemeClr>
                </a:solidFill>
              </a:rPr>
              <a:t>=17dBm</a:t>
            </a:r>
            <a:endParaRPr lang="zh-CN" altLang="en-US" sz="1200" dirty="0">
              <a:solidFill>
                <a:schemeClr val="accent2">
                  <a:lumMod val="75000"/>
                </a:schemeClr>
              </a:solidFill>
            </a:endParaRPr>
          </a:p>
        </p:txBody>
      </p:sp>
      <p:sp>
        <p:nvSpPr>
          <p:cNvPr id="34" name="TextBox 33"/>
          <p:cNvSpPr txBox="1"/>
          <p:nvPr/>
        </p:nvSpPr>
        <p:spPr>
          <a:xfrm>
            <a:off x="241540" y="4143555"/>
            <a:ext cx="2760454" cy="276999"/>
          </a:xfrm>
          <a:prstGeom prst="rect">
            <a:avLst/>
          </a:prstGeom>
          <a:noFill/>
        </p:spPr>
        <p:txBody>
          <a:bodyPr wrap="square" rtlCol="0">
            <a:spAutoFit/>
          </a:bodyPr>
          <a:lstStyle/>
          <a:p>
            <a:r>
              <a:rPr lang="en-US" altLang="zh-CN" sz="1200" dirty="0" smtClean="0">
                <a:solidFill>
                  <a:schemeClr val="accent2">
                    <a:lumMod val="75000"/>
                  </a:schemeClr>
                </a:solidFill>
              </a:rPr>
              <a:t>P</a:t>
            </a:r>
            <a:r>
              <a:rPr lang="en-US" altLang="zh-CN" sz="1200" baseline="-25000" dirty="0" smtClean="0">
                <a:solidFill>
                  <a:schemeClr val="accent2">
                    <a:lumMod val="75000"/>
                  </a:schemeClr>
                </a:solidFill>
              </a:rPr>
              <a:t>RX1</a:t>
            </a:r>
            <a:r>
              <a:rPr lang="en-US" altLang="zh-CN" sz="1200" dirty="0" smtClean="0">
                <a:solidFill>
                  <a:schemeClr val="accent2">
                    <a:lumMod val="75000"/>
                  </a:schemeClr>
                </a:solidFill>
              </a:rPr>
              <a:t>=P</a:t>
            </a:r>
            <a:r>
              <a:rPr lang="en-US" altLang="zh-CN" sz="1200" baseline="-25000" dirty="0" smtClean="0">
                <a:solidFill>
                  <a:schemeClr val="accent2">
                    <a:lumMod val="75000"/>
                  </a:schemeClr>
                </a:solidFill>
              </a:rPr>
              <a:t>TX1</a:t>
            </a:r>
            <a:r>
              <a:rPr lang="en-US" altLang="zh-CN" sz="1200" dirty="0" smtClean="0">
                <a:solidFill>
                  <a:schemeClr val="accent2">
                    <a:lumMod val="75000"/>
                  </a:schemeClr>
                </a:solidFill>
              </a:rPr>
              <a:t>-PL(15)=-49.27dBm</a:t>
            </a:r>
            <a:endParaRPr lang="zh-CN" altLang="en-US" sz="1200" dirty="0">
              <a:solidFill>
                <a:schemeClr val="accent2">
                  <a:lumMod val="75000"/>
                </a:schemeClr>
              </a:solidFill>
            </a:endParaRPr>
          </a:p>
        </p:txBody>
      </p:sp>
      <p:sp>
        <p:nvSpPr>
          <p:cNvPr id="35" name="TextBox 34"/>
          <p:cNvSpPr txBox="1"/>
          <p:nvPr/>
        </p:nvSpPr>
        <p:spPr>
          <a:xfrm>
            <a:off x="3464942" y="4157932"/>
            <a:ext cx="2884099" cy="276999"/>
          </a:xfrm>
          <a:prstGeom prst="rect">
            <a:avLst/>
          </a:prstGeom>
          <a:noFill/>
        </p:spPr>
        <p:txBody>
          <a:bodyPr wrap="square" rtlCol="0">
            <a:spAutoFit/>
          </a:bodyPr>
          <a:lstStyle/>
          <a:p>
            <a:r>
              <a:rPr lang="en-US" altLang="zh-CN" sz="1200" dirty="0" smtClean="0">
                <a:solidFill>
                  <a:srgbClr val="FF9933"/>
                </a:solidFill>
              </a:rPr>
              <a:t>P</a:t>
            </a:r>
            <a:r>
              <a:rPr lang="en-US" altLang="zh-CN" sz="1200" baseline="-25000" dirty="0" smtClean="0">
                <a:solidFill>
                  <a:srgbClr val="FF9933"/>
                </a:solidFill>
              </a:rPr>
              <a:t>RX2</a:t>
            </a:r>
            <a:r>
              <a:rPr lang="en-US" altLang="zh-CN" sz="1200" dirty="0" smtClean="0">
                <a:solidFill>
                  <a:srgbClr val="FF9933"/>
                </a:solidFill>
              </a:rPr>
              <a:t>=P</a:t>
            </a:r>
            <a:r>
              <a:rPr lang="en-US" altLang="zh-CN" sz="1200" baseline="-25000" dirty="0" smtClean="0">
                <a:solidFill>
                  <a:srgbClr val="FF9933"/>
                </a:solidFill>
              </a:rPr>
              <a:t>TX2</a:t>
            </a:r>
            <a:r>
              <a:rPr lang="en-US" altLang="zh-CN" sz="1200" dirty="0" smtClean="0">
                <a:solidFill>
                  <a:srgbClr val="FF9933"/>
                </a:solidFill>
              </a:rPr>
              <a:t>-PL(20)=-50.64dBm</a:t>
            </a:r>
            <a:endParaRPr lang="zh-CN" altLang="en-US" sz="1200" dirty="0">
              <a:solidFill>
                <a:srgbClr val="FF9933"/>
              </a:solidFill>
            </a:endParaRPr>
          </a:p>
        </p:txBody>
      </p:sp>
      <p:sp>
        <p:nvSpPr>
          <p:cNvPr id="36" name="TextBox 35"/>
          <p:cNvSpPr txBox="1"/>
          <p:nvPr/>
        </p:nvSpPr>
        <p:spPr>
          <a:xfrm>
            <a:off x="2389518" y="2199735"/>
            <a:ext cx="526210" cy="276999"/>
          </a:xfrm>
          <a:prstGeom prst="rect">
            <a:avLst/>
          </a:prstGeom>
          <a:noFill/>
        </p:spPr>
        <p:txBody>
          <a:bodyPr wrap="square" rtlCol="0">
            <a:spAutoFit/>
          </a:bodyPr>
          <a:lstStyle/>
          <a:p>
            <a:r>
              <a:rPr lang="en-US" altLang="zh-CN" sz="1200" dirty="0" smtClean="0">
                <a:solidFill>
                  <a:srgbClr val="00B050"/>
                </a:solidFill>
              </a:rPr>
              <a:t>ch</a:t>
            </a:r>
            <a:r>
              <a:rPr lang="en-US" altLang="zh-CN" sz="1200" baseline="-25000" dirty="0" smtClean="0">
                <a:solidFill>
                  <a:srgbClr val="00B050"/>
                </a:solidFill>
              </a:rPr>
              <a:t>1</a:t>
            </a:r>
            <a:endParaRPr lang="zh-CN" altLang="en-US" sz="1200" baseline="-25000" dirty="0">
              <a:solidFill>
                <a:srgbClr val="00B050"/>
              </a:solidFill>
            </a:endParaRPr>
          </a:p>
        </p:txBody>
      </p:sp>
      <p:sp>
        <p:nvSpPr>
          <p:cNvPr id="37" name="TextBox 36"/>
          <p:cNvSpPr txBox="1"/>
          <p:nvPr/>
        </p:nvSpPr>
        <p:spPr>
          <a:xfrm>
            <a:off x="4241316" y="1938065"/>
            <a:ext cx="434198" cy="276999"/>
          </a:xfrm>
          <a:prstGeom prst="rect">
            <a:avLst/>
          </a:prstGeom>
          <a:noFill/>
        </p:spPr>
        <p:txBody>
          <a:bodyPr wrap="square" rtlCol="0">
            <a:spAutoFit/>
          </a:bodyPr>
          <a:lstStyle/>
          <a:p>
            <a:r>
              <a:rPr lang="en-US" altLang="zh-CN" sz="1200" dirty="0" smtClean="0">
                <a:solidFill>
                  <a:srgbClr val="C00000"/>
                </a:solidFill>
              </a:rPr>
              <a:t>ch</a:t>
            </a:r>
            <a:r>
              <a:rPr lang="en-US" altLang="zh-CN" sz="1200" baseline="-25000" dirty="0" smtClean="0">
                <a:solidFill>
                  <a:srgbClr val="C00000"/>
                </a:solidFill>
              </a:rPr>
              <a:t>2</a:t>
            </a:r>
            <a:endParaRPr lang="zh-CN" altLang="en-US" sz="1200" baseline="-25000" dirty="0">
              <a:solidFill>
                <a:srgbClr val="C00000"/>
              </a:solidFill>
            </a:endParaRPr>
          </a:p>
        </p:txBody>
      </p:sp>
      <p:sp>
        <p:nvSpPr>
          <p:cNvPr id="38" name="TextBox 37"/>
          <p:cNvSpPr txBox="1"/>
          <p:nvPr/>
        </p:nvSpPr>
        <p:spPr>
          <a:xfrm>
            <a:off x="586597" y="5477774"/>
            <a:ext cx="5952226" cy="954107"/>
          </a:xfrm>
          <a:prstGeom prst="rect">
            <a:avLst/>
          </a:prstGeom>
          <a:noFill/>
        </p:spPr>
        <p:txBody>
          <a:bodyPr wrap="square" rtlCol="0">
            <a:spAutoFit/>
          </a:bodyPr>
          <a:lstStyle/>
          <a:p>
            <a:r>
              <a:rPr lang="en-US" altLang="zh-CN" sz="1400" dirty="0" smtClean="0"/>
              <a:t>PL(d)= 20*log10(f)-147.5 +35*log10(d)-15*log10( d</a:t>
            </a:r>
            <a:r>
              <a:rPr lang="en-US" altLang="zh-CN" sz="1000" baseline="-25000" dirty="0" smtClean="0"/>
              <a:t>BP</a:t>
            </a:r>
            <a:r>
              <a:rPr lang="en-US" altLang="zh-CN" sz="1400" dirty="0" smtClean="0"/>
              <a:t>)</a:t>
            </a:r>
          </a:p>
          <a:p>
            <a:r>
              <a:rPr lang="en-US" altLang="zh-CN" sz="1400" dirty="0" smtClean="0"/>
              <a:t>f=2.4*10^9 Hz, d</a:t>
            </a:r>
            <a:r>
              <a:rPr lang="en-US" altLang="zh-CN" sz="1000" baseline="-25000" dirty="0" smtClean="0"/>
              <a:t>BP</a:t>
            </a:r>
            <a:r>
              <a:rPr lang="en-US" altLang="zh-CN" sz="1400" dirty="0" smtClean="0"/>
              <a:t>=10m</a:t>
            </a:r>
          </a:p>
          <a:p>
            <a:r>
              <a:rPr lang="en-US" altLang="zh-CN" sz="1400" dirty="0" smtClean="0"/>
              <a:t>PL(d</a:t>
            </a:r>
            <a:r>
              <a:rPr lang="en-US" altLang="zh-CN" sz="1400" baseline="-25000" dirty="0" smtClean="0"/>
              <a:t>1</a:t>
            </a:r>
            <a:r>
              <a:rPr lang="en-US" altLang="zh-CN" sz="1400" dirty="0" smtClean="0"/>
              <a:t>)=66.27dB</a:t>
            </a:r>
          </a:p>
          <a:p>
            <a:r>
              <a:rPr lang="en-US" altLang="zh-CN" sz="1400" dirty="0" smtClean="0"/>
              <a:t>PL(d</a:t>
            </a:r>
            <a:r>
              <a:rPr lang="en-US" altLang="zh-CN" sz="1400" baseline="-25000" dirty="0" smtClean="0"/>
              <a:t>2</a:t>
            </a:r>
            <a:r>
              <a:rPr lang="en-US" altLang="zh-CN" sz="1400" dirty="0" smtClean="0"/>
              <a:t>)=70.64dB</a:t>
            </a:r>
            <a:endParaRPr lang="zh-CN"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9684" y="292052"/>
            <a:ext cx="7416549" cy="1200994"/>
          </a:xfrm>
        </p:spPr>
        <p:txBody>
          <a:bodyPr/>
          <a:lstStyle/>
          <a:p>
            <a:r>
              <a:rPr lang="en-US" altLang="zh-CN" sz="2000" dirty="0" smtClean="0"/>
              <a:t>Example: ACI and AACI calculation with 2 adjacent channel bandwidth of 40MHz</a:t>
            </a:r>
            <a:endParaRPr lang="zh-CN" altLang="en-US" sz="20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7</a:t>
            </a:fld>
            <a:endParaRPr lang="en-US" altLang="zh-CN"/>
          </a:p>
        </p:txBody>
      </p:sp>
      <p:grpSp>
        <p:nvGrpSpPr>
          <p:cNvPr id="6" name="组合 30"/>
          <p:cNvGrpSpPr/>
          <p:nvPr/>
        </p:nvGrpSpPr>
        <p:grpSpPr>
          <a:xfrm>
            <a:off x="686268" y="1474307"/>
            <a:ext cx="4191000" cy="1981200"/>
            <a:chOff x="2286000" y="2667000"/>
            <a:chExt cx="4191000" cy="1981200"/>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grpSp>
        <p:nvGrpSpPr>
          <p:cNvPr id="7" name="组合 31"/>
          <p:cNvGrpSpPr/>
          <p:nvPr/>
        </p:nvGrpSpPr>
        <p:grpSpPr>
          <a:xfrm>
            <a:off x="1372068" y="1474307"/>
            <a:ext cx="4191000" cy="1981200"/>
            <a:chOff x="2286000" y="2667000"/>
            <a:chExt cx="4191000" cy="1981200"/>
          </a:xfrm>
        </p:grpSpPr>
        <p:cxnSp>
          <p:nvCxnSpPr>
            <p:cNvPr id="33" name="直接连接符 32"/>
            <p:cNvCxnSpPr/>
            <p:nvPr/>
          </p:nvCxnSpPr>
          <p:spPr bwMode="auto">
            <a:xfrm>
              <a:off x="2286000" y="4648200"/>
              <a:ext cx="1066800"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4" name="直接连接符 33"/>
            <p:cNvCxnSpPr/>
            <p:nvPr/>
          </p:nvCxnSpPr>
          <p:spPr bwMode="auto">
            <a:xfrm flipV="1">
              <a:off x="3352800" y="4038600"/>
              <a:ext cx="304800" cy="609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5" name="直接连接符 34"/>
            <p:cNvCxnSpPr/>
            <p:nvPr/>
          </p:nvCxnSpPr>
          <p:spPr bwMode="auto">
            <a:xfrm flipV="1">
              <a:off x="3657600" y="3657600"/>
              <a:ext cx="304800" cy="3810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6" name="直接连接符 35"/>
            <p:cNvCxnSpPr/>
            <p:nvPr/>
          </p:nvCxnSpPr>
          <p:spPr bwMode="auto">
            <a:xfrm flipV="1">
              <a:off x="3962400" y="2667000"/>
              <a:ext cx="76200" cy="990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7" name="直接连接符 36"/>
            <p:cNvCxnSpPr/>
            <p:nvPr/>
          </p:nvCxnSpPr>
          <p:spPr bwMode="auto">
            <a:xfrm>
              <a:off x="4038600" y="2667000"/>
              <a:ext cx="609600"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8" name="直接连接符 37"/>
            <p:cNvCxnSpPr/>
            <p:nvPr/>
          </p:nvCxnSpPr>
          <p:spPr bwMode="auto">
            <a:xfrm>
              <a:off x="4648200" y="2667000"/>
              <a:ext cx="76200" cy="990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9" name="直接连接符 38"/>
            <p:cNvCxnSpPr/>
            <p:nvPr/>
          </p:nvCxnSpPr>
          <p:spPr bwMode="auto">
            <a:xfrm>
              <a:off x="4724400" y="3657600"/>
              <a:ext cx="304800" cy="3810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0" name="直接连接符 39"/>
            <p:cNvCxnSpPr/>
            <p:nvPr/>
          </p:nvCxnSpPr>
          <p:spPr bwMode="auto">
            <a:xfrm>
              <a:off x="5029200" y="4038600"/>
              <a:ext cx="381000" cy="609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1" name="直接连接符 40"/>
            <p:cNvCxnSpPr/>
            <p:nvPr/>
          </p:nvCxnSpPr>
          <p:spPr bwMode="auto">
            <a:xfrm>
              <a:off x="5410200" y="4648200"/>
              <a:ext cx="1066800"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cxnSp>
        <p:nvCxnSpPr>
          <p:cNvPr id="43" name="直接连接符 42"/>
          <p:cNvCxnSpPr/>
          <p:nvPr/>
        </p:nvCxnSpPr>
        <p:spPr bwMode="auto">
          <a:xfrm>
            <a:off x="3100151" y="2113724"/>
            <a:ext cx="7952" cy="1717482"/>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44" name="直接连接符 43"/>
          <p:cNvCxnSpPr/>
          <p:nvPr/>
        </p:nvCxnSpPr>
        <p:spPr bwMode="auto">
          <a:xfrm flipH="1" flipV="1">
            <a:off x="2442213" y="3464789"/>
            <a:ext cx="5930" cy="342563"/>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48" name="直接连接符 47"/>
          <p:cNvCxnSpPr/>
          <p:nvPr/>
        </p:nvCxnSpPr>
        <p:spPr bwMode="auto">
          <a:xfrm flipV="1">
            <a:off x="706809" y="3815304"/>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891059" y="3703985"/>
            <a:ext cx="1423284" cy="338554"/>
          </a:xfrm>
          <a:prstGeom prst="rect">
            <a:avLst/>
          </a:prstGeom>
          <a:noFill/>
        </p:spPr>
        <p:txBody>
          <a:bodyPr wrap="square" rtlCol="0">
            <a:spAutoFit/>
          </a:bodyPr>
          <a:lstStyle/>
          <a:p>
            <a:r>
              <a:rPr lang="en-US" altLang="zh-CN" sz="1600" dirty="0" smtClean="0"/>
              <a:t>Noise floor</a:t>
            </a:r>
            <a:endParaRPr lang="zh-CN" altLang="en-US" sz="1600" dirty="0"/>
          </a:p>
        </p:txBody>
      </p:sp>
      <p:cxnSp>
        <p:nvCxnSpPr>
          <p:cNvPr id="52" name="直接连接符 51"/>
          <p:cNvCxnSpPr/>
          <p:nvPr/>
        </p:nvCxnSpPr>
        <p:spPr bwMode="auto">
          <a:xfrm flipH="1" flipV="1">
            <a:off x="1767709" y="3489973"/>
            <a:ext cx="5930" cy="342563"/>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54" name="直接连接符 53"/>
          <p:cNvCxnSpPr/>
          <p:nvPr/>
        </p:nvCxnSpPr>
        <p:spPr bwMode="auto">
          <a:xfrm>
            <a:off x="3028590" y="2527192"/>
            <a:ext cx="79513" cy="15902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5" name="直接连接符 54"/>
          <p:cNvCxnSpPr/>
          <p:nvPr/>
        </p:nvCxnSpPr>
        <p:spPr bwMode="auto">
          <a:xfrm>
            <a:off x="2974264" y="2592131"/>
            <a:ext cx="133839" cy="24516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直接连接符 56"/>
          <p:cNvCxnSpPr/>
          <p:nvPr/>
        </p:nvCxnSpPr>
        <p:spPr bwMode="auto">
          <a:xfrm>
            <a:off x="2919938" y="2665021"/>
            <a:ext cx="196116" cy="35515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9" name="直接连接符 58"/>
          <p:cNvCxnSpPr/>
          <p:nvPr/>
        </p:nvCxnSpPr>
        <p:spPr bwMode="auto">
          <a:xfrm>
            <a:off x="2857661" y="2729960"/>
            <a:ext cx="250442" cy="45719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直接连接符 60"/>
          <p:cNvCxnSpPr/>
          <p:nvPr/>
        </p:nvCxnSpPr>
        <p:spPr bwMode="auto">
          <a:xfrm>
            <a:off x="2803335" y="2810801"/>
            <a:ext cx="296816" cy="53537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直接连接符 63"/>
          <p:cNvCxnSpPr/>
          <p:nvPr/>
        </p:nvCxnSpPr>
        <p:spPr bwMode="auto">
          <a:xfrm>
            <a:off x="2749009" y="2899593"/>
            <a:ext cx="367045" cy="66126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6" name="直接连接符 65"/>
          <p:cNvCxnSpPr/>
          <p:nvPr/>
        </p:nvCxnSpPr>
        <p:spPr bwMode="auto">
          <a:xfrm>
            <a:off x="2694683" y="2996336"/>
            <a:ext cx="429322" cy="763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直接连接符 67"/>
          <p:cNvCxnSpPr/>
          <p:nvPr/>
        </p:nvCxnSpPr>
        <p:spPr bwMode="auto">
          <a:xfrm>
            <a:off x="2640357" y="3085128"/>
            <a:ext cx="412087" cy="73812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0" name="直接连接符 69"/>
          <p:cNvCxnSpPr/>
          <p:nvPr/>
        </p:nvCxnSpPr>
        <p:spPr bwMode="auto">
          <a:xfrm>
            <a:off x="2593982" y="3173920"/>
            <a:ext cx="363046" cy="64933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直接连接符 71"/>
          <p:cNvCxnSpPr/>
          <p:nvPr/>
        </p:nvCxnSpPr>
        <p:spPr bwMode="auto">
          <a:xfrm>
            <a:off x="2547607" y="3270663"/>
            <a:ext cx="306054" cy="5366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4" name="直接连接符 73"/>
          <p:cNvCxnSpPr/>
          <p:nvPr/>
        </p:nvCxnSpPr>
        <p:spPr bwMode="auto">
          <a:xfrm>
            <a:off x="2493281" y="3367406"/>
            <a:ext cx="264965" cy="45584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直接连接符 75"/>
          <p:cNvCxnSpPr/>
          <p:nvPr/>
        </p:nvCxnSpPr>
        <p:spPr bwMode="auto">
          <a:xfrm>
            <a:off x="2456096" y="3465446"/>
            <a:ext cx="206734" cy="35780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9" name="直接连接符 78"/>
          <p:cNvCxnSpPr/>
          <p:nvPr/>
        </p:nvCxnSpPr>
        <p:spPr bwMode="auto">
          <a:xfrm>
            <a:off x="2433574" y="3593993"/>
            <a:ext cx="133840" cy="2372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2" name="直接连接符 81"/>
          <p:cNvCxnSpPr/>
          <p:nvPr/>
        </p:nvCxnSpPr>
        <p:spPr bwMode="auto">
          <a:xfrm flipH="1">
            <a:off x="1756381" y="3473397"/>
            <a:ext cx="119270" cy="795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3" name="直接连接符 82"/>
          <p:cNvCxnSpPr/>
          <p:nvPr/>
        </p:nvCxnSpPr>
        <p:spPr bwMode="auto">
          <a:xfrm flipH="1">
            <a:off x="1756381" y="3474728"/>
            <a:ext cx="247817" cy="17359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6" name="直接连接符 85"/>
          <p:cNvCxnSpPr/>
          <p:nvPr/>
        </p:nvCxnSpPr>
        <p:spPr bwMode="auto">
          <a:xfrm flipH="1">
            <a:off x="1772284" y="3476053"/>
            <a:ext cx="368413" cy="25178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8" name="直接连接符 87"/>
          <p:cNvCxnSpPr/>
          <p:nvPr/>
        </p:nvCxnSpPr>
        <p:spPr bwMode="auto">
          <a:xfrm flipH="1">
            <a:off x="1780234" y="3469433"/>
            <a:ext cx="512864" cy="34587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0" name="直接连接符 89"/>
          <p:cNvCxnSpPr/>
          <p:nvPr/>
        </p:nvCxnSpPr>
        <p:spPr bwMode="auto">
          <a:xfrm flipH="1">
            <a:off x="1916732" y="3478715"/>
            <a:ext cx="512864" cy="34587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1" name="直接连接符 90"/>
          <p:cNvCxnSpPr/>
          <p:nvPr/>
        </p:nvCxnSpPr>
        <p:spPr bwMode="auto">
          <a:xfrm flipH="1">
            <a:off x="2091657" y="3584716"/>
            <a:ext cx="340584" cy="23986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4" name="直接连接符 93"/>
          <p:cNvCxnSpPr/>
          <p:nvPr/>
        </p:nvCxnSpPr>
        <p:spPr bwMode="auto">
          <a:xfrm flipH="1">
            <a:off x="2234773" y="3680131"/>
            <a:ext cx="205420" cy="15239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7" name="TextBox 96"/>
          <p:cNvSpPr txBox="1"/>
          <p:nvPr/>
        </p:nvSpPr>
        <p:spPr>
          <a:xfrm>
            <a:off x="3157943" y="1169507"/>
            <a:ext cx="561975" cy="307777"/>
          </a:xfrm>
          <a:prstGeom prst="rect">
            <a:avLst/>
          </a:prstGeom>
          <a:noFill/>
        </p:spPr>
        <p:txBody>
          <a:bodyPr wrap="square" rtlCol="0">
            <a:spAutoFit/>
          </a:bodyPr>
          <a:lstStyle/>
          <a:p>
            <a:r>
              <a:rPr lang="en-US" altLang="zh-CN" sz="1400" dirty="0" smtClean="0">
                <a:solidFill>
                  <a:schemeClr val="accent2"/>
                </a:solidFill>
              </a:rPr>
              <a:t>ch</a:t>
            </a:r>
            <a:r>
              <a:rPr lang="en-US" altLang="zh-CN" sz="1400" baseline="-25000" dirty="0" smtClean="0">
                <a:solidFill>
                  <a:schemeClr val="accent2"/>
                </a:solidFill>
              </a:rPr>
              <a:t>2</a:t>
            </a:r>
            <a:endParaRPr lang="zh-CN" altLang="en-US" sz="1400" baseline="-25000" dirty="0">
              <a:solidFill>
                <a:schemeClr val="accent2"/>
              </a:solidFill>
            </a:endParaRPr>
          </a:p>
        </p:txBody>
      </p:sp>
      <p:sp>
        <p:nvSpPr>
          <p:cNvPr id="98" name="TextBox 97"/>
          <p:cNvSpPr txBox="1"/>
          <p:nvPr/>
        </p:nvSpPr>
        <p:spPr>
          <a:xfrm>
            <a:off x="2472143" y="1179032"/>
            <a:ext cx="561975" cy="307777"/>
          </a:xfrm>
          <a:prstGeom prst="rect">
            <a:avLst/>
          </a:prstGeom>
          <a:noFill/>
        </p:spPr>
        <p:txBody>
          <a:bodyPr wrap="square" rtlCol="0">
            <a:spAutoFit/>
          </a:bodyPr>
          <a:lstStyle/>
          <a:p>
            <a:r>
              <a:rPr lang="en-US" altLang="zh-CN" sz="1400" dirty="0" smtClean="0">
                <a:solidFill>
                  <a:srgbClr val="00B050"/>
                </a:solidFill>
              </a:rPr>
              <a:t>ch</a:t>
            </a:r>
            <a:r>
              <a:rPr lang="en-US" altLang="zh-CN" sz="1400" baseline="-25000" dirty="0" smtClean="0">
                <a:solidFill>
                  <a:srgbClr val="00B050"/>
                </a:solidFill>
              </a:rPr>
              <a:t>1</a:t>
            </a:r>
            <a:endParaRPr lang="zh-CN" altLang="en-US" sz="1400" baseline="-25000" dirty="0">
              <a:solidFill>
                <a:srgbClr val="00B050"/>
              </a:solidFill>
            </a:endParaRPr>
          </a:p>
        </p:txBody>
      </p:sp>
      <p:sp>
        <p:nvSpPr>
          <p:cNvPr id="99" name="TextBox 98"/>
          <p:cNvSpPr txBox="1"/>
          <p:nvPr/>
        </p:nvSpPr>
        <p:spPr>
          <a:xfrm>
            <a:off x="2534118" y="3970813"/>
            <a:ext cx="561975" cy="253916"/>
          </a:xfrm>
          <a:prstGeom prst="rect">
            <a:avLst/>
          </a:prstGeom>
          <a:noFill/>
        </p:spPr>
        <p:txBody>
          <a:bodyPr wrap="square" rtlCol="0">
            <a:spAutoFit/>
          </a:bodyPr>
          <a:lstStyle/>
          <a:p>
            <a:r>
              <a:rPr lang="en-US" altLang="zh-CN" sz="1050" dirty="0" smtClean="0">
                <a:solidFill>
                  <a:schemeClr val="accent2"/>
                </a:solidFill>
              </a:rPr>
              <a:t>ACI</a:t>
            </a:r>
            <a:endParaRPr lang="zh-CN" altLang="en-US" sz="1050" dirty="0">
              <a:solidFill>
                <a:schemeClr val="accent2"/>
              </a:solidFill>
            </a:endParaRPr>
          </a:p>
        </p:txBody>
      </p:sp>
      <p:sp>
        <p:nvSpPr>
          <p:cNvPr id="100" name="TextBox 99"/>
          <p:cNvSpPr txBox="1"/>
          <p:nvPr/>
        </p:nvSpPr>
        <p:spPr>
          <a:xfrm>
            <a:off x="1829268" y="3970813"/>
            <a:ext cx="561975" cy="253916"/>
          </a:xfrm>
          <a:prstGeom prst="rect">
            <a:avLst/>
          </a:prstGeom>
          <a:noFill/>
        </p:spPr>
        <p:txBody>
          <a:bodyPr wrap="square" rtlCol="0">
            <a:spAutoFit/>
          </a:bodyPr>
          <a:lstStyle/>
          <a:p>
            <a:r>
              <a:rPr lang="en-US" altLang="zh-CN" sz="1050" dirty="0" smtClean="0">
                <a:solidFill>
                  <a:schemeClr val="accent2"/>
                </a:solidFill>
              </a:rPr>
              <a:t>AACI</a:t>
            </a:r>
            <a:endParaRPr lang="zh-CN" altLang="en-US" sz="1050" dirty="0">
              <a:solidFill>
                <a:schemeClr val="accent2"/>
              </a:solidFill>
            </a:endParaRPr>
          </a:p>
        </p:txBody>
      </p:sp>
      <p:cxnSp>
        <p:nvCxnSpPr>
          <p:cNvPr id="56" name="直接连接符 55"/>
          <p:cNvCxnSpPr/>
          <p:nvPr/>
        </p:nvCxnSpPr>
        <p:spPr bwMode="auto">
          <a:xfrm>
            <a:off x="3777317" y="2099153"/>
            <a:ext cx="7952" cy="1717482"/>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60" name="直接连接符 59"/>
          <p:cNvCxnSpPr/>
          <p:nvPr/>
        </p:nvCxnSpPr>
        <p:spPr bwMode="auto">
          <a:xfrm>
            <a:off x="3119367" y="1570275"/>
            <a:ext cx="652007" cy="39756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2" name="直接连接符 61"/>
          <p:cNvCxnSpPr/>
          <p:nvPr/>
        </p:nvCxnSpPr>
        <p:spPr bwMode="auto">
          <a:xfrm>
            <a:off x="3128649" y="1690871"/>
            <a:ext cx="652007" cy="39756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3" name="直接连接符 62"/>
          <p:cNvCxnSpPr/>
          <p:nvPr/>
        </p:nvCxnSpPr>
        <p:spPr bwMode="auto">
          <a:xfrm>
            <a:off x="3114078" y="1803516"/>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7" name="直接连接符 66"/>
          <p:cNvCxnSpPr/>
          <p:nvPr/>
        </p:nvCxnSpPr>
        <p:spPr bwMode="auto">
          <a:xfrm>
            <a:off x="3083605" y="1900259"/>
            <a:ext cx="695720" cy="41743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直接连接符 68"/>
          <p:cNvCxnSpPr/>
          <p:nvPr/>
        </p:nvCxnSpPr>
        <p:spPr bwMode="auto">
          <a:xfrm>
            <a:off x="3092887" y="2020855"/>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直接连接符 72"/>
          <p:cNvCxnSpPr/>
          <p:nvPr/>
        </p:nvCxnSpPr>
        <p:spPr bwMode="auto">
          <a:xfrm>
            <a:off x="3102169" y="2141451"/>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5" name="直接连接符 74"/>
          <p:cNvCxnSpPr/>
          <p:nvPr/>
        </p:nvCxnSpPr>
        <p:spPr bwMode="auto">
          <a:xfrm>
            <a:off x="3111451" y="2269998"/>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7" name="直接连接符 76"/>
          <p:cNvCxnSpPr/>
          <p:nvPr/>
        </p:nvCxnSpPr>
        <p:spPr bwMode="auto">
          <a:xfrm>
            <a:off x="3160453" y="1484145"/>
            <a:ext cx="587067" cy="3564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0" name="直接连接符 79"/>
          <p:cNvCxnSpPr/>
          <p:nvPr/>
        </p:nvCxnSpPr>
        <p:spPr bwMode="auto">
          <a:xfrm>
            <a:off x="3317616" y="1474603"/>
            <a:ext cx="435703" cy="26322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4" name="直接连接符 83"/>
          <p:cNvCxnSpPr/>
          <p:nvPr/>
        </p:nvCxnSpPr>
        <p:spPr bwMode="auto">
          <a:xfrm>
            <a:off x="3489068" y="1474587"/>
            <a:ext cx="259488" cy="1537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7" name="直接连接符 86"/>
          <p:cNvCxnSpPr/>
          <p:nvPr/>
        </p:nvCxnSpPr>
        <p:spPr bwMode="auto">
          <a:xfrm>
            <a:off x="3097146" y="2379531"/>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9" name="直接连接符 88"/>
          <p:cNvCxnSpPr/>
          <p:nvPr/>
        </p:nvCxnSpPr>
        <p:spPr bwMode="auto">
          <a:xfrm>
            <a:off x="3102397" y="2511428"/>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2" name="直接连接符 91"/>
          <p:cNvCxnSpPr/>
          <p:nvPr/>
        </p:nvCxnSpPr>
        <p:spPr bwMode="auto">
          <a:xfrm>
            <a:off x="3111679" y="2632024"/>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3" name="直接连接符 92"/>
          <p:cNvCxnSpPr/>
          <p:nvPr/>
        </p:nvCxnSpPr>
        <p:spPr bwMode="auto">
          <a:xfrm>
            <a:off x="3105889" y="2745499"/>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5" name="直接连接符 94"/>
          <p:cNvCxnSpPr/>
          <p:nvPr/>
        </p:nvCxnSpPr>
        <p:spPr bwMode="auto">
          <a:xfrm>
            <a:off x="3106656" y="2870104"/>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直接连接符 95"/>
          <p:cNvCxnSpPr/>
          <p:nvPr/>
        </p:nvCxnSpPr>
        <p:spPr bwMode="auto">
          <a:xfrm>
            <a:off x="3113617" y="2992535"/>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1" name="直接连接符 100"/>
          <p:cNvCxnSpPr/>
          <p:nvPr/>
        </p:nvCxnSpPr>
        <p:spPr bwMode="auto">
          <a:xfrm>
            <a:off x="3112851" y="3103083"/>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2" name="直接连接符 101"/>
          <p:cNvCxnSpPr/>
          <p:nvPr/>
        </p:nvCxnSpPr>
        <p:spPr bwMode="auto">
          <a:xfrm>
            <a:off x="3112085" y="3221582"/>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3" name="直接连接符 102"/>
          <p:cNvCxnSpPr/>
          <p:nvPr/>
        </p:nvCxnSpPr>
        <p:spPr bwMode="auto">
          <a:xfrm>
            <a:off x="3107828" y="3346187"/>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4" name="直接连接符 103"/>
          <p:cNvCxnSpPr/>
          <p:nvPr/>
        </p:nvCxnSpPr>
        <p:spPr bwMode="auto">
          <a:xfrm>
            <a:off x="3109508" y="3463419"/>
            <a:ext cx="566145" cy="34112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6" name="直接连接符 105"/>
          <p:cNvCxnSpPr/>
          <p:nvPr/>
        </p:nvCxnSpPr>
        <p:spPr bwMode="auto">
          <a:xfrm>
            <a:off x="3111188" y="3580651"/>
            <a:ext cx="388618" cy="23394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8" name="直接连接符 107"/>
          <p:cNvCxnSpPr/>
          <p:nvPr/>
        </p:nvCxnSpPr>
        <p:spPr bwMode="auto">
          <a:xfrm>
            <a:off x="3120470" y="3701247"/>
            <a:ext cx="181777" cy="11924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1" name="直接连接符 110"/>
          <p:cNvCxnSpPr/>
          <p:nvPr/>
        </p:nvCxnSpPr>
        <p:spPr bwMode="auto">
          <a:xfrm flipH="1">
            <a:off x="3111968" y="1477284"/>
            <a:ext cx="303213" cy="21292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3" name="直接连接符 112"/>
          <p:cNvCxnSpPr/>
          <p:nvPr/>
        </p:nvCxnSpPr>
        <p:spPr bwMode="auto">
          <a:xfrm flipH="1">
            <a:off x="3118319" y="1480657"/>
            <a:ext cx="431799" cy="3175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5" name="直接连接符 114"/>
          <p:cNvCxnSpPr/>
          <p:nvPr/>
        </p:nvCxnSpPr>
        <p:spPr bwMode="auto">
          <a:xfrm flipH="1">
            <a:off x="3105620" y="1487007"/>
            <a:ext cx="603248" cy="4445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7" name="直接连接符 116"/>
          <p:cNvCxnSpPr/>
          <p:nvPr/>
        </p:nvCxnSpPr>
        <p:spPr bwMode="auto">
          <a:xfrm flipH="1">
            <a:off x="3105620" y="1588607"/>
            <a:ext cx="634998" cy="463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9" name="直接连接符 118"/>
          <p:cNvCxnSpPr/>
          <p:nvPr/>
        </p:nvCxnSpPr>
        <p:spPr bwMode="auto">
          <a:xfrm flipH="1">
            <a:off x="3111970" y="1696557"/>
            <a:ext cx="634998" cy="463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0" name="直接连接符 119"/>
          <p:cNvCxnSpPr/>
          <p:nvPr/>
        </p:nvCxnSpPr>
        <p:spPr bwMode="auto">
          <a:xfrm flipH="1">
            <a:off x="3111970" y="1810857"/>
            <a:ext cx="634998" cy="463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1" name="直接连接符 120"/>
          <p:cNvCxnSpPr/>
          <p:nvPr/>
        </p:nvCxnSpPr>
        <p:spPr bwMode="auto">
          <a:xfrm flipH="1">
            <a:off x="3105620" y="19124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3" name="直接连接符 122"/>
          <p:cNvCxnSpPr/>
          <p:nvPr/>
        </p:nvCxnSpPr>
        <p:spPr bwMode="auto">
          <a:xfrm flipH="1">
            <a:off x="3099270" y="20394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4" name="直接连接符 123"/>
          <p:cNvCxnSpPr/>
          <p:nvPr/>
        </p:nvCxnSpPr>
        <p:spPr bwMode="auto">
          <a:xfrm flipH="1">
            <a:off x="3111970" y="21537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5" name="直接连接符 124"/>
          <p:cNvCxnSpPr/>
          <p:nvPr/>
        </p:nvCxnSpPr>
        <p:spPr bwMode="auto">
          <a:xfrm flipH="1">
            <a:off x="3111970" y="22807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6" name="直接连接符 125"/>
          <p:cNvCxnSpPr/>
          <p:nvPr/>
        </p:nvCxnSpPr>
        <p:spPr bwMode="auto">
          <a:xfrm flipH="1">
            <a:off x="3105620" y="24077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7" name="直接连接符 126"/>
          <p:cNvCxnSpPr/>
          <p:nvPr/>
        </p:nvCxnSpPr>
        <p:spPr bwMode="auto">
          <a:xfrm flipH="1">
            <a:off x="3105620" y="252840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8" name="直接连接符 127"/>
          <p:cNvCxnSpPr/>
          <p:nvPr/>
        </p:nvCxnSpPr>
        <p:spPr bwMode="auto">
          <a:xfrm flipH="1">
            <a:off x="3105620" y="26490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9" name="直接连接符 128"/>
          <p:cNvCxnSpPr/>
          <p:nvPr/>
        </p:nvCxnSpPr>
        <p:spPr bwMode="auto">
          <a:xfrm flipH="1">
            <a:off x="3111970" y="276970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0" name="直接连接符 129"/>
          <p:cNvCxnSpPr/>
          <p:nvPr/>
        </p:nvCxnSpPr>
        <p:spPr bwMode="auto">
          <a:xfrm flipH="1">
            <a:off x="3131019" y="1487007"/>
            <a:ext cx="120649" cy="82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2" name="直接连接符 131"/>
          <p:cNvCxnSpPr/>
          <p:nvPr/>
        </p:nvCxnSpPr>
        <p:spPr bwMode="auto">
          <a:xfrm flipH="1">
            <a:off x="3111970" y="28903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3" name="直接连接符 132"/>
          <p:cNvCxnSpPr/>
          <p:nvPr/>
        </p:nvCxnSpPr>
        <p:spPr bwMode="auto">
          <a:xfrm flipH="1">
            <a:off x="3099270" y="3011007"/>
            <a:ext cx="685798" cy="5016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5" name="直接连接符 134"/>
          <p:cNvCxnSpPr/>
          <p:nvPr/>
        </p:nvCxnSpPr>
        <p:spPr bwMode="auto">
          <a:xfrm flipH="1">
            <a:off x="3092920" y="3138007"/>
            <a:ext cx="685798" cy="5016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6" name="直接连接符 135"/>
          <p:cNvCxnSpPr/>
          <p:nvPr/>
        </p:nvCxnSpPr>
        <p:spPr bwMode="auto">
          <a:xfrm flipH="1">
            <a:off x="3099270" y="3252307"/>
            <a:ext cx="685798" cy="5016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7" name="直接连接符 136"/>
          <p:cNvCxnSpPr/>
          <p:nvPr/>
        </p:nvCxnSpPr>
        <p:spPr bwMode="auto">
          <a:xfrm flipH="1">
            <a:off x="3175470" y="3385657"/>
            <a:ext cx="596898" cy="4381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9" name="直接连接符 138"/>
          <p:cNvCxnSpPr/>
          <p:nvPr/>
        </p:nvCxnSpPr>
        <p:spPr bwMode="auto">
          <a:xfrm flipH="1">
            <a:off x="3346920" y="3506307"/>
            <a:ext cx="431798" cy="3175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1" name="直接连接符 140"/>
          <p:cNvCxnSpPr/>
          <p:nvPr/>
        </p:nvCxnSpPr>
        <p:spPr bwMode="auto">
          <a:xfrm flipH="1">
            <a:off x="3505670" y="3607907"/>
            <a:ext cx="266698" cy="2032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3" name="直接连接符 142"/>
          <p:cNvCxnSpPr/>
          <p:nvPr/>
        </p:nvCxnSpPr>
        <p:spPr bwMode="auto">
          <a:xfrm flipH="1">
            <a:off x="3658070" y="3709507"/>
            <a:ext cx="120648" cy="889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5" name="TextBox 144"/>
          <p:cNvSpPr txBox="1"/>
          <p:nvPr/>
        </p:nvSpPr>
        <p:spPr>
          <a:xfrm>
            <a:off x="2813518" y="3817457"/>
            <a:ext cx="584200" cy="215444"/>
          </a:xfrm>
          <a:prstGeom prst="rect">
            <a:avLst/>
          </a:prstGeom>
          <a:noFill/>
        </p:spPr>
        <p:txBody>
          <a:bodyPr wrap="square" rtlCol="0">
            <a:spAutoFit/>
          </a:bodyPr>
          <a:lstStyle/>
          <a:p>
            <a:r>
              <a:rPr lang="en-US" altLang="zh-CN" sz="800" dirty="0" smtClean="0"/>
              <a:t>-20MHz</a:t>
            </a:r>
            <a:endParaRPr lang="zh-CN" altLang="en-US" sz="800" dirty="0"/>
          </a:p>
        </p:txBody>
      </p:sp>
      <p:sp>
        <p:nvSpPr>
          <p:cNvPr id="146" name="TextBox 145"/>
          <p:cNvSpPr txBox="1"/>
          <p:nvPr/>
        </p:nvSpPr>
        <p:spPr>
          <a:xfrm>
            <a:off x="3543768" y="3823807"/>
            <a:ext cx="603250" cy="215444"/>
          </a:xfrm>
          <a:prstGeom prst="rect">
            <a:avLst/>
          </a:prstGeom>
          <a:noFill/>
        </p:spPr>
        <p:txBody>
          <a:bodyPr wrap="square" rtlCol="0">
            <a:spAutoFit/>
          </a:bodyPr>
          <a:lstStyle/>
          <a:p>
            <a:r>
              <a:rPr lang="en-US" altLang="zh-CN" sz="800" dirty="0" smtClean="0"/>
              <a:t>20MHz</a:t>
            </a:r>
            <a:endParaRPr lang="zh-CN" altLang="en-US" sz="800" dirty="0"/>
          </a:p>
        </p:txBody>
      </p:sp>
      <p:sp>
        <p:nvSpPr>
          <p:cNvPr id="147" name="TextBox 146"/>
          <p:cNvSpPr txBox="1"/>
          <p:nvPr/>
        </p:nvSpPr>
        <p:spPr>
          <a:xfrm>
            <a:off x="2178518" y="3817457"/>
            <a:ext cx="584200" cy="215444"/>
          </a:xfrm>
          <a:prstGeom prst="rect">
            <a:avLst/>
          </a:prstGeom>
          <a:noFill/>
        </p:spPr>
        <p:txBody>
          <a:bodyPr wrap="square" rtlCol="0">
            <a:spAutoFit/>
          </a:bodyPr>
          <a:lstStyle/>
          <a:p>
            <a:r>
              <a:rPr lang="en-US" altLang="zh-CN" sz="800" dirty="0" smtClean="0"/>
              <a:t>-60MHz</a:t>
            </a:r>
            <a:endParaRPr lang="zh-CN" altLang="en-US" sz="800" dirty="0"/>
          </a:p>
        </p:txBody>
      </p:sp>
      <p:sp>
        <p:nvSpPr>
          <p:cNvPr id="148" name="TextBox 147"/>
          <p:cNvSpPr txBox="1"/>
          <p:nvPr/>
        </p:nvSpPr>
        <p:spPr>
          <a:xfrm>
            <a:off x="1431985" y="3823807"/>
            <a:ext cx="638583" cy="215444"/>
          </a:xfrm>
          <a:prstGeom prst="rect">
            <a:avLst/>
          </a:prstGeom>
          <a:noFill/>
        </p:spPr>
        <p:txBody>
          <a:bodyPr wrap="square" rtlCol="0">
            <a:spAutoFit/>
          </a:bodyPr>
          <a:lstStyle/>
          <a:p>
            <a:r>
              <a:rPr lang="en-US" altLang="zh-CN" sz="800" dirty="0" smtClean="0"/>
              <a:t>-100MHz</a:t>
            </a:r>
            <a:endParaRPr lang="zh-CN" altLang="en-US" sz="800" dirty="0"/>
          </a:p>
        </p:txBody>
      </p:sp>
      <p:sp>
        <p:nvSpPr>
          <p:cNvPr id="150" name="TextBox 149"/>
          <p:cNvSpPr txBox="1"/>
          <p:nvPr/>
        </p:nvSpPr>
        <p:spPr>
          <a:xfrm>
            <a:off x="3342118" y="3967940"/>
            <a:ext cx="381932" cy="253916"/>
          </a:xfrm>
          <a:prstGeom prst="rect">
            <a:avLst/>
          </a:prstGeom>
          <a:noFill/>
        </p:spPr>
        <p:txBody>
          <a:bodyPr wrap="square" rtlCol="0">
            <a:spAutoFit/>
          </a:bodyPr>
          <a:lstStyle/>
          <a:p>
            <a:r>
              <a:rPr lang="en-US" altLang="zh-CN" sz="1050" dirty="0" smtClean="0">
                <a:solidFill>
                  <a:schemeClr val="accent2"/>
                </a:solidFill>
              </a:rPr>
              <a:t>P</a:t>
            </a:r>
            <a:endParaRPr lang="zh-CN" altLang="en-US" sz="1050" dirty="0">
              <a:solidFill>
                <a:schemeClr val="accent2"/>
              </a:solidFill>
            </a:endParaRPr>
          </a:p>
        </p:txBody>
      </p:sp>
      <p:grpSp>
        <p:nvGrpSpPr>
          <p:cNvPr id="9" name="组合 157"/>
          <p:cNvGrpSpPr/>
          <p:nvPr/>
        </p:nvGrpSpPr>
        <p:grpSpPr>
          <a:xfrm>
            <a:off x="4908430" y="4157605"/>
            <a:ext cx="3424550" cy="784787"/>
            <a:chOff x="2173582" y="4959824"/>
            <a:chExt cx="3338700" cy="931444"/>
          </a:xfrm>
        </p:grpSpPr>
        <p:grpSp>
          <p:nvGrpSpPr>
            <p:cNvPr id="11" name="组合 154"/>
            <p:cNvGrpSpPr/>
            <p:nvPr/>
          </p:nvGrpSpPr>
          <p:grpSpPr>
            <a:xfrm>
              <a:off x="3623866" y="4959824"/>
              <a:ext cx="1888416" cy="931444"/>
              <a:chOff x="3287436" y="4959824"/>
              <a:chExt cx="1888416" cy="931444"/>
            </a:xfrm>
          </p:grpSpPr>
          <p:pic>
            <p:nvPicPr>
              <p:cNvPr id="67586"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52" name="TextBox 151"/>
              <p:cNvSpPr txBox="1"/>
              <p:nvPr/>
            </p:nvSpPr>
            <p:spPr>
              <a:xfrm>
                <a:off x="3425679" y="5635562"/>
                <a:ext cx="584200"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53" name="TextBox 152"/>
              <p:cNvSpPr txBox="1"/>
              <p:nvPr/>
            </p:nvSpPr>
            <p:spPr>
              <a:xfrm>
                <a:off x="3465940" y="4959824"/>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54" name="TextBox 153"/>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2</a:t>
                </a:r>
                <a:endParaRPr lang="zh-CN" altLang="en-US" sz="1200" baseline="-25000" dirty="0"/>
              </a:p>
            </p:txBody>
          </p:sp>
        </p:grpSp>
        <p:sp>
          <p:nvSpPr>
            <p:cNvPr id="157" name="TextBox 156"/>
            <p:cNvSpPr txBox="1"/>
            <p:nvPr/>
          </p:nvSpPr>
          <p:spPr>
            <a:xfrm>
              <a:off x="2173582" y="5158591"/>
              <a:ext cx="1578901" cy="547939"/>
            </a:xfrm>
            <a:prstGeom prst="rect">
              <a:avLst/>
            </a:prstGeom>
            <a:noFill/>
          </p:spPr>
          <p:txBody>
            <a:bodyPr wrap="square" rtlCol="0">
              <a:spAutoFit/>
            </a:bodyPr>
            <a:lstStyle/>
            <a:p>
              <a:r>
                <a:rPr lang="en-US" altLang="zh-CN" dirty="0" smtClean="0"/>
                <a:t>P</a:t>
              </a:r>
              <a:r>
                <a:rPr lang="en-US" altLang="zh-CN" baseline="-25000" dirty="0" smtClean="0"/>
                <a:t>ref</a:t>
              </a:r>
              <a:r>
                <a:rPr lang="en-US" altLang="zh-CN" dirty="0" smtClean="0"/>
                <a:t>|</a:t>
              </a:r>
              <a:r>
                <a:rPr lang="en-US" altLang="zh-CN" sz="1200" dirty="0" smtClean="0"/>
                <a:t>ch</a:t>
              </a:r>
              <a:r>
                <a:rPr lang="en-US" altLang="zh-CN" sz="1200" baseline="-25000" dirty="0" smtClean="0"/>
                <a:t>2</a:t>
              </a:r>
              <a:r>
                <a:rPr lang="en-US" altLang="zh-CN" dirty="0" smtClean="0"/>
                <a:t>  =</a:t>
              </a:r>
              <a:endParaRPr lang="zh-CN" altLang="en-US" dirty="0"/>
            </a:p>
          </p:txBody>
        </p:sp>
      </p:grpSp>
      <p:grpSp>
        <p:nvGrpSpPr>
          <p:cNvPr id="13" name="组合 158"/>
          <p:cNvGrpSpPr/>
          <p:nvPr/>
        </p:nvGrpSpPr>
        <p:grpSpPr>
          <a:xfrm>
            <a:off x="4727275" y="4887969"/>
            <a:ext cx="4045655" cy="784784"/>
            <a:chOff x="2386493" y="4959826"/>
            <a:chExt cx="3125789" cy="931442"/>
          </a:xfrm>
        </p:grpSpPr>
        <p:grpSp>
          <p:nvGrpSpPr>
            <p:cNvPr id="15" name="组合 154"/>
            <p:cNvGrpSpPr/>
            <p:nvPr/>
          </p:nvGrpSpPr>
          <p:grpSpPr>
            <a:xfrm>
              <a:off x="3623866" y="4959826"/>
              <a:ext cx="1888416" cy="931442"/>
              <a:chOff x="3287436" y="4959826"/>
              <a:chExt cx="1888416" cy="931442"/>
            </a:xfrm>
          </p:grpSpPr>
          <p:pic>
            <p:nvPicPr>
              <p:cNvPr id="162"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63" name="TextBox 162"/>
              <p:cNvSpPr txBox="1"/>
              <p:nvPr/>
            </p:nvSpPr>
            <p:spPr>
              <a:xfrm>
                <a:off x="3425679" y="5635562"/>
                <a:ext cx="584200"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64" name="TextBox 163"/>
              <p:cNvSpPr txBox="1"/>
              <p:nvPr/>
            </p:nvSpPr>
            <p:spPr>
              <a:xfrm>
                <a:off x="3465940" y="4959826"/>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65" name="TextBox 164"/>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2</a:t>
                </a:r>
                <a:endParaRPr lang="zh-CN" altLang="en-US" sz="1200" baseline="-25000" dirty="0"/>
              </a:p>
            </p:txBody>
          </p:sp>
        </p:grpSp>
        <p:sp>
          <p:nvSpPr>
            <p:cNvPr id="161" name="TextBox 160"/>
            <p:cNvSpPr txBox="1"/>
            <p:nvPr/>
          </p:nvSpPr>
          <p:spPr>
            <a:xfrm>
              <a:off x="2386493" y="5158598"/>
              <a:ext cx="1365989" cy="547939"/>
            </a:xfrm>
            <a:prstGeom prst="rect">
              <a:avLst/>
            </a:prstGeom>
            <a:noFill/>
          </p:spPr>
          <p:txBody>
            <a:bodyPr wrap="square" rtlCol="0">
              <a:spAutoFit/>
            </a:bodyPr>
            <a:lstStyle/>
            <a:p>
              <a:r>
                <a:rPr lang="en-US" altLang="zh-CN" dirty="0" smtClean="0"/>
                <a:t>ACI|</a:t>
              </a:r>
              <a:r>
                <a:rPr lang="en-US" altLang="zh-CN" sz="1200" dirty="0" smtClean="0"/>
                <a:t>[ch</a:t>
              </a:r>
              <a:r>
                <a:rPr lang="en-US" altLang="zh-CN" sz="1200" baseline="-25000" dirty="0" smtClean="0"/>
                <a:t>2</a:t>
              </a:r>
              <a:r>
                <a:rPr lang="en-US" altLang="zh-CN" sz="1200" dirty="0" smtClean="0"/>
                <a:t>,ch</a:t>
              </a:r>
              <a:r>
                <a:rPr lang="en-US" altLang="zh-CN" sz="1200" baseline="-25000" dirty="0" smtClean="0"/>
                <a:t>1</a:t>
              </a:r>
              <a:r>
                <a:rPr lang="en-US" altLang="zh-CN" sz="1200" dirty="0" smtClean="0"/>
                <a:t>]</a:t>
              </a:r>
              <a:r>
                <a:rPr lang="en-US" altLang="zh-CN" dirty="0" smtClean="0"/>
                <a:t>  =</a:t>
              </a:r>
              <a:endParaRPr lang="zh-CN" altLang="en-US" dirty="0"/>
            </a:p>
          </p:txBody>
        </p:sp>
      </p:grpSp>
      <p:grpSp>
        <p:nvGrpSpPr>
          <p:cNvPr id="17" name="组合 165"/>
          <p:cNvGrpSpPr/>
          <p:nvPr/>
        </p:nvGrpSpPr>
        <p:grpSpPr>
          <a:xfrm>
            <a:off x="4494363" y="5618311"/>
            <a:ext cx="4499976" cy="784784"/>
            <a:chOff x="2397577" y="4959826"/>
            <a:chExt cx="3114705" cy="931442"/>
          </a:xfrm>
        </p:grpSpPr>
        <p:grpSp>
          <p:nvGrpSpPr>
            <p:cNvPr id="19" name="组合 154"/>
            <p:cNvGrpSpPr/>
            <p:nvPr/>
          </p:nvGrpSpPr>
          <p:grpSpPr>
            <a:xfrm>
              <a:off x="3623866" y="4959826"/>
              <a:ext cx="1888416" cy="931442"/>
              <a:chOff x="3287436" y="4959826"/>
              <a:chExt cx="1888416" cy="931442"/>
            </a:xfrm>
          </p:grpSpPr>
          <p:pic>
            <p:nvPicPr>
              <p:cNvPr id="169"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70" name="TextBox 169"/>
              <p:cNvSpPr txBox="1"/>
              <p:nvPr/>
            </p:nvSpPr>
            <p:spPr>
              <a:xfrm>
                <a:off x="3425679" y="5635562"/>
                <a:ext cx="584200" cy="255706"/>
              </a:xfrm>
              <a:prstGeom prst="rect">
                <a:avLst/>
              </a:prstGeom>
              <a:noFill/>
            </p:spPr>
            <p:txBody>
              <a:bodyPr wrap="square" rtlCol="0">
                <a:spAutoFit/>
              </a:bodyPr>
              <a:lstStyle/>
              <a:p>
                <a:r>
                  <a:rPr lang="en-US" altLang="zh-CN" sz="800" dirty="0" smtClean="0"/>
                  <a:t>-100MHz</a:t>
                </a:r>
                <a:endParaRPr lang="zh-CN" altLang="en-US" sz="800" dirty="0"/>
              </a:p>
            </p:txBody>
          </p:sp>
          <p:sp>
            <p:nvSpPr>
              <p:cNvPr id="171" name="TextBox 170"/>
              <p:cNvSpPr txBox="1"/>
              <p:nvPr/>
            </p:nvSpPr>
            <p:spPr>
              <a:xfrm>
                <a:off x="3465940" y="4959826"/>
                <a:ext cx="579857"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72" name="TextBox 171"/>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2</a:t>
                </a:r>
                <a:endParaRPr lang="zh-CN" altLang="en-US" sz="1200" baseline="-25000" dirty="0"/>
              </a:p>
            </p:txBody>
          </p:sp>
        </p:grpSp>
        <p:sp>
          <p:nvSpPr>
            <p:cNvPr id="168" name="TextBox 167"/>
            <p:cNvSpPr txBox="1"/>
            <p:nvPr/>
          </p:nvSpPr>
          <p:spPr>
            <a:xfrm>
              <a:off x="2397577" y="5158598"/>
              <a:ext cx="1354906" cy="547939"/>
            </a:xfrm>
            <a:prstGeom prst="rect">
              <a:avLst/>
            </a:prstGeom>
            <a:noFill/>
          </p:spPr>
          <p:txBody>
            <a:bodyPr wrap="square" rtlCol="0">
              <a:spAutoFit/>
            </a:bodyPr>
            <a:lstStyle/>
            <a:p>
              <a:r>
                <a:rPr lang="en-US" altLang="zh-CN" dirty="0" smtClean="0"/>
                <a:t>AACI|</a:t>
              </a:r>
              <a:r>
                <a:rPr lang="en-US" altLang="zh-CN" sz="1200" dirty="0" smtClean="0"/>
                <a:t>[ch</a:t>
              </a:r>
              <a:r>
                <a:rPr lang="en-US" altLang="zh-CN" sz="1200" baseline="-25000" dirty="0" smtClean="0"/>
                <a:t>2</a:t>
              </a:r>
              <a:r>
                <a:rPr lang="en-US" altLang="zh-CN" sz="1200" dirty="0" smtClean="0"/>
                <a:t>,ch</a:t>
              </a:r>
              <a:r>
                <a:rPr lang="en-US" altLang="zh-CN" sz="1200" baseline="-25000" dirty="0" smtClean="0"/>
                <a:t>1</a:t>
              </a:r>
              <a:r>
                <a:rPr lang="en-US" altLang="zh-CN" sz="1200" dirty="0" smtClean="0"/>
                <a:t>]</a:t>
              </a:r>
              <a:r>
                <a:rPr lang="en-US" altLang="zh-CN" dirty="0" smtClean="0"/>
                <a:t>  =</a:t>
              </a:r>
              <a:endParaRPr lang="zh-CN" altLang="en-US" dirty="0"/>
            </a:p>
          </p:txBody>
        </p:sp>
      </p:grpSp>
      <p:grpSp>
        <p:nvGrpSpPr>
          <p:cNvPr id="20" name="组合 172"/>
          <p:cNvGrpSpPr/>
          <p:nvPr/>
        </p:nvGrpSpPr>
        <p:grpSpPr>
          <a:xfrm>
            <a:off x="569349" y="4163363"/>
            <a:ext cx="3439137" cy="784787"/>
            <a:chOff x="2159361" y="4959824"/>
            <a:chExt cx="3352921" cy="931444"/>
          </a:xfrm>
        </p:grpSpPr>
        <p:grpSp>
          <p:nvGrpSpPr>
            <p:cNvPr id="21" name="组合 154"/>
            <p:cNvGrpSpPr/>
            <p:nvPr/>
          </p:nvGrpSpPr>
          <p:grpSpPr>
            <a:xfrm>
              <a:off x="3623866" y="4959824"/>
              <a:ext cx="1888416" cy="931444"/>
              <a:chOff x="3287436" y="4959824"/>
              <a:chExt cx="1888416" cy="931444"/>
            </a:xfrm>
          </p:grpSpPr>
          <p:pic>
            <p:nvPicPr>
              <p:cNvPr id="176"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77" name="TextBox 176"/>
              <p:cNvSpPr txBox="1"/>
              <p:nvPr/>
            </p:nvSpPr>
            <p:spPr>
              <a:xfrm>
                <a:off x="3425679" y="5635562"/>
                <a:ext cx="584200"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78" name="TextBox 177"/>
              <p:cNvSpPr txBox="1"/>
              <p:nvPr/>
            </p:nvSpPr>
            <p:spPr>
              <a:xfrm>
                <a:off x="3465940" y="4959824"/>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79" name="TextBox 178"/>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1</a:t>
                </a:r>
                <a:endParaRPr lang="zh-CN" altLang="en-US" sz="1200" baseline="-25000" dirty="0"/>
              </a:p>
            </p:txBody>
          </p:sp>
        </p:grpSp>
        <p:sp>
          <p:nvSpPr>
            <p:cNvPr id="175" name="TextBox 174"/>
            <p:cNvSpPr txBox="1"/>
            <p:nvPr/>
          </p:nvSpPr>
          <p:spPr>
            <a:xfrm>
              <a:off x="2159361" y="5158591"/>
              <a:ext cx="1593121" cy="547939"/>
            </a:xfrm>
            <a:prstGeom prst="rect">
              <a:avLst/>
            </a:prstGeom>
            <a:noFill/>
          </p:spPr>
          <p:txBody>
            <a:bodyPr wrap="square" rtlCol="0">
              <a:spAutoFit/>
            </a:bodyPr>
            <a:lstStyle/>
            <a:p>
              <a:r>
                <a:rPr lang="en-US" altLang="zh-CN" dirty="0" smtClean="0"/>
                <a:t>P</a:t>
              </a:r>
              <a:r>
                <a:rPr lang="en-US" altLang="zh-CN" baseline="-25000" dirty="0" smtClean="0"/>
                <a:t>ref</a:t>
              </a:r>
              <a:r>
                <a:rPr lang="en-US" altLang="zh-CN" dirty="0" smtClean="0"/>
                <a:t>|</a:t>
              </a:r>
              <a:r>
                <a:rPr lang="en-US" altLang="zh-CN" sz="1200" dirty="0" smtClean="0"/>
                <a:t>ch</a:t>
              </a:r>
              <a:r>
                <a:rPr lang="en-US" altLang="zh-CN" sz="1200" baseline="-25000" dirty="0" smtClean="0"/>
                <a:t>1</a:t>
              </a:r>
              <a:r>
                <a:rPr lang="en-US" altLang="zh-CN" dirty="0" smtClean="0"/>
                <a:t>  =</a:t>
              </a:r>
              <a:endParaRPr lang="zh-CN" altLang="en-US" dirty="0"/>
            </a:p>
          </p:txBody>
        </p:sp>
      </p:grpSp>
      <p:grpSp>
        <p:nvGrpSpPr>
          <p:cNvPr id="22" name="组合 179"/>
          <p:cNvGrpSpPr/>
          <p:nvPr/>
        </p:nvGrpSpPr>
        <p:grpSpPr>
          <a:xfrm>
            <a:off x="365760" y="4893727"/>
            <a:ext cx="4194814" cy="784784"/>
            <a:chOff x="2493030" y="4959826"/>
            <a:chExt cx="3019252" cy="931442"/>
          </a:xfrm>
        </p:grpSpPr>
        <p:grpSp>
          <p:nvGrpSpPr>
            <p:cNvPr id="24" name="组合 154"/>
            <p:cNvGrpSpPr/>
            <p:nvPr/>
          </p:nvGrpSpPr>
          <p:grpSpPr>
            <a:xfrm>
              <a:off x="3623866" y="4959826"/>
              <a:ext cx="1888416" cy="931442"/>
              <a:chOff x="3287436" y="4959826"/>
              <a:chExt cx="1888416" cy="931442"/>
            </a:xfrm>
          </p:grpSpPr>
          <p:pic>
            <p:nvPicPr>
              <p:cNvPr id="183"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84" name="TextBox 183"/>
              <p:cNvSpPr txBox="1"/>
              <p:nvPr/>
            </p:nvSpPr>
            <p:spPr>
              <a:xfrm>
                <a:off x="3425679" y="5635562"/>
                <a:ext cx="584200"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85" name="TextBox 184"/>
              <p:cNvSpPr txBox="1"/>
              <p:nvPr/>
            </p:nvSpPr>
            <p:spPr>
              <a:xfrm>
                <a:off x="3465940" y="4959826"/>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86" name="TextBox 185"/>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1</a:t>
                </a:r>
                <a:endParaRPr lang="zh-CN" altLang="en-US" sz="1200" baseline="-25000" dirty="0"/>
              </a:p>
            </p:txBody>
          </p:sp>
        </p:grpSp>
        <p:sp>
          <p:nvSpPr>
            <p:cNvPr id="182" name="TextBox 181"/>
            <p:cNvSpPr txBox="1"/>
            <p:nvPr/>
          </p:nvSpPr>
          <p:spPr>
            <a:xfrm>
              <a:off x="2493030" y="5158599"/>
              <a:ext cx="1259452" cy="547939"/>
            </a:xfrm>
            <a:prstGeom prst="rect">
              <a:avLst/>
            </a:prstGeom>
            <a:noFill/>
          </p:spPr>
          <p:txBody>
            <a:bodyPr wrap="square" rtlCol="0">
              <a:spAutoFit/>
            </a:bodyPr>
            <a:lstStyle/>
            <a:p>
              <a:r>
                <a:rPr lang="en-US" altLang="zh-CN" dirty="0" smtClean="0"/>
                <a:t>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  </a:t>
              </a:r>
              <a:r>
                <a:rPr lang="en-US" altLang="zh-CN" dirty="0" smtClean="0"/>
                <a:t>=</a:t>
              </a:r>
              <a:endParaRPr lang="zh-CN" altLang="en-US" dirty="0"/>
            </a:p>
          </p:txBody>
        </p:sp>
      </p:grpSp>
      <p:grpSp>
        <p:nvGrpSpPr>
          <p:cNvPr id="26" name="组合 186"/>
          <p:cNvGrpSpPr/>
          <p:nvPr/>
        </p:nvGrpSpPr>
        <p:grpSpPr>
          <a:xfrm>
            <a:off x="146658" y="5624069"/>
            <a:ext cx="4480057" cy="784784"/>
            <a:chOff x="2411364" y="4959826"/>
            <a:chExt cx="3100918" cy="931442"/>
          </a:xfrm>
        </p:grpSpPr>
        <p:grpSp>
          <p:nvGrpSpPr>
            <p:cNvPr id="28" name="组合 154"/>
            <p:cNvGrpSpPr/>
            <p:nvPr/>
          </p:nvGrpSpPr>
          <p:grpSpPr>
            <a:xfrm>
              <a:off x="3623866" y="4959826"/>
              <a:ext cx="1888416" cy="931442"/>
              <a:chOff x="3287436" y="4959826"/>
              <a:chExt cx="1888416" cy="931442"/>
            </a:xfrm>
          </p:grpSpPr>
          <p:pic>
            <p:nvPicPr>
              <p:cNvPr id="190"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91" name="TextBox 190"/>
              <p:cNvSpPr txBox="1"/>
              <p:nvPr/>
            </p:nvSpPr>
            <p:spPr>
              <a:xfrm>
                <a:off x="3425679" y="5635562"/>
                <a:ext cx="584200"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92" name="TextBox 191"/>
              <p:cNvSpPr txBox="1"/>
              <p:nvPr/>
            </p:nvSpPr>
            <p:spPr>
              <a:xfrm>
                <a:off x="3465940" y="4959826"/>
                <a:ext cx="579857"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93" name="TextBox 192"/>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1</a:t>
                </a:r>
                <a:endParaRPr lang="zh-CN" altLang="en-US" sz="1200" baseline="-25000" dirty="0"/>
              </a:p>
            </p:txBody>
          </p:sp>
        </p:grpSp>
        <p:sp>
          <p:nvSpPr>
            <p:cNvPr id="189" name="TextBox 188"/>
            <p:cNvSpPr txBox="1"/>
            <p:nvPr/>
          </p:nvSpPr>
          <p:spPr>
            <a:xfrm>
              <a:off x="2411364" y="5158599"/>
              <a:ext cx="1341119" cy="547940"/>
            </a:xfrm>
            <a:prstGeom prst="rect">
              <a:avLst/>
            </a:prstGeom>
            <a:noFill/>
          </p:spPr>
          <p:txBody>
            <a:bodyPr wrap="square" rtlCol="0">
              <a:spAutoFit/>
            </a:bodyPr>
            <a:lstStyle/>
            <a:p>
              <a:r>
                <a:rPr lang="en-US" altLang="zh-CN" dirty="0" smtClean="0"/>
                <a:t>AACI|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  </a:t>
              </a:r>
              <a:r>
                <a:rPr lang="en-US" altLang="zh-CN" dirty="0" smtClean="0"/>
                <a:t>=</a:t>
              </a:r>
              <a:endParaRPr lang="zh-CN" altLang="en-US" dirty="0"/>
            </a:p>
          </p:txBody>
        </p:sp>
      </p:grpSp>
      <p:sp>
        <p:nvSpPr>
          <p:cNvPr id="194" name="TextBox 193"/>
          <p:cNvSpPr txBox="1"/>
          <p:nvPr/>
        </p:nvSpPr>
        <p:spPr>
          <a:xfrm>
            <a:off x="4248232" y="3829565"/>
            <a:ext cx="603250" cy="215444"/>
          </a:xfrm>
          <a:prstGeom prst="rect">
            <a:avLst/>
          </a:prstGeom>
          <a:noFill/>
        </p:spPr>
        <p:txBody>
          <a:bodyPr wrap="square" rtlCol="0">
            <a:spAutoFit/>
          </a:bodyPr>
          <a:lstStyle/>
          <a:p>
            <a:r>
              <a:rPr lang="en-US" altLang="zh-CN" sz="800" dirty="0" smtClean="0"/>
              <a:t>60MHz</a:t>
            </a:r>
            <a:endParaRPr lang="zh-CN" altLang="en-US" sz="800" dirty="0"/>
          </a:p>
        </p:txBody>
      </p:sp>
      <p:sp>
        <p:nvSpPr>
          <p:cNvPr id="197" name="TextBox 196"/>
          <p:cNvSpPr txBox="1"/>
          <p:nvPr/>
        </p:nvSpPr>
        <p:spPr>
          <a:xfrm>
            <a:off x="4175174" y="1327171"/>
            <a:ext cx="4572004" cy="584775"/>
          </a:xfrm>
          <a:prstGeom prst="rect">
            <a:avLst/>
          </a:prstGeom>
          <a:solidFill>
            <a:schemeClr val="bg1">
              <a:lumMod val="85000"/>
            </a:schemeClr>
          </a:solidFill>
        </p:spPr>
        <p:txBody>
          <a:bodyPr wrap="square" rtlCol="0">
            <a:spAutoFit/>
          </a:bodyPr>
          <a:lstStyle/>
          <a:p>
            <a:r>
              <a:rPr lang="en-US" altLang="zh-CN" sz="1600" dirty="0" smtClean="0"/>
              <a:t>ACPR|</a:t>
            </a:r>
            <a:r>
              <a:rPr lang="en-US" altLang="zh-CN" sz="1200" dirty="0" smtClean="0"/>
              <a:t>[</a:t>
            </a:r>
            <a:r>
              <a:rPr lang="en-US" altLang="zh-CN" sz="1200" dirty="0" err="1" smtClean="0"/>
              <a:t>chx,chy</a:t>
            </a:r>
            <a:r>
              <a:rPr lang="en-US" altLang="zh-CN" sz="1200" dirty="0" smtClean="0"/>
              <a:t>]</a:t>
            </a:r>
            <a:r>
              <a:rPr lang="en-US" altLang="zh-CN" sz="1600" dirty="0" smtClean="0"/>
              <a:t>(dB)= P</a:t>
            </a:r>
            <a:r>
              <a:rPr lang="en-US" altLang="zh-CN" sz="1200" dirty="0" smtClean="0"/>
              <a:t>ch</a:t>
            </a:r>
            <a:r>
              <a:rPr lang="en-US" altLang="zh-CN" sz="1200" baseline="-25000" dirty="0" smtClean="0"/>
              <a:t>x</a:t>
            </a:r>
            <a:r>
              <a:rPr lang="en-US" altLang="zh-CN" sz="1600" dirty="0" smtClean="0"/>
              <a:t>(dB)-ACI|</a:t>
            </a:r>
            <a:r>
              <a:rPr lang="en-US" altLang="zh-CN" sz="1200" dirty="0" smtClean="0"/>
              <a:t>[</a:t>
            </a:r>
            <a:r>
              <a:rPr lang="en-US" altLang="zh-CN" sz="1200" dirty="0" err="1" smtClean="0"/>
              <a:t>chx,chy</a:t>
            </a:r>
            <a:r>
              <a:rPr lang="en-US" altLang="zh-CN" sz="1200" dirty="0" smtClean="0"/>
              <a:t>]</a:t>
            </a:r>
            <a:r>
              <a:rPr lang="en-US" altLang="zh-CN" sz="1600" dirty="0" smtClean="0"/>
              <a:t>(dB)</a:t>
            </a:r>
          </a:p>
          <a:p>
            <a:r>
              <a:rPr lang="en-US" altLang="zh-CN" sz="1600" dirty="0" smtClean="0"/>
              <a:t>AACPR|</a:t>
            </a:r>
            <a:r>
              <a:rPr lang="en-US" altLang="zh-CN" sz="1200" dirty="0" smtClean="0"/>
              <a:t>[</a:t>
            </a:r>
            <a:r>
              <a:rPr lang="en-US" altLang="zh-CN" sz="1200" dirty="0" err="1" smtClean="0"/>
              <a:t>chx,chy</a:t>
            </a:r>
            <a:r>
              <a:rPr lang="en-US" altLang="zh-CN" sz="1200" dirty="0" smtClean="0"/>
              <a:t>] </a:t>
            </a:r>
            <a:r>
              <a:rPr lang="en-US" altLang="zh-CN" sz="1600" dirty="0" smtClean="0"/>
              <a:t>(dB)=</a:t>
            </a:r>
            <a:r>
              <a:rPr lang="en-US" altLang="zh-CN" sz="1600" dirty="0" err="1" smtClean="0"/>
              <a:t>P|</a:t>
            </a:r>
            <a:r>
              <a:rPr lang="en-US" altLang="zh-CN" sz="1200" dirty="0" err="1" smtClean="0"/>
              <a:t>chx</a:t>
            </a:r>
            <a:r>
              <a:rPr lang="en-US" altLang="zh-CN" sz="1600" dirty="0" smtClean="0"/>
              <a:t>(dB)-AACI|</a:t>
            </a:r>
            <a:r>
              <a:rPr lang="en-US" altLang="zh-CN" sz="1200" dirty="0" smtClean="0"/>
              <a:t>[</a:t>
            </a:r>
            <a:r>
              <a:rPr lang="en-US" altLang="zh-CN" sz="1200" dirty="0" err="1" smtClean="0"/>
              <a:t>chx,chy</a:t>
            </a:r>
            <a:r>
              <a:rPr lang="en-US" altLang="zh-CN" sz="1200" dirty="0" smtClean="0"/>
              <a:t>]</a:t>
            </a:r>
            <a:r>
              <a:rPr lang="en-US" altLang="zh-CN" sz="1600" dirty="0" smtClean="0"/>
              <a:t>(dB)</a:t>
            </a:r>
            <a:endParaRPr lang="zh-CN" altLang="en-US" sz="1600" dirty="0"/>
          </a:p>
        </p:txBody>
      </p:sp>
      <p:sp>
        <p:nvSpPr>
          <p:cNvPr id="151" name="TextBox 150"/>
          <p:cNvSpPr txBox="1"/>
          <p:nvPr/>
        </p:nvSpPr>
        <p:spPr>
          <a:xfrm>
            <a:off x="4321835" y="1961711"/>
            <a:ext cx="4209690" cy="1384995"/>
          </a:xfrm>
          <a:prstGeom prst="rect">
            <a:avLst/>
          </a:prstGeom>
          <a:noFill/>
        </p:spPr>
        <p:txBody>
          <a:bodyPr wrap="square" rtlCol="0">
            <a:spAutoFit/>
          </a:bodyPr>
          <a:lstStyle/>
          <a:p>
            <a:pPr marL="457200" indent="-457200"/>
            <a:r>
              <a:rPr lang="en-US" altLang="zh-CN" sz="1400" dirty="0" smtClean="0"/>
              <a:t>ACI calculation is by integrating all the signal power which leak to the adjacent band.</a:t>
            </a:r>
          </a:p>
          <a:p>
            <a:pPr marL="457200" indent="-457200"/>
            <a:r>
              <a:rPr lang="en-US" altLang="zh-CN" sz="1400" dirty="0" smtClean="0"/>
              <a:t>ACPR|</a:t>
            </a:r>
            <a:r>
              <a:rPr lang="en-US" altLang="zh-CN" sz="1100" dirty="0" smtClean="0"/>
              <a:t>[</a:t>
            </a:r>
            <a:r>
              <a:rPr lang="en-US" altLang="zh-CN" sz="1100" dirty="0" err="1" smtClean="0"/>
              <a:t>chx,chy</a:t>
            </a:r>
            <a:r>
              <a:rPr lang="en-US" altLang="zh-CN" sz="1100" dirty="0" smtClean="0"/>
              <a:t>]</a:t>
            </a:r>
            <a:r>
              <a:rPr lang="en-US" altLang="zh-CN" sz="1400" dirty="0" smtClean="0"/>
              <a:t> is the adjacent channel power ratio between the signal in channel x and the leakage from the signal in channel x to channel y.</a:t>
            </a:r>
            <a:endParaRPr lang="zh-CN" altLang="en-US" sz="1100" dirty="0"/>
          </a:p>
        </p:txBody>
      </p:sp>
      <p:sp>
        <p:nvSpPr>
          <p:cNvPr id="155" name="TextBox 154"/>
          <p:cNvSpPr txBox="1"/>
          <p:nvPr/>
        </p:nvSpPr>
        <p:spPr>
          <a:xfrm>
            <a:off x="6711368" y="3277196"/>
            <a:ext cx="2231701" cy="276999"/>
          </a:xfrm>
          <a:prstGeom prst="rect">
            <a:avLst/>
          </a:prstGeom>
          <a:noFill/>
        </p:spPr>
        <p:txBody>
          <a:bodyPr wrap="none" rtlCol="0">
            <a:spAutoFit/>
          </a:bodyPr>
          <a:lstStyle/>
          <a:p>
            <a:r>
              <a:rPr lang="en-US" altLang="zh-CN" sz="1200" dirty="0" smtClean="0">
                <a:solidFill>
                  <a:srgbClr val="00B050"/>
                </a:solidFill>
              </a:rPr>
              <a:t>Signal waveform in RX in CH1</a:t>
            </a:r>
            <a:endParaRPr lang="zh-CN" altLang="en-US" sz="1200" dirty="0">
              <a:solidFill>
                <a:srgbClr val="00B050"/>
              </a:solidFill>
            </a:endParaRPr>
          </a:p>
        </p:txBody>
      </p:sp>
      <p:cxnSp>
        <p:nvCxnSpPr>
          <p:cNvPr id="158" name="直接连接符 157"/>
          <p:cNvCxnSpPr/>
          <p:nvPr/>
        </p:nvCxnSpPr>
        <p:spPr bwMode="auto">
          <a:xfrm>
            <a:off x="6012628" y="3415219"/>
            <a:ext cx="638354"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6725752" y="3481352"/>
            <a:ext cx="2231701" cy="276999"/>
          </a:xfrm>
          <a:prstGeom prst="rect">
            <a:avLst/>
          </a:prstGeom>
          <a:noFill/>
        </p:spPr>
        <p:txBody>
          <a:bodyPr wrap="none" rtlCol="0">
            <a:spAutoFit/>
          </a:bodyPr>
          <a:lstStyle/>
          <a:p>
            <a:r>
              <a:rPr lang="en-US" altLang="zh-CN" sz="1200" dirty="0" smtClean="0">
                <a:solidFill>
                  <a:schemeClr val="accent6">
                    <a:lumMod val="60000"/>
                    <a:lumOff val="40000"/>
                  </a:schemeClr>
                </a:solidFill>
              </a:rPr>
              <a:t>Signal waveform in RX in CH2</a:t>
            </a:r>
            <a:endParaRPr lang="zh-CN" altLang="en-US" sz="1200" dirty="0">
              <a:solidFill>
                <a:schemeClr val="accent6">
                  <a:lumMod val="60000"/>
                  <a:lumOff val="40000"/>
                </a:schemeClr>
              </a:solidFill>
            </a:endParaRPr>
          </a:p>
        </p:txBody>
      </p:sp>
      <p:cxnSp>
        <p:nvCxnSpPr>
          <p:cNvPr id="160" name="直接连接符 159"/>
          <p:cNvCxnSpPr/>
          <p:nvPr/>
        </p:nvCxnSpPr>
        <p:spPr bwMode="auto">
          <a:xfrm>
            <a:off x="6027012" y="3619375"/>
            <a:ext cx="63835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5912" y="685800"/>
            <a:ext cx="7994176" cy="1066800"/>
          </a:xfrm>
        </p:spPr>
        <p:txBody>
          <a:bodyPr/>
          <a:lstStyle/>
          <a:p>
            <a:r>
              <a:rPr lang="en-US" altLang="zh-CN" dirty="0" smtClean="0"/>
              <a:t>AC/AAC leakage in TX + Path Loss = Additive noise impact in RX</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8</a:t>
            </a:fld>
            <a:endParaRPr lang="en-US" altLang="zh-CN"/>
          </a:p>
        </p:txBody>
      </p:sp>
      <p:sp>
        <p:nvSpPr>
          <p:cNvPr id="6" name="矩形 5"/>
          <p:cNvSpPr/>
          <p:nvPr/>
        </p:nvSpPr>
        <p:spPr>
          <a:xfrm>
            <a:off x="1114459" y="2995574"/>
            <a:ext cx="6897756" cy="1200329"/>
          </a:xfrm>
          <a:prstGeom prst="rect">
            <a:avLst/>
          </a:prstGeom>
        </p:spPr>
        <p:txBody>
          <a:bodyPr wrap="square">
            <a:spAutoFit/>
          </a:bodyPr>
          <a:lstStyle/>
          <a:p>
            <a:r>
              <a:rPr lang="en-US" altLang="zh-CN" dirty="0" smtClean="0"/>
              <a:t>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a:t>
            </a:r>
            <a:r>
              <a:rPr lang="en-US" altLang="zh-CN" dirty="0" smtClean="0"/>
              <a:t>=P</a:t>
            </a:r>
            <a:r>
              <a:rPr lang="en-US" altLang="zh-CN" sz="1200" baseline="-25000" dirty="0" smtClean="0"/>
              <a:t>RX</a:t>
            </a:r>
            <a:r>
              <a:rPr lang="en-US" altLang="zh-CN" dirty="0" smtClean="0"/>
              <a:t>-ACPR</a:t>
            </a:r>
          </a:p>
          <a:p>
            <a:r>
              <a:rPr lang="en-US" altLang="zh-CN" dirty="0" smtClean="0"/>
              <a:t>                =P</a:t>
            </a:r>
            <a:r>
              <a:rPr lang="en-US" altLang="zh-CN" sz="1200" baseline="-25000" dirty="0" smtClean="0"/>
              <a:t>TX</a:t>
            </a:r>
            <a:r>
              <a:rPr lang="en-US" altLang="zh-CN" dirty="0" smtClean="0"/>
              <a:t>-PL(d)-ACPR</a:t>
            </a:r>
          </a:p>
          <a:p>
            <a:r>
              <a:rPr lang="en-US" altLang="zh-CN" dirty="0" smtClean="0"/>
              <a:t>                =P</a:t>
            </a:r>
            <a:r>
              <a:rPr lang="en-US" altLang="zh-CN" sz="1200" baseline="-25000" dirty="0" smtClean="0"/>
              <a:t>TX</a:t>
            </a:r>
            <a:r>
              <a:rPr lang="en-US" altLang="zh-CN" dirty="0" smtClean="0"/>
              <a:t>-ACPR-PL(d)	        	</a:t>
            </a:r>
            <a:endParaRPr lang="zh-CN" altLang="en-US" dirty="0"/>
          </a:p>
        </p:txBody>
      </p:sp>
      <p:sp>
        <p:nvSpPr>
          <p:cNvPr id="7" name="矩形 6"/>
          <p:cNvSpPr/>
          <p:nvPr/>
        </p:nvSpPr>
        <p:spPr>
          <a:xfrm>
            <a:off x="4539582" y="5819097"/>
            <a:ext cx="3989554" cy="307777"/>
          </a:xfrm>
          <a:prstGeom prst="rect">
            <a:avLst/>
          </a:prstGeom>
        </p:spPr>
        <p:txBody>
          <a:bodyPr wrap="none">
            <a:spAutoFit/>
          </a:bodyPr>
          <a:lstStyle/>
          <a:p>
            <a:r>
              <a:rPr lang="en-US" altLang="zh-CN" sz="1400" dirty="0" smtClean="0"/>
              <a:t>where,  ACI|[ch</a:t>
            </a:r>
            <a:r>
              <a:rPr lang="en-US" altLang="zh-CN" sz="1400" baseline="-25000" dirty="0" smtClean="0"/>
              <a:t>1</a:t>
            </a:r>
            <a:r>
              <a:rPr lang="en-US" altLang="zh-CN" sz="1400" dirty="0" smtClean="0"/>
              <a:t>,ch</a:t>
            </a:r>
            <a:r>
              <a:rPr lang="en-US" altLang="zh-CN" sz="1400" baseline="-25000" dirty="0" smtClean="0"/>
              <a:t>2</a:t>
            </a:r>
            <a:r>
              <a:rPr lang="en-US" altLang="zh-CN" sz="1400" dirty="0" smtClean="0"/>
              <a:t>] means ACI from ch</a:t>
            </a:r>
            <a:r>
              <a:rPr lang="en-US" altLang="zh-CN" sz="1400" baseline="-25000" dirty="0" smtClean="0"/>
              <a:t>1</a:t>
            </a:r>
            <a:r>
              <a:rPr lang="en-US" altLang="zh-CN" sz="1400" dirty="0" smtClean="0"/>
              <a:t> to ch</a:t>
            </a:r>
            <a:r>
              <a:rPr lang="en-US" altLang="zh-CN" sz="1400" baseline="-25000" dirty="0" smtClean="0"/>
              <a:t>2</a:t>
            </a:r>
            <a:endParaRPr lang="zh-CN" altLang="en-US" sz="1400" baseline="-25000" dirty="0"/>
          </a:p>
        </p:txBody>
      </p:sp>
      <p:sp>
        <p:nvSpPr>
          <p:cNvPr id="8" name="矩形 7"/>
          <p:cNvSpPr/>
          <p:nvPr/>
        </p:nvSpPr>
        <p:spPr>
          <a:xfrm>
            <a:off x="1111584" y="4571333"/>
            <a:ext cx="6897756" cy="1200329"/>
          </a:xfrm>
          <a:prstGeom prst="rect">
            <a:avLst/>
          </a:prstGeom>
        </p:spPr>
        <p:txBody>
          <a:bodyPr wrap="square">
            <a:spAutoFit/>
          </a:bodyPr>
          <a:lstStyle/>
          <a:p>
            <a:r>
              <a:rPr lang="en-US" altLang="zh-CN" dirty="0" smtClean="0"/>
              <a:t>AACI|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a:t>
            </a:r>
            <a:r>
              <a:rPr lang="en-US" altLang="zh-CN" dirty="0" smtClean="0"/>
              <a:t>=P</a:t>
            </a:r>
            <a:r>
              <a:rPr lang="en-US" altLang="zh-CN" sz="1200" baseline="-25000" dirty="0" smtClean="0"/>
              <a:t>RX</a:t>
            </a:r>
            <a:r>
              <a:rPr lang="en-US" altLang="zh-CN" dirty="0" smtClean="0"/>
              <a:t>-AACPR</a:t>
            </a:r>
          </a:p>
          <a:p>
            <a:r>
              <a:rPr lang="en-US" altLang="zh-CN" dirty="0" smtClean="0"/>
              <a:t>                =P</a:t>
            </a:r>
            <a:r>
              <a:rPr lang="en-US" altLang="zh-CN" sz="1200" baseline="-25000" dirty="0" smtClean="0"/>
              <a:t>TX</a:t>
            </a:r>
            <a:r>
              <a:rPr lang="en-US" altLang="zh-CN" dirty="0" smtClean="0"/>
              <a:t>-PL(d)-AACPR</a:t>
            </a:r>
          </a:p>
          <a:p>
            <a:r>
              <a:rPr lang="en-US" altLang="zh-CN" dirty="0" smtClean="0"/>
              <a:t>                =P</a:t>
            </a:r>
            <a:r>
              <a:rPr lang="en-US" altLang="zh-CN" sz="1200" baseline="-25000" dirty="0" smtClean="0"/>
              <a:t>TX</a:t>
            </a:r>
            <a:r>
              <a:rPr lang="en-US" altLang="zh-CN" dirty="0" smtClean="0"/>
              <a:t>-AACPR-PL(d)	</a:t>
            </a:r>
            <a:endParaRPr lang="zh-CN" altLang="en-US" dirty="0"/>
          </a:p>
        </p:txBody>
      </p:sp>
      <p:sp>
        <p:nvSpPr>
          <p:cNvPr id="9" name="TextBox 8"/>
          <p:cNvSpPr txBox="1"/>
          <p:nvPr/>
        </p:nvSpPr>
        <p:spPr>
          <a:xfrm>
            <a:off x="779528" y="1938618"/>
            <a:ext cx="7545488" cy="584775"/>
          </a:xfrm>
          <a:prstGeom prst="rect">
            <a:avLst/>
          </a:prstGeom>
          <a:noFill/>
        </p:spPr>
        <p:txBody>
          <a:bodyPr wrap="square" rtlCol="0">
            <a:spAutoFit/>
          </a:bodyPr>
          <a:lstStyle/>
          <a:p>
            <a:r>
              <a:rPr lang="en-US" altLang="zh-CN" sz="1600" dirty="0" smtClean="0"/>
              <a:t>Since it is assumed that signal waveform won’t change due to different channels, the only difference of ACI/AACI between TX and RX is PL (Path Loss)</a:t>
            </a:r>
            <a:endParaRPr lang="zh-CN"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8977" y="545975"/>
            <a:ext cx="7772400" cy="1066800"/>
          </a:xfrm>
        </p:spPr>
        <p:txBody>
          <a:bodyPr/>
          <a:lstStyle/>
          <a:p>
            <a:r>
              <a:rPr lang="en-US" altLang="zh-CN" sz="2800" dirty="0" smtClean="0"/>
              <a:t>Calculation complexity due to two adjacent channels with different bandwidth and MCS</a:t>
            </a:r>
            <a:endParaRPr lang="zh-CN" altLang="en-US" sz="28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9</a:t>
            </a:fld>
            <a:endParaRPr lang="en-US" altLang="zh-CN"/>
          </a:p>
        </p:txBody>
      </p:sp>
      <p:sp>
        <p:nvSpPr>
          <p:cNvPr id="21" name="TextBox 20"/>
          <p:cNvSpPr txBox="1"/>
          <p:nvPr/>
        </p:nvSpPr>
        <p:spPr>
          <a:xfrm>
            <a:off x="772643" y="1721033"/>
            <a:ext cx="7482836" cy="3785652"/>
          </a:xfrm>
          <a:prstGeom prst="rect">
            <a:avLst/>
          </a:prstGeom>
          <a:noFill/>
        </p:spPr>
        <p:txBody>
          <a:bodyPr wrap="square" rtlCol="0">
            <a:spAutoFit/>
          </a:bodyPr>
          <a:lstStyle/>
          <a:p>
            <a:pPr marL="457200" indent="-457200">
              <a:buAutoNum type="arabicPeriod"/>
            </a:pPr>
            <a:r>
              <a:rPr lang="en-US" altLang="zh-CN" sz="2000" dirty="0" smtClean="0"/>
              <a:t>Bandwidth of major signal band (BW</a:t>
            </a:r>
            <a:r>
              <a:rPr lang="en-US" altLang="zh-CN" sz="2000" baseline="-25000" dirty="0" smtClean="0"/>
              <a:t>0</a:t>
            </a:r>
            <a:r>
              <a:rPr lang="en-US" altLang="zh-CN" sz="2000" dirty="0" smtClean="0"/>
              <a:t>) might not be equivalent to the bandwidth of the adjacent band (BW</a:t>
            </a:r>
            <a:r>
              <a:rPr lang="en-US" altLang="zh-CN" sz="2000" baseline="-25000" dirty="0" smtClean="0"/>
              <a:t>adj</a:t>
            </a:r>
            <a:r>
              <a:rPr lang="en-US" altLang="zh-CN" sz="2000" dirty="0" smtClean="0"/>
              <a:t>) or alternative adjacent band (BW</a:t>
            </a:r>
            <a:r>
              <a:rPr lang="en-US" altLang="zh-CN" sz="2000" baseline="-25000" dirty="0" smtClean="0"/>
              <a:t>aadj</a:t>
            </a:r>
            <a:r>
              <a:rPr lang="en-US" altLang="zh-CN" sz="2000" dirty="0" smtClean="0"/>
              <a:t>).</a:t>
            </a:r>
          </a:p>
          <a:p>
            <a:pPr marL="914400" lvl="1" indent="-457200">
              <a:buFont typeface="Wingdings" pitchFamily="2" charset="2"/>
              <a:buChar char="u"/>
            </a:pPr>
            <a:r>
              <a:rPr lang="en-US" altLang="zh-CN" sz="2000" dirty="0" smtClean="0"/>
              <a:t>For example, BW</a:t>
            </a:r>
            <a:r>
              <a:rPr lang="en-US" altLang="zh-CN" sz="2000" baseline="-25000" dirty="0" smtClean="0"/>
              <a:t>0</a:t>
            </a:r>
            <a:r>
              <a:rPr lang="en-US" altLang="zh-CN" sz="2000" dirty="0" smtClean="0"/>
              <a:t> =40MHz, BW</a:t>
            </a:r>
            <a:r>
              <a:rPr lang="en-US" altLang="zh-CN" sz="2000" baseline="-25000" dirty="0" smtClean="0"/>
              <a:t>adj</a:t>
            </a:r>
            <a:r>
              <a:rPr lang="en-US" altLang="zh-CN" sz="2000" dirty="0" smtClean="0"/>
              <a:t> =20MHz, BW</a:t>
            </a:r>
            <a:r>
              <a:rPr lang="en-US" altLang="zh-CN" sz="2000" baseline="-25000" dirty="0" smtClean="0"/>
              <a:t>aadj</a:t>
            </a:r>
            <a:r>
              <a:rPr lang="en-US" altLang="zh-CN" sz="2000" dirty="0" smtClean="0"/>
              <a:t> =80MHz</a:t>
            </a:r>
          </a:p>
          <a:p>
            <a:pPr marL="457200" indent="-457200">
              <a:buAutoNum type="arabicPeriod"/>
            </a:pPr>
            <a:r>
              <a:rPr lang="en-US" altLang="zh-CN" sz="2000" dirty="0" smtClean="0"/>
              <a:t>MCS of major signal band might not be equivalent to the MCS of the adjacent band (BW</a:t>
            </a:r>
            <a:r>
              <a:rPr lang="en-US" altLang="zh-CN" sz="2000" baseline="-25000" dirty="0" smtClean="0"/>
              <a:t>adj</a:t>
            </a:r>
            <a:r>
              <a:rPr lang="en-US" altLang="zh-CN" sz="2000" dirty="0" smtClean="0"/>
              <a:t>) or alternative adjacent band (BW</a:t>
            </a:r>
            <a:r>
              <a:rPr lang="en-US" altLang="zh-CN" sz="2000" baseline="-25000" dirty="0" smtClean="0"/>
              <a:t>aadj</a:t>
            </a:r>
            <a:r>
              <a:rPr lang="en-US" altLang="zh-CN" sz="2000" dirty="0" smtClean="0"/>
              <a:t>).</a:t>
            </a:r>
          </a:p>
          <a:p>
            <a:pPr marL="914400" lvl="1" indent="-457200">
              <a:buFont typeface="Wingdings" pitchFamily="2" charset="2"/>
              <a:buChar char="u"/>
            </a:pPr>
            <a:r>
              <a:rPr lang="en-US" altLang="zh-CN" sz="2000" dirty="0" smtClean="0"/>
              <a:t>For example, Major band=MCS3, Adjacent band=MCS5, Alternative adjacent band=MCS0.</a:t>
            </a:r>
          </a:p>
          <a:p>
            <a:pPr lvl="1" indent="-457200"/>
            <a:r>
              <a:rPr lang="en-US" altLang="zh-CN" sz="2000" dirty="0" smtClean="0"/>
              <a:t>3.      In order to cover all these scenarios, signal waveform (SM function) scalability and quantization needs to be introduced.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104342</TotalTime>
  <Words>2809</Words>
  <Application>Microsoft Office PowerPoint</Application>
  <PresentationFormat>全屏显示(4:3)</PresentationFormat>
  <Paragraphs>611</Paragraphs>
  <Slides>22</Slides>
  <Notes>1</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22</vt:i4>
      </vt:variant>
    </vt:vector>
  </HeadingPairs>
  <TitlesOfParts>
    <vt:vector size="25" baseType="lpstr">
      <vt:lpstr>Default Design</vt:lpstr>
      <vt:lpstr>Custom Design</vt:lpstr>
      <vt:lpstr>Document</vt:lpstr>
      <vt:lpstr>ACI and AACI for 802.11ax System Simulations</vt:lpstr>
      <vt:lpstr>Summary</vt:lpstr>
      <vt:lpstr>ACI/AACI due to OOB Emission</vt:lpstr>
      <vt:lpstr>OOB Emission and PA non-linearity</vt:lpstr>
      <vt:lpstr>PA non-linearity vs. backoff value and its impact on ACP [2] (Rapp model p=3)</vt:lpstr>
      <vt:lpstr>Example: Simulation scenarios and path loss (PL) calculation</vt:lpstr>
      <vt:lpstr>Example: ACI and AACI calculation with 2 adjacent channel bandwidth of 40MHz</vt:lpstr>
      <vt:lpstr>AC/AAC leakage in TX + Path Loss = Additive noise impact in RX</vt:lpstr>
      <vt:lpstr>Calculation complexity due to two adjacent channels with different bandwidth and MCS</vt:lpstr>
      <vt:lpstr>SM Scalability (40MHZ to 80MHz)</vt:lpstr>
      <vt:lpstr>Stepwise SM Scaling (40MHZ to 80MHz)</vt:lpstr>
      <vt:lpstr>SM Quantization----Due to piecewise line and scalability</vt:lpstr>
      <vt:lpstr>Stepwise SM Scalability ( from 20MHz to 160MHz)</vt:lpstr>
      <vt:lpstr>OOB Emission for 2 adjacent channel with arbitrary bandwidth -------based on stepwise line integration</vt:lpstr>
      <vt:lpstr>Quantized SM function for arbitrary MCSx</vt:lpstr>
      <vt:lpstr>幻灯片 16</vt:lpstr>
      <vt:lpstr>ACPR Table</vt:lpstr>
      <vt:lpstr>幻灯片 18</vt:lpstr>
      <vt:lpstr>Conclusion</vt:lpstr>
      <vt:lpstr>Conclusion (Cont’)</vt:lpstr>
      <vt:lpstr>Open question for calculating ACI/AACI based on RX side specification</vt:lpstr>
      <vt:lpstr>Reference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Liaison from WFA - HEW Use Cases</dc:title>
  <dc:creator>Adrian Stephens</dc:creator>
  <cp:lastModifiedBy>Yang Xun</cp:lastModifiedBy>
  <cp:revision>2943</cp:revision>
  <cp:lastPrinted>1998-02-10T13:28:06Z</cp:lastPrinted>
  <dcterms:created xsi:type="dcterms:W3CDTF">1998-02-10T13:07:52Z</dcterms:created>
  <dcterms:modified xsi:type="dcterms:W3CDTF">2014-07-16T16:34:14Z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(3)XTyEFHRDiuOntqH6EEEXSiRUU8ZBa039O9MxcpGm9Xf0Yecg/4FgisnXkKBbsYpIWGZmzXwL
dHeIzWUG/PqdPVP4Rv++gCmgi/seAudP0V3TxAlHDlM5l4Yj4xYd3ttOMW3WjkZZDiCqBreS
sPG6ZdaSUIKGZuxcLVqAXwS2/HGI6yEg8Z4aSjD9ZMAbDKS43hVVKBxt1LN3M8LeU1jy+mPb
Hvu89UYZk1Fll1Qf63</vt:lpwstr>
  </property>
  <property fmtid="{D5CDD505-2E9C-101B-9397-08002B2CF9AE}" pid="3" name="_new_ms_pID_725431">
    <vt:lpwstr>Vhyu72Y1obHioxt7bR3rISCBR3U8wWjA1XAm4Ot2Hrg7sQIsRHXJly
9+WfTzDhKBfEItT+XGYjEkfFtcQpgZMnlDiEAVqkjDbynDveXxuU4Em0ccGzhKKQF9D3d5RX
C/Q8uQ8yBbV8KCgAu/DdNFQvhXTnCPPdE518RzXfMIrjUvDaGvBTrOeDM+kHT/jdYH4EMGnL
hfI0oiVKRtWIuzv8TMTeMIkYHDH0aDjDkNdy</vt:lpwstr>
  </property>
  <property fmtid="{D5CDD505-2E9C-101B-9397-08002B2CF9AE}" pid="4" name="_new_ms_pID_725432">
    <vt:lpwstr>GFDoc1coRpPzL7hc95Mckvk8xhj6W+rdiymm
e+3cN0dUD+haabpTiI4nUe/ojEa+/Zzi7n5FyZJP+M6thS8xcI84UqpsQ6wSGIOB2ojaHo37
xT/hczu1uj3ULDgOVp2GQihmp3QEAG867hOeFNORtShpsyun/cH19UKCOf+PyfLeinHbVKib
DbdsO+FgyH15ozXmOfPqZsQKxhHlSkEADQU=</vt:lpwstr>
  </property>
  <property fmtid="{D5CDD505-2E9C-101B-9397-08002B2CF9AE}" pid="5" name="sflag">
    <vt:lpwstr>1405465980</vt:lpwstr>
  </property>
</Properties>
</file>