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28"/>
  </p:notesMasterIdLst>
  <p:handoutMasterIdLst>
    <p:handoutMasterId r:id="rId29"/>
  </p:handoutMasterIdLst>
  <p:sldIdLst>
    <p:sldId id="269" r:id="rId3"/>
    <p:sldId id="360" r:id="rId4"/>
    <p:sldId id="428" r:id="rId5"/>
    <p:sldId id="424" r:id="rId6"/>
    <p:sldId id="384" r:id="rId7"/>
    <p:sldId id="431" r:id="rId8"/>
    <p:sldId id="441" r:id="rId9"/>
    <p:sldId id="429" r:id="rId10"/>
    <p:sldId id="430" r:id="rId11"/>
    <p:sldId id="452" r:id="rId12"/>
    <p:sldId id="453" r:id="rId13"/>
    <p:sldId id="445" r:id="rId14"/>
    <p:sldId id="451" r:id="rId15"/>
    <p:sldId id="434" r:id="rId16"/>
    <p:sldId id="442" r:id="rId17"/>
    <p:sldId id="435" r:id="rId18"/>
    <p:sldId id="448" r:id="rId19"/>
    <p:sldId id="443" r:id="rId20"/>
    <p:sldId id="449" r:id="rId21"/>
    <p:sldId id="437" r:id="rId22"/>
    <p:sldId id="438" r:id="rId23"/>
    <p:sldId id="414" r:id="rId24"/>
    <p:sldId id="450" r:id="rId25"/>
    <p:sldId id="440" r:id="rId26"/>
    <p:sldId id="275" r:id="rId27"/>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initials="DY" lastIdx="2" clrIdx="0"/>
  <p:cmAuthor id="1" name="c00213226" initials="c" lastIdx="0" clrIdx="1"/>
  <p:cmAuthor id="2" name="Yang Xun" initials="yx"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66"/>
    <a:srgbClr val="FF00FF"/>
    <a:srgbClr val="FF9933"/>
    <a:srgbClr val="FFFF00"/>
    <a:srgbClr val="FF33CC"/>
    <a:srgbClr val="FF3300"/>
    <a:srgbClr val="66FF99"/>
    <a:srgbClr val="66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86271" autoAdjust="0"/>
  </p:normalViewPr>
  <p:slideViewPr>
    <p:cSldViewPr snapToGrid="0">
      <p:cViewPr varScale="1">
        <p:scale>
          <a:sx n="70" d="100"/>
          <a:sy n="70" d="100"/>
        </p:scale>
        <p:origin x="-13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8" d="100"/>
        <a:sy n="88" d="100"/>
      </p:scale>
      <p:origin x="0" y="0"/>
    </p:cViewPr>
  </p:sorterViewPr>
  <p:notesViewPr>
    <p:cSldViewPr snapToGrid="0">
      <p:cViewPr>
        <p:scale>
          <a:sx n="100" d="100"/>
          <a:sy n="100" d="100"/>
        </p:scale>
        <p:origin x="-2832" y="42"/>
      </p:cViewPr>
      <p:guideLst>
        <p:guide orient="horz" pos="2163"/>
        <p:guide pos="2848"/>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a:t>
            </a:r>
            <a:r>
              <a:rPr lang="en-US" smtClean="0"/>
              <a:t>802.11-12/0038r6</a:t>
            </a:r>
            <a:endParaRPr lang="en-US"/>
          </a:p>
        </p:txBody>
      </p:sp>
      <p:sp>
        <p:nvSpPr>
          <p:cNvPr id="3075" name="Rectangle 3"/>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Nov 2012</a:t>
            </a:r>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Adrian Stephens, Intel Corporation</a:t>
            </a:r>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smtClean="0"/>
            </a:lvl1pPr>
          </a:lstStyle>
          <a:p>
            <a:pPr>
              <a:defRPr/>
            </a:pPr>
            <a:r>
              <a:rPr lang="en-US" altLang="zh-CN"/>
              <a:t>Page </a:t>
            </a:r>
            <a:fld id="{9A802E21-0ECF-4346-A3E2-E095EECE8600}" type="slidenum">
              <a:rPr lang="en-US" altLang="zh-CN"/>
              <a:pPr>
                <a:defRPr/>
              </a:pPr>
              <a:t>‹#›</a:t>
            </a:fld>
            <a:endParaRPr lang="en-US" altLang="zh-CN"/>
          </a:p>
        </p:txBody>
      </p:sp>
      <p:sp>
        <p:nvSpPr>
          <p:cNvPr id="5126"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p:spPr>
        <p:txBody>
          <a:bodyPr wrap="none" anchor="ctr"/>
          <a:lstStyle/>
          <a:p>
            <a:pPr>
              <a:defRPr/>
            </a:pPr>
            <a:endParaRPr lang="zh-CN" altLang="en-US"/>
          </a:p>
        </p:txBody>
      </p:sp>
      <p:sp>
        <p:nvSpPr>
          <p:cNvPr id="20487" name="Rectangle 7"/>
          <p:cNvSpPr>
            <a:spLocks noChangeArrowheads="1"/>
          </p:cNvSpPr>
          <p:nvPr/>
        </p:nvSpPr>
        <p:spPr bwMode="auto">
          <a:xfrm>
            <a:off x="685800" y="8997950"/>
            <a:ext cx="703263" cy="182563"/>
          </a:xfrm>
          <a:prstGeom prst="rect">
            <a:avLst/>
          </a:prstGeom>
          <a:noFill/>
          <a:ln>
            <a:noFill/>
          </a:ln>
          <a:extLst>
            <a:ext uri="{909E8E84-426E-40DD-AFC4-6F175D3DCCD1}"/>
            <a:ext uri="{91240B29-F687-4F45-9708-019B960494DF}"/>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smtClean="0"/>
              <a:t>Submission</a:t>
            </a:r>
          </a:p>
        </p:txBody>
      </p:sp>
      <p:sp>
        <p:nvSpPr>
          <p:cNvPr id="5128"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p:spPr>
        <p:txBody>
          <a:bodyPr wrap="none" anchor="ctr"/>
          <a:lstStyle/>
          <a:p>
            <a:pPr>
              <a:defRPr/>
            </a:pPr>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802.11-11/0051r2</a:t>
            </a:r>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May 2011</a:t>
            </a:r>
          </a:p>
        </p:txBody>
      </p:sp>
      <p:sp>
        <p:nvSpPr>
          <p:cNvPr id="12292"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Adrian Stephens, Intel Corporation</a:t>
            </a:r>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smtClean="0"/>
            </a:lvl1pPr>
          </a:lstStyle>
          <a:p>
            <a:pPr>
              <a:defRPr/>
            </a:pPr>
            <a:r>
              <a:rPr lang="en-US" altLang="zh-CN"/>
              <a:t>Page </a:t>
            </a:r>
            <a:fld id="{63204676-7FEB-4D70-859A-6FE318108C74}" type="slidenum">
              <a:rPr lang="en-US" altLang="zh-CN"/>
              <a:pPr>
                <a:defRPr/>
              </a:pPr>
              <a:t>‹#›</a:t>
            </a:fld>
            <a:endParaRPr lang="en-US" altLang="zh-CN"/>
          </a:p>
        </p:txBody>
      </p:sp>
      <p:sp>
        <p:nvSpPr>
          <p:cNvPr id="18440" name="Rectangle 8"/>
          <p:cNvSpPr>
            <a:spLocks noChangeArrowheads="1"/>
          </p:cNvSpPr>
          <p:nvPr/>
        </p:nvSpPr>
        <p:spPr bwMode="auto">
          <a:xfrm>
            <a:off x="715963" y="9001125"/>
            <a:ext cx="703262" cy="182563"/>
          </a:xfrm>
          <a:prstGeom prst="rect">
            <a:avLst/>
          </a:prstGeom>
          <a:noFill/>
          <a:ln>
            <a:noFill/>
          </a:ln>
          <a:extLst>
            <a:ext uri="{909E8E84-426E-40DD-AFC4-6F175D3DCCD1}"/>
            <a:ext uri="{91240B29-F687-4F45-9708-019B960494DF}"/>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smtClean="0"/>
              <a:t>Submission</a:t>
            </a:r>
          </a:p>
        </p:txBody>
      </p:sp>
      <p:sp>
        <p:nvSpPr>
          <p:cNvPr id="4105"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p:spPr>
        <p:txBody>
          <a:bodyPr wrap="none" anchor="ctr"/>
          <a:lstStyle/>
          <a:p>
            <a:pPr>
              <a:defRPr/>
            </a:pPr>
            <a:endParaRPr lang="zh-CN" altLang="en-US"/>
          </a:p>
        </p:txBody>
      </p:sp>
      <p:sp>
        <p:nvSpPr>
          <p:cNvPr id="4106"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p:spPr>
        <p:txBody>
          <a:bodyPr wrap="none" anchor="ctr"/>
          <a:lstStyle/>
          <a:p>
            <a:pPr>
              <a:defRPr/>
            </a:pPr>
            <a:endParaRPr lang="zh-CN"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altLang="zh-CN" smtClean="0"/>
              <a:t>doc.: IEEE 802.11-11/0051r2</a:t>
            </a:r>
          </a:p>
        </p:txBody>
      </p:sp>
      <p:sp>
        <p:nvSpPr>
          <p:cNvPr id="13315" name="Rectangle 3"/>
          <p:cNvSpPr>
            <a:spLocks noGrp="1" noChangeArrowheads="1"/>
          </p:cNvSpPr>
          <p:nvPr>
            <p:ph type="dt" sz="quarter" idx="1"/>
          </p:nvPr>
        </p:nvSpPr>
        <p:spPr>
          <a:noFill/>
        </p:spPr>
        <p:txBody>
          <a:bodyPr/>
          <a:lstStyle/>
          <a:p>
            <a:r>
              <a:rPr lang="en-US" altLang="zh-CN" smtClean="0"/>
              <a:t>May 2011</a:t>
            </a:r>
          </a:p>
        </p:txBody>
      </p:sp>
      <p:sp>
        <p:nvSpPr>
          <p:cNvPr id="13316" name="Rectangle 6"/>
          <p:cNvSpPr>
            <a:spLocks noGrp="1" noChangeArrowheads="1"/>
          </p:cNvSpPr>
          <p:nvPr>
            <p:ph type="ftr" sz="quarter" idx="4"/>
          </p:nvPr>
        </p:nvSpPr>
        <p:spPr>
          <a:noFill/>
        </p:spPr>
        <p:txBody>
          <a:bodyPr/>
          <a:lstStyle/>
          <a:p>
            <a:pPr lvl="4"/>
            <a:r>
              <a:rPr lang="en-US" altLang="zh-CN" smtClean="0"/>
              <a:t>Adrian Stephens, Intel Corporation</a:t>
            </a:r>
          </a:p>
        </p:txBody>
      </p:sp>
      <p:sp>
        <p:nvSpPr>
          <p:cNvPr id="13317" name="Rectangle 7"/>
          <p:cNvSpPr>
            <a:spLocks noGrp="1" noChangeArrowheads="1"/>
          </p:cNvSpPr>
          <p:nvPr>
            <p:ph type="sldNum" sz="quarter" idx="5"/>
          </p:nvPr>
        </p:nvSpPr>
        <p:spPr>
          <a:noFill/>
        </p:spPr>
        <p:txBody>
          <a:bodyPr/>
          <a:lstStyle/>
          <a:p>
            <a:r>
              <a:rPr lang="en-US" altLang="zh-CN"/>
              <a:t>Page </a:t>
            </a:r>
            <a:fld id="{9A277E94-B3B5-4477-836C-884F7E15B4A6}" type="slidenum">
              <a:rPr lang="en-US" altLang="zh-CN"/>
              <a:pPr/>
              <a:t>1</a:t>
            </a:fld>
            <a:endParaRPr lang="en-US" altLang="zh-CN"/>
          </a:p>
        </p:txBody>
      </p:sp>
      <p:sp>
        <p:nvSpPr>
          <p:cNvPr id="13318" name="Rectangle 2"/>
          <p:cNvSpPr>
            <a:spLocks noGrp="1" noRot="1" noChangeAspect="1" noChangeArrowheads="1" noTextEdit="1"/>
          </p:cNvSpPr>
          <p:nvPr>
            <p:ph type="sldImg"/>
          </p:nvPr>
        </p:nvSpPr>
        <p:spPr>
          <a:ln/>
        </p:spPr>
      </p:sp>
      <p:sp>
        <p:nvSpPr>
          <p:cNvPr id="13319" name="Rectangle 3"/>
          <p:cNvSpPr>
            <a:spLocks noGrp="1" noChangeArrowheads="1"/>
          </p:cNvSpPr>
          <p:nvPr>
            <p:ph type="body" idx="1"/>
          </p:nvPr>
        </p:nvSpPr>
        <p:spPr>
          <a:noFill/>
          <a:ln/>
        </p:spPr>
        <p:txBody>
          <a:bodyPr/>
          <a:lstStyle/>
          <a:p>
            <a:endParaRPr lang="en-GB"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smtClean="0"/>
            </a:lvl1pPr>
          </a:lstStyle>
          <a:p>
            <a:pPr>
              <a:defRPr/>
            </a:pPr>
            <a:r>
              <a:rPr lang="en-US" altLang="zh-CN"/>
              <a:t>January 2014</a:t>
            </a:r>
          </a:p>
        </p:txBody>
      </p:sp>
      <p:sp>
        <p:nvSpPr>
          <p:cNvPr id="5" name="Rectangle 5"/>
          <p:cNvSpPr>
            <a:spLocks noGrp="1" noChangeArrowheads="1"/>
          </p:cNvSpPr>
          <p:nvPr>
            <p:ph type="ftr" sz="quarter" idx="11"/>
          </p:nvPr>
        </p:nvSpPr>
        <p:spPr/>
        <p:txBody>
          <a:bodyPr/>
          <a:lstStyle>
            <a:lvl1pPr>
              <a:defRPr dirty="0" smtClean="0"/>
            </a:lvl1pPr>
          </a:lstStyle>
          <a:p>
            <a:pPr>
              <a:defRPr/>
            </a:pPr>
            <a:r>
              <a:rPr lang="en-US" altLang="zh-CN"/>
              <a:t>David </a:t>
            </a:r>
            <a:r>
              <a:rPr lang="en-US" altLang="zh-CN" err="1"/>
              <a:t>Xun</a:t>
            </a:r>
            <a:r>
              <a:rPr lang="en-US" altLang="zh-CN"/>
              <a:t> Yang, Huawei Technologies</a:t>
            </a:r>
          </a:p>
        </p:txBody>
      </p:sp>
      <p:sp>
        <p:nvSpPr>
          <p:cNvPr id="6" name="Rectangle 6"/>
          <p:cNvSpPr>
            <a:spLocks noGrp="1" noChangeArrowheads="1"/>
          </p:cNvSpPr>
          <p:nvPr>
            <p:ph type="sldNum" sz="quarter" idx="12"/>
          </p:nvPr>
        </p:nvSpPr>
        <p:spPr/>
        <p:txBody>
          <a:bodyPr/>
          <a:lstStyle>
            <a:lvl1pPr>
              <a:defRPr smtClean="0"/>
            </a:lvl1pPr>
          </a:lstStyle>
          <a:p>
            <a:pPr>
              <a:defRPr/>
            </a:pPr>
            <a:r>
              <a:rPr lang="en-US" altLang="zh-CN"/>
              <a:t>Slide </a:t>
            </a:r>
            <a:fld id="{FD6BCDD2-AB0B-4572-9D36-96A5974858E4}"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71D20F9D-29F9-4B48-816F-89E8829E75D8}"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B013194F-F230-43E8-B572-4FC23A12C484}"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FBCACDE6-6C8D-4FA5-B191-03E6C360D13B}"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D7FE55E5-37BE-4AFA-B65E-3F3325A13B38}"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a:t>January 2014</a:t>
            </a:r>
          </a:p>
        </p:txBody>
      </p:sp>
      <p:sp>
        <p:nvSpPr>
          <p:cNvPr id="5"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6" name="Slide Number Placeholder 5"/>
          <p:cNvSpPr>
            <a:spLocks noGrp="1"/>
          </p:cNvSpPr>
          <p:nvPr>
            <p:ph type="sldNum" sz="quarter" idx="12"/>
          </p:nvPr>
        </p:nvSpPr>
        <p:spPr/>
        <p:txBody>
          <a:bodyPr/>
          <a:lstStyle>
            <a:lvl1pPr>
              <a:defRPr/>
            </a:lvl1pPr>
          </a:lstStyle>
          <a:p>
            <a:pPr>
              <a:defRPr/>
            </a:pPr>
            <a:fld id="{B8FB83CC-7BFE-4238-A410-DA87E202837D}"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a:t>January 2014</a:t>
            </a:r>
          </a:p>
        </p:txBody>
      </p:sp>
      <p:sp>
        <p:nvSpPr>
          <p:cNvPr id="5"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6" name="Slide Number Placeholder 5"/>
          <p:cNvSpPr>
            <a:spLocks noGrp="1"/>
          </p:cNvSpPr>
          <p:nvPr>
            <p:ph type="sldNum" sz="quarter" idx="12"/>
          </p:nvPr>
        </p:nvSpPr>
        <p:spPr/>
        <p:txBody>
          <a:bodyPr/>
          <a:lstStyle>
            <a:lvl1pPr>
              <a:defRPr/>
            </a:lvl1pPr>
          </a:lstStyle>
          <a:p>
            <a:pPr>
              <a:defRPr/>
            </a:pPr>
            <a:fld id="{95244076-3954-43E6-B747-F913C36FE747}"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zh-CN"/>
              <a:t>January 2014</a:t>
            </a:r>
          </a:p>
        </p:txBody>
      </p:sp>
      <p:sp>
        <p:nvSpPr>
          <p:cNvPr id="5"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6" name="Slide Number Placeholder 5"/>
          <p:cNvSpPr>
            <a:spLocks noGrp="1"/>
          </p:cNvSpPr>
          <p:nvPr>
            <p:ph type="sldNum" sz="quarter" idx="12"/>
          </p:nvPr>
        </p:nvSpPr>
        <p:spPr/>
        <p:txBody>
          <a:bodyPr/>
          <a:lstStyle>
            <a:lvl1pPr>
              <a:defRPr/>
            </a:lvl1pPr>
          </a:lstStyle>
          <a:p>
            <a:pPr>
              <a:defRPr/>
            </a:pPr>
            <a:fld id="{482163A0-70A8-4923-91CE-1DE8190CA8A9}"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zh-CN"/>
              <a:t>January 2014</a:t>
            </a:r>
          </a:p>
        </p:txBody>
      </p:sp>
      <p:sp>
        <p:nvSpPr>
          <p:cNvPr id="6"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7" name="Slide Number Placeholder 5"/>
          <p:cNvSpPr>
            <a:spLocks noGrp="1"/>
          </p:cNvSpPr>
          <p:nvPr>
            <p:ph type="sldNum" sz="quarter" idx="12"/>
          </p:nvPr>
        </p:nvSpPr>
        <p:spPr/>
        <p:txBody>
          <a:bodyPr/>
          <a:lstStyle>
            <a:lvl1pPr>
              <a:defRPr/>
            </a:lvl1pPr>
          </a:lstStyle>
          <a:p>
            <a:pPr>
              <a:defRPr/>
            </a:pPr>
            <a:fld id="{877CDECF-FBEB-4E22-88CD-0CDA424A78C8}"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zh-CN"/>
              <a:t>January 2014</a:t>
            </a:r>
          </a:p>
        </p:txBody>
      </p:sp>
      <p:sp>
        <p:nvSpPr>
          <p:cNvPr id="8"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9" name="Slide Number Placeholder 5"/>
          <p:cNvSpPr>
            <a:spLocks noGrp="1"/>
          </p:cNvSpPr>
          <p:nvPr>
            <p:ph type="sldNum" sz="quarter" idx="12"/>
          </p:nvPr>
        </p:nvSpPr>
        <p:spPr/>
        <p:txBody>
          <a:bodyPr/>
          <a:lstStyle>
            <a:lvl1pPr>
              <a:defRPr/>
            </a:lvl1pPr>
          </a:lstStyle>
          <a:p>
            <a:pPr>
              <a:defRPr/>
            </a:pPr>
            <a:fld id="{1044513F-602C-4A3C-A996-3F2750513033}"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zh-CN"/>
              <a:t>January 2014</a:t>
            </a:r>
          </a:p>
        </p:txBody>
      </p:sp>
      <p:sp>
        <p:nvSpPr>
          <p:cNvPr id="4"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5" name="Slide Number Placeholder 5"/>
          <p:cNvSpPr>
            <a:spLocks noGrp="1"/>
          </p:cNvSpPr>
          <p:nvPr>
            <p:ph type="sldNum" sz="quarter" idx="12"/>
          </p:nvPr>
        </p:nvSpPr>
        <p:spPr/>
        <p:txBody>
          <a:bodyPr/>
          <a:lstStyle>
            <a:lvl1pPr>
              <a:defRPr/>
            </a:lvl1pPr>
          </a:lstStyle>
          <a:p>
            <a:pPr>
              <a:defRPr/>
            </a:pPr>
            <a:fld id="{49276ACA-D6B4-431B-A227-2E831F332142}"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538" cy="0"/>
          </a:xfrm>
          <a:prstGeom prst="line">
            <a:avLst/>
          </a:prstGeom>
          <a:noFill/>
          <a:ln w="12700" algn="ctr">
            <a:solidFill>
              <a:schemeClr val="tx1"/>
            </a:solidFill>
            <a:round/>
            <a:headEnd type="none" w="sm" len="sm"/>
            <a:tailEnd type="none" w="sm" len="sm"/>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1"/>
          <p:cNvSpPr>
            <a:spLocks noGrp="1" noChangeArrowheads="1"/>
          </p:cNvSpPr>
          <p:nvPr>
            <p:ph type="dt" sz="half" idx="10"/>
          </p:nvPr>
        </p:nvSpPr>
        <p:spPr/>
        <p:txBody>
          <a:bodyPr/>
          <a:lstStyle>
            <a:lvl1pPr>
              <a:defRPr dirty="0" smtClean="0"/>
            </a:lvl1pPr>
          </a:lstStyle>
          <a:p>
            <a:pPr>
              <a:defRPr/>
            </a:pPr>
            <a:r>
              <a:rPr lang="en-US" altLang="zh-CN"/>
              <a:t>January 2014</a:t>
            </a:r>
          </a:p>
        </p:txBody>
      </p:sp>
      <p:sp>
        <p:nvSpPr>
          <p:cNvPr id="6" name="Rectangle 12"/>
          <p:cNvSpPr>
            <a:spLocks noGrp="1" noChangeArrowheads="1"/>
          </p:cNvSpPr>
          <p:nvPr>
            <p:ph type="ftr" sz="quarter" idx="11"/>
          </p:nvPr>
        </p:nvSpPr>
        <p:spPr/>
        <p:txBody>
          <a:bodyPr/>
          <a:lstStyle>
            <a:lvl1pPr>
              <a:defRPr dirty="0" smtClean="0"/>
            </a:lvl1pPr>
          </a:lstStyle>
          <a:p>
            <a:pPr>
              <a:defRPr/>
            </a:pPr>
            <a:r>
              <a:rPr lang="en-US" altLang="zh-CN"/>
              <a:t>David </a:t>
            </a:r>
            <a:r>
              <a:rPr lang="en-US" altLang="zh-CN" err="1"/>
              <a:t>Xun</a:t>
            </a:r>
            <a:r>
              <a:rPr lang="en-US" altLang="zh-CN"/>
              <a:t> Yang, Huawei Technologies</a:t>
            </a:r>
          </a:p>
        </p:txBody>
      </p:sp>
      <p:sp>
        <p:nvSpPr>
          <p:cNvPr id="7" name="Rectangle 13"/>
          <p:cNvSpPr>
            <a:spLocks noGrp="1" noChangeArrowheads="1"/>
          </p:cNvSpPr>
          <p:nvPr>
            <p:ph type="sldNum" sz="quarter" idx="12"/>
          </p:nvPr>
        </p:nvSpPr>
        <p:spPr/>
        <p:txBody>
          <a:bodyPr/>
          <a:lstStyle>
            <a:lvl1pPr>
              <a:defRPr smtClean="0"/>
            </a:lvl1pPr>
          </a:lstStyle>
          <a:p>
            <a:pPr>
              <a:defRPr/>
            </a:pPr>
            <a:r>
              <a:rPr lang="en-US" altLang="zh-CN"/>
              <a:t>Slide </a:t>
            </a:r>
            <a:fld id="{F7D2EE02-2788-420D-9DDF-CB6892C2AA36}"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January 2014</a:t>
            </a:r>
          </a:p>
        </p:txBody>
      </p:sp>
      <p:sp>
        <p:nvSpPr>
          <p:cNvPr id="3"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4" name="Slide Number Placeholder 5"/>
          <p:cNvSpPr>
            <a:spLocks noGrp="1"/>
          </p:cNvSpPr>
          <p:nvPr>
            <p:ph type="sldNum" sz="quarter" idx="12"/>
          </p:nvPr>
        </p:nvSpPr>
        <p:spPr/>
        <p:txBody>
          <a:bodyPr/>
          <a:lstStyle>
            <a:lvl1pPr>
              <a:defRPr/>
            </a:lvl1pPr>
          </a:lstStyle>
          <a:p>
            <a:pPr>
              <a:defRPr/>
            </a:pPr>
            <a:fld id="{CFA748BE-43E0-4DDA-9101-3284D6879092}"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zh-CN"/>
              <a:t>January 2014</a:t>
            </a:r>
          </a:p>
        </p:txBody>
      </p:sp>
      <p:sp>
        <p:nvSpPr>
          <p:cNvPr id="6"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7" name="Slide Number Placeholder 5"/>
          <p:cNvSpPr>
            <a:spLocks noGrp="1"/>
          </p:cNvSpPr>
          <p:nvPr>
            <p:ph type="sldNum" sz="quarter" idx="12"/>
          </p:nvPr>
        </p:nvSpPr>
        <p:spPr/>
        <p:txBody>
          <a:bodyPr/>
          <a:lstStyle>
            <a:lvl1pPr>
              <a:defRPr/>
            </a:lvl1pPr>
          </a:lstStyle>
          <a:p>
            <a:pPr>
              <a:defRPr/>
            </a:pPr>
            <a:fld id="{9AA9A915-C889-4510-882E-5873F7212F5D}"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zh-CN"/>
              <a:t>January 2014</a:t>
            </a:r>
          </a:p>
        </p:txBody>
      </p:sp>
      <p:sp>
        <p:nvSpPr>
          <p:cNvPr id="6"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7" name="Slide Number Placeholder 5"/>
          <p:cNvSpPr>
            <a:spLocks noGrp="1"/>
          </p:cNvSpPr>
          <p:nvPr>
            <p:ph type="sldNum" sz="quarter" idx="12"/>
          </p:nvPr>
        </p:nvSpPr>
        <p:spPr/>
        <p:txBody>
          <a:bodyPr/>
          <a:lstStyle>
            <a:lvl1pPr>
              <a:defRPr/>
            </a:lvl1pPr>
          </a:lstStyle>
          <a:p>
            <a:pPr>
              <a:defRPr/>
            </a:pPr>
            <a:fld id="{2F5C6BD1-D4B1-46DE-BC49-F06550B6E3BE}"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a:t>January 2014</a:t>
            </a:r>
          </a:p>
        </p:txBody>
      </p:sp>
      <p:sp>
        <p:nvSpPr>
          <p:cNvPr id="5"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6" name="Slide Number Placeholder 5"/>
          <p:cNvSpPr>
            <a:spLocks noGrp="1"/>
          </p:cNvSpPr>
          <p:nvPr>
            <p:ph type="sldNum" sz="quarter" idx="12"/>
          </p:nvPr>
        </p:nvSpPr>
        <p:spPr/>
        <p:txBody>
          <a:bodyPr/>
          <a:lstStyle>
            <a:lvl1pPr>
              <a:defRPr/>
            </a:lvl1pPr>
          </a:lstStyle>
          <a:p>
            <a:pPr>
              <a:defRPr/>
            </a:pPr>
            <a:fld id="{AD6B0828-19D1-447D-BF91-6C23C0CCDE1E}"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zh-CN"/>
              <a:t>January 2014</a:t>
            </a:r>
          </a:p>
        </p:txBody>
      </p:sp>
      <p:sp>
        <p:nvSpPr>
          <p:cNvPr id="5" name="Footer Placeholder 4"/>
          <p:cNvSpPr>
            <a:spLocks noGrp="1"/>
          </p:cNvSpPr>
          <p:nvPr>
            <p:ph type="ftr" sz="quarter" idx="11"/>
          </p:nvPr>
        </p:nvSpPr>
        <p:spPr/>
        <p:txBody>
          <a:bodyPr/>
          <a:lstStyle>
            <a:lvl1pPr>
              <a:defRPr/>
            </a:lvl1pPr>
          </a:lstStyle>
          <a:p>
            <a:pPr>
              <a:defRPr/>
            </a:pPr>
            <a:r>
              <a:rPr lang="en-US" altLang="zh-CN"/>
              <a:t>David </a:t>
            </a:r>
            <a:r>
              <a:rPr lang="en-US" altLang="zh-CN" err="1"/>
              <a:t>Xun</a:t>
            </a:r>
            <a:r>
              <a:rPr lang="en-US" altLang="zh-CN"/>
              <a:t> Yang, Huawei Technologies</a:t>
            </a:r>
          </a:p>
        </p:txBody>
      </p:sp>
      <p:sp>
        <p:nvSpPr>
          <p:cNvPr id="6" name="Slide Number Placeholder 5"/>
          <p:cNvSpPr>
            <a:spLocks noGrp="1"/>
          </p:cNvSpPr>
          <p:nvPr>
            <p:ph type="sldNum" sz="quarter" idx="12"/>
          </p:nvPr>
        </p:nvSpPr>
        <p:spPr/>
        <p:txBody>
          <a:bodyPr/>
          <a:lstStyle>
            <a:lvl1pPr>
              <a:defRPr/>
            </a:lvl1pPr>
          </a:lstStyle>
          <a:p>
            <a:pPr>
              <a:defRPr/>
            </a:pPr>
            <a:fld id="{C8638060-2435-4F1C-8082-68606EED6949}"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60C25238-370E-4154-A293-196FA361D6EE}"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A5816F13-2416-4CA1-AC21-D3AF907BBFB6}"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zh-CN"/>
              <a:t>Slide </a:t>
            </a:r>
            <a:fld id="{2936EFC6-7CD5-47F8-B420-7F874C977E71}"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CN"/>
              <a:t>Slide </a:t>
            </a:r>
            <a:fld id="{A53D1C00-D3D6-408D-8817-913EB1405203}"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CN"/>
              <a:t>Slide </a:t>
            </a:r>
            <a:fld id="{40745E9C-9171-4ED6-B5E5-63247AD58E80}"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726C8D0F-F12D-43CE-B9AA-7D1E4DB7776C}"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David </a:t>
            </a:r>
            <a:r>
              <a:rPr lang="en-US" err="1"/>
              <a:t>Xun</a:t>
            </a:r>
            <a:r>
              <a:rPr lang="en-US"/>
              <a:t> Yang, Huawei Technologies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F8AADA16-220C-454C-835F-89584DC063E0}"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696913"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dirty="0" smtClean="0"/>
            </a:lvl1pPr>
          </a:lstStyle>
          <a:p>
            <a:pPr>
              <a:defRPr/>
            </a:pPr>
            <a:r>
              <a:rPr lang="en-US" dirty="0" smtClean="0"/>
              <a:t>July 2014</a:t>
            </a:r>
            <a:endParaRPr lang="en-US" dirty="0"/>
          </a:p>
        </p:txBody>
      </p:sp>
      <p:sp>
        <p:nvSpPr>
          <p:cNvPr id="1029" name="Rectangle 5"/>
          <p:cNvSpPr>
            <a:spLocks noGrp="1" noChangeArrowheads="1"/>
          </p:cNvSpPr>
          <p:nvPr>
            <p:ph type="ftr" sz="quarter" idx="3"/>
          </p:nvPr>
        </p:nvSpPr>
        <p:spPr bwMode="auto">
          <a:xfrm>
            <a:off x="6707012" y="6475413"/>
            <a:ext cx="183691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dirty="0" smtClean="0"/>
            </a:lvl1pPr>
          </a:lstStyle>
          <a:p>
            <a:pPr>
              <a:defRPr/>
            </a:pPr>
            <a:r>
              <a:rPr lang="en-US" smtClean="0"/>
              <a:t>Yu Cai,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smtClean="0">
                <a:ea typeface="宋体" pitchFamily="2" charset="-122"/>
              </a:defRPr>
            </a:lvl1pPr>
          </a:lstStyle>
          <a:p>
            <a:pPr>
              <a:defRPr/>
            </a:pPr>
            <a:r>
              <a:rPr lang="en-US" altLang="zh-CN"/>
              <a:t>Slide </a:t>
            </a:r>
            <a:fld id="{1F410EDF-8D52-4364-ACF3-85C82E6BB7CF}" type="slidenum">
              <a:rPr lang="en-US" altLang="zh-CN"/>
              <a:pPr>
                <a:defRPr/>
              </a:pPr>
              <a:t>‹#›</a:t>
            </a:fld>
            <a:endParaRPr lang="en-US" altLang="zh-CN"/>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ext uri="{91240B29-F687-4F45-9708-019B960494DF}"/>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smtClean="0"/>
              <a:t>doc.: IEEE 802.11-14/0865r0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zh-CN" altLang="en-US"/>
          </a:p>
        </p:txBody>
      </p:sp>
      <p:sp>
        <p:nvSpPr>
          <p:cNvPr id="1033" name="Rectangle 9"/>
          <p:cNvSpPr>
            <a:spLocks noChangeArrowheads="1"/>
          </p:cNvSpPr>
          <p:nvPr/>
        </p:nvSpPr>
        <p:spPr bwMode="auto">
          <a:xfrm>
            <a:off x="685800" y="6475413"/>
            <a:ext cx="717550" cy="184150"/>
          </a:xfrm>
          <a:prstGeom prst="rect">
            <a:avLst/>
          </a:prstGeom>
          <a:noFill/>
          <a:ln>
            <a:noFill/>
          </a:ln>
          <a:extLst>
            <a:ext uri="{909E8E84-426E-40DD-AFC4-6F175D3DCCD1}"/>
            <a:ext uri="{91240B29-F687-4F45-9708-019B960494DF}"/>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smtClean="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4648" r:id="rId1"/>
    <p:sldLayoutId id="2147484649"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dirty="0" smtClean="0">
                <a:solidFill>
                  <a:schemeClr val="tx1">
                    <a:tint val="75000"/>
                  </a:schemeClr>
                </a:solidFill>
              </a:defRPr>
            </a:lvl1pPr>
          </a:lstStyle>
          <a:p>
            <a:pPr>
              <a:defRPr/>
            </a:pPr>
            <a:r>
              <a:rPr lang="en-US" altLang="zh-CN"/>
              <a:t>January 2014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a:defRPr/>
            </a:pPr>
            <a:r>
              <a:rPr lang="en-US" altLang="zh-CN"/>
              <a:t>David </a:t>
            </a:r>
            <a:r>
              <a:rPr lang="en-US" altLang="zh-CN" err="1"/>
              <a:t>Xun</a:t>
            </a:r>
            <a:r>
              <a:rPr lang="en-US" altLang="zh-CN"/>
              <a:t> Yang, Huawei Technologies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314D6452-D418-4114-969C-D1F498B5670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upload.wikimedia.org/wikipedia/commons/e/e5/WPint.sv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upload.wikimedia.org/wikipedia/commons/e/e5/WPint.sv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upload.wikimedia.org/wikipedia/commons/e/e5/WPint.sv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42566" cy="276999"/>
          </a:xfrm>
          <a:noFill/>
        </p:spPr>
        <p:txBody>
          <a:bodyPr/>
          <a:lstStyle/>
          <a:p>
            <a:r>
              <a:rPr lang="en-US" altLang="zh-CN" dirty="0" smtClean="0">
                <a:ea typeface="宋体" charset="-122"/>
              </a:rPr>
              <a:t>July </a:t>
            </a:r>
            <a:r>
              <a:rPr lang="en-US" altLang="zh-CN" dirty="0">
                <a:ea typeface="宋体" charset="-122"/>
              </a:rPr>
              <a:t>2014</a:t>
            </a:r>
          </a:p>
        </p:txBody>
      </p:sp>
      <p:sp>
        <p:nvSpPr>
          <p:cNvPr id="1028" name="Footer Placeholder 4"/>
          <p:cNvSpPr>
            <a:spLocks noGrp="1"/>
          </p:cNvSpPr>
          <p:nvPr>
            <p:ph type="ftr" sz="quarter" idx="11"/>
          </p:nvPr>
        </p:nvSpPr>
        <p:spPr>
          <a:xfrm>
            <a:off x="6707012" y="6475413"/>
            <a:ext cx="1836913" cy="184666"/>
          </a:xfrm>
          <a:noFill/>
        </p:spPr>
        <p:txBody>
          <a:bodyPr/>
          <a:lstStyle/>
          <a:p>
            <a:r>
              <a:rPr lang="en-US" altLang="zh-CN" dirty="0" smtClean="0">
                <a:ea typeface="宋体" charset="-122"/>
              </a:rPr>
              <a:t>Yu </a:t>
            </a:r>
            <a:r>
              <a:rPr lang="en-US" altLang="zh-CN" dirty="0" err="1" smtClean="0">
                <a:ea typeface="宋体" charset="-122"/>
              </a:rPr>
              <a:t>Cai</a:t>
            </a:r>
            <a:r>
              <a:rPr lang="en-US" altLang="zh-CN" dirty="0" smtClean="0">
                <a:ea typeface="宋体" charset="-122"/>
              </a:rPr>
              <a:t>, </a:t>
            </a:r>
            <a:r>
              <a:rPr lang="en-US" altLang="zh-CN" dirty="0" err="1">
                <a:ea typeface="宋体" charset="-122"/>
              </a:rPr>
              <a:t>Huawei</a:t>
            </a:r>
            <a:r>
              <a:rPr lang="en-US" altLang="zh-CN" dirty="0">
                <a:ea typeface="宋体" charset="-122"/>
              </a:rPr>
              <a:t> Technologies</a:t>
            </a:r>
          </a:p>
        </p:txBody>
      </p:sp>
      <p:sp>
        <p:nvSpPr>
          <p:cNvPr id="1029" name="Slide Number Placeholder 5"/>
          <p:cNvSpPr>
            <a:spLocks noGrp="1"/>
          </p:cNvSpPr>
          <p:nvPr>
            <p:ph type="sldNum" sz="quarter" idx="12"/>
          </p:nvPr>
        </p:nvSpPr>
        <p:spPr>
          <a:noFill/>
        </p:spPr>
        <p:txBody>
          <a:bodyPr/>
          <a:lstStyle/>
          <a:p>
            <a:r>
              <a:rPr lang="en-US" altLang="zh-CN">
                <a:ea typeface="宋体" charset="-122"/>
              </a:rPr>
              <a:t>Slide </a:t>
            </a:r>
            <a:fld id="{209CC58E-8DFC-49DE-A5A6-8530FB565F03}" type="slidenum">
              <a:rPr lang="en-US" altLang="zh-CN">
                <a:ea typeface="宋体" charset="-122"/>
              </a:rPr>
              <a:pPr/>
              <a:t>1</a:t>
            </a:fld>
            <a:endParaRPr lang="en-US" altLang="zh-CN">
              <a:ea typeface="宋体" charset="-122"/>
            </a:endParaRPr>
          </a:p>
        </p:txBody>
      </p:sp>
      <p:sp>
        <p:nvSpPr>
          <p:cNvPr id="1030" name="Rectangle 2"/>
          <p:cNvSpPr>
            <a:spLocks noGrp="1" noChangeArrowheads="1"/>
          </p:cNvSpPr>
          <p:nvPr>
            <p:ph type="title"/>
          </p:nvPr>
        </p:nvSpPr>
        <p:spPr>
          <a:xfrm>
            <a:off x="609600" y="838200"/>
            <a:ext cx="7772400" cy="1066800"/>
          </a:xfrm>
          <a:noFill/>
        </p:spPr>
        <p:txBody>
          <a:bodyPr/>
          <a:lstStyle/>
          <a:p>
            <a:r>
              <a:rPr lang="en-US" altLang="zh-CN" dirty="0" smtClean="0">
                <a:ea typeface="宋体" charset="-122"/>
              </a:rPr>
              <a:t>ACI and AACI for 802.11ax System Simulations</a:t>
            </a:r>
          </a:p>
        </p:txBody>
      </p:sp>
      <p:sp>
        <p:nvSpPr>
          <p:cNvPr id="1031" name="Rectangle 6"/>
          <p:cNvSpPr>
            <a:spLocks noGrp="1" noChangeArrowheads="1"/>
          </p:cNvSpPr>
          <p:nvPr>
            <p:ph type="body" idx="1"/>
          </p:nvPr>
        </p:nvSpPr>
        <p:spPr>
          <a:xfrm>
            <a:off x="685800" y="2057400"/>
            <a:ext cx="7772400" cy="381000"/>
          </a:xfrm>
          <a:noFill/>
        </p:spPr>
        <p:txBody>
          <a:bodyPr/>
          <a:lstStyle/>
          <a:p>
            <a:pPr algn="ctr">
              <a:lnSpc>
                <a:spcPct val="90000"/>
              </a:lnSpc>
              <a:buFontTx/>
              <a:buNone/>
            </a:pPr>
            <a:r>
              <a:rPr lang="en-US" altLang="zh-CN" sz="2000" dirty="0" smtClean="0">
                <a:ea typeface="宋体" charset="-122"/>
              </a:rPr>
              <a:t>Date:</a:t>
            </a:r>
            <a:r>
              <a:rPr lang="en-US" altLang="zh-CN" sz="2000" b="0" dirty="0" smtClean="0">
                <a:ea typeface="宋体" charset="-122"/>
              </a:rPr>
              <a:t> </a:t>
            </a:r>
            <a:r>
              <a:rPr lang="en-US" altLang="zh-CN" sz="2000" b="0" dirty="0" smtClean="0">
                <a:ea typeface="宋体" charset="-122"/>
              </a:rPr>
              <a:t>2014-07-15</a:t>
            </a:r>
            <a:endParaRPr lang="en-US" altLang="zh-CN" sz="2000" b="0" dirty="0" smtClean="0">
              <a:ea typeface="宋体" charset="-122"/>
            </a:endParaRPr>
          </a:p>
        </p:txBody>
      </p:sp>
      <p:graphicFrame>
        <p:nvGraphicFramePr>
          <p:cNvPr id="8" name="Object 11"/>
          <p:cNvGraphicFramePr>
            <a:graphicFrameLocks noChangeAspect="1"/>
          </p:cNvGraphicFramePr>
          <p:nvPr>
            <p:extLst>
              <p:ext uri="{D42A27DB-BD31-4B8C-83A1-F6EECF244321}">
                <p14:modId xmlns:p14="http://schemas.microsoft.com/office/powerpoint/2010/main" xmlns="" val="2522679029"/>
              </p:ext>
            </p:extLst>
          </p:nvPr>
        </p:nvGraphicFramePr>
        <p:xfrm>
          <a:off x="1189158" y="3182367"/>
          <a:ext cx="6769100" cy="3479800"/>
        </p:xfrm>
        <a:graphic>
          <a:graphicData uri="http://schemas.openxmlformats.org/presentationml/2006/ole">
            <p:oleObj spid="_x0000_s1026" name="Document" r:id="rId4" imgW="8491985" imgH="4365606" progId="Word.Document.8">
              <p:embed/>
            </p:oleObj>
          </a:graphicData>
        </a:graphic>
      </p:graphicFrame>
      <p:sp>
        <p:nvSpPr>
          <p:cNvPr id="9" name="Rectangle 12"/>
          <p:cNvSpPr>
            <a:spLocks noChangeArrowheads="1"/>
          </p:cNvSpPr>
          <p:nvPr/>
        </p:nvSpPr>
        <p:spPr bwMode="auto">
          <a:xfrm>
            <a:off x="1144438" y="2760453"/>
            <a:ext cx="1368339" cy="250021"/>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smtClean="0"/>
              <a:t>Authors:</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SM Scalability (40MHZ to 80MHz)</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p:txBody>
          <a:bodyPr/>
          <a:lstStyle/>
          <a:p>
            <a:pPr>
              <a:defRPr/>
            </a:pPr>
            <a:r>
              <a:rPr lang="en-US" smtClean="0"/>
              <a:t>David Xun Yang, Huawei Technologies</a:t>
            </a:r>
            <a:endParaRPr lang="en-US"/>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10</a:t>
            </a:fld>
            <a:endParaRPr lang="en-US" altLang="zh-CN"/>
          </a:p>
        </p:txBody>
      </p:sp>
      <p:grpSp>
        <p:nvGrpSpPr>
          <p:cNvPr id="32" name="组合 31"/>
          <p:cNvGrpSpPr/>
          <p:nvPr/>
        </p:nvGrpSpPr>
        <p:grpSpPr>
          <a:xfrm>
            <a:off x="368300" y="2398710"/>
            <a:ext cx="4079875" cy="2238375"/>
            <a:chOff x="368300" y="2771775"/>
            <a:chExt cx="4079875" cy="2238375"/>
          </a:xfrm>
        </p:grpSpPr>
        <p:cxnSp>
          <p:nvCxnSpPr>
            <p:cNvPr id="8" name="直接连接符 7"/>
            <p:cNvCxnSpPr/>
            <p:nvPr/>
          </p:nvCxnSpPr>
          <p:spPr bwMode="auto">
            <a:xfrm>
              <a:off x="1752600" y="2771775"/>
              <a:ext cx="1009650" cy="9525"/>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0" name="直接连接符 9"/>
            <p:cNvCxnSpPr/>
            <p:nvPr/>
          </p:nvCxnSpPr>
          <p:spPr bwMode="auto">
            <a:xfrm>
              <a:off x="2762250" y="2774950"/>
              <a:ext cx="142875" cy="892175"/>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2" name="直接连接符 11"/>
            <p:cNvCxnSpPr/>
            <p:nvPr/>
          </p:nvCxnSpPr>
          <p:spPr bwMode="auto">
            <a:xfrm>
              <a:off x="2895600" y="3667125"/>
              <a:ext cx="501650" cy="327025"/>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4" name="直接连接符 13"/>
            <p:cNvCxnSpPr/>
            <p:nvPr/>
          </p:nvCxnSpPr>
          <p:spPr bwMode="auto">
            <a:xfrm>
              <a:off x="3381375" y="3981450"/>
              <a:ext cx="590550" cy="1019175"/>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6" name="直接连接符 15"/>
            <p:cNvCxnSpPr/>
            <p:nvPr/>
          </p:nvCxnSpPr>
          <p:spPr bwMode="auto">
            <a:xfrm>
              <a:off x="3971925" y="5000625"/>
              <a:ext cx="47625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8" name="直接连接符 17"/>
            <p:cNvCxnSpPr/>
            <p:nvPr/>
          </p:nvCxnSpPr>
          <p:spPr bwMode="auto">
            <a:xfrm flipH="1">
              <a:off x="1628775" y="2771775"/>
              <a:ext cx="133351" cy="885825"/>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0" name="直接连接符 19"/>
            <p:cNvCxnSpPr/>
            <p:nvPr/>
          </p:nvCxnSpPr>
          <p:spPr bwMode="auto">
            <a:xfrm flipH="1">
              <a:off x="1114426" y="3657600"/>
              <a:ext cx="514349" cy="3429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7" name="直接连接符 26"/>
            <p:cNvCxnSpPr/>
            <p:nvPr/>
          </p:nvCxnSpPr>
          <p:spPr bwMode="auto">
            <a:xfrm flipH="1">
              <a:off x="558800" y="3994150"/>
              <a:ext cx="571500" cy="10160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1" name="直接连接符 30"/>
            <p:cNvCxnSpPr/>
            <p:nvPr/>
          </p:nvCxnSpPr>
          <p:spPr bwMode="auto">
            <a:xfrm flipH="1">
              <a:off x="368300" y="5003800"/>
              <a:ext cx="18415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grpSp>
      <p:cxnSp>
        <p:nvCxnSpPr>
          <p:cNvPr id="34" name="直接连接符 33"/>
          <p:cNvCxnSpPr/>
          <p:nvPr/>
        </p:nvCxnSpPr>
        <p:spPr bwMode="auto">
          <a:xfrm flipV="1">
            <a:off x="5994400" y="2375421"/>
            <a:ext cx="987810" cy="7414"/>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5" name="直接连接符 34"/>
          <p:cNvCxnSpPr/>
          <p:nvPr/>
        </p:nvCxnSpPr>
        <p:spPr bwMode="auto">
          <a:xfrm>
            <a:off x="6966353" y="2375421"/>
            <a:ext cx="206137" cy="887972"/>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6" name="直接连接符 35"/>
          <p:cNvCxnSpPr/>
          <p:nvPr/>
        </p:nvCxnSpPr>
        <p:spPr bwMode="auto">
          <a:xfrm>
            <a:off x="7177776" y="3258107"/>
            <a:ext cx="475175" cy="337578"/>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7" name="直接连接符 36"/>
          <p:cNvCxnSpPr/>
          <p:nvPr/>
        </p:nvCxnSpPr>
        <p:spPr bwMode="auto">
          <a:xfrm>
            <a:off x="7636470" y="3582985"/>
            <a:ext cx="571988" cy="1017652"/>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8" name="直接连接符 37"/>
          <p:cNvCxnSpPr/>
          <p:nvPr/>
        </p:nvCxnSpPr>
        <p:spPr bwMode="auto">
          <a:xfrm>
            <a:off x="8207251" y="4602160"/>
            <a:ext cx="494411"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9" name="直接连接符 38"/>
          <p:cNvCxnSpPr/>
          <p:nvPr/>
        </p:nvCxnSpPr>
        <p:spPr bwMode="auto">
          <a:xfrm flipH="1">
            <a:off x="5777105" y="2376485"/>
            <a:ext cx="217296" cy="881622"/>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0" name="直接连接符 39"/>
          <p:cNvCxnSpPr/>
          <p:nvPr/>
        </p:nvCxnSpPr>
        <p:spPr bwMode="auto">
          <a:xfrm flipH="1">
            <a:off x="5317262" y="3252822"/>
            <a:ext cx="470414" cy="348846"/>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1" name="直接连接符 40"/>
          <p:cNvCxnSpPr/>
          <p:nvPr/>
        </p:nvCxnSpPr>
        <p:spPr bwMode="auto">
          <a:xfrm flipH="1">
            <a:off x="4751710" y="3596382"/>
            <a:ext cx="576124" cy="998969"/>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2" name="直接连接符 41"/>
          <p:cNvCxnSpPr/>
          <p:nvPr/>
        </p:nvCxnSpPr>
        <p:spPr bwMode="auto">
          <a:xfrm flipH="1">
            <a:off x="4556075" y="4600637"/>
            <a:ext cx="200919" cy="4698"/>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68" name="直接连接符 67"/>
          <p:cNvCxnSpPr/>
          <p:nvPr/>
        </p:nvCxnSpPr>
        <p:spPr bwMode="auto">
          <a:xfrm>
            <a:off x="5930386" y="2359564"/>
            <a:ext cx="1094109"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1" name="直接连接符 70"/>
          <p:cNvCxnSpPr/>
          <p:nvPr/>
        </p:nvCxnSpPr>
        <p:spPr bwMode="auto">
          <a:xfrm>
            <a:off x="7035066" y="2348993"/>
            <a:ext cx="63426" cy="919685"/>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3" name="直接连接符 72"/>
          <p:cNvCxnSpPr/>
          <p:nvPr/>
        </p:nvCxnSpPr>
        <p:spPr bwMode="auto">
          <a:xfrm>
            <a:off x="7098492" y="3263393"/>
            <a:ext cx="551686" cy="34254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5" name="直接连接符 74"/>
          <p:cNvCxnSpPr/>
          <p:nvPr/>
        </p:nvCxnSpPr>
        <p:spPr bwMode="auto">
          <a:xfrm>
            <a:off x="7648190" y="3596382"/>
            <a:ext cx="576124" cy="1025397"/>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8" name="直接连接符 77"/>
          <p:cNvCxnSpPr/>
          <p:nvPr/>
        </p:nvCxnSpPr>
        <p:spPr bwMode="auto">
          <a:xfrm>
            <a:off x="8229600" y="4601814"/>
            <a:ext cx="466253" cy="1"/>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1" name="直接连接符 80"/>
          <p:cNvCxnSpPr/>
          <p:nvPr/>
        </p:nvCxnSpPr>
        <p:spPr bwMode="auto">
          <a:xfrm flipH="1">
            <a:off x="5862119" y="2356555"/>
            <a:ext cx="67901" cy="909873"/>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3" name="直接连接符 82"/>
          <p:cNvCxnSpPr/>
          <p:nvPr/>
        </p:nvCxnSpPr>
        <p:spPr bwMode="auto">
          <a:xfrm flipH="1">
            <a:off x="5314384" y="3266428"/>
            <a:ext cx="552263" cy="34403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5" name="直接连接符 84"/>
          <p:cNvCxnSpPr/>
          <p:nvPr/>
        </p:nvCxnSpPr>
        <p:spPr bwMode="auto">
          <a:xfrm flipH="1">
            <a:off x="4744016" y="3605933"/>
            <a:ext cx="579422" cy="995881"/>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90" name="直接连接符 89"/>
          <p:cNvCxnSpPr/>
          <p:nvPr/>
        </p:nvCxnSpPr>
        <p:spPr bwMode="auto">
          <a:xfrm flipH="1">
            <a:off x="4572000" y="4601814"/>
            <a:ext cx="172016"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92" name="直接箭头连接符 91"/>
          <p:cNvCxnSpPr/>
          <p:nvPr/>
        </p:nvCxnSpPr>
        <p:spPr bwMode="auto">
          <a:xfrm>
            <a:off x="380390" y="4842673"/>
            <a:ext cx="4191610" cy="7315"/>
          </a:xfrm>
          <a:prstGeom prst="straightConnector1">
            <a:avLst/>
          </a:prstGeom>
          <a:solidFill>
            <a:schemeClr val="accent1"/>
          </a:solidFill>
          <a:ln w="12700" cap="flat" cmpd="sng" algn="ctr">
            <a:solidFill>
              <a:schemeClr val="tx1"/>
            </a:solidFill>
            <a:prstDash val="sysDash"/>
            <a:round/>
            <a:headEnd type="none" w="sm" len="sm"/>
            <a:tailEnd type="arrow"/>
          </a:ln>
          <a:effectLst/>
        </p:spPr>
      </p:cxnSp>
      <p:cxnSp>
        <p:nvCxnSpPr>
          <p:cNvPr id="94" name="直接箭头连接符 93"/>
          <p:cNvCxnSpPr/>
          <p:nvPr/>
        </p:nvCxnSpPr>
        <p:spPr bwMode="auto">
          <a:xfrm flipV="1">
            <a:off x="2267712" y="1931223"/>
            <a:ext cx="0" cy="3138221"/>
          </a:xfrm>
          <a:prstGeom prst="straightConnector1">
            <a:avLst/>
          </a:prstGeom>
          <a:solidFill>
            <a:schemeClr val="accent1"/>
          </a:solidFill>
          <a:ln w="12700" cap="flat" cmpd="sng" algn="ctr">
            <a:solidFill>
              <a:schemeClr val="tx1"/>
            </a:solidFill>
            <a:prstDash val="sysDash"/>
            <a:round/>
            <a:headEnd type="none" w="sm" len="sm"/>
            <a:tailEnd type="arrow"/>
          </a:ln>
          <a:effectLst/>
        </p:spPr>
      </p:cxnSp>
      <p:cxnSp>
        <p:nvCxnSpPr>
          <p:cNvPr id="96" name="直接连接符 95"/>
          <p:cNvCxnSpPr/>
          <p:nvPr/>
        </p:nvCxnSpPr>
        <p:spPr bwMode="auto">
          <a:xfrm>
            <a:off x="1616659" y="3284535"/>
            <a:ext cx="1294791" cy="0"/>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98" name="直接连接符 97"/>
          <p:cNvCxnSpPr/>
          <p:nvPr/>
        </p:nvCxnSpPr>
        <p:spPr bwMode="auto">
          <a:xfrm>
            <a:off x="1119226" y="3621034"/>
            <a:ext cx="2275027" cy="0"/>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100" name="直接连接符 99"/>
          <p:cNvCxnSpPr/>
          <p:nvPr/>
        </p:nvCxnSpPr>
        <p:spPr bwMode="auto">
          <a:xfrm flipV="1">
            <a:off x="555955" y="4630532"/>
            <a:ext cx="3430829" cy="7315"/>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102" name="直接连接符 101"/>
          <p:cNvCxnSpPr/>
          <p:nvPr/>
        </p:nvCxnSpPr>
        <p:spPr bwMode="auto">
          <a:xfrm>
            <a:off x="4740250" y="4601271"/>
            <a:ext cx="3452774" cy="731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5" name="直接连接符 104"/>
          <p:cNvCxnSpPr/>
          <p:nvPr/>
        </p:nvCxnSpPr>
        <p:spPr bwMode="auto">
          <a:xfrm>
            <a:off x="5325466" y="3606404"/>
            <a:ext cx="2318918"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7" name="直接连接符 106"/>
          <p:cNvCxnSpPr/>
          <p:nvPr/>
        </p:nvCxnSpPr>
        <p:spPr bwMode="auto">
          <a:xfrm>
            <a:off x="5786323" y="3269905"/>
            <a:ext cx="1382573"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9" name="直接连接符 108"/>
          <p:cNvCxnSpPr/>
          <p:nvPr/>
        </p:nvCxnSpPr>
        <p:spPr bwMode="auto">
          <a:xfrm>
            <a:off x="5310835" y="3606404"/>
            <a:ext cx="7315" cy="124358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2" name="直接连接符 111"/>
          <p:cNvCxnSpPr/>
          <p:nvPr/>
        </p:nvCxnSpPr>
        <p:spPr bwMode="auto">
          <a:xfrm>
            <a:off x="7637069" y="3613719"/>
            <a:ext cx="7315" cy="122163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4" name="直接连接符 113"/>
          <p:cNvCxnSpPr/>
          <p:nvPr/>
        </p:nvCxnSpPr>
        <p:spPr bwMode="auto">
          <a:xfrm>
            <a:off x="5866790" y="3269905"/>
            <a:ext cx="0" cy="15727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6" name="直接连接符 115"/>
          <p:cNvCxnSpPr/>
          <p:nvPr/>
        </p:nvCxnSpPr>
        <p:spPr bwMode="auto">
          <a:xfrm>
            <a:off x="5932627" y="2348189"/>
            <a:ext cx="7315" cy="24871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8" name="直接连接符 117"/>
          <p:cNvCxnSpPr/>
          <p:nvPr/>
        </p:nvCxnSpPr>
        <p:spPr bwMode="auto">
          <a:xfrm flipH="1">
            <a:off x="7029907" y="2340874"/>
            <a:ext cx="7316" cy="250911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1" name="直接连接符 120"/>
          <p:cNvCxnSpPr/>
          <p:nvPr/>
        </p:nvCxnSpPr>
        <p:spPr bwMode="auto">
          <a:xfrm>
            <a:off x="7103059" y="3269905"/>
            <a:ext cx="0" cy="1558137"/>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3" name="直接箭头连接符 122"/>
          <p:cNvCxnSpPr/>
          <p:nvPr/>
        </p:nvCxnSpPr>
        <p:spPr bwMode="auto">
          <a:xfrm>
            <a:off x="4572000" y="4835357"/>
            <a:ext cx="4235501" cy="0"/>
          </a:xfrm>
          <a:prstGeom prst="straightConnector1">
            <a:avLst/>
          </a:prstGeom>
          <a:solidFill>
            <a:schemeClr val="accent1"/>
          </a:solidFill>
          <a:ln w="12700" cap="flat" cmpd="sng" algn="ctr">
            <a:solidFill>
              <a:schemeClr val="tx1"/>
            </a:solidFill>
            <a:prstDash val="dash"/>
            <a:round/>
            <a:headEnd type="none" w="sm" len="sm"/>
            <a:tailEnd type="arrow"/>
          </a:ln>
          <a:effectLst/>
        </p:spPr>
      </p:cxnSp>
      <p:cxnSp>
        <p:nvCxnSpPr>
          <p:cNvPr id="125" name="直接箭头连接符 124"/>
          <p:cNvCxnSpPr/>
          <p:nvPr/>
        </p:nvCxnSpPr>
        <p:spPr bwMode="auto">
          <a:xfrm flipV="1">
            <a:off x="6488582" y="1931223"/>
            <a:ext cx="0" cy="3108960"/>
          </a:xfrm>
          <a:prstGeom prst="straightConnector1">
            <a:avLst/>
          </a:prstGeom>
          <a:solidFill>
            <a:schemeClr val="accent1"/>
          </a:solidFill>
          <a:ln w="12700" cap="flat" cmpd="sng" algn="ctr">
            <a:solidFill>
              <a:schemeClr val="tx1"/>
            </a:solidFill>
            <a:prstDash val="dash"/>
            <a:round/>
            <a:headEnd type="none" w="sm" len="sm"/>
            <a:tailEnd type="arrow"/>
          </a:ln>
          <a:effectLst/>
        </p:spPr>
      </p:cxnSp>
      <p:cxnSp>
        <p:nvCxnSpPr>
          <p:cNvPr id="127" name="直接连接符 126"/>
          <p:cNvCxnSpPr/>
          <p:nvPr/>
        </p:nvCxnSpPr>
        <p:spPr bwMode="auto">
          <a:xfrm>
            <a:off x="2757830" y="2399396"/>
            <a:ext cx="7316" cy="2450592"/>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9" name="直接连接符 128"/>
          <p:cNvCxnSpPr/>
          <p:nvPr/>
        </p:nvCxnSpPr>
        <p:spPr bwMode="auto">
          <a:xfrm>
            <a:off x="2904134" y="3277220"/>
            <a:ext cx="0" cy="1565453"/>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1" name="直接连接符 130"/>
          <p:cNvCxnSpPr/>
          <p:nvPr/>
        </p:nvCxnSpPr>
        <p:spPr bwMode="auto">
          <a:xfrm>
            <a:off x="1755648" y="2392081"/>
            <a:ext cx="7315" cy="2457907"/>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3" name="直接连接符 132"/>
          <p:cNvCxnSpPr/>
          <p:nvPr/>
        </p:nvCxnSpPr>
        <p:spPr bwMode="auto">
          <a:xfrm>
            <a:off x="1616659" y="3277220"/>
            <a:ext cx="0" cy="1580083"/>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5" name="直接连接符 134"/>
          <p:cNvCxnSpPr/>
          <p:nvPr/>
        </p:nvCxnSpPr>
        <p:spPr bwMode="auto">
          <a:xfrm>
            <a:off x="1111910" y="3606404"/>
            <a:ext cx="7316" cy="125089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7" name="直接连接符 136"/>
          <p:cNvCxnSpPr/>
          <p:nvPr/>
        </p:nvCxnSpPr>
        <p:spPr bwMode="auto">
          <a:xfrm>
            <a:off x="3394253" y="3613719"/>
            <a:ext cx="14630" cy="124358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40" name="TextBox 139"/>
          <p:cNvSpPr txBox="1"/>
          <p:nvPr/>
        </p:nvSpPr>
        <p:spPr>
          <a:xfrm>
            <a:off x="358452" y="4937773"/>
            <a:ext cx="475488" cy="246221"/>
          </a:xfrm>
          <a:prstGeom prst="rect">
            <a:avLst/>
          </a:prstGeom>
          <a:noFill/>
        </p:spPr>
        <p:txBody>
          <a:bodyPr wrap="square" rtlCol="0">
            <a:spAutoFit/>
          </a:bodyPr>
          <a:lstStyle/>
          <a:p>
            <a:r>
              <a:rPr lang="en-US" altLang="zh-CN" sz="1000" dirty="0" smtClean="0"/>
              <a:t>-60</a:t>
            </a:r>
            <a:endParaRPr lang="zh-CN" altLang="en-US" sz="1000" dirty="0"/>
          </a:p>
        </p:txBody>
      </p:sp>
      <p:cxnSp>
        <p:nvCxnSpPr>
          <p:cNvPr id="142" name="直接连接符 141"/>
          <p:cNvCxnSpPr/>
          <p:nvPr/>
        </p:nvCxnSpPr>
        <p:spPr bwMode="auto">
          <a:xfrm flipH="1">
            <a:off x="548640" y="4637847"/>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43" name="直接连接符 142"/>
          <p:cNvCxnSpPr/>
          <p:nvPr/>
        </p:nvCxnSpPr>
        <p:spPr bwMode="auto">
          <a:xfrm flipH="1">
            <a:off x="3970927" y="4643943"/>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44" name="TextBox 143"/>
          <p:cNvSpPr txBox="1"/>
          <p:nvPr/>
        </p:nvSpPr>
        <p:spPr>
          <a:xfrm>
            <a:off x="935122" y="4936558"/>
            <a:ext cx="475488" cy="246221"/>
          </a:xfrm>
          <a:prstGeom prst="rect">
            <a:avLst/>
          </a:prstGeom>
          <a:noFill/>
        </p:spPr>
        <p:txBody>
          <a:bodyPr wrap="square" rtlCol="0">
            <a:spAutoFit/>
          </a:bodyPr>
          <a:lstStyle/>
          <a:p>
            <a:r>
              <a:rPr lang="en-US" altLang="zh-CN" sz="1000" dirty="0" smtClean="0"/>
              <a:t>-40</a:t>
            </a:r>
            <a:endParaRPr lang="zh-CN" altLang="en-US" sz="1000" dirty="0"/>
          </a:p>
        </p:txBody>
      </p:sp>
      <p:sp>
        <p:nvSpPr>
          <p:cNvPr id="145" name="TextBox 144"/>
          <p:cNvSpPr txBox="1"/>
          <p:nvPr/>
        </p:nvSpPr>
        <p:spPr>
          <a:xfrm>
            <a:off x="1394752" y="4935343"/>
            <a:ext cx="475488" cy="246221"/>
          </a:xfrm>
          <a:prstGeom prst="rect">
            <a:avLst/>
          </a:prstGeom>
          <a:noFill/>
        </p:spPr>
        <p:txBody>
          <a:bodyPr wrap="square" rtlCol="0">
            <a:spAutoFit/>
          </a:bodyPr>
          <a:lstStyle/>
          <a:p>
            <a:r>
              <a:rPr lang="en-US" altLang="zh-CN" sz="1000" dirty="0" smtClean="0"/>
              <a:t>-21</a:t>
            </a:r>
            <a:endParaRPr lang="zh-CN" altLang="en-US" sz="1000" dirty="0"/>
          </a:p>
        </p:txBody>
      </p:sp>
      <p:sp>
        <p:nvSpPr>
          <p:cNvPr id="146" name="TextBox 145"/>
          <p:cNvSpPr txBox="1"/>
          <p:nvPr/>
        </p:nvSpPr>
        <p:spPr>
          <a:xfrm>
            <a:off x="1634932" y="4941443"/>
            <a:ext cx="475488" cy="246221"/>
          </a:xfrm>
          <a:prstGeom prst="rect">
            <a:avLst/>
          </a:prstGeom>
          <a:noFill/>
        </p:spPr>
        <p:txBody>
          <a:bodyPr wrap="square" rtlCol="0">
            <a:spAutoFit/>
          </a:bodyPr>
          <a:lstStyle/>
          <a:p>
            <a:r>
              <a:rPr lang="en-US" altLang="zh-CN" sz="1000" dirty="0" smtClean="0"/>
              <a:t>-19</a:t>
            </a:r>
            <a:endParaRPr lang="zh-CN" altLang="en-US" sz="1000" dirty="0"/>
          </a:p>
        </p:txBody>
      </p:sp>
      <p:sp>
        <p:nvSpPr>
          <p:cNvPr id="147" name="TextBox 146"/>
          <p:cNvSpPr txBox="1"/>
          <p:nvPr/>
        </p:nvSpPr>
        <p:spPr>
          <a:xfrm>
            <a:off x="2584667" y="4932913"/>
            <a:ext cx="475488" cy="246221"/>
          </a:xfrm>
          <a:prstGeom prst="rect">
            <a:avLst/>
          </a:prstGeom>
          <a:noFill/>
        </p:spPr>
        <p:txBody>
          <a:bodyPr wrap="square" rtlCol="0">
            <a:spAutoFit/>
          </a:bodyPr>
          <a:lstStyle/>
          <a:p>
            <a:r>
              <a:rPr lang="en-US" altLang="zh-CN" sz="1000" dirty="0" smtClean="0"/>
              <a:t>19</a:t>
            </a:r>
            <a:endParaRPr lang="zh-CN" altLang="en-US" sz="1000" dirty="0"/>
          </a:p>
        </p:txBody>
      </p:sp>
      <p:sp>
        <p:nvSpPr>
          <p:cNvPr id="148" name="TextBox 147"/>
          <p:cNvSpPr txBox="1"/>
          <p:nvPr/>
        </p:nvSpPr>
        <p:spPr>
          <a:xfrm>
            <a:off x="2766327" y="4946328"/>
            <a:ext cx="475488" cy="246221"/>
          </a:xfrm>
          <a:prstGeom prst="rect">
            <a:avLst/>
          </a:prstGeom>
          <a:noFill/>
        </p:spPr>
        <p:txBody>
          <a:bodyPr wrap="square" rtlCol="0">
            <a:spAutoFit/>
          </a:bodyPr>
          <a:lstStyle/>
          <a:p>
            <a:r>
              <a:rPr lang="en-US" altLang="zh-CN" sz="1000" dirty="0" smtClean="0"/>
              <a:t>21</a:t>
            </a:r>
            <a:endParaRPr lang="zh-CN" altLang="en-US" sz="1000" dirty="0"/>
          </a:p>
        </p:txBody>
      </p:sp>
      <p:sp>
        <p:nvSpPr>
          <p:cNvPr id="149" name="TextBox 148"/>
          <p:cNvSpPr txBox="1"/>
          <p:nvPr/>
        </p:nvSpPr>
        <p:spPr>
          <a:xfrm>
            <a:off x="3247902" y="4945113"/>
            <a:ext cx="475488" cy="246221"/>
          </a:xfrm>
          <a:prstGeom prst="rect">
            <a:avLst/>
          </a:prstGeom>
          <a:noFill/>
        </p:spPr>
        <p:txBody>
          <a:bodyPr wrap="square" rtlCol="0">
            <a:spAutoFit/>
          </a:bodyPr>
          <a:lstStyle/>
          <a:p>
            <a:r>
              <a:rPr lang="en-US" altLang="zh-CN" sz="1000" dirty="0" smtClean="0"/>
              <a:t>40</a:t>
            </a:r>
            <a:endParaRPr lang="zh-CN" altLang="en-US" sz="1000" dirty="0"/>
          </a:p>
        </p:txBody>
      </p:sp>
      <p:sp>
        <p:nvSpPr>
          <p:cNvPr id="150" name="TextBox 149"/>
          <p:cNvSpPr txBox="1"/>
          <p:nvPr/>
        </p:nvSpPr>
        <p:spPr>
          <a:xfrm>
            <a:off x="3817257" y="4936583"/>
            <a:ext cx="475488" cy="246221"/>
          </a:xfrm>
          <a:prstGeom prst="rect">
            <a:avLst/>
          </a:prstGeom>
          <a:noFill/>
        </p:spPr>
        <p:txBody>
          <a:bodyPr wrap="square" rtlCol="0">
            <a:spAutoFit/>
          </a:bodyPr>
          <a:lstStyle/>
          <a:p>
            <a:r>
              <a:rPr lang="en-US" altLang="zh-CN" sz="1000" dirty="0" smtClean="0"/>
              <a:t>60</a:t>
            </a:r>
            <a:endParaRPr lang="zh-CN" altLang="en-US" sz="1000" dirty="0"/>
          </a:p>
        </p:txBody>
      </p:sp>
      <p:sp>
        <p:nvSpPr>
          <p:cNvPr id="151" name="TextBox 150"/>
          <p:cNvSpPr txBox="1"/>
          <p:nvPr/>
        </p:nvSpPr>
        <p:spPr>
          <a:xfrm>
            <a:off x="2162852" y="4437948"/>
            <a:ext cx="646194" cy="246221"/>
          </a:xfrm>
          <a:prstGeom prst="rect">
            <a:avLst/>
          </a:prstGeom>
          <a:noFill/>
        </p:spPr>
        <p:txBody>
          <a:bodyPr wrap="square" rtlCol="0">
            <a:spAutoFit/>
          </a:bodyPr>
          <a:lstStyle/>
          <a:p>
            <a:r>
              <a:rPr lang="en-US" altLang="zh-CN" sz="1000" dirty="0" smtClean="0"/>
              <a:t>-40dBr</a:t>
            </a:r>
            <a:endParaRPr lang="zh-CN" altLang="en-US" sz="1000" dirty="0"/>
          </a:p>
        </p:txBody>
      </p:sp>
      <p:sp>
        <p:nvSpPr>
          <p:cNvPr id="152" name="TextBox 151"/>
          <p:cNvSpPr txBox="1"/>
          <p:nvPr/>
        </p:nvSpPr>
        <p:spPr>
          <a:xfrm>
            <a:off x="2154322" y="3434578"/>
            <a:ext cx="646194" cy="246221"/>
          </a:xfrm>
          <a:prstGeom prst="rect">
            <a:avLst/>
          </a:prstGeom>
          <a:noFill/>
        </p:spPr>
        <p:txBody>
          <a:bodyPr wrap="square" rtlCol="0">
            <a:spAutoFit/>
          </a:bodyPr>
          <a:lstStyle/>
          <a:p>
            <a:r>
              <a:rPr lang="en-US" altLang="zh-CN" sz="1000" dirty="0" smtClean="0"/>
              <a:t>-28dBr</a:t>
            </a:r>
            <a:endParaRPr lang="zh-CN" altLang="en-US" sz="1000" dirty="0"/>
          </a:p>
        </p:txBody>
      </p:sp>
      <p:sp>
        <p:nvSpPr>
          <p:cNvPr id="153" name="TextBox 152"/>
          <p:cNvSpPr txBox="1"/>
          <p:nvPr/>
        </p:nvSpPr>
        <p:spPr>
          <a:xfrm>
            <a:off x="2160422" y="3096873"/>
            <a:ext cx="646194" cy="246221"/>
          </a:xfrm>
          <a:prstGeom prst="rect">
            <a:avLst/>
          </a:prstGeom>
          <a:noFill/>
        </p:spPr>
        <p:txBody>
          <a:bodyPr wrap="square" rtlCol="0">
            <a:spAutoFit/>
          </a:bodyPr>
          <a:lstStyle/>
          <a:p>
            <a:r>
              <a:rPr lang="en-US" altLang="zh-CN" sz="1000" dirty="0" smtClean="0"/>
              <a:t>-20dBr</a:t>
            </a:r>
            <a:endParaRPr lang="zh-CN" altLang="en-US" sz="1000" dirty="0"/>
          </a:p>
        </p:txBody>
      </p:sp>
      <p:sp>
        <p:nvSpPr>
          <p:cNvPr id="154" name="TextBox 153"/>
          <p:cNvSpPr txBox="1"/>
          <p:nvPr/>
        </p:nvSpPr>
        <p:spPr>
          <a:xfrm>
            <a:off x="2166522" y="2217858"/>
            <a:ext cx="646194" cy="246221"/>
          </a:xfrm>
          <a:prstGeom prst="rect">
            <a:avLst/>
          </a:prstGeom>
          <a:noFill/>
        </p:spPr>
        <p:txBody>
          <a:bodyPr wrap="square" rtlCol="0">
            <a:spAutoFit/>
          </a:bodyPr>
          <a:lstStyle/>
          <a:p>
            <a:r>
              <a:rPr lang="en-US" altLang="zh-CN" sz="1000" dirty="0" smtClean="0"/>
              <a:t>0dBr</a:t>
            </a:r>
            <a:endParaRPr lang="zh-CN" altLang="en-US" sz="1000" dirty="0"/>
          </a:p>
        </p:txBody>
      </p:sp>
      <p:sp>
        <p:nvSpPr>
          <p:cNvPr id="155" name="TextBox 154"/>
          <p:cNvSpPr txBox="1"/>
          <p:nvPr/>
        </p:nvSpPr>
        <p:spPr>
          <a:xfrm>
            <a:off x="4535425" y="4924453"/>
            <a:ext cx="646194" cy="246221"/>
          </a:xfrm>
          <a:prstGeom prst="rect">
            <a:avLst/>
          </a:prstGeom>
          <a:noFill/>
        </p:spPr>
        <p:txBody>
          <a:bodyPr wrap="square" rtlCol="0">
            <a:spAutoFit/>
          </a:bodyPr>
          <a:lstStyle/>
          <a:p>
            <a:r>
              <a:rPr lang="en-US" altLang="zh-CN" sz="1000" dirty="0" smtClean="0"/>
              <a:t>-120</a:t>
            </a:r>
            <a:endParaRPr lang="zh-CN" altLang="en-US" sz="1000" dirty="0"/>
          </a:p>
        </p:txBody>
      </p:sp>
      <p:sp>
        <p:nvSpPr>
          <p:cNvPr id="156" name="TextBox 155"/>
          <p:cNvSpPr txBox="1"/>
          <p:nvPr/>
        </p:nvSpPr>
        <p:spPr>
          <a:xfrm>
            <a:off x="5134040" y="4923238"/>
            <a:ext cx="646194" cy="246221"/>
          </a:xfrm>
          <a:prstGeom prst="rect">
            <a:avLst/>
          </a:prstGeom>
          <a:noFill/>
        </p:spPr>
        <p:txBody>
          <a:bodyPr wrap="square" rtlCol="0">
            <a:spAutoFit/>
          </a:bodyPr>
          <a:lstStyle/>
          <a:p>
            <a:r>
              <a:rPr lang="en-US" altLang="zh-CN" sz="1000" dirty="0" smtClean="0"/>
              <a:t>-80</a:t>
            </a:r>
            <a:endParaRPr lang="zh-CN" altLang="en-US" sz="1000" dirty="0"/>
          </a:p>
        </p:txBody>
      </p:sp>
      <p:sp>
        <p:nvSpPr>
          <p:cNvPr id="157" name="TextBox 156"/>
          <p:cNvSpPr txBox="1"/>
          <p:nvPr/>
        </p:nvSpPr>
        <p:spPr>
          <a:xfrm>
            <a:off x="5564409" y="5163425"/>
            <a:ext cx="419425" cy="246221"/>
          </a:xfrm>
          <a:prstGeom prst="rect">
            <a:avLst/>
          </a:prstGeom>
          <a:noFill/>
        </p:spPr>
        <p:txBody>
          <a:bodyPr wrap="square" rtlCol="0">
            <a:spAutoFit/>
          </a:bodyPr>
          <a:lstStyle/>
          <a:p>
            <a:r>
              <a:rPr lang="en-US" altLang="zh-CN" sz="1000" dirty="0" smtClean="0"/>
              <a:t>-41</a:t>
            </a:r>
            <a:endParaRPr lang="zh-CN" altLang="en-US" sz="1000" dirty="0"/>
          </a:p>
        </p:txBody>
      </p:sp>
      <p:sp>
        <p:nvSpPr>
          <p:cNvPr id="158" name="TextBox 157"/>
          <p:cNvSpPr txBox="1"/>
          <p:nvPr/>
        </p:nvSpPr>
        <p:spPr>
          <a:xfrm>
            <a:off x="5848487" y="5162209"/>
            <a:ext cx="354809" cy="246221"/>
          </a:xfrm>
          <a:prstGeom prst="rect">
            <a:avLst/>
          </a:prstGeom>
          <a:noFill/>
        </p:spPr>
        <p:txBody>
          <a:bodyPr wrap="square" rtlCol="0">
            <a:spAutoFit/>
          </a:bodyPr>
          <a:lstStyle/>
          <a:p>
            <a:r>
              <a:rPr lang="en-US" altLang="zh-CN" sz="1000" dirty="0" smtClean="0"/>
              <a:t>-39</a:t>
            </a:r>
            <a:endParaRPr lang="zh-CN" altLang="en-US" sz="1000" dirty="0"/>
          </a:p>
        </p:txBody>
      </p:sp>
      <p:sp>
        <p:nvSpPr>
          <p:cNvPr id="159" name="TextBox 158"/>
          <p:cNvSpPr txBox="1"/>
          <p:nvPr/>
        </p:nvSpPr>
        <p:spPr>
          <a:xfrm>
            <a:off x="6827475" y="5146358"/>
            <a:ext cx="319475" cy="246221"/>
          </a:xfrm>
          <a:prstGeom prst="rect">
            <a:avLst/>
          </a:prstGeom>
          <a:noFill/>
        </p:spPr>
        <p:txBody>
          <a:bodyPr wrap="square" rtlCol="0">
            <a:spAutoFit/>
          </a:bodyPr>
          <a:lstStyle/>
          <a:p>
            <a:r>
              <a:rPr lang="en-US" altLang="zh-CN" sz="1000" dirty="0" smtClean="0"/>
              <a:t>39</a:t>
            </a:r>
            <a:endParaRPr lang="zh-CN" altLang="en-US" sz="1000" dirty="0"/>
          </a:p>
        </p:txBody>
      </p:sp>
      <p:sp>
        <p:nvSpPr>
          <p:cNvPr id="160" name="TextBox 159"/>
          <p:cNvSpPr txBox="1"/>
          <p:nvPr/>
        </p:nvSpPr>
        <p:spPr>
          <a:xfrm>
            <a:off x="6994505" y="5145143"/>
            <a:ext cx="371901" cy="246221"/>
          </a:xfrm>
          <a:prstGeom prst="rect">
            <a:avLst/>
          </a:prstGeom>
          <a:noFill/>
        </p:spPr>
        <p:txBody>
          <a:bodyPr wrap="square" rtlCol="0">
            <a:spAutoFit/>
          </a:bodyPr>
          <a:lstStyle/>
          <a:p>
            <a:r>
              <a:rPr lang="en-US" altLang="zh-CN" sz="1000" dirty="0" smtClean="0"/>
              <a:t>41</a:t>
            </a:r>
            <a:endParaRPr lang="zh-CN" altLang="en-US" sz="1000" dirty="0"/>
          </a:p>
        </p:txBody>
      </p:sp>
      <p:cxnSp>
        <p:nvCxnSpPr>
          <p:cNvPr id="161" name="直接连接符 160"/>
          <p:cNvCxnSpPr/>
          <p:nvPr/>
        </p:nvCxnSpPr>
        <p:spPr bwMode="auto">
          <a:xfrm flipH="1">
            <a:off x="4737787" y="4613468"/>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62" name="直接连接符 161"/>
          <p:cNvCxnSpPr/>
          <p:nvPr/>
        </p:nvCxnSpPr>
        <p:spPr bwMode="auto">
          <a:xfrm flipH="1">
            <a:off x="8218596" y="4641510"/>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63" name="TextBox 162"/>
          <p:cNvSpPr txBox="1"/>
          <p:nvPr/>
        </p:nvSpPr>
        <p:spPr>
          <a:xfrm>
            <a:off x="7480997" y="4922018"/>
            <a:ext cx="646194" cy="246221"/>
          </a:xfrm>
          <a:prstGeom prst="rect">
            <a:avLst/>
          </a:prstGeom>
          <a:noFill/>
        </p:spPr>
        <p:txBody>
          <a:bodyPr wrap="square" rtlCol="0">
            <a:spAutoFit/>
          </a:bodyPr>
          <a:lstStyle/>
          <a:p>
            <a:r>
              <a:rPr lang="en-US" altLang="zh-CN" sz="1000" dirty="0" smtClean="0"/>
              <a:t>80</a:t>
            </a:r>
            <a:endParaRPr lang="zh-CN" altLang="en-US" sz="1000" dirty="0"/>
          </a:p>
        </p:txBody>
      </p:sp>
      <p:sp>
        <p:nvSpPr>
          <p:cNvPr id="164" name="TextBox 163"/>
          <p:cNvSpPr txBox="1"/>
          <p:nvPr/>
        </p:nvSpPr>
        <p:spPr>
          <a:xfrm>
            <a:off x="8057667" y="4920803"/>
            <a:ext cx="646194" cy="246221"/>
          </a:xfrm>
          <a:prstGeom prst="rect">
            <a:avLst/>
          </a:prstGeom>
          <a:noFill/>
        </p:spPr>
        <p:txBody>
          <a:bodyPr wrap="square" rtlCol="0">
            <a:spAutoFit/>
          </a:bodyPr>
          <a:lstStyle/>
          <a:p>
            <a:r>
              <a:rPr lang="en-US" altLang="zh-CN" sz="1000" dirty="0" smtClean="0"/>
              <a:t>120</a:t>
            </a:r>
            <a:endParaRPr lang="zh-CN" altLang="en-US" sz="1000" dirty="0"/>
          </a:p>
        </p:txBody>
      </p:sp>
      <p:sp>
        <p:nvSpPr>
          <p:cNvPr id="165" name="TextBox 164"/>
          <p:cNvSpPr txBox="1"/>
          <p:nvPr/>
        </p:nvSpPr>
        <p:spPr>
          <a:xfrm>
            <a:off x="6382505" y="4407467"/>
            <a:ext cx="646194" cy="246221"/>
          </a:xfrm>
          <a:prstGeom prst="rect">
            <a:avLst/>
          </a:prstGeom>
          <a:noFill/>
        </p:spPr>
        <p:txBody>
          <a:bodyPr wrap="square" rtlCol="0">
            <a:spAutoFit/>
          </a:bodyPr>
          <a:lstStyle/>
          <a:p>
            <a:r>
              <a:rPr lang="en-US" altLang="zh-CN" sz="1000" dirty="0" smtClean="0"/>
              <a:t>-40dBr</a:t>
            </a:r>
            <a:endParaRPr lang="zh-CN" altLang="en-US" sz="1000" dirty="0"/>
          </a:p>
        </p:txBody>
      </p:sp>
      <p:sp>
        <p:nvSpPr>
          <p:cNvPr id="166" name="TextBox 165"/>
          <p:cNvSpPr txBox="1"/>
          <p:nvPr/>
        </p:nvSpPr>
        <p:spPr>
          <a:xfrm>
            <a:off x="6381288" y="3404099"/>
            <a:ext cx="646194" cy="246221"/>
          </a:xfrm>
          <a:prstGeom prst="rect">
            <a:avLst/>
          </a:prstGeom>
          <a:noFill/>
        </p:spPr>
        <p:txBody>
          <a:bodyPr wrap="square" rtlCol="0">
            <a:spAutoFit/>
          </a:bodyPr>
          <a:lstStyle/>
          <a:p>
            <a:r>
              <a:rPr lang="en-US" altLang="zh-CN" sz="1000" dirty="0" smtClean="0"/>
              <a:t>-28dBr</a:t>
            </a:r>
            <a:endParaRPr lang="zh-CN" altLang="en-US" sz="1000" dirty="0"/>
          </a:p>
        </p:txBody>
      </p:sp>
      <p:sp>
        <p:nvSpPr>
          <p:cNvPr id="167" name="TextBox 166"/>
          <p:cNvSpPr txBox="1"/>
          <p:nvPr/>
        </p:nvSpPr>
        <p:spPr>
          <a:xfrm>
            <a:off x="6372758" y="3070565"/>
            <a:ext cx="646194" cy="246221"/>
          </a:xfrm>
          <a:prstGeom prst="rect">
            <a:avLst/>
          </a:prstGeom>
          <a:noFill/>
        </p:spPr>
        <p:txBody>
          <a:bodyPr wrap="square" rtlCol="0">
            <a:spAutoFit/>
          </a:bodyPr>
          <a:lstStyle/>
          <a:p>
            <a:r>
              <a:rPr lang="en-US" altLang="zh-CN" sz="1000" dirty="0" smtClean="0"/>
              <a:t>-20dBr</a:t>
            </a:r>
            <a:endParaRPr lang="zh-CN" altLang="en-US" sz="1000" dirty="0"/>
          </a:p>
        </p:txBody>
      </p:sp>
      <p:sp>
        <p:nvSpPr>
          <p:cNvPr id="168" name="TextBox 167"/>
          <p:cNvSpPr txBox="1"/>
          <p:nvPr/>
        </p:nvSpPr>
        <p:spPr>
          <a:xfrm>
            <a:off x="6393482" y="2172748"/>
            <a:ext cx="646194" cy="246221"/>
          </a:xfrm>
          <a:prstGeom prst="rect">
            <a:avLst/>
          </a:prstGeom>
          <a:noFill/>
        </p:spPr>
        <p:txBody>
          <a:bodyPr wrap="square" rtlCol="0">
            <a:spAutoFit/>
          </a:bodyPr>
          <a:lstStyle/>
          <a:p>
            <a:r>
              <a:rPr lang="en-US" altLang="zh-CN" sz="1000" dirty="0" smtClean="0"/>
              <a:t>0dBr</a:t>
            </a:r>
            <a:endParaRPr lang="zh-CN" altLang="en-US" sz="1000" dirty="0"/>
          </a:p>
        </p:txBody>
      </p:sp>
      <p:sp>
        <p:nvSpPr>
          <p:cNvPr id="169" name="TextBox 168"/>
          <p:cNvSpPr txBox="1"/>
          <p:nvPr/>
        </p:nvSpPr>
        <p:spPr>
          <a:xfrm>
            <a:off x="2254302" y="1852108"/>
            <a:ext cx="646194" cy="246221"/>
          </a:xfrm>
          <a:prstGeom prst="rect">
            <a:avLst/>
          </a:prstGeom>
          <a:noFill/>
        </p:spPr>
        <p:txBody>
          <a:bodyPr wrap="square" rtlCol="0">
            <a:spAutoFit/>
          </a:bodyPr>
          <a:lstStyle/>
          <a:p>
            <a:r>
              <a:rPr lang="en-US" altLang="zh-CN" sz="1000" dirty="0" smtClean="0"/>
              <a:t>PSD</a:t>
            </a:r>
            <a:endParaRPr lang="zh-CN" altLang="en-US" sz="1000" dirty="0"/>
          </a:p>
        </p:txBody>
      </p:sp>
      <p:sp>
        <p:nvSpPr>
          <p:cNvPr id="170" name="TextBox 169"/>
          <p:cNvSpPr txBox="1"/>
          <p:nvPr/>
        </p:nvSpPr>
        <p:spPr>
          <a:xfrm>
            <a:off x="6488584" y="1858206"/>
            <a:ext cx="646194" cy="246221"/>
          </a:xfrm>
          <a:prstGeom prst="rect">
            <a:avLst/>
          </a:prstGeom>
          <a:noFill/>
        </p:spPr>
        <p:txBody>
          <a:bodyPr wrap="square" rtlCol="0">
            <a:spAutoFit/>
          </a:bodyPr>
          <a:lstStyle/>
          <a:p>
            <a:r>
              <a:rPr lang="en-US" altLang="zh-CN" sz="1000" dirty="0" smtClean="0"/>
              <a:t>PSD</a:t>
            </a:r>
            <a:endParaRPr lang="zh-CN" altLang="en-US" sz="1000" dirty="0"/>
          </a:p>
        </p:txBody>
      </p:sp>
      <p:cxnSp>
        <p:nvCxnSpPr>
          <p:cNvPr id="171" name="直接连接符 170"/>
          <p:cNvCxnSpPr/>
          <p:nvPr/>
        </p:nvCxnSpPr>
        <p:spPr bwMode="auto">
          <a:xfrm flipH="1">
            <a:off x="6956755" y="2346974"/>
            <a:ext cx="6103" cy="24810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3" name="直接连接符 172"/>
          <p:cNvCxnSpPr/>
          <p:nvPr/>
        </p:nvCxnSpPr>
        <p:spPr bwMode="auto">
          <a:xfrm flipH="1">
            <a:off x="7167676" y="3262589"/>
            <a:ext cx="1220" cy="15788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5" name="直接连接符 174"/>
          <p:cNvCxnSpPr/>
          <p:nvPr/>
        </p:nvCxnSpPr>
        <p:spPr bwMode="auto">
          <a:xfrm flipH="1">
            <a:off x="6004590" y="2367704"/>
            <a:ext cx="6103" cy="24810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6" name="直接连接符 175"/>
          <p:cNvCxnSpPr/>
          <p:nvPr/>
        </p:nvCxnSpPr>
        <p:spPr bwMode="auto">
          <a:xfrm flipH="1">
            <a:off x="5783926" y="3246744"/>
            <a:ext cx="1220" cy="15788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8" name="直接箭头连接符 177"/>
          <p:cNvCxnSpPr>
            <a:stCxn id="157" idx="0"/>
          </p:cNvCxnSpPr>
          <p:nvPr/>
        </p:nvCxnSpPr>
        <p:spPr bwMode="auto">
          <a:xfrm flipV="1">
            <a:off x="5774122" y="4842673"/>
            <a:ext cx="107299" cy="32075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80" name="直接箭头连接符 179"/>
          <p:cNvCxnSpPr>
            <a:stCxn id="158" idx="0"/>
          </p:cNvCxnSpPr>
          <p:nvPr/>
        </p:nvCxnSpPr>
        <p:spPr bwMode="auto">
          <a:xfrm flipH="1" flipV="1">
            <a:off x="5932627" y="4849987"/>
            <a:ext cx="93265" cy="3122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84" name="TextBox 183"/>
          <p:cNvSpPr txBox="1"/>
          <p:nvPr/>
        </p:nvSpPr>
        <p:spPr>
          <a:xfrm>
            <a:off x="6066722" y="5153679"/>
            <a:ext cx="354809" cy="246221"/>
          </a:xfrm>
          <a:prstGeom prst="rect">
            <a:avLst/>
          </a:prstGeom>
          <a:noFill/>
        </p:spPr>
        <p:txBody>
          <a:bodyPr wrap="square" rtlCol="0">
            <a:spAutoFit/>
          </a:bodyPr>
          <a:lstStyle/>
          <a:p>
            <a:r>
              <a:rPr lang="en-US" altLang="zh-CN" sz="1000" dirty="0" smtClean="0"/>
              <a:t>-38</a:t>
            </a:r>
            <a:endParaRPr lang="zh-CN" altLang="en-US" sz="1000" dirty="0"/>
          </a:p>
        </p:txBody>
      </p:sp>
      <p:cxnSp>
        <p:nvCxnSpPr>
          <p:cNvPr id="186" name="直接箭头连接符 185"/>
          <p:cNvCxnSpPr>
            <a:stCxn id="184" idx="0"/>
          </p:cNvCxnSpPr>
          <p:nvPr/>
        </p:nvCxnSpPr>
        <p:spPr bwMode="auto">
          <a:xfrm flipH="1" flipV="1">
            <a:off x="5991149" y="4835357"/>
            <a:ext cx="252978" cy="3183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88" name="TextBox 187"/>
          <p:cNvSpPr txBox="1"/>
          <p:nvPr/>
        </p:nvSpPr>
        <p:spPr>
          <a:xfrm>
            <a:off x="5334007" y="5167094"/>
            <a:ext cx="354809" cy="246221"/>
          </a:xfrm>
          <a:prstGeom prst="rect">
            <a:avLst/>
          </a:prstGeom>
          <a:noFill/>
        </p:spPr>
        <p:txBody>
          <a:bodyPr wrap="square" rtlCol="0">
            <a:spAutoFit/>
          </a:bodyPr>
          <a:lstStyle/>
          <a:p>
            <a:r>
              <a:rPr lang="en-US" altLang="zh-CN" sz="1000" dirty="0" smtClean="0"/>
              <a:t>-42</a:t>
            </a:r>
            <a:endParaRPr lang="zh-CN" altLang="en-US" sz="1000" dirty="0"/>
          </a:p>
        </p:txBody>
      </p:sp>
      <p:cxnSp>
        <p:nvCxnSpPr>
          <p:cNvPr id="190" name="直接箭头连接符 189"/>
          <p:cNvCxnSpPr>
            <a:stCxn id="188" idx="0"/>
          </p:cNvCxnSpPr>
          <p:nvPr/>
        </p:nvCxnSpPr>
        <p:spPr bwMode="auto">
          <a:xfrm flipV="1">
            <a:off x="5511412" y="4828042"/>
            <a:ext cx="274911" cy="33905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2" name="直接箭头连接符 191"/>
          <p:cNvCxnSpPr>
            <a:stCxn id="159" idx="0"/>
          </p:cNvCxnSpPr>
          <p:nvPr/>
        </p:nvCxnSpPr>
        <p:spPr bwMode="auto">
          <a:xfrm flipV="1">
            <a:off x="6987213" y="4828042"/>
            <a:ext cx="42694" cy="31831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5" name="直接箭头连接符 194"/>
          <p:cNvCxnSpPr>
            <a:stCxn id="160" idx="0"/>
          </p:cNvCxnSpPr>
          <p:nvPr/>
        </p:nvCxnSpPr>
        <p:spPr bwMode="auto">
          <a:xfrm flipH="1" flipV="1">
            <a:off x="7110374" y="4820727"/>
            <a:ext cx="70082" cy="324416"/>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00" name="TextBox 199"/>
          <p:cNvSpPr txBox="1"/>
          <p:nvPr/>
        </p:nvSpPr>
        <p:spPr>
          <a:xfrm>
            <a:off x="7168853" y="5151238"/>
            <a:ext cx="371901" cy="246221"/>
          </a:xfrm>
          <a:prstGeom prst="rect">
            <a:avLst/>
          </a:prstGeom>
          <a:noFill/>
        </p:spPr>
        <p:txBody>
          <a:bodyPr wrap="square" rtlCol="0">
            <a:spAutoFit/>
          </a:bodyPr>
          <a:lstStyle/>
          <a:p>
            <a:r>
              <a:rPr lang="en-US" altLang="zh-CN" sz="1000" dirty="0" smtClean="0"/>
              <a:t>42</a:t>
            </a:r>
            <a:endParaRPr lang="zh-CN" altLang="en-US" sz="1000" dirty="0"/>
          </a:p>
        </p:txBody>
      </p:sp>
      <p:cxnSp>
        <p:nvCxnSpPr>
          <p:cNvPr id="202" name="直接箭头连接符 201"/>
          <p:cNvCxnSpPr/>
          <p:nvPr/>
        </p:nvCxnSpPr>
        <p:spPr bwMode="auto">
          <a:xfrm flipH="1" flipV="1">
            <a:off x="7183527" y="4835359"/>
            <a:ext cx="131673" cy="2999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07" name="TextBox 206"/>
          <p:cNvSpPr txBox="1"/>
          <p:nvPr/>
        </p:nvSpPr>
        <p:spPr>
          <a:xfrm>
            <a:off x="6648260" y="5150020"/>
            <a:ext cx="371901" cy="246221"/>
          </a:xfrm>
          <a:prstGeom prst="rect">
            <a:avLst/>
          </a:prstGeom>
          <a:noFill/>
        </p:spPr>
        <p:txBody>
          <a:bodyPr wrap="square" rtlCol="0">
            <a:spAutoFit/>
          </a:bodyPr>
          <a:lstStyle/>
          <a:p>
            <a:r>
              <a:rPr lang="en-US" altLang="zh-CN" sz="1000" dirty="0" smtClean="0"/>
              <a:t>38</a:t>
            </a:r>
            <a:endParaRPr lang="zh-CN" altLang="en-US" sz="1000" dirty="0"/>
          </a:p>
        </p:txBody>
      </p:sp>
      <p:cxnSp>
        <p:nvCxnSpPr>
          <p:cNvPr id="209" name="直接箭头连接符 208"/>
          <p:cNvCxnSpPr>
            <a:stCxn id="207" idx="0"/>
          </p:cNvCxnSpPr>
          <p:nvPr/>
        </p:nvCxnSpPr>
        <p:spPr bwMode="auto">
          <a:xfrm flipV="1">
            <a:off x="6834211" y="4835357"/>
            <a:ext cx="129859" cy="314663"/>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12" name="直接箭头连接符 211"/>
          <p:cNvCxnSpPr/>
          <p:nvPr/>
        </p:nvCxnSpPr>
        <p:spPr bwMode="auto">
          <a:xfrm>
            <a:off x="4158532" y="3260350"/>
            <a:ext cx="731520" cy="0"/>
          </a:xfrm>
          <a:prstGeom prst="straightConnector1">
            <a:avLst/>
          </a:prstGeom>
          <a:ln>
            <a:headEnd type="none" w="sm" len="sm"/>
            <a:tailEnd type="arrow"/>
          </a:ln>
        </p:spPr>
        <p:style>
          <a:lnRef idx="2">
            <a:schemeClr val="accent1"/>
          </a:lnRef>
          <a:fillRef idx="0">
            <a:schemeClr val="accent1"/>
          </a:fillRef>
          <a:effectRef idx="1">
            <a:schemeClr val="accent1"/>
          </a:effectRef>
          <a:fontRef idx="minor">
            <a:schemeClr val="tx1"/>
          </a:fontRef>
        </p:style>
      </p:cxnSp>
      <p:sp>
        <p:nvSpPr>
          <p:cNvPr id="213" name="TextBox 212"/>
          <p:cNvSpPr txBox="1"/>
          <p:nvPr/>
        </p:nvSpPr>
        <p:spPr>
          <a:xfrm>
            <a:off x="4126724" y="2910488"/>
            <a:ext cx="654346" cy="338554"/>
          </a:xfrm>
          <a:prstGeom prst="rect">
            <a:avLst/>
          </a:prstGeom>
          <a:noFill/>
        </p:spPr>
        <p:txBody>
          <a:bodyPr wrap="none" rtlCol="0">
            <a:spAutoFit/>
          </a:bodyPr>
          <a:lstStyle/>
          <a:p>
            <a:r>
              <a:rPr lang="en-US" altLang="zh-CN" sz="1600" dirty="0" smtClean="0">
                <a:solidFill>
                  <a:srgbClr val="00B050"/>
                </a:solidFill>
              </a:rPr>
              <a:t>f(x/2)</a:t>
            </a:r>
            <a:endParaRPr lang="zh-CN" altLang="en-US" sz="1600" dirty="0">
              <a:solidFill>
                <a:srgbClr val="00B050"/>
              </a:solidFill>
            </a:endParaRPr>
          </a:p>
        </p:txBody>
      </p:sp>
      <p:sp>
        <p:nvSpPr>
          <p:cNvPr id="214" name="TextBox 213"/>
          <p:cNvSpPr txBox="1"/>
          <p:nvPr/>
        </p:nvSpPr>
        <p:spPr>
          <a:xfrm>
            <a:off x="2263923" y="5430548"/>
            <a:ext cx="4588858" cy="276999"/>
          </a:xfrm>
          <a:prstGeom prst="rect">
            <a:avLst/>
          </a:prstGeom>
          <a:noFill/>
        </p:spPr>
        <p:txBody>
          <a:bodyPr wrap="square" rtlCol="0">
            <a:spAutoFit/>
          </a:bodyPr>
          <a:lstStyle/>
          <a:p>
            <a:r>
              <a:rPr lang="en-US" altLang="zh-CN" sz="1200" dirty="0" smtClean="0"/>
              <a:t>Scaling of 40MHz piecewise SM is not equivalent to 80M SM.</a:t>
            </a:r>
            <a:endParaRPr lang="zh-CN" altLang="en-US" sz="1200" dirty="0"/>
          </a:p>
        </p:txBody>
      </p:sp>
      <p:cxnSp>
        <p:nvCxnSpPr>
          <p:cNvPr id="110" name="直接连接符 109"/>
          <p:cNvCxnSpPr/>
          <p:nvPr/>
        </p:nvCxnSpPr>
        <p:spPr bwMode="auto">
          <a:xfrm flipV="1">
            <a:off x="4729337" y="6005788"/>
            <a:ext cx="750497" cy="1"/>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13" name="直接连接符 112"/>
          <p:cNvCxnSpPr/>
          <p:nvPr/>
        </p:nvCxnSpPr>
        <p:spPr bwMode="auto">
          <a:xfrm flipV="1">
            <a:off x="4724787" y="6267371"/>
            <a:ext cx="750497" cy="1"/>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5555190" y="6072219"/>
            <a:ext cx="1088760" cy="338554"/>
          </a:xfrm>
          <a:prstGeom prst="rect">
            <a:avLst/>
          </a:prstGeom>
          <a:noFill/>
        </p:spPr>
        <p:txBody>
          <a:bodyPr wrap="none" rtlCol="0">
            <a:spAutoFit/>
          </a:bodyPr>
          <a:lstStyle/>
          <a:p>
            <a:r>
              <a:rPr lang="en-US" altLang="zh-CN" sz="1600" dirty="0" smtClean="0">
                <a:solidFill>
                  <a:srgbClr val="00B050"/>
                </a:solidFill>
              </a:rPr>
              <a:t>f</a:t>
            </a:r>
            <a:r>
              <a:rPr lang="en-US" altLang="zh-CN" sz="1600" baseline="-25000" dirty="0" smtClean="0">
                <a:solidFill>
                  <a:srgbClr val="00B050"/>
                </a:solidFill>
              </a:rPr>
              <a:t>40MHz</a:t>
            </a:r>
            <a:r>
              <a:rPr lang="en-US" altLang="zh-CN" sz="1600" dirty="0" smtClean="0">
                <a:solidFill>
                  <a:srgbClr val="00B050"/>
                </a:solidFill>
              </a:rPr>
              <a:t>(x/2)</a:t>
            </a:r>
            <a:endParaRPr lang="zh-CN" altLang="en-US" sz="1600" dirty="0">
              <a:solidFill>
                <a:srgbClr val="00B050"/>
              </a:solidFill>
            </a:endParaRPr>
          </a:p>
        </p:txBody>
      </p:sp>
      <p:sp>
        <p:nvSpPr>
          <p:cNvPr id="117" name="TextBox 116"/>
          <p:cNvSpPr txBox="1"/>
          <p:nvPr/>
        </p:nvSpPr>
        <p:spPr>
          <a:xfrm>
            <a:off x="5557465" y="5815187"/>
            <a:ext cx="1194558" cy="338554"/>
          </a:xfrm>
          <a:prstGeom prst="rect">
            <a:avLst/>
          </a:prstGeom>
          <a:noFill/>
        </p:spPr>
        <p:txBody>
          <a:bodyPr wrap="none" rtlCol="0">
            <a:spAutoFit/>
          </a:bodyPr>
          <a:lstStyle/>
          <a:p>
            <a:r>
              <a:rPr lang="en-US" altLang="zh-CN" sz="1600" dirty="0" smtClean="0">
                <a:solidFill>
                  <a:schemeClr val="accent2">
                    <a:lumMod val="75000"/>
                  </a:schemeClr>
                </a:solidFill>
              </a:rPr>
              <a:t>80MHz SM</a:t>
            </a:r>
            <a:endParaRPr lang="zh-CN" altLang="en-US" sz="1600" dirty="0">
              <a:solidFill>
                <a:schemeClr val="accent2">
                  <a:lumMod val="75000"/>
                </a:schemeClr>
              </a:solidFill>
            </a:endParaRPr>
          </a:p>
        </p:txBody>
      </p:sp>
      <p:cxnSp>
        <p:nvCxnSpPr>
          <p:cNvPr id="119" name="直接连接符 118"/>
          <p:cNvCxnSpPr/>
          <p:nvPr/>
        </p:nvCxnSpPr>
        <p:spPr bwMode="auto">
          <a:xfrm flipV="1">
            <a:off x="2391020" y="6021710"/>
            <a:ext cx="750497" cy="1"/>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sp>
        <p:nvSpPr>
          <p:cNvPr id="120" name="TextBox 119"/>
          <p:cNvSpPr txBox="1"/>
          <p:nvPr/>
        </p:nvSpPr>
        <p:spPr>
          <a:xfrm>
            <a:off x="3219148" y="5831109"/>
            <a:ext cx="1194558" cy="338554"/>
          </a:xfrm>
          <a:prstGeom prst="rect">
            <a:avLst/>
          </a:prstGeom>
          <a:noFill/>
        </p:spPr>
        <p:txBody>
          <a:bodyPr wrap="none" rtlCol="0">
            <a:spAutoFit/>
          </a:bodyPr>
          <a:lstStyle/>
          <a:p>
            <a:r>
              <a:rPr lang="en-US" altLang="zh-CN" sz="1600" dirty="0" smtClean="0"/>
              <a:t>40MHz SM</a:t>
            </a:r>
            <a:endParaRPr lang="zh-CN" alt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Stepwise SM Scaling (40MHZ to 80MHz)</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p:txBody>
          <a:bodyPr/>
          <a:lstStyle/>
          <a:p>
            <a:pPr>
              <a:defRPr/>
            </a:pPr>
            <a:r>
              <a:rPr lang="en-US" smtClean="0"/>
              <a:t>David Xun Yang, Huawei Technologies</a:t>
            </a:r>
            <a:endParaRPr lang="en-US"/>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11</a:t>
            </a:fld>
            <a:endParaRPr lang="en-US" altLang="zh-CN"/>
          </a:p>
        </p:txBody>
      </p:sp>
      <p:grpSp>
        <p:nvGrpSpPr>
          <p:cNvPr id="6" name="组合 31"/>
          <p:cNvGrpSpPr/>
          <p:nvPr/>
        </p:nvGrpSpPr>
        <p:grpSpPr>
          <a:xfrm>
            <a:off x="368300" y="2398710"/>
            <a:ext cx="4079875" cy="2238375"/>
            <a:chOff x="368300" y="2771775"/>
            <a:chExt cx="4079875" cy="2238375"/>
          </a:xfrm>
        </p:grpSpPr>
        <p:cxnSp>
          <p:nvCxnSpPr>
            <p:cNvPr id="8" name="直接连接符 7"/>
            <p:cNvCxnSpPr/>
            <p:nvPr/>
          </p:nvCxnSpPr>
          <p:spPr bwMode="auto">
            <a:xfrm>
              <a:off x="1752600" y="2771775"/>
              <a:ext cx="1009650" cy="9525"/>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bwMode="auto">
            <a:xfrm>
              <a:off x="2762250" y="2774950"/>
              <a:ext cx="142875" cy="892175"/>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bwMode="auto">
            <a:xfrm>
              <a:off x="2895600" y="3667125"/>
              <a:ext cx="501650" cy="327025"/>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bwMode="auto">
            <a:xfrm>
              <a:off x="3381375" y="3981450"/>
              <a:ext cx="590550" cy="1019175"/>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bwMode="auto">
            <a:xfrm>
              <a:off x="3971925" y="5000625"/>
              <a:ext cx="47625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bwMode="auto">
            <a:xfrm flipH="1">
              <a:off x="1628775" y="2771775"/>
              <a:ext cx="133351" cy="885825"/>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0" name="直接连接符 19"/>
            <p:cNvCxnSpPr/>
            <p:nvPr/>
          </p:nvCxnSpPr>
          <p:spPr bwMode="auto">
            <a:xfrm flipH="1">
              <a:off x="1114426" y="3657600"/>
              <a:ext cx="514349" cy="3429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bwMode="auto">
            <a:xfrm flipH="1">
              <a:off x="558800" y="3994150"/>
              <a:ext cx="571500" cy="1016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1" name="直接连接符 30"/>
            <p:cNvCxnSpPr/>
            <p:nvPr/>
          </p:nvCxnSpPr>
          <p:spPr bwMode="auto">
            <a:xfrm flipH="1">
              <a:off x="368300" y="5003800"/>
              <a:ext cx="18415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34" name="直接连接符 33"/>
          <p:cNvCxnSpPr/>
          <p:nvPr/>
        </p:nvCxnSpPr>
        <p:spPr bwMode="auto">
          <a:xfrm flipV="1">
            <a:off x="5994400" y="2375421"/>
            <a:ext cx="987810" cy="7414"/>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5" name="直接连接符 34"/>
          <p:cNvCxnSpPr/>
          <p:nvPr/>
        </p:nvCxnSpPr>
        <p:spPr bwMode="auto">
          <a:xfrm>
            <a:off x="6966353" y="2375421"/>
            <a:ext cx="206137" cy="887972"/>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6" name="直接连接符 35"/>
          <p:cNvCxnSpPr/>
          <p:nvPr/>
        </p:nvCxnSpPr>
        <p:spPr bwMode="auto">
          <a:xfrm>
            <a:off x="7177776" y="3258107"/>
            <a:ext cx="475175" cy="337578"/>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7" name="直接连接符 36"/>
          <p:cNvCxnSpPr/>
          <p:nvPr/>
        </p:nvCxnSpPr>
        <p:spPr bwMode="auto">
          <a:xfrm>
            <a:off x="7636470" y="3582985"/>
            <a:ext cx="571988" cy="1017652"/>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8" name="直接连接符 37"/>
          <p:cNvCxnSpPr/>
          <p:nvPr/>
        </p:nvCxnSpPr>
        <p:spPr bwMode="auto">
          <a:xfrm>
            <a:off x="8207251" y="4602160"/>
            <a:ext cx="494411"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39" name="直接连接符 38"/>
          <p:cNvCxnSpPr/>
          <p:nvPr/>
        </p:nvCxnSpPr>
        <p:spPr bwMode="auto">
          <a:xfrm flipH="1">
            <a:off x="5777105" y="2376485"/>
            <a:ext cx="217296" cy="881622"/>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0" name="直接连接符 39"/>
          <p:cNvCxnSpPr/>
          <p:nvPr/>
        </p:nvCxnSpPr>
        <p:spPr bwMode="auto">
          <a:xfrm flipH="1">
            <a:off x="5317262" y="3252822"/>
            <a:ext cx="470414" cy="348846"/>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1" name="直接连接符 40"/>
          <p:cNvCxnSpPr/>
          <p:nvPr/>
        </p:nvCxnSpPr>
        <p:spPr bwMode="auto">
          <a:xfrm flipH="1">
            <a:off x="4751710" y="3596382"/>
            <a:ext cx="576124" cy="998969"/>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2" name="直接连接符 41"/>
          <p:cNvCxnSpPr/>
          <p:nvPr/>
        </p:nvCxnSpPr>
        <p:spPr bwMode="auto">
          <a:xfrm flipH="1">
            <a:off x="4556075" y="4600637"/>
            <a:ext cx="200919" cy="4698"/>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68" name="直接连接符 67"/>
          <p:cNvCxnSpPr/>
          <p:nvPr/>
        </p:nvCxnSpPr>
        <p:spPr bwMode="auto">
          <a:xfrm>
            <a:off x="5930386" y="2359564"/>
            <a:ext cx="1094109"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1" name="直接连接符 70"/>
          <p:cNvCxnSpPr/>
          <p:nvPr/>
        </p:nvCxnSpPr>
        <p:spPr bwMode="auto">
          <a:xfrm>
            <a:off x="7035066" y="2348993"/>
            <a:ext cx="63426" cy="919685"/>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3" name="直接连接符 72"/>
          <p:cNvCxnSpPr/>
          <p:nvPr/>
        </p:nvCxnSpPr>
        <p:spPr bwMode="auto">
          <a:xfrm>
            <a:off x="7098492" y="3263393"/>
            <a:ext cx="551686" cy="34254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5" name="直接连接符 74"/>
          <p:cNvCxnSpPr/>
          <p:nvPr/>
        </p:nvCxnSpPr>
        <p:spPr bwMode="auto">
          <a:xfrm>
            <a:off x="7648190" y="3596382"/>
            <a:ext cx="576124" cy="1025397"/>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8" name="直接连接符 77"/>
          <p:cNvCxnSpPr/>
          <p:nvPr/>
        </p:nvCxnSpPr>
        <p:spPr bwMode="auto">
          <a:xfrm>
            <a:off x="8229600" y="4601814"/>
            <a:ext cx="466253" cy="1"/>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1" name="直接连接符 80"/>
          <p:cNvCxnSpPr/>
          <p:nvPr/>
        </p:nvCxnSpPr>
        <p:spPr bwMode="auto">
          <a:xfrm flipH="1">
            <a:off x="5862119" y="2356555"/>
            <a:ext cx="67901" cy="909873"/>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3" name="直接连接符 82"/>
          <p:cNvCxnSpPr/>
          <p:nvPr/>
        </p:nvCxnSpPr>
        <p:spPr bwMode="auto">
          <a:xfrm flipH="1">
            <a:off x="5314384" y="3266428"/>
            <a:ext cx="552263" cy="34403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5" name="直接连接符 84"/>
          <p:cNvCxnSpPr/>
          <p:nvPr/>
        </p:nvCxnSpPr>
        <p:spPr bwMode="auto">
          <a:xfrm flipH="1">
            <a:off x="4744016" y="3605933"/>
            <a:ext cx="579422" cy="995881"/>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90" name="直接连接符 89"/>
          <p:cNvCxnSpPr/>
          <p:nvPr/>
        </p:nvCxnSpPr>
        <p:spPr bwMode="auto">
          <a:xfrm flipH="1">
            <a:off x="4572000" y="4601814"/>
            <a:ext cx="172016"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92" name="直接箭头连接符 91"/>
          <p:cNvCxnSpPr/>
          <p:nvPr/>
        </p:nvCxnSpPr>
        <p:spPr bwMode="auto">
          <a:xfrm>
            <a:off x="380390" y="4842673"/>
            <a:ext cx="4191610" cy="7315"/>
          </a:xfrm>
          <a:prstGeom prst="straightConnector1">
            <a:avLst/>
          </a:prstGeom>
          <a:solidFill>
            <a:schemeClr val="accent1"/>
          </a:solidFill>
          <a:ln w="12700" cap="flat" cmpd="sng" algn="ctr">
            <a:solidFill>
              <a:schemeClr val="tx1"/>
            </a:solidFill>
            <a:prstDash val="sysDash"/>
            <a:round/>
            <a:headEnd type="none" w="sm" len="sm"/>
            <a:tailEnd type="arrow"/>
          </a:ln>
          <a:effectLst/>
        </p:spPr>
      </p:cxnSp>
      <p:cxnSp>
        <p:nvCxnSpPr>
          <p:cNvPr id="94" name="直接箭头连接符 93"/>
          <p:cNvCxnSpPr/>
          <p:nvPr/>
        </p:nvCxnSpPr>
        <p:spPr bwMode="auto">
          <a:xfrm flipV="1">
            <a:off x="2267712" y="1931223"/>
            <a:ext cx="0" cy="3138221"/>
          </a:xfrm>
          <a:prstGeom prst="straightConnector1">
            <a:avLst/>
          </a:prstGeom>
          <a:solidFill>
            <a:schemeClr val="accent1"/>
          </a:solidFill>
          <a:ln w="12700" cap="flat" cmpd="sng" algn="ctr">
            <a:solidFill>
              <a:schemeClr val="tx1"/>
            </a:solidFill>
            <a:prstDash val="sysDash"/>
            <a:round/>
            <a:headEnd type="none" w="sm" len="sm"/>
            <a:tailEnd type="arrow"/>
          </a:ln>
          <a:effectLst/>
        </p:spPr>
      </p:cxnSp>
      <p:cxnSp>
        <p:nvCxnSpPr>
          <p:cNvPr id="96" name="直接连接符 95"/>
          <p:cNvCxnSpPr/>
          <p:nvPr/>
        </p:nvCxnSpPr>
        <p:spPr bwMode="auto">
          <a:xfrm>
            <a:off x="1616659" y="3284535"/>
            <a:ext cx="1294791" cy="0"/>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98" name="直接连接符 97"/>
          <p:cNvCxnSpPr/>
          <p:nvPr/>
        </p:nvCxnSpPr>
        <p:spPr bwMode="auto">
          <a:xfrm>
            <a:off x="1119226" y="3621034"/>
            <a:ext cx="2275027" cy="0"/>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100" name="直接连接符 99"/>
          <p:cNvCxnSpPr/>
          <p:nvPr/>
        </p:nvCxnSpPr>
        <p:spPr bwMode="auto">
          <a:xfrm flipV="1">
            <a:off x="555955" y="4630532"/>
            <a:ext cx="3430829" cy="7315"/>
          </a:xfrm>
          <a:prstGeom prst="line">
            <a:avLst/>
          </a:prstGeom>
          <a:solidFill>
            <a:schemeClr val="accent1"/>
          </a:solidFill>
          <a:ln w="12700" cap="flat" cmpd="sng" algn="ctr">
            <a:solidFill>
              <a:schemeClr val="tx1"/>
            </a:solidFill>
            <a:prstDash val="sysDash"/>
            <a:round/>
            <a:headEnd type="none" w="sm" len="sm"/>
            <a:tailEnd type="none" w="sm" len="sm"/>
          </a:ln>
          <a:effectLst/>
        </p:spPr>
      </p:cxnSp>
      <p:cxnSp>
        <p:nvCxnSpPr>
          <p:cNvPr id="102" name="直接连接符 101"/>
          <p:cNvCxnSpPr/>
          <p:nvPr/>
        </p:nvCxnSpPr>
        <p:spPr bwMode="auto">
          <a:xfrm>
            <a:off x="4740250" y="4601271"/>
            <a:ext cx="3452774" cy="731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5" name="直接连接符 104"/>
          <p:cNvCxnSpPr/>
          <p:nvPr/>
        </p:nvCxnSpPr>
        <p:spPr bwMode="auto">
          <a:xfrm>
            <a:off x="5325466" y="3606404"/>
            <a:ext cx="2318918"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7" name="直接连接符 106"/>
          <p:cNvCxnSpPr/>
          <p:nvPr/>
        </p:nvCxnSpPr>
        <p:spPr bwMode="auto">
          <a:xfrm>
            <a:off x="5786323" y="3269905"/>
            <a:ext cx="1382573"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9" name="直接连接符 108"/>
          <p:cNvCxnSpPr/>
          <p:nvPr/>
        </p:nvCxnSpPr>
        <p:spPr bwMode="auto">
          <a:xfrm>
            <a:off x="5310835" y="3606404"/>
            <a:ext cx="7315" cy="124358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2" name="直接连接符 111"/>
          <p:cNvCxnSpPr/>
          <p:nvPr/>
        </p:nvCxnSpPr>
        <p:spPr bwMode="auto">
          <a:xfrm>
            <a:off x="7637069" y="3613719"/>
            <a:ext cx="7315" cy="122163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4" name="直接连接符 113"/>
          <p:cNvCxnSpPr/>
          <p:nvPr/>
        </p:nvCxnSpPr>
        <p:spPr bwMode="auto">
          <a:xfrm>
            <a:off x="5866790" y="3269905"/>
            <a:ext cx="0" cy="15727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6" name="直接连接符 115"/>
          <p:cNvCxnSpPr/>
          <p:nvPr/>
        </p:nvCxnSpPr>
        <p:spPr bwMode="auto">
          <a:xfrm>
            <a:off x="5932627" y="2348189"/>
            <a:ext cx="7315" cy="24871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18" name="直接连接符 117"/>
          <p:cNvCxnSpPr/>
          <p:nvPr/>
        </p:nvCxnSpPr>
        <p:spPr bwMode="auto">
          <a:xfrm flipH="1">
            <a:off x="7029907" y="2340874"/>
            <a:ext cx="7316" cy="2509114"/>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1" name="直接连接符 120"/>
          <p:cNvCxnSpPr/>
          <p:nvPr/>
        </p:nvCxnSpPr>
        <p:spPr bwMode="auto">
          <a:xfrm>
            <a:off x="7103059" y="3269905"/>
            <a:ext cx="0" cy="1558137"/>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3" name="直接箭头连接符 122"/>
          <p:cNvCxnSpPr/>
          <p:nvPr/>
        </p:nvCxnSpPr>
        <p:spPr bwMode="auto">
          <a:xfrm>
            <a:off x="4572000" y="4835357"/>
            <a:ext cx="4235501" cy="0"/>
          </a:xfrm>
          <a:prstGeom prst="straightConnector1">
            <a:avLst/>
          </a:prstGeom>
          <a:solidFill>
            <a:schemeClr val="accent1"/>
          </a:solidFill>
          <a:ln w="12700" cap="flat" cmpd="sng" algn="ctr">
            <a:solidFill>
              <a:schemeClr val="tx1"/>
            </a:solidFill>
            <a:prstDash val="dash"/>
            <a:round/>
            <a:headEnd type="none" w="sm" len="sm"/>
            <a:tailEnd type="arrow"/>
          </a:ln>
          <a:effectLst/>
        </p:spPr>
      </p:cxnSp>
      <p:cxnSp>
        <p:nvCxnSpPr>
          <p:cNvPr id="125" name="直接箭头连接符 124"/>
          <p:cNvCxnSpPr/>
          <p:nvPr/>
        </p:nvCxnSpPr>
        <p:spPr bwMode="auto">
          <a:xfrm flipV="1">
            <a:off x="6488582" y="1931223"/>
            <a:ext cx="0" cy="3108960"/>
          </a:xfrm>
          <a:prstGeom prst="straightConnector1">
            <a:avLst/>
          </a:prstGeom>
          <a:solidFill>
            <a:schemeClr val="accent1"/>
          </a:solidFill>
          <a:ln w="12700" cap="flat" cmpd="sng" algn="ctr">
            <a:solidFill>
              <a:schemeClr val="tx1"/>
            </a:solidFill>
            <a:prstDash val="dash"/>
            <a:round/>
            <a:headEnd type="none" w="sm" len="sm"/>
            <a:tailEnd type="arrow"/>
          </a:ln>
          <a:effectLst/>
        </p:spPr>
      </p:cxnSp>
      <p:cxnSp>
        <p:nvCxnSpPr>
          <p:cNvPr id="127" name="直接连接符 126"/>
          <p:cNvCxnSpPr/>
          <p:nvPr/>
        </p:nvCxnSpPr>
        <p:spPr bwMode="auto">
          <a:xfrm>
            <a:off x="2757830" y="2399396"/>
            <a:ext cx="7316" cy="2450592"/>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9" name="直接连接符 128"/>
          <p:cNvCxnSpPr/>
          <p:nvPr/>
        </p:nvCxnSpPr>
        <p:spPr bwMode="auto">
          <a:xfrm>
            <a:off x="2904134" y="3277220"/>
            <a:ext cx="0" cy="1565453"/>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1" name="直接连接符 130"/>
          <p:cNvCxnSpPr/>
          <p:nvPr/>
        </p:nvCxnSpPr>
        <p:spPr bwMode="auto">
          <a:xfrm>
            <a:off x="1755648" y="2392081"/>
            <a:ext cx="7315" cy="2457907"/>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3" name="直接连接符 132"/>
          <p:cNvCxnSpPr/>
          <p:nvPr/>
        </p:nvCxnSpPr>
        <p:spPr bwMode="auto">
          <a:xfrm>
            <a:off x="1616659" y="3277220"/>
            <a:ext cx="0" cy="1580083"/>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5" name="直接连接符 134"/>
          <p:cNvCxnSpPr/>
          <p:nvPr/>
        </p:nvCxnSpPr>
        <p:spPr bwMode="auto">
          <a:xfrm>
            <a:off x="1111910" y="3606404"/>
            <a:ext cx="7316" cy="125089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37" name="直接连接符 136"/>
          <p:cNvCxnSpPr/>
          <p:nvPr/>
        </p:nvCxnSpPr>
        <p:spPr bwMode="auto">
          <a:xfrm>
            <a:off x="3394253" y="3613719"/>
            <a:ext cx="14630" cy="124358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40" name="TextBox 139"/>
          <p:cNvSpPr txBox="1"/>
          <p:nvPr/>
        </p:nvSpPr>
        <p:spPr>
          <a:xfrm>
            <a:off x="358452" y="4937773"/>
            <a:ext cx="475488" cy="246221"/>
          </a:xfrm>
          <a:prstGeom prst="rect">
            <a:avLst/>
          </a:prstGeom>
          <a:noFill/>
        </p:spPr>
        <p:txBody>
          <a:bodyPr wrap="square" rtlCol="0">
            <a:spAutoFit/>
          </a:bodyPr>
          <a:lstStyle/>
          <a:p>
            <a:r>
              <a:rPr lang="en-US" altLang="zh-CN" sz="1000" dirty="0" smtClean="0"/>
              <a:t>-60</a:t>
            </a:r>
            <a:endParaRPr lang="zh-CN" altLang="en-US" sz="1000" dirty="0"/>
          </a:p>
        </p:txBody>
      </p:sp>
      <p:cxnSp>
        <p:nvCxnSpPr>
          <p:cNvPr id="142" name="直接连接符 141"/>
          <p:cNvCxnSpPr/>
          <p:nvPr/>
        </p:nvCxnSpPr>
        <p:spPr bwMode="auto">
          <a:xfrm flipH="1">
            <a:off x="548640" y="4637847"/>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43" name="直接连接符 142"/>
          <p:cNvCxnSpPr/>
          <p:nvPr/>
        </p:nvCxnSpPr>
        <p:spPr bwMode="auto">
          <a:xfrm flipH="1">
            <a:off x="3970927" y="4643943"/>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44" name="TextBox 143"/>
          <p:cNvSpPr txBox="1"/>
          <p:nvPr/>
        </p:nvSpPr>
        <p:spPr>
          <a:xfrm>
            <a:off x="935122" y="4936558"/>
            <a:ext cx="475488" cy="246221"/>
          </a:xfrm>
          <a:prstGeom prst="rect">
            <a:avLst/>
          </a:prstGeom>
          <a:noFill/>
        </p:spPr>
        <p:txBody>
          <a:bodyPr wrap="square" rtlCol="0">
            <a:spAutoFit/>
          </a:bodyPr>
          <a:lstStyle/>
          <a:p>
            <a:r>
              <a:rPr lang="en-US" altLang="zh-CN" sz="1000" dirty="0" smtClean="0"/>
              <a:t>-40</a:t>
            </a:r>
            <a:endParaRPr lang="zh-CN" altLang="en-US" sz="1000" dirty="0"/>
          </a:p>
        </p:txBody>
      </p:sp>
      <p:sp>
        <p:nvSpPr>
          <p:cNvPr id="145" name="TextBox 144"/>
          <p:cNvSpPr txBox="1"/>
          <p:nvPr/>
        </p:nvSpPr>
        <p:spPr>
          <a:xfrm>
            <a:off x="1394752" y="4935343"/>
            <a:ext cx="475488" cy="246221"/>
          </a:xfrm>
          <a:prstGeom prst="rect">
            <a:avLst/>
          </a:prstGeom>
          <a:noFill/>
        </p:spPr>
        <p:txBody>
          <a:bodyPr wrap="square" rtlCol="0">
            <a:spAutoFit/>
          </a:bodyPr>
          <a:lstStyle/>
          <a:p>
            <a:r>
              <a:rPr lang="en-US" altLang="zh-CN" sz="1000" dirty="0" smtClean="0"/>
              <a:t>-21</a:t>
            </a:r>
            <a:endParaRPr lang="zh-CN" altLang="en-US" sz="1000" dirty="0"/>
          </a:p>
        </p:txBody>
      </p:sp>
      <p:sp>
        <p:nvSpPr>
          <p:cNvPr id="146" name="TextBox 145"/>
          <p:cNvSpPr txBox="1"/>
          <p:nvPr/>
        </p:nvSpPr>
        <p:spPr>
          <a:xfrm>
            <a:off x="1634932" y="4941443"/>
            <a:ext cx="475488" cy="246221"/>
          </a:xfrm>
          <a:prstGeom prst="rect">
            <a:avLst/>
          </a:prstGeom>
          <a:noFill/>
        </p:spPr>
        <p:txBody>
          <a:bodyPr wrap="square" rtlCol="0">
            <a:spAutoFit/>
          </a:bodyPr>
          <a:lstStyle/>
          <a:p>
            <a:r>
              <a:rPr lang="en-US" altLang="zh-CN" sz="1000" dirty="0" smtClean="0"/>
              <a:t>-19</a:t>
            </a:r>
            <a:endParaRPr lang="zh-CN" altLang="en-US" sz="1000" dirty="0"/>
          </a:p>
        </p:txBody>
      </p:sp>
      <p:sp>
        <p:nvSpPr>
          <p:cNvPr id="147" name="TextBox 146"/>
          <p:cNvSpPr txBox="1"/>
          <p:nvPr/>
        </p:nvSpPr>
        <p:spPr>
          <a:xfrm>
            <a:off x="2584667" y="4950165"/>
            <a:ext cx="475488" cy="246221"/>
          </a:xfrm>
          <a:prstGeom prst="rect">
            <a:avLst/>
          </a:prstGeom>
          <a:noFill/>
        </p:spPr>
        <p:txBody>
          <a:bodyPr wrap="square" rtlCol="0">
            <a:spAutoFit/>
          </a:bodyPr>
          <a:lstStyle/>
          <a:p>
            <a:r>
              <a:rPr lang="en-US" altLang="zh-CN" sz="1000" dirty="0" smtClean="0"/>
              <a:t>19</a:t>
            </a:r>
            <a:endParaRPr lang="zh-CN" altLang="en-US" sz="1000" dirty="0"/>
          </a:p>
        </p:txBody>
      </p:sp>
      <p:sp>
        <p:nvSpPr>
          <p:cNvPr id="148" name="TextBox 147"/>
          <p:cNvSpPr txBox="1"/>
          <p:nvPr/>
        </p:nvSpPr>
        <p:spPr>
          <a:xfrm>
            <a:off x="2766327" y="4946328"/>
            <a:ext cx="475488" cy="246221"/>
          </a:xfrm>
          <a:prstGeom prst="rect">
            <a:avLst/>
          </a:prstGeom>
          <a:noFill/>
        </p:spPr>
        <p:txBody>
          <a:bodyPr wrap="square" rtlCol="0">
            <a:spAutoFit/>
          </a:bodyPr>
          <a:lstStyle/>
          <a:p>
            <a:r>
              <a:rPr lang="en-US" altLang="zh-CN" sz="1000" dirty="0" smtClean="0"/>
              <a:t>21</a:t>
            </a:r>
            <a:endParaRPr lang="zh-CN" altLang="en-US" sz="1000" dirty="0"/>
          </a:p>
        </p:txBody>
      </p:sp>
      <p:sp>
        <p:nvSpPr>
          <p:cNvPr id="149" name="TextBox 148"/>
          <p:cNvSpPr txBox="1"/>
          <p:nvPr/>
        </p:nvSpPr>
        <p:spPr>
          <a:xfrm>
            <a:off x="3247902" y="4945113"/>
            <a:ext cx="475488" cy="246221"/>
          </a:xfrm>
          <a:prstGeom prst="rect">
            <a:avLst/>
          </a:prstGeom>
          <a:noFill/>
        </p:spPr>
        <p:txBody>
          <a:bodyPr wrap="square" rtlCol="0">
            <a:spAutoFit/>
          </a:bodyPr>
          <a:lstStyle/>
          <a:p>
            <a:r>
              <a:rPr lang="en-US" altLang="zh-CN" sz="1000" dirty="0" smtClean="0"/>
              <a:t>40</a:t>
            </a:r>
            <a:endParaRPr lang="zh-CN" altLang="en-US" sz="1000" dirty="0"/>
          </a:p>
        </p:txBody>
      </p:sp>
      <p:sp>
        <p:nvSpPr>
          <p:cNvPr id="150" name="TextBox 149"/>
          <p:cNvSpPr txBox="1"/>
          <p:nvPr/>
        </p:nvSpPr>
        <p:spPr>
          <a:xfrm>
            <a:off x="3817257" y="4936583"/>
            <a:ext cx="475488" cy="246221"/>
          </a:xfrm>
          <a:prstGeom prst="rect">
            <a:avLst/>
          </a:prstGeom>
          <a:noFill/>
        </p:spPr>
        <p:txBody>
          <a:bodyPr wrap="square" rtlCol="0">
            <a:spAutoFit/>
          </a:bodyPr>
          <a:lstStyle/>
          <a:p>
            <a:r>
              <a:rPr lang="en-US" altLang="zh-CN" sz="1000" dirty="0" smtClean="0"/>
              <a:t>60</a:t>
            </a:r>
            <a:endParaRPr lang="zh-CN" altLang="en-US" sz="1000" dirty="0"/>
          </a:p>
        </p:txBody>
      </p:sp>
      <p:sp>
        <p:nvSpPr>
          <p:cNvPr id="151" name="TextBox 150"/>
          <p:cNvSpPr txBox="1"/>
          <p:nvPr/>
        </p:nvSpPr>
        <p:spPr>
          <a:xfrm>
            <a:off x="2162852" y="4437948"/>
            <a:ext cx="646194" cy="246221"/>
          </a:xfrm>
          <a:prstGeom prst="rect">
            <a:avLst/>
          </a:prstGeom>
          <a:noFill/>
        </p:spPr>
        <p:txBody>
          <a:bodyPr wrap="square" rtlCol="0">
            <a:spAutoFit/>
          </a:bodyPr>
          <a:lstStyle/>
          <a:p>
            <a:r>
              <a:rPr lang="en-US" altLang="zh-CN" sz="1000" dirty="0" smtClean="0"/>
              <a:t>-40dBr</a:t>
            </a:r>
            <a:endParaRPr lang="zh-CN" altLang="en-US" sz="1000" dirty="0"/>
          </a:p>
        </p:txBody>
      </p:sp>
      <p:sp>
        <p:nvSpPr>
          <p:cNvPr id="152" name="TextBox 151"/>
          <p:cNvSpPr txBox="1"/>
          <p:nvPr/>
        </p:nvSpPr>
        <p:spPr>
          <a:xfrm>
            <a:off x="2154322" y="3434578"/>
            <a:ext cx="646194" cy="246221"/>
          </a:xfrm>
          <a:prstGeom prst="rect">
            <a:avLst/>
          </a:prstGeom>
          <a:noFill/>
        </p:spPr>
        <p:txBody>
          <a:bodyPr wrap="square" rtlCol="0">
            <a:spAutoFit/>
          </a:bodyPr>
          <a:lstStyle/>
          <a:p>
            <a:r>
              <a:rPr lang="en-US" altLang="zh-CN" sz="1000" dirty="0" smtClean="0"/>
              <a:t>-28dBr</a:t>
            </a:r>
            <a:endParaRPr lang="zh-CN" altLang="en-US" sz="1000" dirty="0"/>
          </a:p>
        </p:txBody>
      </p:sp>
      <p:sp>
        <p:nvSpPr>
          <p:cNvPr id="153" name="TextBox 152"/>
          <p:cNvSpPr txBox="1"/>
          <p:nvPr/>
        </p:nvSpPr>
        <p:spPr>
          <a:xfrm>
            <a:off x="2160422" y="3096873"/>
            <a:ext cx="646194" cy="246221"/>
          </a:xfrm>
          <a:prstGeom prst="rect">
            <a:avLst/>
          </a:prstGeom>
          <a:noFill/>
        </p:spPr>
        <p:txBody>
          <a:bodyPr wrap="square" rtlCol="0">
            <a:spAutoFit/>
          </a:bodyPr>
          <a:lstStyle/>
          <a:p>
            <a:r>
              <a:rPr lang="en-US" altLang="zh-CN" sz="1000" dirty="0" smtClean="0"/>
              <a:t>-20dBr</a:t>
            </a:r>
            <a:endParaRPr lang="zh-CN" altLang="en-US" sz="1000" dirty="0"/>
          </a:p>
        </p:txBody>
      </p:sp>
      <p:sp>
        <p:nvSpPr>
          <p:cNvPr id="154" name="TextBox 153"/>
          <p:cNvSpPr txBox="1"/>
          <p:nvPr/>
        </p:nvSpPr>
        <p:spPr>
          <a:xfrm>
            <a:off x="2218278" y="2088468"/>
            <a:ext cx="646194" cy="246221"/>
          </a:xfrm>
          <a:prstGeom prst="rect">
            <a:avLst/>
          </a:prstGeom>
          <a:noFill/>
        </p:spPr>
        <p:txBody>
          <a:bodyPr wrap="square" rtlCol="0">
            <a:spAutoFit/>
          </a:bodyPr>
          <a:lstStyle/>
          <a:p>
            <a:r>
              <a:rPr lang="en-US" altLang="zh-CN" sz="1000" dirty="0" smtClean="0"/>
              <a:t>0dBr</a:t>
            </a:r>
            <a:endParaRPr lang="zh-CN" altLang="en-US" sz="1000" dirty="0"/>
          </a:p>
        </p:txBody>
      </p:sp>
      <p:sp>
        <p:nvSpPr>
          <p:cNvPr id="155" name="TextBox 154"/>
          <p:cNvSpPr txBox="1"/>
          <p:nvPr/>
        </p:nvSpPr>
        <p:spPr>
          <a:xfrm>
            <a:off x="4535425" y="4924453"/>
            <a:ext cx="646194" cy="246221"/>
          </a:xfrm>
          <a:prstGeom prst="rect">
            <a:avLst/>
          </a:prstGeom>
          <a:noFill/>
        </p:spPr>
        <p:txBody>
          <a:bodyPr wrap="square" rtlCol="0">
            <a:spAutoFit/>
          </a:bodyPr>
          <a:lstStyle/>
          <a:p>
            <a:r>
              <a:rPr lang="en-US" altLang="zh-CN" sz="1000" dirty="0" smtClean="0"/>
              <a:t>-120</a:t>
            </a:r>
            <a:endParaRPr lang="zh-CN" altLang="en-US" sz="1000" dirty="0"/>
          </a:p>
        </p:txBody>
      </p:sp>
      <p:sp>
        <p:nvSpPr>
          <p:cNvPr id="156" name="TextBox 155"/>
          <p:cNvSpPr txBox="1"/>
          <p:nvPr/>
        </p:nvSpPr>
        <p:spPr>
          <a:xfrm>
            <a:off x="5134040" y="4923238"/>
            <a:ext cx="646194" cy="246221"/>
          </a:xfrm>
          <a:prstGeom prst="rect">
            <a:avLst/>
          </a:prstGeom>
          <a:noFill/>
        </p:spPr>
        <p:txBody>
          <a:bodyPr wrap="square" rtlCol="0">
            <a:spAutoFit/>
          </a:bodyPr>
          <a:lstStyle/>
          <a:p>
            <a:r>
              <a:rPr lang="en-US" altLang="zh-CN" sz="1000" dirty="0" smtClean="0"/>
              <a:t>-80</a:t>
            </a:r>
            <a:endParaRPr lang="zh-CN" altLang="en-US" sz="1000" dirty="0"/>
          </a:p>
        </p:txBody>
      </p:sp>
      <p:sp>
        <p:nvSpPr>
          <p:cNvPr id="157" name="TextBox 156"/>
          <p:cNvSpPr txBox="1"/>
          <p:nvPr/>
        </p:nvSpPr>
        <p:spPr>
          <a:xfrm>
            <a:off x="5564409" y="5163425"/>
            <a:ext cx="419425" cy="246221"/>
          </a:xfrm>
          <a:prstGeom prst="rect">
            <a:avLst/>
          </a:prstGeom>
          <a:noFill/>
        </p:spPr>
        <p:txBody>
          <a:bodyPr wrap="square" rtlCol="0">
            <a:spAutoFit/>
          </a:bodyPr>
          <a:lstStyle/>
          <a:p>
            <a:r>
              <a:rPr lang="en-US" altLang="zh-CN" sz="1000" dirty="0" smtClean="0"/>
              <a:t>-41</a:t>
            </a:r>
            <a:endParaRPr lang="zh-CN" altLang="en-US" sz="1000" dirty="0"/>
          </a:p>
        </p:txBody>
      </p:sp>
      <p:sp>
        <p:nvSpPr>
          <p:cNvPr id="158" name="TextBox 157"/>
          <p:cNvSpPr txBox="1"/>
          <p:nvPr/>
        </p:nvSpPr>
        <p:spPr>
          <a:xfrm>
            <a:off x="5848487" y="5162209"/>
            <a:ext cx="354809" cy="246221"/>
          </a:xfrm>
          <a:prstGeom prst="rect">
            <a:avLst/>
          </a:prstGeom>
          <a:noFill/>
        </p:spPr>
        <p:txBody>
          <a:bodyPr wrap="square" rtlCol="0">
            <a:spAutoFit/>
          </a:bodyPr>
          <a:lstStyle/>
          <a:p>
            <a:r>
              <a:rPr lang="en-US" altLang="zh-CN" sz="1000" dirty="0" smtClean="0"/>
              <a:t>-39</a:t>
            </a:r>
            <a:endParaRPr lang="zh-CN" altLang="en-US" sz="1000" dirty="0"/>
          </a:p>
        </p:txBody>
      </p:sp>
      <p:sp>
        <p:nvSpPr>
          <p:cNvPr id="159" name="TextBox 158"/>
          <p:cNvSpPr txBox="1"/>
          <p:nvPr/>
        </p:nvSpPr>
        <p:spPr>
          <a:xfrm>
            <a:off x="6827475" y="5146358"/>
            <a:ext cx="319475" cy="246221"/>
          </a:xfrm>
          <a:prstGeom prst="rect">
            <a:avLst/>
          </a:prstGeom>
          <a:noFill/>
        </p:spPr>
        <p:txBody>
          <a:bodyPr wrap="square" rtlCol="0">
            <a:spAutoFit/>
          </a:bodyPr>
          <a:lstStyle/>
          <a:p>
            <a:r>
              <a:rPr lang="en-US" altLang="zh-CN" sz="1000" dirty="0" smtClean="0"/>
              <a:t>39</a:t>
            </a:r>
            <a:endParaRPr lang="zh-CN" altLang="en-US" sz="1000" dirty="0"/>
          </a:p>
        </p:txBody>
      </p:sp>
      <p:sp>
        <p:nvSpPr>
          <p:cNvPr id="160" name="TextBox 159"/>
          <p:cNvSpPr txBox="1"/>
          <p:nvPr/>
        </p:nvSpPr>
        <p:spPr>
          <a:xfrm>
            <a:off x="6994505" y="5145143"/>
            <a:ext cx="371901" cy="246221"/>
          </a:xfrm>
          <a:prstGeom prst="rect">
            <a:avLst/>
          </a:prstGeom>
          <a:noFill/>
        </p:spPr>
        <p:txBody>
          <a:bodyPr wrap="square" rtlCol="0">
            <a:spAutoFit/>
          </a:bodyPr>
          <a:lstStyle/>
          <a:p>
            <a:r>
              <a:rPr lang="en-US" altLang="zh-CN" sz="1000" dirty="0" smtClean="0"/>
              <a:t>41</a:t>
            </a:r>
            <a:endParaRPr lang="zh-CN" altLang="en-US" sz="1000" dirty="0"/>
          </a:p>
        </p:txBody>
      </p:sp>
      <p:cxnSp>
        <p:nvCxnSpPr>
          <p:cNvPr id="161" name="直接连接符 160"/>
          <p:cNvCxnSpPr/>
          <p:nvPr/>
        </p:nvCxnSpPr>
        <p:spPr bwMode="auto">
          <a:xfrm flipH="1">
            <a:off x="4737787" y="4613468"/>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62" name="直接连接符 161"/>
          <p:cNvCxnSpPr/>
          <p:nvPr/>
        </p:nvCxnSpPr>
        <p:spPr bwMode="auto">
          <a:xfrm flipH="1">
            <a:off x="8218596" y="4641510"/>
            <a:ext cx="7315" cy="204826"/>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63" name="TextBox 162"/>
          <p:cNvSpPr txBox="1"/>
          <p:nvPr/>
        </p:nvSpPr>
        <p:spPr>
          <a:xfrm>
            <a:off x="7480997" y="4922018"/>
            <a:ext cx="646194" cy="246221"/>
          </a:xfrm>
          <a:prstGeom prst="rect">
            <a:avLst/>
          </a:prstGeom>
          <a:noFill/>
        </p:spPr>
        <p:txBody>
          <a:bodyPr wrap="square" rtlCol="0">
            <a:spAutoFit/>
          </a:bodyPr>
          <a:lstStyle/>
          <a:p>
            <a:r>
              <a:rPr lang="en-US" altLang="zh-CN" sz="1000" dirty="0" smtClean="0"/>
              <a:t>80</a:t>
            </a:r>
            <a:endParaRPr lang="zh-CN" altLang="en-US" sz="1000" dirty="0"/>
          </a:p>
        </p:txBody>
      </p:sp>
      <p:sp>
        <p:nvSpPr>
          <p:cNvPr id="164" name="TextBox 163"/>
          <p:cNvSpPr txBox="1"/>
          <p:nvPr/>
        </p:nvSpPr>
        <p:spPr>
          <a:xfrm>
            <a:off x="8057667" y="4920803"/>
            <a:ext cx="646194" cy="246221"/>
          </a:xfrm>
          <a:prstGeom prst="rect">
            <a:avLst/>
          </a:prstGeom>
          <a:noFill/>
        </p:spPr>
        <p:txBody>
          <a:bodyPr wrap="square" rtlCol="0">
            <a:spAutoFit/>
          </a:bodyPr>
          <a:lstStyle/>
          <a:p>
            <a:r>
              <a:rPr lang="en-US" altLang="zh-CN" sz="1000" dirty="0" smtClean="0"/>
              <a:t>120</a:t>
            </a:r>
            <a:endParaRPr lang="zh-CN" altLang="en-US" sz="1000" dirty="0"/>
          </a:p>
        </p:txBody>
      </p:sp>
      <p:sp>
        <p:nvSpPr>
          <p:cNvPr id="165" name="TextBox 164"/>
          <p:cNvSpPr txBox="1"/>
          <p:nvPr/>
        </p:nvSpPr>
        <p:spPr>
          <a:xfrm>
            <a:off x="6382505" y="4407467"/>
            <a:ext cx="646194" cy="246221"/>
          </a:xfrm>
          <a:prstGeom prst="rect">
            <a:avLst/>
          </a:prstGeom>
          <a:noFill/>
        </p:spPr>
        <p:txBody>
          <a:bodyPr wrap="square" rtlCol="0">
            <a:spAutoFit/>
          </a:bodyPr>
          <a:lstStyle/>
          <a:p>
            <a:r>
              <a:rPr lang="en-US" altLang="zh-CN" sz="1000" dirty="0" smtClean="0"/>
              <a:t>-40dBr</a:t>
            </a:r>
            <a:endParaRPr lang="zh-CN" altLang="en-US" sz="1000" dirty="0"/>
          </a:p>
        </p:txBody>
      </p:sp>
      <p:sp>
        <p:nvSpPr>
          <p:cNvPr id="166" name="TextBox 165"/>
          <p:cNvSpPr txBox="1"/>
          <p:nvPr/>
        </p:nvSpPr>
        <p:spPr>
          <a:xfrm>
            <a:off x="6381288" y="3404099"/>
            <a:ext cx="646194" cy="246221"/>
          </a:xfrm>
          <a:prstGeom prst="rect">
            <a:avLst/>
          </a:prstGeom>
          <a:noFill/>
        </p:spPr>
        <p:txBody>
          <a:bodyPr wrap="square" rtlCol="0">
            <a:spAutoFit/>
          </a:bodyPr>
          <a:lstStyle/>
          <a:p>
            <a:r>
              <a:rPr lang="en-US" altLang="zh-CN" sz="1000" dirty="0" smtClean="0"/>
              <a:t>-28dBr</a:t>
            </a:r>
            <a:endParaRPr lang="zh-CN" altLang="en-US" sz="1000" dirty="0"/>
          </a:p>
        </p:txBody>
      </p:sp>
      <p:sp>
        <p:nvSpPr>
          <p:cNvPr id="167" name="TextBox 166"/>
          <p:cNvSpPr txBox="1"/>
          <p:nvPr/>
        </p:nvSpPr>
        <p:spPr>
          <a:xfrm>
            <a:off x="6372758" y="3070565"/>
            <a:ext cx="646194" cy="246221"/>
          </a:xfrm>
          <a:prstGeom prst="rect">
            <a:avLst/>
          </a:prstGeom>
          <a:noFill/>
        </p:spPr>
        <p:txBody>
          <a:bodyPr wrap="square" rtlCol="0">
            <a:spAutoFit/>
          </a:bodyPr>
          <a:lstStyle/>
          <a:p>
            <a:r>
              <a:rPr lang="en-US" altLang="zh-CN" sz="1000" dirty="0" smtClean="0"/>
              <a:t>-20dBr</a:t>
            </a:r>
            <a:endParaRPr lang="zh-CN" altLang="en-US" sz="1000" dirty="0"/>
          </a:p>
        </p:txBody>
      </p:sp>
      <p:sp>
        <p:nvSpPr>
          <p:cNvPr id="168" name="TextBox 167"/>
          <p:cNvSpPr txBox="1"/>
          <p:nvPr/>
        </p:nvSpPr>
        <p:spPr>
          <a:xfrm>
            <a:off x="6393482" y="2172748"/>
            <a:ext cx="646194" cy="246221"/>
          </a:xfrm>
          <a:prstGeom prst="rect">
            <a:avLst/>
          </a:prstGeom>
          <a:noFill/>
        </p:spPr>
        <p:txBody>
          <a:bodyPr wrap="square" rtlCol="0">
            <a:spAutoFit/>
          </a:bodyPr>
          <a:lstStyle/>
          <a:p>
            <a:r>
              <a:rPr lang="en-US" altLang="zh-CN" sz="1000" dirty="0" smtClean="0"/>
              <a:t>0dBr</a:t>
            </a:r>
            <a:endParaRPr lang="zh-CN" altLang="en-US" sz="1000" dirty="0"/>
          </a:p>
        </p:txBody>
      </p:sp>
      <p:sp>
        <p:nvSpPr>
          <p:cNvPr id="169" name="TextBox 168"/>
          <p:cNvSpPr txBox="1"/>
          <p:nvPr/>
        </p:nvSpPr>
        <p:spPr>
          <a:xfrm>
            <a:off x="2254302" y="1852108"/>
            <a:ext cx="646194" cy="246221"/>
          </a:xfrm>
          <a:prstGeom prst="rect">
            <a:avLst/>
          </a:prstGeom>
          <a:noFill/>
        </p:spPr>
        <p:txBody>
          <a:bodyPr wrap="square" rtlCol="0">
            <a:spAutoFit/>
          </a:bodyPr>
          <a:lstStyle/>
          <a:p>
            <a:r>
              <a:rPr lang="en-US" altLang="zh-CN" sz="1000" dirty="0" smtClean="0"/>
              <a:t>PSD</a:t>
            </a:r>
            <a:endParaRPr lang="zh-CN" altLang="en-US" sz="1000" dirty="0"/>
          </a:p>
        </p:txBody>
      </p:sp>
      <p:sp>
        <p:nvSpPr>
          <p:cNvPr id="170" name="TextBox 169"/>
          <p:cNvSpPr txBox="1"/>
          <p:nvPr/>
        </p:nvSpPr>
        <p:spPr>
          <a:xfrm>
            <a:off x="6488584" y="1858206"/>
            <a:ext cx="646194" cy="246221"/>
          </a:xfrm>
          <a:prstGeom prst="rect">
            <a:avLst/>
          </a:prstGeom>
          <a:noFill/>
        </p:spPr>
        <p:txBody>
          <a:bodyPr wrap="square" rtlCol="0">
            <a:spAutoFit/>
          </a:bodyPr>
          <a:lstStyle/>
          <a:p>
            <a:r>
              <a:rPr lang="en-US" altLang="zh-CN" sz="1000" dirty="0" smtClean="0"/>
              <a:t>PSD</a:t>
            </a:r>
            <a:endParaRPr lang="zh-CN" altLang="en-US" sz="1000" dirty="0"/>
          </a:p>
        </p:txBody>
      </p:sp>
      <p:cxnSp>
        <p:nvCxnSpPr>
          <p:cNvPr id="171" name="直接连接符 170"/>
          <p:cNvCxnSpPr/>
          <p:nvPr/>
        </p:nvCxnSpPr>
        <p:spPr bwMode="auto">
          <a:xfrm flipH="1">
            <a:off x="6956755" y="2346974"/>
            <a:ext cx="6103" cy="24810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3" name="直接连接符 172"/>
          <p:cNvCxnSpPr/>
          <p:nvPr/>
        </p:nvCxnSpPr>
        <p:spPr bwMode="auto">
          <a:xfrm flipH="1">
            <a:off x="7167676" y="3262589"/>
            <a:ext cx="1220" cy="15788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5" name="直接连接符 174"/>
          <p:cNvCxnSpPr/>
          <p:nvPr/>
        </p:nvCxnSpPr>
        <p:spPr bwMode="auto">
          <a:xfrm flipH="1">
            <a:off x="6004590" y="2367704"/>
            <a:ext cx="6103" cy="24810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6" name="直接连接符 175"/>
          <p:cNvCxnSpPr/>
          <p:nvPr/>
        </p:nvCxnSpPr>
        <p:spPr bwMode="auto">
          <a:xfrm flipH="1">
            <a:off x="5783926" y="3246744"/>
            <a:ext cx="1220" cy="1578868"/>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8" name="直接箭头连接符 177"/>
          <p:cNvCxnSpPr>
            <a:stCxn id="157" idx="0"/>
          </p:cNvCxnSpPr>
          <p:nvPr/>
        </p:nvCxnSpPr>
        <p:spPr bwMode="auto">
          <a:xfrm flipV="1">
            <a:off x="5774122" y="4842673"/>
            <a:ext cx="107299" cy="32075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80" name="直接箭头连接符 179"/>
          <p:cNvCxnSpPr>
            <a:stCxn id="158" idx="0"/>
          </p:cNvCxnSpPr>
          <p:nvPr/>
        </p:nvCxnSpPr>
        <p:spPr bwMode="auto">
          <a:xfrm flipH="1" flipV="1">
            <a:off x="5932627" y="4849987"/>
            <a:ext cx="93265" cy="3122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84" name="TextBox 183"/>
          <p:cNvSpPr txBox="1"/>
          <p:nvPr/>
        </p:nvSpPr>
        <p:spPr>
          <a:xfrm>
            <a:off x="6066722" y="5153679"/>
            <a:ext cx="354809" cy="246221"/>
          </a:xfrm>
          <a:prstGeom prst="rect">
            <a:avLst/>
          </a:prstGeom>
          <a:noFill/>
        </p:spPr>
        <p:txBody>
          <a:bodyPr wrap="square" rtlCol="0">
            <a:spAutoFit/>
          </a:bodyPr>
          <a:lstStyle/>
          <a:p>
            <a:r>
              <a:rPr lang="en-US" altLang="zh-CN" sz="1000" dirty="0" smtClean="0"/>
              <a:t>-38</a:t>
            </a:r>
            <a:endParaRPr lang="zh-CN" altLang="en-US" sz="1000" dirty="0"/>
          </a:p>
        </p:txBody>
      </p:sp>
      <p:cxnSp>
        <p:nvCxnSpPr>
          <p:cNvPr id="186" name="直接箭头连接符 185"/>
          <p:cNvCxnSpPr>
            <a:stCxn id="184" idx="0"/>
          </p:cNvCxnSpPr>
          <p:nvPr/>
        </p:nvCxnSpPr>
        <p:spPr bwMode="auto">
          <a:xfrm flipH="1" flipV="1">
            <a:off x="5991149" y="4835357"/>
            <a:ext cx="252978" cy="3183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88" name="TextBox 187"/>
          <p:cNvSpPr txBox="1"/>
          <p:nvPr/>
        </p:nvSpPr>
        <p:spPr>
          <a:xfrm>
            <a:off x="5334007" y="5167094"/>
            <a:ext cx="354809" cy="246221"/>
          </a:xfrm>
          <a:prstGeom prst="rect">
            <a:avLst/>
          </a:prstGeom>
          <a:noFill/>
        </p:spPr>
        <p:txBody>
          <a:bodyPr wrap="square" rtlCol="0">
            <a:spAutoFit/>
          </a:bodyPr>
          <a:lstStyle/>
          <a:p>
            <a:r>
              <a:rPr lang="en-US" altLang="zh-CN" sz="1000" dirty="0" smtClean="0"/>
              <a:t>-42</a:t>
            </a:r>
            <a:endParaRPr lang="zh-CN" altLang="en-US" sz="1000" dirty="0"/>
          </a:p>
        </p:txBody>
      </p:sp>
      <p:cxnSp>
        <p:nvCxnSpPr>
          <p:cNvPr id="190" name="直接箭头连接符 189"/>
          <p:cNvCxnSpPr>
            <a:stCxn id="188" idx="0"/>
          </p:cNvCxnSpPr>
          <p:nvPr/>
        </p:nvCxnSpPr>
        <p:spPr bwMode="auto">
          <a:xfrm flipV="1">
            <a:off x="5511412" y="4828042"/>
            <a:ext cx="274911" cy="33905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2" name="直接箭头连接符 191"/>
          <p:cNvCxnSpPr>
            <a:stCxn id="159" idx="0"/>
          </p:cNvCxnSpPr>
          <p:nvPr/>
        </p:nvCxnSpPr>
        <p:spPr bwMode="auto">
          <a:xfrm flipV="1">
            <a:off x="6987213" y="4828042"/>
            <a:ext cx="42694" cy="31831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5" name="直接箭头连接符 194"/>
          <p:cNvCxnSpPr>
            <a:stCxn id="160" idx="0"/>
          </p:cNvCxnSpPr>
          <p:nvPr/>
        </p:nvCxnSpPr>
        <p:spPr bwMode="auto">
          <a:xfrm flipH="1" flipV="1">
            <a:off x="7110374" y="4820727"/>
            <a:ext cx="70082" cy="324416"/>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00" name="TextBox 199"/>
          <p:cNvSpPr txBox="1"/>
          <p:nvPr/>
        </p:nvSpPr>
        <p:spPr>
          <a:xfrm>
            <a:off x="7168853" y="5151238"/>
            <a:ext cx="371901" cy="246221"/>
          </a:xfrm>
          <a:prstGeom prst="rect">
            <a:avLst/>
          </a:prstGeom>
          <a:noFill/>
        </p:spPr>
        <p:txBody>
          <a:bodyPr wrap="square" rtlCol="0">
            <a:spAutoFit/>
          </a:bodyPr>
          <a:lstStyle/>
          <a:p>
            <a:r>
              <a:rPr lang="en-US" altLang="zh-CN" sz="1000" dirty="0" smtClean="0"/>
              <a:t>42</a:t>
            </a:r>
            <a:endParaRPr lang="zh-CN" altLang="en-US" sz="1000" dirty="0"/>
          </a:p>
        </p:txBody>
      </p:sp>
      <p:cxnSp>
        <p:nvCxnSpPr>
          <p:cNvPr id="202" name="直接箭头连接符 201"/>
          <p:cNvCxnSpPr/>
          <p:nvPr/>
        </p:nvCxnSpPr>
        <p:spPr bwMode="auto">
          <a:xfrm flipH="1" flipV="1">
            <a:off x="7183527" y="4835359"/>
            <a:ext cx="131673" cy="2999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07" name="TextBox 206"/>
          <p:cNvSpPr txBox="1"/>
          <p:nvPr/>
        </p:nvSpPr>
        <p:spPr>
          <a:xfrm>
            <a:off x="6648260" y="5150020"/>
            <a:ext cx="371901" cy="246221"/>
          </a:xfrm>
          <a:prstGeom prst="rect">
            <a:avLst/>
          </a:prstGeom>
          <a:noFill/>
        </p:spPr>
        <p:txBody>
          <a:bodyPr wrap="square" rtlCol="0">
            <a:spAutoFit/>
          </a:bodyPr>
          <a:lstStyle/>
          <a:p>
            <a:r>
              <a:rPr lang="en-US" altLang="zh-CN" sz="1000" dirty="0" smtClean="0"/>
              <a:t>38</a:t>
            </a:r>
            <a:endParaRPr lang="zh-CN" altLang="en-US" sz="1000" dirty="0"/>
          </a:p>
        </p:txBody>
      </p:sp>
      <p:cxnSp>
        <p:nvCxnSpPr>
          <p:cNvPr id="209" name="直接箭头连接符 208"/>
          <p:cNvCxnSpPr>
            <a:stCxn id="207" idx="0"/>
          </p:cNvCxnSpPr>
          <p:nvPr/>
        </p:nvCxnSpPr>
        <p:spPr bwMode="auto">
          <a:xfrm flipV="1">
            <a:off x="6834211" y="4835357"/>
            <a:ext cx="129859" cy="314663"/>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12" name="直接箭头连接符 211"/>
          <p:cNvCxnSpPr/>
          <p:nvPr/>
        </p:nvCxnSpPr>
        <p:spPr bwMode="auto">
          <a:xfrm>
            <a:off x="4158532" y="3260350"/>
            <a:ext cx="731520" cy="0"/>
          </a:xfrm>
          <a:prstGeom prst="straightConnector1">
            <a:avLst/>
          </a:prstGeom>
          <a:ln>
            <a:solidFill>
              <a:srgbClr val="C00000"/>
            </a:solidFill>
            <a:headEnd type="none" w="sm" len="sm"/>
            <a:tailEnd type="arrow"/>
          </a:ln>
        </p:spPr>
        <p:style>
          <a:lnRef idx="2">
            <a:schemeClr val="accent1"/>
          </a:lnRef>
          <a:fillRef idx="0">
            <a:schemeClr val="accent1"/>
          </a:fillRef>
          <a:effectRef idx="1">
            <a:schemeClr val="accent1"/>
          </a:effectRef>
          <a:fontRef idx="minor">
            <a:schemeClr val="tx1"/>
          </a:fontRef>
        </p:style>
      </p:cxnSp>
      <p:sp>
        <p:nvSpPr>
          <p:cNvPr id="213" name="TextBox 212"/>
          <p:cNvSpPr txBox="1"/>
          <p:nvPr/>
        </p:nvSpPr>
        <p:spPr>
          <a:xfrm>
            <a:off x="4078956" y="2910488"/>
            <a:ext cx="888385" cy="338554"/>
          </a:xfrm>
          <a:prstGeom prst="rect">
            <a:avLst/>
          </a:prstGeom>
          <a:noFill/>
        </p:spPr>
        <p:txBody>
          <a:bodyPr wrap="none" rtlCol="0">
            <a:spAutoFit/>
          </a:bodyPr>
          <a:lstStyle/>
          <a:p>
            <a:r>
              <a:rPr lang="en-US" altLang="zh-CN" sz="1600" dirty="0" smtClean="0">
                <a:solidFill>
                  <a:srgbClr val="C00000"/>
                </a:solidFill>
              </a:rPr>
              <a:t>f</a:t>
            </a:r>
            <a:r>
              <a:rPr lang="en-US" altLang="zh-CN" sz="1600" baseline="-25000" dirty="0" smtClean="0">
                <a:solidFill>
                  <a:srgbClr val="C00000"/>
                </a:solidFill>
              </a:rPr>
              <a:t>step</a:t>
            </a:r>
            <a:r>
              <a:rPr lang="en-US" altLang="zh-CN" sz="1600" dirty="0" smtClean="0">
                <a:solidFill>
                  <a:srgbClr val="C00000"/>
                </a:solidFill>
              </a:rPr>
              <a:t>(x/2)</a:t>
            </a:r>
            <a:endParaRPr lang="zh-CN" altLang="en-US" sz="1600" dirty="0">
              <a:solidFill>
                <a:srgbClr val="C00000"/>
              </a:solidFill>
            </a:endParaRPr>
          </a:p>
        </p:txBody>
      </p:sp>
      <p:sp>
        <p:nvSpPr>
          <p:cNvPr id="214" name="TextBox 213"/>
          <p:cNvSpPr txBox="1"/>
          <p:nvPr/>
        </p:nvSpPr>
        <p:spPr>
          <a:xfrm>
            <a:off x="2277571" y="5625605"/>
            <a:ext cx="4588858" cy="276999"/>
          </a:xfrm>
          <a:prstGeom prst="rect">
            <a:avLst/>
          </a:prstGeom>
          <a:noFill/>
        </p:spPr>
        <p:txBody>
          <a:bodyPr wrap="square" rtlCol="0">
            <a:spAutoFit/>
          </a:bodyPr>
          <a:lstStyle/>
          <a:p>
            <a:r>
              <a:rPr lang="en-US" altLang="zh-CN" sz="1200" dirty="0" smtClean="0"/>
              <a:t>Scaling of 40MHz piecewise SM is not equivalent to 80M SM.</a:t>
            </a:r>
            <a:endParaRPr lang="zh-CN" altLang="en-US" sz="1200" dirty="0"/>
          </a:p>
        </p:txBody>
      </p:sp>
      <p:grpSp>
        <p:nvGrpSpPr>
          <p:cNvPr id="193" name="组合 192"/>
          <p:cNvGrpSpPr/>
          <p:nvPr/>
        </p:nvGrpSpPr>
        <p:grpSpPr>
          <a:xfrm>
            <a:off x="345057" y="2376050"/>
            <a:ext cx="4088920" cy="2270713"/>
            <a:chOff x="345057" y="2376050"/>
            <a:chExt cx="4088920" cy="2270713"/>
          </a:xfrm>
        </p:grpSpPr>
        <p:cxnSp>
          <p:nvCxnSpPr>
            <p:cNvPr id="108" name="直接连接符 107"/>
            <p:cNvCxnSpPr/>
            <p:nvPr/>
          </p:nvCxnSpPr>
          <p:spPr bwMode="auto">
            <a:xfrm>
              <a:off x="2821342" y="2376050"/>
              <a:ext cx="16748" cy="1088031"/>
            </a:xfrm>
            <a:prstGeom prst="line">
              <a:avLst/>
            </a:prstGeom>
            <a:ln>
              <a:solidFill>
                <a:srgbClr val="C00000"/>
              </a:solidFill>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11" name="直接连接符 110"/>
            <p:cNvCxnSpPr/>
            <p:nvPr/>
          </p:nvCxnSpPr>
          <p:spPr bwMode="auto">
            <a:xfrm>
              <a:off x="2838091" y="3454878"/>
              <a:ext cx="552090"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15" name="直接连接符 114"/>
            <p:cNvCxnSpPr/>
            <p:nvPr/>
          </p:nvCxnSpPr>
          <p:spPr bwMode="auto">
            <a:xfrm>
              <a:off x="3398808" y="3429000"/>
              <a:ext cx="0" cy="737558"/>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19" name="直接连接符 118"/>
            <p:cNvCxnSpPr/>
            <p:nvPr/>
          </p:nvCxnSpPr>
          <p:spPr bwMode="auto">
            <a:xfrm>
              <a:off x="3416060" y="4157935"/>
              <a:ext cx="543465"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2" name="直接连接符 121"/>
            <p:cNvCxnSpPr/>
            <p:nvPr/>
          </p:nvCxnSpPr>
          <p:spPr bwMode="auto">
            <a:xfrm>
              <a:off x="3968151" y="4140679"/>
              <a:ext cx="0" cy="491706"/>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8" name="直接连接符 127"/>
            <p:cNvCxnSpPr/>
            <p:nvPr/>
          </p:nvCxnSpPr>
          <p:spPr bwMode="auto">
            <a:xfrm>
              <a:off x="1682151" y="2389517"/>
              <a:ext cx="1155940"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41" name="直接连接符 140"/>
            <p:cNvCxnSpPr/>
            <p:nvPr/>
          </p:nvCxnSpPr>
          <p:spPr bwMode="auto">
            <a:xfrm flipH="1">
              <a:off x="1687964" y="2389517"/>
              <a:ext cx="11440" cy="1080322"/>
            </a:xfrm>
            <a:prstGeom prst="line">
              <a:avLst/>
            </a:prstGeom>
            <a:ln>
              <a:solidFill>
                <a:srgbClr val="C00000"/>
              </a:solidFill>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72" name="直接连接符 171"/>
            <p:cNvCxnSpPr/>
            <p:nvPr/>
          </p:nvCxnSpPr>
          <p:spPr bwMode="auto">
            <a:xfrm>
              <a:off x="1118649" y="3452010"/>
              <a:ext cx="552090"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4" name="直接连接符 173"/>
            <p:cNvCxnSpPr/>
            <p:nvPr/>
          </p:nvCxnSpPr>
          <p:spPr bwMode="auto">
            <a:xfrm>
              <a:off x="1110050" y="3452010"/>
              <a:ext cx="0" cy="737558"/>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1" name="直接连接符 180"/>
            <p:cNvCxnSpPr/>
            <p:nvPr/>
          </p:nvCxnSpPr>
          <p:spPr bwMode="auto">
            <a:xfrm>
              <a:off x="575238" y="4172319"/>
              <a:ext cx="543465"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2" name="直接连接符 181"/>
            <p:cNvCxnSpPr/>
            <p:nvPr/>
          </p:nvCxnSpPr>
          <p:spPr bwMode="auto">
            <a:xfrm>
              <a:off x="566517" y="4155057"/>
              <a:ext cx="0" cy="491706"/>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3" name="直接连接符 182"/>
            <p:cNvCxnSpPr/>
            <p:nvPr/>
          </p:nvCxnSpPr>
          <p:spPr bwMode="auto">
            <a:xfrm>
              <a:off x="3973899" y="4620886"/>
              <a:ext cx="460078" cy="2872"/>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7" name="直接连接符 186"/>
            <p:cNvCxnSpPr/>
            <p:nvPr/>
          </p:nvCxnSpPr>
          <p:spPr bwMode="auto">
            <a:xfrm>
              <a:off x="345057" y="4632385"/>
              <a:ext cx="238664" cy="575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196" name="直接连接符 195"/>
          <p:cNvCxnSpPr/>
          <p:nvPr/>
        </p:nvCxnSpPr>
        <p:spPr bwMode="auto">
          <a:xfrm>
            <a:off x="7048285" y="2345399"/>
            <a:ext cx="16748" cy="1088031"/>
          </a:xfrm>
          <a:prstGeom prst="line">
            <a:avLst/>
          </a:prstGeom>
          <a:ln>
            <a:solidFill>
              <a:srgbClr val="C00000"/>
            </a:solidFill>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97" name="直接连接符 196"/>
          <p:cNvCxnSpPr/>
          <p:nvPr/>
        </p:nvCxnSpPr>
        <p:spPr bwMode="auto">
          <a:xfrm>
            <a:off x="7073660" y="3424227"/>
            <a:ext cx="552090"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98" name="直接连接符 197"/>
          <p:cNvCxnSpPr/>
          <p:nvPr/>
        </p:nvCxnSpPr>
        <p:spPr bwMode="auto">
          <a:xfrm>
            <a:off x="7634377" y="3398349"/>
            <a:ext cx="0" cy="737558"/>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99" name="直接连接符 198"/>
          <p:cNvCxnSpPr/>
          <p:nvPr/>
        </p:nvCxnSpPr>
        <p:spPr bwMode="auto">
          <a:xfrm>
            <a:off x="7634377" y="4127284"/>
            <a:ext cx="543465"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01" name="直接连接符 200"/>
          <p:cNvCxnSpPr/>
          <p:nvPr/>
        </p:nvCxnSpPr>
        <p:spPr bwMode="auto">
          <a:xfrm>
            <a:off x="8186468" y="4110028"/>
            <a:ext cx="0" cy="491706"/>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03" name="直接连接符 202"/>
          <p:cNvCxnSpPr/>
          <p:nvPr/>
        </p:nvCxnSpPr>
        <p:spPr bwMode="auto">
          <a:xfrm>
            <a:off x="5900468" y="2358866"/>
            <a:ext cx="1155940"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04" name="直接连接符 203"/>
          <p:cNvCxnSpPr/>
          <p:nvPr/>
        </p:nvCxnSpPr>
        <p:spPr bwMode="auto">
          <a:xfrm flipH="1">
            <a:off x="5906281" y="2358866"/>
            <a:ext cx="11440" cy="1080322"/>
          </a:xfrm>
          <a:prstGeom prst="line">
            <a:avLst/>
          </a:prstGeom>
          <a:ln>
            <a:solidFill>
              <a:srgbClr val="C00000"/>
            </a:solidFill>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05" name="直接连接符 204"/>
          <p:cNvCxnSpPr/>
          <p:nvPr/>
        </p:nvCxnSpPr>
        <p:spPr bwMode="auto">
          <a:xfrm>
            <a:off x="5336966" y="3421359"/>
            <a:ext cx="552090"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06" name="直接连接符 205"/>
          <p:cNvCxnSpPr/>
          <p:nvPr/>
        </p:nvCxnSpPr>
        <p:spPr bwMode="auto">
          <a:xfrm>
            <a:off x="5319741" y="3421359"/>
            <a:ext cx="0" cy="737558"/>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08" name="直接连接符 207"/>
          <p:cNvCxnSpPr/>
          <p:nvPr/>
        </p:nvCxnSpPr>
        <p:spPr bwMode="auto">
          <a:xfrm>
            <a:off x="4793555" y="4141668"/>
            <a:ext cx="543465" cy="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10" name="直接连接符 209"/>
          <p:cNvCxnSpPr/>
          <p:nvPr/>
        </p:nvCxnSpPr>
        <p:spPr bwMode="auto">
          <a:xfrm>
            <a:off x="4784834" y="4124406"/>
            <a:ext cx="0" cy="491706"/>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11" name="直接连接符 210"/>
          <p:cNvCxnSpPr/>
          <p:nvPr/>
        </p:nvCxnSpPr>
        <p:spPr bwMode="auto">
          <a:xfrm>
            <a:off x="8192216" y="4590235"/>
            <a:ext cx="460078" cy="2872"/>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15" name="直接连接符 214"/>
          <p:cNvCxnSpPr/>
          <p:nvPr/>
        </p:nvCxnSpPr>
        <p:spPr bwMode="auto">
          <a:xfrm>
            <a:off x="4563374" y="4601734"/>
            <a:ext cx="238664" cy="5750"/>
          </a:xfrm>
          <a:prstGeom prst="line">
            <a:avLst/>
          </a:prstGeom>
          <a:ln>
            <a:solidFill>
              <a:srgbClr val="C0000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16" name="直接连接符 215"/>
          <p:cNvCxnSpPr/>
          <p:nvPr/>
        </p:nvCxnSpPr>
        <p:spPr bwMode="auto">
          <a:xfrm flipH="1">
            <a:off x="1690778" y="3438246"/>
            <a:ext cx="647" cy="1409799"/>
          </a:xfrm>
          <a:prstGeom prst="line">
            <a:avLst/>
          </a:prstGeom>
          <a:solidFill>
            <a:schemeClr val="accent1"/>
          </a:solidFill>
          <a:ln w="12700" cap="flat" cmpd="sng" algn="ctr">
            <a:solidFill>
              <a:srgbClr val="C00000"/>
            </a:solidFill>
            <a:prstDash val="dash"/>
            <a:round/>
            <a:headEnd type="none" w="sm" len="sm"/>
            <a:tailEnd type="none" w="sm" len="sm"/>
          </a:ln>
          <a:effectLst/>
        </p:spPr>
      </p:cxnSp>
      <p:cxnSp>
        <p:nvCxnSpPr>
          <p:cNvPr id="218" name="直接连接符 217"/>
          <p:cNvCxnSpPr/>
          <p:nvPr/>
        </p:nvCxnSpPr>
        <p:spPr bwMode="auto">
          <a:xfrm flipH="1">
            <a:off x="2835168" y="3435378"/>
            <a:ext cx="647" cy="1409799"/>
          </a:xfrm>
          <a:prstGeom prst="line">
            <a:avLst/>
          </a:prstGeom>
          <a:solidFill>
            <a:schemeClr val="accent1"/>
          </a:solidFill>
          <a:ln w="12700" cap="flat" cmpd="sng" algn="ctr">
            <a:solidFill>
              <a:srgbClr val="C00000"/>
            </a:solidFill>
            <a:prstDash val="dash"/>
            <a:round/>
            <a:headEnd type="none" w="sm" len="sm"/>
            <a:tailEnd type="none" w="sm" len="sm"/>
          </a:ln>
          <a:effectLst/>
        </p:spPr>
      </p:cxnSp>
      <p:sp>
        <p:nvSpPr>
          <p:cNvPr id="219" name="TextBox 218"/>
          <p:cNvSpPr txBox="1"/>
          <p:nvPr/>
        </p:nvSpPr>
        <p:spPr>
          <a:xfrm>
            <a:off x="1492377" y="5224603"/>
            <a:ext cx="354809" cy="246221"/>
          </a:xfrm>
          <a:prstGeom prst="rect">
            <a:avLst/>
          </a:prstGeom>
          <a:noFill/>
        </p:spPr>
        <p:txBody>
          <a:bodyPr wrap="square" rtlCol="0">
            <a:spAutoFit/>
          </a:bodyPr>
          <a:lstStyle/>
          <a:p>
            <a:r>
              <a:rPr lang="en-US" altLang="zh-CN" sz="1000" dirty="0" smtClean="0"/>
              <a:t>-20</a:t>
            </a:r>
            <a:endParaRPr lang="zh-CN" altLang="en-US" sz="1000" dirty="0"/>
          </a:p>
        </p:txBody>
      </p:sp>
      <p:cxnSp>
        <p:nvCxnSpPr>
          <p:cNvPr id="221" name="直接箭头连接符 220"/>
          <p:cNvCxnSpPr>
            <a:stCxn id="219" idx="0"/>
          </p:cNvCxnSpPr>
          <p:nvPr/>
        </p:nvCxnSpPr>
        <p:spPr bwMode="auto">
          <a:xfrm flipV="1">
            <a:off x="1669782" y="4839419"/>
            <a:ext cx="20995" cy="385184"/>
          </a:xfrm>
          <a:prstGeom prst="straightConnector1">
            <a:avLst/>
          </a:prstGeom>
          <a:solidFill>
            <a:schemeClr val="accent1"/>
          </a:solidFill>
          <a:ln w="12700" cap="flat" cmpd="sng" algn="ctr">
            <a:solidFill>
              <a:srgbClr val="C00000"/>
            </a:solidFill>
            <a:prstDash val="solid"/>
            <a:round/>
            <a:headEnd type="none" w="sm" len="sm"/>
            <a:tailEnd type="arrow"/>
          </a:ln>
          <a:effectLst/>
        </p:spPr>
      </p:cxnSp>
      <p:sp>
        <p:nvSpPr>
          <p:cNvPr id="223" name="TextBox 222"/>
          <p:cNvSpPr txBox="1"/>
          <p:nvPr/>
        </p:nvSpPr>
        <p:spPr>
          <a:xfrm>
            <a:off x="2636815" y="5230354"/>
            <a:ext cx="354809" cy="246221"/>
          </a:xfrm>
          <a:prstGeom prst="rect">
            <a:avLst/>
          </a:prstGeom>
          <a:noFill/>
        </p:spPr>
        <p:txBody>
          <a:bodyPr wrap="square" rtlCol="0">
            <a:spAutoFit/>
          </a:bodyPr>
          <a:lstStyle/>
          <a:p>
            <a:r>
              <a:rPr lang="en-US" altLang="zh-CN" sz="1000" dirty="0" smtClean="0"/>
              <a:t>20</a:t>
            </a:r>
            <a:endParaRPr lang="zh-CN" altLang="en-US" sz="1000" dirty="0"/>
          </a:p>
        </p:txBody>
      </p:sp>
      <p:cxnSp>
        <p:nvCxnSpPr>
          <p:cNvPr id="224" name="直接箭头连接符 223"/>
          <p:cNvCxnSpPr>
            <a:stCxn id="223" idx="0"/>
          </p:cNvCxnSpPr>
          <p:nvPr/>
        </p:nvCxnSpPr>
        <p:spPr bwMode="auto">
          <a:xfrm flipV="1">
            <a:off x="2814220" y="4845170"/>
            <a:ext cx="20995" cy="385184"/>
          </a:xfrm>
          <a:prstGeom prst="straightConnector1">
            <a:avLst/>
          </a:prstGeom>
          <a:solidFill>
            <a:schemeClr val="accent1"/>
          </a:solidFill>
          <a:ln w="12700" cap="flat" cmpd="sng" algn="ctr">
            <a:solidFill>
              <a:srgbClr val="C00000"/>
            </a:solidFill>
            <a:prstDash val="solid"/>
            <a:round/>
            <a:headEnd type="none" w="sm" len="sm"/>
            <a:tailEnd type="arrow"/>
          </a:ln>
          <a:effectLst/>
        </p:spPr>
      </p:cxnSp>
      <p:sp>
        <p:nvSpPr>
          <p:cNvPr id="225" name="TextBox 224"/>
          <p:cNvSpPr txBox="1"/>
          <p:nvPr/>
        </p:nvSpPr>
        <p:spPr>
          <a:xfrm>
            <a:off x="5707819" y="5376995"/>
            <a:ext cx="354809" cy="246221"/>
          </a:xfrm>
          <a:prstGeom prst="rect">
            <a:avLst/>
          </a:prstGeom>
          <a:noFill/>
          <a:ln>
            <a:noFill/>
          </a:ln>
        </p:spPr>
        <p:txBody>
          <a:bodyPr wrap="square" rtlCol="0">
            <a:spAutoFit/>
          </a:bodyPr>
          <a:lstStyle/>
          <a:p>
            <a:r>
              <a:rPr lang="en-US" altLang="zh-CN" sz="1000" dirty="0" smtClean="0">
                <a:solidFill>
                  <a:srgbClr val="C00000"/>
                </a:solidFill>
              </a:rPr>
              <a:t>-40</a:t>
            </a:r>
            <a:endParaRPr lang="zh-CN" altLang="en-US" sz="1000" dirty="0">
              <a:solidFill>
                <a:srgbClr val="C00000"/>
              </a:solidFill>
            </a:endParaRPr>
          </a:p>
        </p:txBody>
      </p:sp>
      <p:cxnSp>
        <p:nvCxnSpPr>
          <p:cNvPr id="226" name="直接箭头连接符 225"/>
          <p:cNvCxnSpPr>
            <a:stCxn id="225" idx="0"/>
          </p:cNvCxnSpPr>
          <p:nvPr/>
        </p:nvCxnSpPr>
        <p:spPr bwMode="auto">
          <a:xfrm flipV="1">
            <a:off x="5885224" y="4830792"/>
            <a:ext cx="32497" cy="546203"/>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227" name="直接连接符 226"/>
          <p:cNvCxnSpPr/>
          <p:nvPr/>
        </p:nvCxnSpPr>
        <p:spPr bwMode="auto">
          <a:xfrm flipH="1">
            <a:off x="5897593" y="3443997"/>
            <a:ext cx="647" cy="1409799"/>
          </a:xfrm>
          <a:prstGeom prst="line">
            <a:avLst/>
          </a:prstGeom>
          <a:solidFill>
            <a:schemeClr val="accent1"/>
          </a:solidFill>
          <a:ln w="12700" cap="flat" cmpd="sng" algn="ctr">
            <a:solidFill>
              <a:srgbClr val="C00000"/>
            </a:solidFill>
            <a:prstDash val="dash"/>
            <a:round/>
            <a:headEnd type="none" w="sm" len="sm"/>
            <a:tailEnd type="none" w="sm" len="sm"/>
          </a:ln>
          <a:effectLst/>
        </p:spPr>
      </p:cxnSp>
      <p:cxnSp>
        <p:nvCxnSpPr>
          <p:cNvPr id="229" name="直接箭头连接符 228"/>
          <p:cNvCxnSpPr/>
          <p:nvPr/>
        </p:nvCxnSpPr>
        <p:spPr bwMode="auto">
          <a:xfrm flipV="1">
            <a:off x="7055492" y="4839419"/>
            <a:ext cx="18168" cy="534709"/>
          </a:xfrm>
          <a:prstGeom prst="straightConnector1">
            <a:avLst/>
          </a:prstGeom>
          <a:solidFill>
            <a:schemeClr val="accent1"/>
          </a:solidFill>
          <a:ln w="12700" cap="flat" cmpd="sng" algn="ctr">
            <a:solidFill>
              <a:srgbClr val="C00000"/>
            </a:solidFill>
            <a:prstDash val="solid"/>
            <a:round/>
            <a:headEnd type="none" w="sm" len="sm"/>
            <a:tailEnd type="arrow"/>
          </a:ln>
          <a:effectLst/>
        </p:spPr>
      </p:cxnSp>
      <p:cxnSp>
        <p:nvCxnSpPr>
          <p:cNvPr id="230" name="直接连接符 229"/>
          <p:cNvCxnSpPr/>
          <p:nvPr/>
        </p:nvCxnSpPr>
        <p:spPr bwMode="auto">
          <a:xfrm flipH="1">
            <a:off x="7067861" y="3441129"/>
            <a:ext cx="647" cy="1409799"/>
          </a:xfrm>
          <a:prstGeom prst="line">
            <a:avLst/>
          </a:prstGeom>
          <a:solidFill>
            <a:schemeClr val="accent1"/>
          </a:solidFill>
          <a:ln w="12700" cap="flat" cmpd="sng" algn="ctr">
            <a:solidFill>
              <a:srgbClr val="C00000"/>
            </a:solidFill>
            <a:prstDash val="dash"/>
            <a:round/>
            <a:headEnd type="none" w="sm" len="sm"/>
            <a:tailEnd type="none" w="sm" len="sm"/>
          </a:ln>
          <a:effectLst/>
        </p:spPr>
      </p:cxnSp>
      <p:sp>
        <p:nvSpPr>
          <p:cNvPr id="233" name="TextBox 232"/>
          <p:cNvSpPr txBox="1"/>
          <p:nvPr/>
        </p:nvSpPr>
        <p:spPr>
          <a:xfrm>
            <a:off x="6886713" y="5391379"/>
            <a:ext cx="354809" cy="246221"/>
          </a:xfrm>
          <a:prstGeom prst="rect">
            <a:avLst/>
          </a:prstGeom>
          <a:noFill/>
          <a:ln>
            <a:noFill/>
          </a:ln>
        </p:spPr>
        <p:txBody>
          <a:bodyPr wrap="square" rtlCol="0">
            <a:spAutoFit/>
          </a:bodyPr>
          <a:lstStyle/>
          <a:p>
            <a:r>
              <a:rPr lang="en-US" altLang="zh-CN" sz="1000" smtClean="0">
                <a:solidFill>
                  <a:srgbClr val="C00000"/>
                </a:solidFill>
              </a:rPr>
              <a:t>-40</a:t>
            </a:r>
            <a:endParaRPr lang="zh-CN" altLang="en-US" sz="1000"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386268"/>
            <a:ext cx="9144001" cy="1066800"/>
          </a:xfrm>
        </p:spPr>
        <p:txBody>
          <a:bodyPr/>
          <a:lstStyle/>
          <a:p>
            <a:r>
              <a:rPr lang="en-US" altLang="zh-CN" sz="2400" dirty="0" smtClean="0"/>
              <a:t>SM Quantization----Due to piecewise line and scalability</a:t>
            </a:r>
            <a:endParaRPr lang="zh-CN" altLang="en-US" sz="12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12</a:t>
            </a:fld>
            <a:endParaRPr lang="en-US" altLang="zh-CN"/>
          </a:p>
        </p:txBody>
      </p:sp>
      <p:grpSp>
        <p:nvGrpSpPr>
          <p:cNvPr id="6" name="组合 30"/>
          <p:cNvGrpSpPr/>
          <p:nvPr/>
        </p:nvGrpSpPr>
        <p:grpSpPr>
          <a:xfrm>
            <a:off x="686268" y="1362993"/>
            <a:ext cx="4191000" cy="1981200"/>
            <a:chOff x="2286000" y="2667000"/>
            <a:chExt cx="4191000" cy="1981200"/>
          </a:xfrm>
        </p:grpSpPr>
        <p:cxnSp>
          <p:nvCxnSpPr>
            <p:cNvPr id="8" name="直接连接符 7"/>
            <p:cNvCxnSpPr/>
            <p:nvPr/>
          </p:nvCxnSpPr>
          <p:spPr bwMode="auto">
            <a:xfrm>
              <a:off x="22860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bwMode="auto">
            <a:xfrm flipV="1">
              <a:off x="3352800" y="4038600"/>
              <a:ext cx="3048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bwMode="auto">
            <a:xfrm flipV="1">
              <a:off x="36576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bwMode="auto">
            <a:xfrm flipV="1">
              <a:off x="39624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bwMode="auto">
            <a:xfrm>
              <a:off x="4038600" y="2667000"/>
              <a:ext cx="6096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bwMode="auto">
            <a:xfrm>
              <a:off x="46482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bwMode="auto">
            <a:xfrm>
              <a:off x="47244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bwMode="auto">
            <a:xfrm>
              <a:off x="5029200" y="4038600"/>
              <a:ext cx="3810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bwMode="auto">
            <a:xfrm>
              <a:off x="54102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48" name="直接连接符 47"/>
          <p:cNvCxnSpPr/>
          <p:nvPr/>
        </p:nvCxnSpPr>
        <p:spPr bwMode="auto">
          <a:xfrm flipV="1">
            <a:off x="706809" y="3703990"/>
            <a:ext cx="4858247" cy="7951"/>
          </a:xfrm>
          <a:prstGeom prst="line">
            <a:avLst/>
          </a:prstGeom>
          <a:ln>
            <a:prstDash val="sysDash"/>
            <a:headEnd type="none" w="sm" len="sm"/>
            <a:tailEnd type="none" w="sm" len="sm"/>
          </a:ln>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5630709" y="3586321"/>
            <a:ext cx="865341" cy="246221"/>
          </a:xfrm>
          <a:prstGeom prst="rect">
            <a:avLst/>
          </a:prstGeom>
          <a:noFill/>
        </p:spPr>
        <p:txBody>
          <a:bodyPr wrap="square" rtlCol="0">
            <a:spAutoFit/>
          </a:bodyPr>
          <a:lstStyle/>
          <a:p>
            <a:r>
              <a:rPr lang="en-US" altLang="zh-CN" sz="1000" dirty="0" smtClean="0"/>
              <a:t>Noise floor</a:t>
            </a:r>
            <a:endParaRPr lang="zh-CN" altLang="en-US" sz="1000" dirty="0"/>
          </a:p>
        </p:txBody>
      </p:sp>
      <p:sp>
        <p:nvSpPr>
          <p:cNvPr id="98" name="TextBox 97"/>
          <p:cNvSpPr txBox="1"/>
          <p:nvPr/>
        </p:nvSpPr>
        <p:spPr>
          <a:xfrm>
            <a:off x="2472143" y="1067718"/>
            <a:ext cx="561975" cy="307777"/>
          </a:xfrm>
          <a:prstGeom prst="rect">
            <a:avLst/>
          </a:prstGeom>
          <a:noFill/>
        </p:spPr>
        <p:txBody>
          <a:bodyPr wrap="square" rtlCol="0">
            <a:spAutoFit/>
          </a:bodyPr>
          <a:lstStyle/>
          <a:p>
            <a:r>
              <a:rPr lang="en-US" altLang="zh-CN" sz="1400" dirty="0" smtClean="0">
                <a:solidFill>
                  <a:srgbClr val="00B050"/>
                </a:solidFill>
              </a:rPr>
              <a:t>CH1</a:t>
            </a:r>
            <a:endParaRPr lang="zh-CN" altLang="en-US" sz="1400" dirty="0">
              <a:solidFill>
                <a:srgbClr val="00B050"/>
              </a:solidFill>
            </a:endParaRPr>
          </a:p>
        </p:txBody>
      </p:sp>
      <p:sp>
        <p:nvSpPr>
          <p:cNvPr id="145" name="TextBox 144"/>
          <p:cNvSpPr txBox="1"/>
          <p:nvPr/>
        </p:nvSpPr>
        <p:spPr>
          <a:xfrm>
            <a:off x="2791573" y="3706143"/>
            <a:ext cx="584200" cy="215444"/>
          </a:xfrm>
          <a:prstGeom prst="rect">
            <a:avLst/>
          </a:prstGeom>
          <a:noFill/>
        </p:spPr>
        <p:txBody>
          <a:bodyPr wrap="square" rtlCol="0">
            <a:spAutoFit/>
          </a:bodyPr>
          <a:lstStyle/>
          <a:p>
            <a:r>
              <a:rPr lang="en-US" altLang="zh-CN" sz="800" dirty="0" smtClean="0"/>
              <a:t>10MHz</a:t>
            </a:r>
            <a:endParaRPr lang="zh-CN" altLang="en-US" sz="800" dirty="0"/>
          </a:p>
        </p:txBody>
      </p:sp>
      <p:sp>
        <p:nvSpPr>
          <p:cNvPr id="146" name="TextBox 145"/>
          <p:cNvSpPr txBox="1"/>
          <p:nvPr/>
        </p:nvSpPr>
        <p:spPr>
          <a:xfrm>
            <a:off x="3543768" y="3712493"/>
            <a:ext cx="603250" cy="215444"/>
          </a:xfrm>
          <a:prstGeom prst="rect">
            <a:avLst/>
          </a:prstGeom>
          <a:noFill/>
        </p:spPr>
        <p:txBody>
          <a:bodyPr wrap="square" rtlCol="0">
            <a:spAutoFit/>
          </a:bodyPr>
          <a:lstStyle/>
          <a:p>
            <a:r>
              <a:rPr lang="en-US" altLang="zh-CN" sz="800" dirty="0" smtClean="0"/>
              <a:t>30MHz</a:t>
            </a:r>
            <a:endParaRPr lang="zh-CN" altLang="en-US" sz="800" dirty="0"/>
          </a:p>
        </p:txBody>
      </p:sp>
      <p:sp>
        <p:nvSpPr>
          <p:cNvPr id="147" name="TextBox 146"/>
          <p:cNvSpPr txBox="1"/>
          <p:nvPr/>
        </p:nvSpPr>
        <p:spPr>
          <a:xfrm>
            <a:off x="2178518" y="3706143"/>
            <a:ext cx="584200" cy="215444"/>
          </a:xfrm>
          <a:prstGeom prst="rect">
            <a:avLst/>
          </a:prstGeom>
          <a:noFill/>
        </p:spPr>
        <p:txBody>
          <a:bodyPr wrap="square" rtlCol="0">
            <a:spAutoFit/>
          </a:bodyPr>
          <a:lstStyle/>
          <a:p>
            <a:r>
              <a:rPr lang="en-US" altLang="zh-CN" sz="800" dirty="0" smtClean="0"/>
              <a:t>-10MHz</a:t>
            </a:r>
            <a:endParaRPr lang="zh-CN" altLang="en-US" sz="800" dirty="0"/>
          </a:p>
        </p:txBody>
      </p:sp>
      <p:sp>
        <p:nvSpPr>
          <p:cNvPr id="148" name="TextBox 147"/>
          <p:cNvSpPr txBox="1"/>
          <p:nvPr/>
        </p:nvSpPr>
        <p:spPr>
          <a:xfrm>
            <a:off x="1431985" y="3712493"/>
            <a:ext cx="638583" cy="215444"/>
          </a:xfrm>
          <a:prstGeom prst="rect">
            <a:avLst/>
          </a:prstGeom>
          <a:noFill/>
        </p:spPr>
        <p:txBody>
          <a:bodyPr wrap="square" rtlCol="0">
            <a:spAutoFit/>
          </a:bodyPr>
          <a:lstStyle/>
          <a:p>
            <a:r>
              <a:rPr lang="en-US" altLang="zh-CN" sz="800" dirty="0" smtClean="0"/>
              <a:t>-30MHz</a:t>
            </a:r>
            <a:endParaRPr lang="zh-CN" altLang="en-US" sz="800" dirty="0"/>
          </a:p>
        </p:txBody>
      </p:sp>
      <p:sp>
        <p:nvSpPr>
          <p:cNvPr id="194" name="TextBox 193"/>
          <p:cNvSpPr txBox="1"/>
          <p:nvPr/>
        </p:nvSpPr>
        <p:spPr>
          <a:xfrm>
            <a:off x="4248232" y="3718251"/>
            <a:ext cx="603250" cy="215444"/>
          </a:xfrm>
          <a:prstGeom prst="rect">
            <a:avLst/>
          </a:prstGeom>
          <a:noFill/>
        </p:spPr>
        <p:txBody>
          <a:bodyPr wrap="square" rtlCol="0">
            <a:spAutoFit/>
          </a:bodyPr>
          <a:lstStyle/>
          <a:p>
            <a:r>
              <a:rPr lang="en-US" altLang="zh-CN" sz="800" dirty="0" smtClean="0"/>
              <a:t>100MHz</a:t>
            </a:r>
            <a:endParaRPr lang="zh-CN" altLang="en-US" sz="800" dirty="0"/>
          </a:p>
        </p:txBody>
      </p:sp>
      <p:cxnSp>
        <p:nvCxnSpPr>
          <p:cNvPr id="159" name="肘形连接符 158"/>
          <p:cNvCxnSpPr/>
          <p:nvPr/>
        </p:nvCxnSpPr>
        <p:spPr bwMode="auto">
          <a:xfrm rot="5400000">
            <a:off x="2043514" y="2375252"/>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67" name="肘形连接符 166"/>
          <p:cNvCxnSpPr/>
          <p:nvPr/>
        </p:nvCxnSpPr>
        <p:spPr bwMode="auto">
          <a:xfrm rot="5400000">
            <a:off x="1602189" y="2874396"/>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5" name="肘形连接符 194"/>
          <p:cNvCxnSpPr/>
          <p:nvPr/>
        </p:nvCxnSpPr>
        <p:spPr bwMode="auto">
          <a:xfrm rot="16200000" flipH="1">
            <a:off x="3044032" y="2358226"/>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9" name="肘形连接符 198"/>
          <p:cNvCxnSpPr/>
          <p:nvPr/>
        </p:nvCxnSpPr>
        <p:spPr bwMode="auto">
          <a:xfrm rot="16200000" flipH="1">
            <a:off x="3314703" y="2857501"/>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5" name="直接连接符 214"/>
          <p:cNvCxnSpPr/>
          <p:nvPr/>
        </p:nvCxnSpPr>
        <p:spPr bwMode="auto">
          <a:xfrm flipV="1">
            <a:off x="2395728" y="1363673"/>
            <a:ext cx="696318" cy="61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7" name="直接连接符 216"/>
          <p:cNvCxnSpPr/>
          <p:nvPr/>
        </p:nvCxnSpPr>
        <p:spPr bwMode="auto">
          <a:xfrm>
            <a:off x="3803904" y="3343046"/>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9" name="直接连接符 218"/>
          <p:cNvCxnSpPr/>
          <p:nvPr/>
        </p:nvCxnSpPr>
        <p:spPr bwMode="auto">
          <a:xfrm flipH="1">
            <a:off x="688181" y="3343146"/>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250" name="TextBox 249"/>
          <p:cNvSpPr txBox="1"/>
          <p:nvPr/>
        </p:nvSpPr>
        <p:spPr>
          <a:xfrm>
            <a:off x="3397250" y="1834573"/>
            <a:ext cx="1206555" cy="215444"/>
          </a:xfrm>
          <a:prstGeom prst="rect">
            <a:avLst/>
          </a:prstGeom>
          <a:noFill/>
        </p:spPr>
        <p:txBody>
          <a:bodyPr wrap="square" rtlCol="0">
            <a:spAutoFit/>
          </a:bodyPr>
          <a:lstStyle/>
          <a:p>
            <a:r>
              <a:rPr lang="en-US" altLang="zh-CN" sz="800" dirty="0" smtClean="0">
                <a:solidFill>
                  <a:schemeClr val="accent2">
                    <a:lumMod val="75000"/>
                  </a:schemeClr>
                </a:solidFill>
              </a:rPr>
              <a:t>-10dBr=[0+(-20)]/2</a:t>
            </a:r>
            <a:endParaRPr lang="zh-CN" altLang="en-US" sz="800" dirty="0">
              <a:solidFill>
                <a:schemeClr val="accent2">
                  <a:lumMod val="75000"/>
                </a:schemeClr>
              </a:solidFill>
            </a:endParaRPr>
          </a:p>
        </p:txBody>
      </p:sp>
      <p:sp>
        <p:nvSpPr>
          <p:cNvPr id="251" name="TextBox 250"/>
          <p:cNvSpPr txBox="1"/>
          <p:nvPr/>
        </p:nvSpPr>
        <p:spPr>
          <a:xfrm>
            <a:off x="3647291" y="2230088"/>
            <a:ext cx="1218907" cy="215444"/>
          </a:xfrm>
          <a:prstGeom prst="rect">
            <a:avLst/>
          </a:prstGeom>
          <a:noFill/>
        </p:spPr>
        <p:txBody>
          <a:bodyPr wrap="square" rtlCol="0">
            <a:spAutoFit/>
          </a:bodyPr>
          <a:lstStyle/>
          <a:p>
            <a:r>
              <a:rPr lang="en-US" altLang="zh-CN" sz="800" dirty="0" smtClean="0">
                <a:solidFill>
                  <a:schemeClr val="accent2">
                    <a:lumMod val="75000"/>
                  </a:schemeClr>
                </a:solidFill>
              </a:rPr>
              <a:t>-24dBr =[(-20)+(-28)]/2</a:t>
            </a:r>
            <a:endParaRPr lang="zh-CN" altLang="en-US" sz="800" dirty="0">
              <a:solidFill>
                <a:schemeClr val="accent2">
                  <a:lumMod val="75000"/>
                </a:schemeClr>
              </a:solidFill>
            </a:endParaRPr>
          </a:p>
        </p:txBody>
      </p:sp>
      <p:sp>
        <p:nvSpPr>
          <p:cNvPr id="252" name="TextBox 251"/>
          <p:cNvSpPr txBox="1"/>
          <p:nvPr/>
        </p:nvSpPr>
        <p:spPr>
          <a:xfrm>
            <a:off x="3928011" y="2706173"/>
            <a:ext cx="1383460" cy="338554"/>
          </a:xfrm>
          <a:prstGeom prst="rect">
            <a:avLst/>
          </a:prstGeom>
          <a:noFill/>
        </p:spPr>
        <p:txBody>
          <a:bodyPr wrap="square" rtlCol="0">
            <a:spAutoFit/>
          </a:bodyPr>
          <a:lstStyle/>
          <a:p>
            <a:r>
              <a:rPr lang="en-US" altLang="zh-CN" sz="800" dirty="0" smtClean="0">
                <a:solidFill>
                  <a:schemeClr val="accent2">
                    <a:lumMod val="75000"/>
                  </a:schemeClr>
                </a:solidFill>
              </a:rPr>
              <a:t>-34dBr=[(-28)+(-40)]/2</a:t>
            </a:r>
            <a:endParaRPr lang="zh-CN" altLang="en-US" sz="800" dirty="0" smtClean="0">
              <a:solidFill>
                <a:schemeClr val="accent2">
                  <a:lumMod val="75000"/>
                </a:schemeClr>
              </a:solidFill>
            </a:endParaRPr>
          </a:p>
          <a:p>
            <a:endParaRPr lang="zh-CN" altLang="en-US" sz="800" dirty="0">
              <a:solidFill>
                <a:schemeClr val="accent2">
                  <a:lumMod val="75000"/>
                </a:schemeClr>
              </a:solidFill>
            </a:endParaRPr>
          </a:p>
        </p:txBody>
      </p:sp>
      <p:sp>
        <p:nvSpPr>
          <p:cNvPr id="253" name="TextBox 252"/>
          <p:cNvSpPr txBox="1"/>
          <p:nvPr/>
        </p:nvSpPr>
        <p:spPr>
          <a:xfrm>
            <a:off x="4898571" y="3224152"/>
            <a:ext cx="510639" cy="215444"/>
          </a:xfrm>
          <a:prstGeom prst="rect">
            <a:avLst/>
          </a:prstGeom>
          <a:noFill/>
        </p:spPr>
        <p:txBody>
          <a:bodyPr wrap="square" rtlCol="0">
            <a:spAutoFit/>
          </a:bodyPr>
          <a:lstStyle/>
          <a:p>
            <a:r>
              <a:rPr lang="en-US" altLang="zh-CN" sz="800" dirty="0" smtClean="0">
                <a:solidFill>
                  <a:schemeClr val="accent2">
                    <a:lumMod val="75000"/>
                  </a:schemeClr>
                </a:solidFill>
              </a:rPr>
              <a:t>-40dBr</a:t>
            </a:r>
            <a:endParaRPr lang="zh-CN" altLang="en-US" sz="800" dirty="0">
              <a:solidFill>
                <a:schemeClr val="accent2">
                  <a:lumMod val="75000"/>
                </a:schemeClr>
              </a:solidFill>
            </a:endParaRPr>
          </a:p>
        </p:txBody>
      </p:sp>
      <p:cxnSp>
        <p:nvCxnSpPr>
          <p:cNvPr id="255" name="直接连接符 254"/>
          <p:cNvCxnSpPr/>
          <p:nvPr/>
        </p:nvCxnSpPr>
        <p:spPr bwMode="auto">
          <a:xfrm flipH="1">
            <a:off x="3080826" y="1350508"/>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72" name="直接连接符 271"/>
          <p:cNvCxnSpPr/>
          <p:nvPr/>
        </p:nvCxnSpPr>
        <p:spPr bwMode="auto">
          <a:xfrm flipH="1">
            <a:off x="2402951" y="1367577"/>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44" name="TextBox 43"/>
          <p:cNvSpPr txBox="1"/>
          <p:nvPr/>
        </p:nvSpPr>
        <p:spPr>
          <a:xfrm>
            <a:off x="2326573" y="2621973"/>
            <a:ext cx="510639" cy="215444"/>
          </a:xfrm>
          <a:prstGeom prst="rect">
            <a:avLst/>
          </a:prstGeom>
          <a:noFill/>
        </p:spPr>
        <p:txBody>
          <a:bodyPr wrap="square" rtlCol="0">
            <a:spAutoFit/>
          </a:bodyPr>
          <a:lstStyle/>
          <a:p>
            <a:r>
              <a:rPr lang="en-US" altLang="zh-CN" sz="800" dirty="0" smtClean="0">
                <a:solidFill>
                  <a:srgbClr val="00B050"/>
                </a:solidFill>
              </a:rPr>
              <a:t>-20dBr</a:t>
            </a:r>
            <a:endParaRPr lang="zh-CN" altLang="en-US" sz="800" dirty="0">
              <a:solidFill>
                <a:srgbClr val="00B050"/>
              </a:solidFill>
            </a:endParaRPr>
          </a:p>
        </p:txBody>
      </p:sp>
      <p:sp>
        <p:nvSpPr>
          <p:cNvPr id="45" name="TextBox 44"/>
          <p:cNvSpPr txBox="1"/>
          <p:nvPr/>
        </p:nvSpPr>
        <p:spPr>
          <a:xfrm>
            <a:off x="2485323" y="2907723"/>
            <a:ext cx="510639" cy="215444"/>
          </a:xfrm>
          <a:prstGeom prst="rect">
            <a:avLst/>
          </a:prstGeom>
          <a:noFill/>
        </p:spPr>
        <p:txBody>
          <a:bodyPr wrap="square" rtlCol="0">
            <a:spAutoFit/>
          </a:bodyPr>
          <a:lstStyle/>
          <a:p>
            <a:r>
              <a:rPr lang="en-US" altLang="zh-CN" sz="800" dirty="0" smtClean="0">
                <a:solidFill>
                  <a:srgbClr val="00B050"/>
                </a:solidFill>
              </a:rPr>
              <a:t>-28dBr</a:t>
            </a:r>
            <a:endParaRPr lang="zh-CN" altLang="en-US" sz="800" dirty="0">
              <a:solidFill>
                <a:srgbClr val="00B050"/>
              </a:solidFill>
            </a:endParaRPr>
          </a:p>
        </p:txBody>
      </p:sp>
      <p:sp>
        <p:nvSpPr>
          <p:cNvPr id="46" name="TextBox 45"/>
          <p:cNvSpPr txBox="1"/>
          <p:nvPr/>
        </p:nvSpPr>
        <p:spPr>
          <a:xfrm>
            <a:off x="2898073" y="3383973"/>
            <a:ext cx="510639" cy="215444"/>
          </a:xfrm>
          <a:prstGeom prst="rect">
            <a:avLst/>
          </a:prstGeom>
          <a:noFill/>
        </p:spPr>
        <p:txBody>
          <a:bodyPr wrap="square" rtlCol="0">
            <a:spAutoFit/>
          </a:bodyPr>
          <a:lstStyle/>
          <a:p>
            <a:r>
              <a:rPr lang="en-US" altLang="zh-CN" sz="800" dirty="0" smtClean="0">
                <a:solidFill>
                  <a:srgbClr val="00B050"/>
                </a:solidFill>
              </a:rPr>
              <a:t>-40dBr</a:t>
            </a:r>
            <a:endParaRPr lang="zh-CN" altLang="en-US" sz="800" dirty="0">
              <a:solidFill>
                <a:srgbClr val="00B050"/>
              </a:solidFill>
            </a:endParaRPr>
          </a:p>
        </p:txBody>
      </p:sp>
      <p:cxnSp>
        <p:nvCxnSpPr>
          <p:cNvPr id="50" name="直接箭头连接符 49"/>
          <p:cNvCxnSpPr/>
          <p:nvPr/>
        </p:nvCxnSpPr>
        <p:spPr bwMode="auto">
          <a:xfrm flipV="1">
            <a:off x="2755900" y="2381251"/>
            <a:ext cx="368300" cy="298449"/>
          </a:xfrm>
          <a:prstGeom prst="straightConnector1">
            <a:avLst/>
          </a:prstGeom>
          <a:ln>
            <a:headEnd type="none" w="sm" len="sm"/>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bwMode="auto">
          <a:xfrm flipV="1">
            <a:off x="2908300" y="2755900"/>
            <a:ext cx="482600" cy="215901"/>
          </a:xfrm>
          <a:prstGeom prst="straightConnector1">
            <a:avLst/>
          </a:prstGeom>
          <a:ln>
            <a:headEnd type="none" w="sm" len="sm"/>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bwMode="auto">
          <a:xfrm flipV="1">
            <a:off x="3359150" y="3346450"/>
            <a:ext cx="419100" cy="146052"/>
          </a:xfrm>
          <a:prstGeom prst="straightConnector1">
            <a:avLst/>
          </a:prstGeom>
          <a:ln>
            <a:headEnd type="none" w="sm" len="sm"/>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bwMode="auto">
          <a:xfrm flipH="1" flipV="1">
            <a:off x="3092450" y="1835150"/>
            <a:ext cx="336550" cy="101600"/>
          </a:xfrm>
          <a:prstGeom prst="straightConnector1">
            <a:avLst/>
          </a:prstGeom>
          <a:ln>
            <a:headEnd type="none" w="sm" len="sm"/>
            <a:tailEnd type="arrow"/>
          </a:ln>
        </p:spPr>
        <p:style>
          <a:lnRef idx="1">
            <a:schemeClr val="accent2"/>
          </a:lnRef>
          <a:fillRef idx="0">
            <a:schemeClr val="accent2"/>
          </a:fillRef>
          <a:effectRef idx="0">
            <a:schemeClr val="accent2"/>
          </a:effectRef>
          <a:fontRef idx="minor">
            <a:schemeClr val="tx1"/>
          </a:fontRef>
        </p:style>
      </p:cxnSp>
      <p:cxnSp>
        <p:nvCxnSpPr>
          <p:cNvPr id="59" name="直接箭头连接符 58"/>
          <p:cNvCxnSpPr/>
          <p:nvPr/>
        </p:nvCxnSpPr>
        <p:spPr bwMode="auto">
          <a:xfrm flipH="1">
            <a:off x="3282950" y="2355850"/>
            <a:ext cx="438150" cy="158750"/>
          </a:xfrm>
          <a:prstGeom prst="straightConnector1">
            <a:avLst/>
          </a:prstGeom>
          <a:ln>
            <a:headEnd type="none" w="sm" len="sm"/>
            <a:tailEnd type="arrow"/>
          </a:ln>
        </p:spPr>
        <p:style>
          <a:lnRef idx="1">
            <a:schemeClr val="accent2"/>
          </a:lnRef>
          <a:fillRef idx="0">
            <a:schemeClr val="accent2"/>
          </a:fillRef>
          <a:effectRef idx="0">
            <a:schemeClr val="accent2"/>
          </a:effectRef>
          <a:fontRef idx="minor">
            <a:schemeClr val="tx1"/>
          </a:fontRef>
        </p:style>
      </p:cxnSp>
      <p:cxnSp>
        <p:nvCxnSpPr>
          <p:cNvPr id="61" name="直接箭头连接符 60"/>
          <p:cNvCxnSpPr/>
          <p:nvPr/>
        </p:nvCxnSpPr>
        <p:spPr bwMode="auto">
          <a:xfrm flipH="1">
            <a:off x="3613150" y="2882900"/>
            <a:ext cx="361950" cy="152400"/>
          </a:xfrm>
          <a:prstGeom prst="straightConnector1">
            <a:avLst/>
          </a:prstGeom>
          <a:ln>
            <a:headEnd type="none" w="sm" len="sm"/>
            <a:tailEnd type="arrow"/>
          </a:ln>
        </p:spPr>
        <p:style>
          <a:lnRef idx="1">
            <a:schemeClr val="accent2"/>
          </a:lnRef>
          <a:fillRef idx="0">
            <a:schemeClr val="accent2"/>
          </a:fillRef>
          <a:effectRef idx="0">
            <a:schemeClr val="accent2"/>
          </a:effectRef>
          <a:fontRef idx="minor">
            <a:schemeClr val="tx1"/>
          </a:fontRef>
        </p:style>
      </p:cxnSp>
      <p:sp>
        <p:nvSpPr>
          <p:cNvPr id="63" name="TextBox 62"/>
          <p:cNvSpPr txBox="1"/>
          <p:nvPr/>
        </p:nvSpPr>
        <p:spPr>
          <a:xfrm>
            <a:off x="3139621" y="1230252"/>
            <a:ext cx="510639" cy="215444"/>
          </a:xfrm>
          <a:prstGeom prst="rect">
            <a:avLst/>
          </a:prstGeom>
          <a:noFill/>
        </p:spPr>
        <p:txBody>
          <a:bodyPr wrap="square" rtlCol="0">
            <a:spAutoFit/>
          </a:bodyPr>
          <a:lstStyle/>
          <a:p>
            <a:r>
              <a:rPr lang="en-US" altLang="zh-CN" sz="800" dirty="0" smtClean="0">
                <a:solidFill>
                  <a:schemeClr val="accent2">
                    <a:lumMod val="75000"/>
                  </a:schemeClr>
                </a:solidFill>
              </a:rPr>
              <a:t>0dBr</a:t>
            </a:r>
            <a:endParaRPr lang="zh-CN" altLang="en-US" sz="800" dirty="0">
              <a:solidFill>
                <a:schemeClr val="accent2">
                  <a:lumMod val="75000"/>
                </a:schemeClr>
              </a:solidFill>
            </a:endParaRPr>
          </a:p>
        </p:txBody>
      </p:sp>
      <p:sp>
        <p:nvSpPr>
          <p:cNvPr id="64" name="左大括号 63"/>
          <p:cNvSpPr/>
          <p:nvPr/>
        </p:nvSpPr>
        <p:spPr bwMode="auto">
          <a:xfrm>
            <a:off x="1543050" y="4677126"/>
            <a:ext cx="311150" cy="1308100"/>
          </a:xfrm>
          <a:prstGeom prst="leftBrace">
            <a:avLst>
              <a:gd name="adj1" fmla="val 8333"/>
              <a:gd name="adj2" fmla="val 50379"/>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sp>
        <p:nvSpPr>
          <p:cNvPr id="65" name="TextBox 64"/>
          <p:cNvSpPr txBox="1"/>
          <p:nvPr/>
        </p:nvSpPr>
        <p:spPr>
          <a:xfrm>
            <a:off x="286242" y="5096226"/>
            <a:ext cx="1428474" cy="461665"/>
          </a:xfrm>
          <a:prstGeom prst="rect">
            <a:avLst/>
          </a:prstGeom>
          <a:noFill/>
        </p:spPr>
        <p:txBody>
          <a:bodyPr wrap="square" rtlCol="0">
            <a:spAutoFit/>
          </a:bodyPr>
          <a:lstStyle/>
          <a:p>
            <a:r>
              <a:rPr lang="en-US" altLang="zh-CN" dirty="0" smtClean="0"/>
              <a:t>f</a:t>
            </a:r>
            <a:r>
              <a:rPr lang="en-US" altLang="zh-CN" baseline="-25000" dirty="0" smtClean="0"/>
              <a:t>step</a:t>
            </a:r>
            <a:r>
              <a:rPr lang="en-US" altLang="zh-CN" dirty="0" smtClean="0"/>
              <a:t>(x)=</a:t>
            </a:r>
            <a:endParaRPr lang="zh-CN" altLang="en-US" dirty="0"/>
          </a:p>
        </p:txBody>
      </p:sp>
      <p:sp>
        <p:nvSpPr>
          <p:cNvPr id="66" name="TextBox 65"/>
          <p:cNvSpPr txBox="1"/>
          <p:nvPr/>
        </p:nvSpPr>
        <p:spPr>
          <a:xfrm>
            <a:off x="1822234" y="4562826"/>
            <a:ext cx="1524000" cy="307777"/>
          </a:xfrm>
          <a:prstGeom prst="rect">
            <a:avLst/>
          </a:prstGeom>
          <a:noFill/>
        </p:spPr>
        <p:txBody>
          <a:bodyPr wrap="square" rtlCol="0">
            <a:spAutoFit/>
          </a:bodyPr>
          <a:lstStyle/>
          <a:p>
            <a:r>
              <a:rPr lang="en-US" altLang="zh-CN" sz="1400" dirty="0" smtClean="0"/>
              <a:t>a</a:t>
            </a:r>
            <a:r>
              <a:rPr lang="en-US" altLang="zh-CN" sz="1400" baseline="-25000" dirty="0" smtClean="0"/>
              <a:t>ref,MCS0</a:t>
            </a:r>
            <a:r>
              <a:rPr lang="en-US" altLang="zh-CN" sz="1400" dirty="0" smtClean="0"/>
              <a:t>=0dBr</a:t>
            </a:r>
            <a:endParaRPr lang="zh-CN" altLang="en-US" sz="1400" dirty="0"/>
          </a:p>
        </p:txBody>
      </p:sp>
      <p:sp>
        <p:nvSpPr>
          <p:cNvPr id="67" name="TextBox 66"/>
          <p:cNvSpPr txBox="1"/>
          <p:nvPr/>
        </p:nvSpPr>
        <p:spPr>
          <a:xfrm>
            <a:off x="3232366" y="4594576"/>
            <a:ext cx="1930400" cy="307777"/>
          </a:xfrm>
          <a:prstGeom prst="rect">
            <a:avLst/>
          </a:prstGeom>
          <a:noFill/>
        </p:spPr>
        <p:txBody>
          <a:bodyPr wrap="square" rtlCol="0">
            <a:spAutoFit/>
          </a:bodyPr>
          <a:lstStyle/>
          <a:p>
            <a:r>
              <a:rPr lang="en-US" altLang="zh-CN" sz="1400" dirty="0" smtClean="0"/>
              <a:t>0&lt;|x|&lt;=10MHz</a:t>
            </a:r>
            <a:endParaRPr lang="zh-CN" altLang="en-US" sz="1400" dirty="0"/>
          </a:p>
        </p:txBody>
      </p:sp>
      <p:sp>
        <p:nvSpPr>
          <p:cNvPr id="68" name="TextBox 67"/>
          <p:cNvSpPr txBox="1"/>
          <p:nvPr/>
        </p:nvSpPr>
        <p:spPr>
          <a:xfrm>
            <a:off x="1841338" y="4975576"/>
            <a:ext cx="1524000" cy="307777"/>
          </a:xfrm>
          <a:prstGeom prst="rect">
            <a:avLst/>
          </a:prstGeom>
          <a:noFill/>
        </p:spPr>
        <p:txBody>
          <a:bodyPr wrap="square" rtlCol="0">
            <a:spAutoFit/>
          </a:bodyPr>
          <a:lstStyle/>
          <a:p>
            <a:r>
              <a:rPr lang="en-US" altLang="zh-CN" sz="1400" dirty="0" smtClean="0"/>
              <a:t>a</a:t>
            </a:r>
            <a:r>
              <a:rPr lang="en-US" altLang="zh-CN" sz="1400" baseline="-25000" dirty="0" smtClean="0"/>
              <a:t>0,MCS0</a:t>
            </a:r>
            <a:r>
              <a:rPr lang="en-US" altLang="zh-CN" sz="1400" dirty="0" smtClean="0"/>
              <a:t>=-24dBr</a:t>
            </a:r>
            <a:endParaRPr lang="zh-CN" altLang="en-US" sz="1400" dirty="0"/>
          </a:p>
        </p:txBody>
      </p:sp>
      <p:sp>
        <p:nvSpPr>
          <p:cNvPr id="69" name="TextBox 68"/>
          <p:cNvSpPr txBox="1"/>
          <p:nvPr/>
        </p:nvSpPr>
        <p:spPr>
          <a:xfrm>
            <a:off x="3214809" y="4988276"/>
            <a:ext cx="1930400" cy="307777"/>
          </a:xfrm>
          <a:prstGeom prst="rect">
            <a:avLst/>
          </a:prstGeom>
          <a:noFill/>
        </p:spPr>
        <p:txBody>
          <a:bodyPr wrap="square" rtlCol="0">
            <a:spAutoFit/>
          </a:bodyPr>
          <a:lstStyle/>
          <a:p>
            <a:r>
              <a:rPr lang="en-US" altLang="zh-CN" sz="1400" dirty="0" smtClean="0"/>
              <a:t>10MHz&lt;|x|&lt;=20MHz</a:t>
            </a:r>
            <a:endParaRPr lang="zh-CN" altLang="en-US" sz="1400" dirty="0"/>
          </a:p>
        </p:txBody>
      </p:sp>
      <p:sp>
        <p:nvSpPr>
          <p:cNvPr id="70" name="TextBox 69"/>
          <p:cNvSpPr txBox="1"/>
          <p:nvPr/>
        </p:nvSpPr>
        <p:spPr>
          <a:xfrm>
            <a:off x="1831840" y="5394676"/>
            <a:ext cx="1524000" cy="307777"/>
          </a:xfrm>
          <a:prstGeom prst="rect">
            <a:avLst/>
          </a:prstGeom>
          <a:noFill/>
        </p:spPr>
        <p:txBody>
          <a:bodyPr wrap="square" rtlCol="0">
            <a:spAutoFit/>
          </a:bodyPr>
          <a:lstStyle/>
          <a:p>
            <a:r>
              <a:rPr lang="en-US" altLang="zh-CN" sz="1400" dirty="0" smtClean="0"/>
              <a:t>a</a:t>
            </a:r>
            <a:r>
              <a:rPr lang="en-US" altLang="zh-CN" sz="1400" baseline="-25000" dirty="0" smtClean="0"/>
              <a:t>1,MCS0</a:t>
            </a:r>
            <a:r>
              <a:rPr lang="en-US" altLang="zh-CN" sz="1400" dirty="0" smtClean="0"/>
              <a:t>=-34dBr</a:t>
            </a:r>
            <a:endParaRPr lang="zh-CN" altLang="en-US" sz="1400" dirty="0"/>
          </a:p>
        </p:txBody>
      </p:sp>
      <p:sp>
        <p:nvSpPr>
          <p:cNvPr id="71" name="TextBox 70"/>
          <p:cNvSpPr txBox="1"/>
          <p:nvPr/>
        </p:nvSpPr>
        <p:spPr>
          <a:xfrm>
            <a:off x="3219720" y="5394676"/>
            <a:ext cx="1930400" cy="307777"/>
          </a:xfrm>
          <a:prstGeom prst="rect">
            <a:avLst/>
          </a:prstGeom>
          <a:noFill/>
        </p:spPr>
        <p:txBody>
          <a:bodyPr wrap="square" rtlCol="0">
            <a:spAutoFit/>
          </a:bodyPr>
          <a:lstStyle/>
          <a:p>
            <a:r>
              <a:rPr lang="en-US" altLang="zh-CN" sz="1400" dirty="0" smtClean="0"/>
              <a:t>20MHz&lt;|x|&lt;=30MHz</a:t>
            </a:r>
            <a:endParaRPr lang="zh-CN" altLang="en-US" sz="1400" dirty="0"/>
          </a:p>
        </p:txBody>
      </p:sp>
      <p:sp>
        <p:nvSpPr>
          <p:cNvPr id="72" name="TextBox 71"/>
          <p:cNvSpPr txBox="1"/>
          <p:nvPr/>
        </p:nvSpPr>
        <p:spPr>
          <a:xfrm>
            <a:off x="1850890" y="5769326"/>
            <a:ext cx="1524000" cy="307777"/>
          </a:xfrm>
          <a:prstGeom prst="rect">
            <a:avLst/>
          </a:prstGeom>
          <a:noFill/>
        </p:spPr>
        <p:txBody>
          <a:bodyPr wrap="square" rtlCol="0">
            <a:spAutoFit/>
          </a:bodyPr>
          <a:lstStyle/>
          <a:p>
            <a:r>
              <a:rPr lang="en-US" altLang="zh-CN" sz="1400" dirty="0" smtClean="0"/>
              <a:t>a</a:t>
            </a:r>
            <a:r>
              <a:rPr lang="en-US" altLang="zh-CN" sz="1400" baseline="-25000" dirty="0" smtClean="0"/>
              <a:t>2,MCS0</a:t>
            </a:r>
            <a:r>
              <a:rPr lang="en-US" altLang="zh-CN" sz="1400" dirty="0" smtClean="0"/>
              <a:t>=-40dBr</a:t>
            </a:r>
            <a:endParaRPr lang="zh-CN" altLang="en-US" sz="1400" dirty="0"/>
          </a:p>
        </p:txBody>
      </p:sp>
      <p:sp>
        <p:nvSpPr>
          <p:cNvPr id="73" name="TextBox 72"/>
          <p:cNvSpPr txBox="1"/>
          <p:nvPr/>
        </p:nvSpPr>
        <p:spPr>
          <a:xfrm>
            <a:off x="3232258" y="5769326"/>
            <a:ext cx="1930400" cy="307777"/>
          </a:xfrm>
          <a:prstGeom prst="rect">
            <a:avLst/>
          </a:prstGeom>
          <a:noFill/>
        </p:spPr>
        <p:txBody>
          <a:bodyPr wrap="square" rtlCol="0">
            <a:spAutoFit/>
          </a:bodyPr>
          <a:lstStyle/>
          <a:p>
            <a:r>
              <a:rPr lang="en-US" altLang="zh-CN" sz="1400" dirty="0" smtClean="0"/>
              <a:t>30MHz&lt;|x|</a:t>
            </a:r>
            <a:endParaRPr lang="zh-CN" altLang="en-US" sz="1400" dirty="0"/>
          </a:p>
        </p:txBody>
      </p:sp>
      <p:sp>
        <p:nvSpPr>
          <p:cNvPr id="74" name="TextBox 73"/>
          <p:cNvSpPr txBox="1"/>
          <p:nvPr/>
        </p:nvSpPr>
        <p:spPr>
          <a:xfrm>
            <a:off x="553940" y="3992545"/>
            <a:ext cx="4145282" cy="461665"/>
          </a:xfrm>
          <a:prstGeom prst="rect">
            <a:avLst/>
          </a:prstGeom>
          <a:noFill/>
        </p:spPr>
        <p:txBody>
          <a:bodyPr wrap="square" rtlCol="0">
            <a:spAutoFit/>
          </a:bodyPr>
          <a:lstStyle/>
          <a:p>
            <a:r>
              <a:rPr lang="en-US" altLang="zh-CN" sz="1200" dirty="0" smtClean="0"/>
              <a:t>20MHz SM function, quantized from green piecewise line SM function f(x) to step line function, f</a:t>
            </a:r>
            <a:r>
              <a:rPr lang="en-US" altLang="zh-CN" sz="1200" baseline="-25000" dirty="0" smtClean="0"/>
              <a:t>step</a:t>
            </a:r>
            <a:r>
              <a:rPr lang="en-US" altLang="zh-CN" sz="1200" dirty="0" smtClean="0"/>
              <a:t>(x)</a:t>
            </a:r>
            <a:endParaRPr lang="zh-CN" altLang="en-US" sz="1200" dirty="0"/>
          </a:p>
        </p:txBody>
      </p:sp>
      <p:sp>
        <p:nvSpPr>
          <p:cNvPr id="75" name="TextBox 74"/>
          <p:cNvSpPr txBox="1"/>
          <p:nvPr/>
        </p:nvSpPr>
        <p:spPr>
          <a:xfrm>
            <a:off x="5017274" y="4984696"/>
            <a:ext cx="3824577" cy="523220"/>
          </a:xfrm>
          <a:prstGeom prst="rect">
            <a:avLst/>
          </a:prstGeom>
          <a:noFill/>
        </p:spPr>
        <p:txBody>
          <a:bodyPr wrap="square" rtlCol="0">
            <a:spAutoFit/>
          </a:bodyPr>
          <a:lstStyle/>
          <a:p>
            <a:r>
              <a:rPr lang="en-US" altLang="zh-CN" sz="1400" dirty="0" smtClean="0"/>
              <a:t>Arbitrary bandwidth SM function: f</a:t>
            </a:r>
            <a:r>
              <a:rPr lang="en-US" altLang="zh-CN" sz="1400" baseline="-25000" dirty="0" smtClean="0"/>
              <a:t>step</a:t>
            </a:r>
            <a:r>
              <a:rPr lang="en-US" altLang="zh-CN" sz="1400" dirty="0" smtClean="0"/>
              <a:t>(x/N0)</a:t>
            </a:r>
          </a:p>
          <a:p>
            <a:r>
              <a:rPr lang="en-US" altLang="zh-CN" sz="1400" dirty="0" smtClean="0"/>
              <a:t>        For example, SM|</a:t>
            </a:r>
            <a:r>
              <a:rPr lang="en-US" altLang="zh-CN" sz="1400" baseline="-25000" dirty="0" smtClean="0"/>
              <a:t>160MHz</a:t>
            </a:r>
            <a:r>
              <a:rPr lang="en-US" altLang="zh-CN" sz="1400" dirty="0" smtClean="0"/>
              <a:t>=f</a:t>
            </a:r>
            <a:r>
              <a:rPr lang="en-US" altLang="zh-CN" sz="1400" baseline="-25000" dirty="0" smtClean="0"/>
              <a:t>step</a:t>
            </a:r>
            <a:r>
              <a:rPr lang="en-US" altLang="zh-CN" sz="1400" dirty="0" smtClean="0"/>
              <a:t>(x/8);</a:t>
            </a:r>
            <a:endParaRPr lang="zh-CN" altLang="en-US" sz="1400" dirty="0"/>
          </a:p>
        </p:txBody>
      </p:sp>
      <p:sp>
        <p:nvSpPr>
          <p:cNvPr id="94" name="TextBox 93"/>
          <p:cNvSpPr txBox="1"/>
          <p:nvPr/>
        </p:nvSpPr>
        <p:spPr>
          <a:xfrm>
            <a:off x="5510257" y="1773142"/>
            <a:ext cx="3395204" cy="1169551"/>
          </a:xfrm>
          <a:prstGeom prst="rect">
            <a:avLst/>
          </a:prstGeom>
          <a:noFill/>
        </p:spPr>
        <p:txBody>
          <a:bodyPr wrap="square" rtlCol="0">
            <a:spAutoFit/>
          </a:bodyPr>
          <a:lstStyle/>
          <a:p>
            <a:r>
              <a:rPr lang="en-US" altLang="zh-CN" sz="1400" dirty="0" smtClean="0">
                <a:solidFill>
                  <a:srgbClr val="C00000"/>
                </a:solidFill>
              </a:rPr>
              <a:t>SM function normally is piecewise line function and on which integration for system simulator is not straightforward. We simplified it as step line function which makes life easier.</a:t>
            </a:r>
            <a:endParaRPr lang="zh-CN" altLang="en-US" sz="1400"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l="24609" t="28256" r="34994" b="33147"/>
          <a:stretch>
            <a:fillRect/>
          </a:stretch>
        </p:blipFill>
        <p:spPr bwMode="auto">
          <a:xfrm>
            <a:off x="278296" y="4048566"/>
            <a:ext cx="4182385" cy="2393342"/>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l="26435" t="30096" r="33416" b="31918"/>
          <a:stretch>
            <a:fillRect/>
          </a:stretch>
        </p:blipFill>
        <p:spPr bwMode="auto">
          <a:xfrm>
            <a:off x="4683317" y="4096271"/>
            <a:ext cx="4166484" cy="2297927"/>
          </a:xfrm>
          <a:prstGeom prst="rect">
            <a:avLst/>
          </a:prstGeom>
          <a:noFill/>
          <a:ln w="9525">
            <a:noFill/>
            <a:miter lim="800000"/>
            <a:headEnd/>
            <a:tailEnd/>
          </a:ln>
        </p:spPr>
      </p:pic>
      <p:sp>
        <p:nvSpPr>
          <p:cNvPr id="2" name="标题 1"/>
          <p:cNvSpPr>
            <a:spLocks noGrp="1"/>
          </p:cNvSpPr>
          <p:nvPr>
            <p:ph type="title"/>
          </p:nvPr>
        </p:nvSpPr>
        <p:spPr>
          <a:xfrm>
            <a:off x="0" y="439310"/>
            <a:ext cx="9144000" cy="1066800"/>
          </a:xfrm>
        </p:spPr>
        <p:txBody>
          <a:bodyPr/>
          <a:lstStyle/>
          <a:p>
            <a:r>
              <a:rPr lang="en-US" altLang="zh-CN" dirty="0" smtClean="0"/>
              <a:t>Stepwise SM Scalability ( from 20MHz to 160MHz)</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13</a:t>
            </a:fld>
            <a:endParaRPr lang="en-US" altLang="zh-CN"/>
          </a:p>
        </p:txBody>
      </p:sp>
      <p:pic>
        <p:nvPicPr>
          <p:cNvPr id="6" name="Picture 2"/>
          <p:cNvPicPr>
            <a:picLocks noChangeAspect="1" noChangeArrowheads="1"/>
          </p:cNvPicPr>
          <p:nvPr/>
        </p:nvPicPr>
        <p:blipFill>
          <a:blip r:embed="rId4" cstate="print"/>
          <a:srcRect l="11727" t="23766" r="38584" b="28827"/>
          <a:stretch>
            <a:fillRect/>
          </a:stretch>
        </p:blipFill>
        <p:spPr bwMode="auto">
          <a:xfrm>
            <a:off x="318052" y="1233807"/>
            <a:ext cx="4293705" cy="2560320"/>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l="12236" t="24113" r="38919" b="29056"/>
          <a:stretch>
            <a:fillRect/>
          </a:stretch>
        </p:blipFill>
        <p:spPr bwMode="auto">
          <a:xfrm>
            <a:off x="4689447" y="1265611"/>
            <a:ext cx="4179719" cy="2504661"/>
          </a:xfrm>
          <a:prstGeom prst="rect">
            <a:avLst/>
          </a:prstGeom>
          <a:noFill/>
          <a:ln w="9525">
            <a:noFill/>
            <a:miter lim="800000"/>
            <a:headEnd/>
            <a:tailEnd/>
          </a:ln>
        </p:spPr>
      </p:pic>
      <p:cxnSp>
        <p:nvCxnSpPr>
          <p:cNvPr id="11" name="直接箭头连接符 10"/>
          <p:cNvCxnSpPr/>
          <p:nvPr/>
        </p:nvCxnSpPr>
        <p:spPr bwMode="auto">
          <a:xfrm>
            <a:off x="4198289" y="2528515"/>
            <a:ext cx="73152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直接箭头连接符 12"/>
          <p:cNvCxnSpPr/>
          <p:nvPr/>
        </p:nvCxnSpPr>
        <p:spPr bwMode="auto">
          <a:xfrm>
            <a:off x="6559826" y="3745063"/>
            <a:ext cx="1" cy="3657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5" name="直接箭头连接符 14"/>
          <p:cNvCxnSpPr/>
          <p:nvPr/>
        </p:nvCxnSpPr>
        <p:spPr bwMode="auto">
          <a:xfrm flipH="1">
            <a:off x="4158532" y="4802588"/>
            <a:ext cx="747423"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TextBox 16"/>
          <p:cNvSpPr txBox="1"/>
          <p:nvPr/>
        </p:nvSpPr>
        <p:spPr>
          <a:xfrm>
            <a:off x="4166481" y="2178653"/>
            <a:ext cx="888385" cy="338554"/>
          </a:xfrm>
          <a:prstGeom prst="rect">
            <a:avLst/>
          </a:prstGeom>
          <a:noFill/>
        </p:spPr>
        <p:txBody>
          <a:bodyPr wrap="none" rtlCol="0">
            <a:spAutoFit/>
          </a:bodyPr>
          <a:lstStyle/>
          <a:p>
            <a:r>
              <a:rPr lang="en-US" altLang="zh-CN" sz="1600" dirty="0" smtClean="0"/>
              <a:t>f</a:t>
            </a:r>
            <a:r>
              <a:rPr lang="en-US" altLang="zh-CN" sz="1600" baseline="-25000" dirty="0" smtClean="0"/>
              <a:t>step</a:t>
            </a:r>
            <a:r>
              <a:rPr lang="en-US" altLang="zh-CN" sz="1600" dirty="0" smtClean="0"/>
              <a:t>(x/2)</a:t>
            </a:r>
            <a:endParaRPr lang="zh-CN" altLang="en-US" sz="1600" dirty="0"/>
          </a:p>
        </p:txBody>
      </p:sp>
      <p:sp>
        <p:nvSpPr>
          <p:cNvPr id="20" name="TextBox 19"/>
          <p:cNvSpPr txBox="1"/>
          <p:nvPr/>
        </p:nvSpPr>
        <p:spPr>
          <a:xfrm>
            <a:off x="6608857" y="3746385"/>
            <a:ext cx="888385" cy="338554"/>
          </a:xfrm>
          <a:prstGeom prst="rect">
            <a:avLst/>
          </a:prstGeom>
          <a:noFill/>
        </p:spPr>
        <p:txBody>
          <a:bodyPr wrap="none" rtlCol="0">
            <a:spAutoFit/>
          </a:bodyPr>
          <a:lstStyle/>
          <a:p>
            <a:r>
              <a:rPr lang="en-US" altLang="zh-CN" sz="1600" dirty="0" smtClean="0"/>
              <a:t>f</a:t>
            </a:r>
            <a:r>
              <a:rPr lang="en-US" altLang="zh-CN" sz="1600" baseline="-25000" dirty="0" smtClean="0"/>
              <a:t>step</a:t>
            </a:r>
            <a:r>
              <a:rPr lang="en-US" altLang="zh-CN" sz="1600" dirty="0" smtClean="0"/>
              <a:t>(x/4)</a:t>
            </a:r>
            <a:endParaRPr lang="zh-CN" altLang="en-US" sz="1600" dirty="0"/>
          </a:p>
        </p:txBody>
      </p:sp>
      <p:sp>
        <p:nvSpPr>
          <p:cNvPr id="21" name="TextBox 20"/>
          <p:cNvSpPr txBox="1"/>
          <p:nvPr/>
        </p:nvSpPr>
        <p:spPr>
          <a:xfrm>
            <a:off x="4231416" y="4454051"/>
            <a:ext cx="888385" cy="338554"/>
          </a:xfrm>
          <a:prstGeom prst="rect">
            <a:avLst/>
          </a:prstGeom>
          <a:noFill/>
        </p:spPr>
        <p:txBody>
          <a:bodyPr wrap="none" rtlCol="0">
            <a:spAutoFit/>
          </a:bodyPr>
          <a:lstStyle/>
          <a:p>
            <a:r>
              <a:rPr lang="en-US" altLang="zh-CN" sz="1600" dirty="0" smtClean="0"/>
              <a:t>f</a:t>
            </a:r>
            <a:r>
              <a:rPr lang="en-US" altLang="zh-CN" sz="1600" baseline="-25000" dirty="0" smtClean="0"/>
              <a:t>step</a:t>
            </a:r>
            <a:r>
              <a:rPr lang="en-US" altLang="zh-CN" sz="1600" dirty="0" smtClean="0"/>
              <a:t>(x/8)</a:t>
            </a:r>
            <a:endParaRPr lang="zh-CN" altLang="en-US" sz="1600" dirty="0"/>
          </a:p>
        </p:txBody>
      </p:sp>
      <p:sp>
        <p:nvSpPr>
          <p:cNvPr id="23" name="TextBox 22"/>
          <p:cNvSpPr txBox="1"/>
          <p:nvPr/>
        </p:nvSpPr>
        <p:spPr>
          <a:xfrm>
            <a:off x="2700069" y="3666899"/>
            <a:ext cx="3438338" cy="276999"/>
          </a:xfrm>
          <a:prstGeom prst="rect">
            <a:avLst/>
          </a:prstGeom>
          <a:noFill/>
        </p:spPr>
        <p:txBody>
          <a:bodyPr wrap="square" rtlCol="0">
            <a:spAutoFit/>
          </a:bodyPr>
          <a:lstStyle/>
          <a:p>
            <a:r>
              <a:rPr lang="en-US" altLang="zh-CN" sz="1200" dirty="0" smtClean="0"/>
              <a:t>where, f</a:t>
            </a:r>
            <a:r>
              <a:rPr lang="en-US" altLang="zh-CN" sz="1200" baseline="-25000" dirty="0" smtClean="0"/>
              <a:t>step</a:t>
            </a:r>
            <a:r>
              <a:rPr lang="en-US" altLang="zh-CN" sz="1200" dirty="0" smtClean="0"/>
              <a:t>(x) is the function of SM @ 20MHz</a:t>
            </a:r>
            <a:endParaRPr lang="zh-CN" altLang="en-US" sz="1200" dirty="0"/>
          </a:p>
        </p:txBody>
      </p:sp>
      <p:grpSp>
        <p:nvGrpSpPr>
          <p:cNvPr id="30" name="组合 29"/>
          <p:cNvGrpSpPr/>
          <p:nvPr/>
        </p:nvGrpSpPr>
        <p:grpSpPr>
          <a:xfrm>
            <a:off x="498409" y="1324630"/>
            <a:ext cx="3331719" cy="1573845"/>
            <a:chOff x="75735" y="1324630"/>
            <a:chExt cx="4191057" cy="1997527"/>
          </a:xfrm>
        </p:grpSpPr>
        <p:cxnSp>
          <p:nvCxnSpPr>
            <p:cNvPr id="18" name="肘形连接符 17"/>
            <p:cNvCxnSpPr/>
            <p:nvPr/>
          </p:nvCxnSpPr>
          <p:spPr bwMode="auto">
            <a:xfrm rot="5400000">
              <a:off x="1431068" y="2349374"/>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 name="肘形连接符 18"/>
            <p:cNvCxnSpPr/>
            <p:nvPr/>
          </p:nvCxnSpPr>
          <p:spPr bwMode="auto">
            <a:xfrm rot="5400000">
              <a:off x="989743" y="2848518"/>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2" name="肘形连接符 21"/>
            <p:cNvCxnSpPr/>
            <p:nvPr/>
          </p:nvCxnSpPr>
          <p:spPr bwMode="auto">
            <a:xfrm rot="16200000" flipH="1">
              <a:off x="2431586" y="2332348"/>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4" name="肘形连接符 23"/>
            <p:cNvCxnSpPr/>
            <p:nvPr/>
          </p:nvCxnSpPr>
          <p:spPr bwMode="auto">
            <a:xfrm rot="16200000" flipH="1">
              <a:off x="2702257" y="2831623"/>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5" name="直接连接符 24"/>
            <p:cNvCxnSpPr/>
            <p:nvPr/>
          </p:nvCxnSpPr>
          <p:spPr bwMode="auto">
            <a:xfrm flipV="1">
              <a:off x="1783282" y="1337795"/>
              <a:ext cx="696318" cy="61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6" name="直接连接符 25"/>
            <p:cNvCxnSpPr/>
            <p:nvPr/>
          </p:nvCxnSpPr>
          <p:spPr bwMode="auto">
            <a:xfrm>
              <a:off x="3191458" y="3317168"/>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7" name="直接连接符 26"/>
            <p:cNvCxnSpPr/>
            <p:nvPr/>
          </p:nvCxnSpPr>
          <p:spPr bwMode="auto">
            <a:xfrm flipH="1">
              <a:off x="75735" y="3317268"/>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8" name="直接连接符 27"/>
            <p:cNvCxnSpPr/>
            <p:nvPr/>
          </p:nvCxnSpPr>
          <p:spPr bwMode="auto">
            <a:xfrm flipH="1">
              <a:off x="2468380" y="1324630"/>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9" name="直接连接符 28"/>
            <p:cNvCxnSpPr/>
            <p:nvPr/>
          </p:nvCxnSpPr>
          <p:spPr bwMode="auto">
            <a:xfrm flipH="1">
              <a:off x="1790505" y="1341699"/>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grpSp>
      <p:grpSp>
        <p:nvGrpSpPr>
          <p:cNvPr id="31" name="组合 30"/>
          <p:cNvGrpSpPr/>
          <p:nvPr/>
        </p:nvGrpSpPr>
        <p:grpSpPr>
          <a:xfrm>
            <a:off x="4808741" y="1330381"/>
            <a:ext cx="3331719" cy="1573845"/>
            <a:chOff x="75735" y="1324630"/>
            <a:chExt cx="4191057" cy="1997527"/>
          </a:xfrm>
        </p:grpSpPr>
        <p:cxnSp>
          <p:nvCxnSpPr>
            <p:cNvPr id="32" name="肘形连接符 31"/>
            <p:cNvCxnSpPr/>
            <p:nvPr/>
          </p:nvCxnSpPr>
          <p:spPr bwMode="auto">
            <a:xfrm rot="5400000">
              <a:off x="1431068" y="2349374"/>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3" name="肘形连接符 32"/>
            <p:cNvCxnSpPr/>
            <p:nvPr/>
          </p:nvCxnSpPr>
          <p:spPr bwMode="auto">
            <a:xfrm rot="5400000">
              <a:off x="989743" y="2848518"/>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4" name="肘形连接符 33"/>
            <p:cNvCxnSpPr/>
            <p:nvPr/>
          </p:nvCxnSpPr>
          <p:spPr bwMode="auto">
            <a:xfrm rot="16200000" flipH="1">
              <a:off x="2431586" y="2332348"/>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5" name="肘形连接符 34"/>
            <p:cNvCxnSpPr/>
            <p:nvPr/>
          </p:nvCxnSpPr>
          <p:spPr bwMode="auto">
            <a:xfrm rot="16200000" flipH="1">
              <a:off x="2702257" y="2831623"/>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6" name="直接连接符 35"/>
            <p:cNvCxnSpPr/>
            <p:nvPr/>
          </p:nvCxnSpPr>
          <p:spPr bwMode="auto">
            <a:xfrm flipV="1">
              <a:off x="1783282" y="1337795"/>
              <a:ext cx="696318" cy="61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7" name="直接连接符 36"/>
            <p:cNvCxnSpPr/>
            <p:nvPr/>
          </p:nvCxnSpPr>
          <p:spPr bwMode="auto">
            <a:xfrm>
              <a:off x="3191458" y="3317168"/>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8" name="直接连接符 37"/>
            <p:cNvCxnSpPr/>
            <p:nvPr/>
          </p:nvCxnSpPr>
          <p:spPr bwMode="auto">
            <a:xfrm flipH="1">
              <a:off x="75735" y="3317268"/>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9" name="直接连接符 38"/>
            <p:cNvCxnSpPr/>
            <p:nvPr/>
          </p:nvCxnSpPr>
          <p:spPr bwMode="auto">
            <a:xfrm flipH="1">
              <a:off x="2468380" y="1324630"/>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0" name="直接连接符 39"/>
            <p:cNvCxnSpPr/>
            <p:nvPr/>
          </p:nvCxnSpPr>
          <p:spPr bwMode="auto">
            <a:xfrm flipH="1">
              <a:off x="1790505" y="1341699"/>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grpSp>
      <p:grpSp>
        <p:nvGrpSpPr>
          <p:cNvPr id="41" name="组合 40"/>
          <p:cNvGrpSpPr/>
          <p:nvPr/>
        </p:nvGrpSpPr>
        <p:grpSpPr>
          <a:xfrm>
            <a:off x="4895007" y="4157932"/>
            <a:ext cx="3291462" cy="1463592"/>
            <a:chOff x="75735" y="1324630"/>
            <a:chExt cx="4191057" cy="1997527"/>
          </a:xfrm>
        </p:grpSpPr>
        <p:cxnSp>
          <p:nvCxnSpPr>
            <p:cNvPr id="42" name="肘形连接符 41"/>
            <p:cNvCxnSpPr/>
            <p:nvPr/>
          </p:nvCxnSpPr>
          <p:spPr bwMode="auto">
            <a:xfrm rot="5400000">
              <a:off x="1431068" y="2349374"/>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3" name="肘形连接符 42"/>
            <p:cNvCxnSpPr/>
            <p:nvPr/>
          </p:nvCxnSpPr>
          <p:spPr bwMode="auto">
            <a:xfrm rot="5400000">
              <a:off x="989743" y="2848518"/>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4" name="肘形连接符 43"/>
            <p:cNvCxnSpPr/>
            <p:nvPr/>
          </p:nvCxnSpPr>
          <p:spPr bwMode="auto">
            <a:xfrm rot="16200000" flipH="1">
              <a:off x="2431586" y="2332348"/>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5" name="肘形连接符 44"/>
            <p:cNvCxnSpPr/>
            <p:nvPr/>
          </p:nvCxnSpPr>
          <p:spPr bwMode="auto">
            <a:xfrm rot="16200000" flipH="1">
              <a:off x="2702257" y="2831623"/>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6" name="直接连接符 45"/>
            <p:cNvCxnSpPr/>
            <p:nvPr/>
          </p:nvCxnSpPr>
          <p:spPr bwMode="auto">
            <a:xfrm flipV="1">
              <a:off x="1783282" y="1337795"/>
              <a:ext cx="696318" cy="61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7" name="直接连接符 46"/>
            <p:cNvCxnSpPr/>
            <p:nvPr/>
          </p:nvCxnSpPr>
          <p:spPr bwMode="auto">
            <a:xfrm>
              <a:off x="3191458" y="3317168"/>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8" name="直接连接符 47"/>
            <p:cNvCxnSpPr/>
            <p:nvPr/>
          </p:nvCxnSpPr>
          <p:spPr bwMode="auto">
            <a:xfrm flipH="1">
              <a:off x="75735" y="3317268"/>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9" name="直接连接符 48"/>
            <p:cNvCxnSpPr/>
            <p:nvPr/>
          </p:nvCxnSpPr>
          <p:spPr bwMode="auto">
            <a:xfrm flipH="1">
              <a:off x="2468380" y="1324630"/>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0" name="直接连接符 49"/>
            <p:cNvCxnSpPr/>
            <p:nvPr/>
          </p:nvCxnSpPr>
          <p:spPr bwMode="auto">
            <a:xfrm flipH="1">
              <a:off x="1790505" y="1341699"/>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grpSp>
      <p:grpSp>
        <p:nvGrpSpPr>
          <p:cNvPr id="51" name="组合 50"/>
          <p:cNvGrpSpPr/>
          <p:nvPr/>
        </p:nvGrpSpPr>
        <p:grpSpPr>
          <a:xfrm>
            <a:off x="492673" y="4129177"/>
            <a:ext cx="3291462" cy="1503872"/>
            <a:chOff x="75735" y="1324630"/>
            <a:chExt cx="4191057" cy="1997527"/>
          </a:xfrm>
        </p:grpSpPr>
        <p:cxnSp>
          <p:nvCxnSpPr>
            <p:cNvPr id="52" name="肘形连接符 51"/>
            <p:cNvCxnSpPr/>
            <p:nvPr/>
          </p:nvCxnSpPr>
          <p:spPr bwMode="auto">
            <a:xfrm rot="5400000">
              <a:off x="1431068" y="2349374"/>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3" name="肘形连接符 52"/>
            <p:cNvCxnSpPr/>
            <p:nvPr/>
          </p:nvCxnSpPr>
          <p:spPr bwMode="auto">
            <a:xfrm rot="5400000">
              <a:off x="989743" y="2848518"/>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4" name="肘形连接符 53"/>
            <p:cNvCxnSpPr/>
            <p:nvPr/>
          </p:nvCxnSpPr>
          <p:spPr bwMode="auto">
            <a:xfrm rot="16200000" flipH="1">
              <a:off x="2431586" y="2332348"/>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5" name="肘形连接符 54"/>
            <p:cNvCxnSpPr/>
            <p:nvPr/>
          </p:nvCxnSpPr>
          <p:spPr bwMode="auto">
            <a:xfrm rot="16200000" flipH="1">
              <a:off x="2702257" y="2831623"/>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6" name="直接连接符 55"/>
            <p:cNvCxnSpPr/>
            <p:nvPr/>
          </p:nvCxnSpPr>
          <p:spPr bwMode="auto">
            <a:xfrm flipV="1">
              <a:off x="1783282" y="1337795"/>
              <a:ext cx="696318" cy="61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7" name="直接连接符 56"/>
            <p:cNvCxnSpPr/>
            <p:nvPr/>
          </p:nvCxnSpPr>
          <p:spPr bwMode="auto">
            <a:xfrm>
              <a:off x="3191458" y="3317168"/>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8" name="直接连接符 57"/>
            <p:cNvCxnSpPr/>
            <p:nvPr/>
          </p:nvCxnSpPr>
          <p:spPr bwMode="auto">
            <a:xfrm flipH="1">
              <a:off x="75735" y="3317268"/>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59" name="直接连接符 58"/>
            <p:cNvCxnSpPr/>
            <p:nvPr/>
          </p:nvCxnSpPr>
          <p:spPr bwMode="auto">
            <a:xfrm flipH="1">
              <a:off x="2468380" y="1324630"/>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0" name="直接连接符 59"/>
            <p:cNvCxnSpPr/>
            <p:nvPr/>
          </p:nvCxnSpPr>
          <p:spPr bwMode="auto">
            <a:xfrm flipH="1">
              <a:off x="1790505" y="1341699"/>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365264"/>
            <a:ext cx="9144001" cy="1066800"/>
          </a:xfrm>
        </p:spPr>
        <p:txBody>
          <a:bodyPr/>
          <a:lstStyle/>
          <a:p>
            <a:r>
              <a:rPr lang="en-US" altLang="zh-CN" sz="2000" dirty="0" smtClean="0">
                <a:solidFill>
                  <a:schemeClr val="tx1"/>
                </a:solidFill>
              </a:rPr>
              <a:t>OOB Emission </a:t>
            </a:r>
            <a:r>
              <a:rPr lang="en-US" altLang="zh-CN" sz="2000" dirty="0" smtClean="0"/>
              <a:t>for </a:t>
            </a:r>
            <a:r>
              <a:rPr lang="en-US" altLang="zh-CN" sz="2000" dirty="0" smtClean="0"/>
              <a:t>2 adjacent channel with arbitrary bandwidth</a:t>
            </a:r>
            <a:br>
              <a:rPr lang="en-US" altLang="zh-CN" sz="2000" dirty="0" smtClean="0"/>
            </a:br>
            <a:r>
              <a:rPr lang="en-US" altLang="zh-CN" sz="2000" dirty="0" smtClean="0"/>
              <a:t>-------based on stepwise line integration</a:t>
            </a:r>
            <a:endParaRPr lang="zh-CN" altLang="en-US" sz="20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14</a:t>
            </a:fld>
            <a:endParaRPr lang="en-US" altLang="zh-CN"/>
          </a:p>
        </p:txBody>
      </p:sp>
      <p:sp>
        <p:nvSpPr>
          <p:cNvPr id="42" name="TextBox 41"/>
          <p:cNvSpPr txBox="1"/>
          <p:nvPr/>
        </p:nvSpPr>
        <p:spPr>
          <a:xfrm>
            <a:off x="761377" y="5090447"/>
            <a:ext cx="3428959" cy="738664"/>
          </a:xfrm>
          <a:prstGeom prst="rect">
            <a:avLst/>
          </a:prstGeom>
          <a:noFill/>
        </p:spPr>
        <p:txBody>
          <a:bodyPr wrap="square" rtlCol="0">
            <a:spAutoFit/>
          </a:bodyPr>
          <a:lstStyle/>
          <a:p>
            <a:r>
              <a:rPr lang="en-US" altLang="zh-CN" sz="1400" dirty="0" smtClean="0"/>
              <a:t>a) BW</a:t>
            </a:r>
            <a:r>
              <a:rPr lang="en-US" altLang="zh-CN" sz="1400" baseline="-25000" dirty="0" smtClean="0"/>
              <a:t>0</a:t>
            </a:r>
            <a:r>
              <a:rPr lang="en-US" altLang="zh-CN" sz="1400" dirty="0" smtClean="0"/>
              <a:t>=20M*N</a:t>
            </a:r>
            <a:r>
              <a:rPr lang="en-US" altLang="zh-CN" sz="1400" baseline="-25000" dirty="0" smtClean="0"/>
              <a:t>0</a:t>
            </a:r>
            <a:r>
              <a:rPr lang="en-US" altLang="zh-CN" sz="1400" dirty="0" smtClean="0"/>
              <a:t>,                  N</a:t>
            </a:r>
            <a:r>
              <a:rPr lang="en-US" altLang="zh-CN" sz="1400" baseline="-25000" dirty="0" smtClean="0"/>
              <a:t>0</a:t>
            </a:r>
            <a:r>
              <a:rPr lang="en-US" altLang="zh-CN" sz="1400" dirty="0" smtClean="0"/>
              <a:t>=1,2,4,8</a:t>
            </a:r>
          </a:p>
          <a:p>
            <a:r>
              <a:rPr lang="en-US" altLang="zh-CN" sz="1400" dirty="0" smtClean="0"/>
              <a:t>b) BW</a:t>
            </a:r>
            <a:r>
              <a:rPr lang="en-US" altLang="zh-CN" sz="1400" baseline="-25000" dirty="0" smtClean="0"/>
              <a:t>adj</a:t>
            </a:r>
            <a:r>
              <a:rPr lang="en-US" altLang="zh-CN" sz="1400" dirty="0" smtClean="0"/>
              <a:t>=20M*N</a:t>
            </a:r>
            <a:r>
              <a:rPr lang="en-US" altLang="zh-CN" sz="1400" baseline="-25000" dirty="0" smtClean="0"/>
              <a:t>adj</a:t>
            </a:r>
            <a:r>
              <a:rPr lang="en-US" altLang="zh-CN" sz="1400" dirty="0" smtClean="0"/>
              <a:t>,         N</a:t>
            </a:r>
            <a:r>
              <a:rPr lang="en-US" altLang="zh-CN" sz="1400" baseline="-25000" dirty="0" smtClean="0"/>
              <a:t>adj</a:t>
            </a:r>
            <a:r>
              <a:rPr lang="en-US" altLang="zh-CN" sz="1400" dirty="0" smtClean="0"/>
              <a:t>=1,2,4,8</a:t>
            </a:r>
          </a:p>
          <a:p>
            <a:r>
              <a:rPr lang="en-US" altLang="zh-CN" sz="1400" dirty="0" smtClean="0"/>
              <a:t>c) BW</a:t>
            </a:r>
            <a:r>
              <a:rPr lang="en-US" altLang="zh-CN" sz="1400" baseline="-25000" dirty="0" smtClean="0"/>
              <a:t>aadj</a:t>
            </a:r>
            <a:r>
              <a:rPr lang="en-US" altLang="zh-CN" sz="1400" dirty="0" smtClean="0"/>
              <a:t>=20M*N</a:t>
            </a:r>
            <a:r>
              <a:rPr lang="en-US" altLang="zh-CN" sz="1400" baseline="-25000" dirty="0" smtClean="0"/>
              <a:t>aadj</a:t>
            </a:r>
            <a:r>
              <a:rPr lang="en-US" altLang="zh-CN" sz="1400" dirty="0" smtClean="0"/>
              <a:t>,      N</a:t>
            </a:r>
            <a:r>
              <a:rPr lang="en-US" altLang="zh-CN" sz="1400" baseline="-25000" dirty="0" smtClean="0"/>
              <a:t>aadj</a:t>
            </a:r>
            <a:r>
              <a:rPr lang="en-US" altLang="zh-CN" sz="1400" dirty="0" smtClean="0"/>
              <a:t>=1,2,4,8</a:t>
            </a:r>
            <a:endParaRPr lang="zh-CN" altLang="en-US" sz="1400" dirty="0"/>
          </a:p>
        </p:txBody>
      </p:sp>
      <p:grpSp>
        <p:nvGrpSpPr>
          <p:cNvPr id="76" name="组合 172"/>
          <p:cNvGrpSpPr/>
          <p:nvPr/>
        </p:nvGrpSpPr>
        <p:grpSpPr>
          <a:xfrm>
            <a:off x="547480" y="4211176"/>
            <a:ext cx="3479800" cy="784786"/>
            <a:chOff x="2493030" y="4959824"/>
            <a:chExt cx="2707938" cy="931444"/>
          </a:xfrm>
        </p:grpSpPr>
        <p:grpSp>
          <p:nvGrpSpPr>
            <p:cNvPr id="77" name="组合 154"/>
            <p:cNvGrpSpPr/>
            <p:nvPr/>
          </p:nvGrpSpPr>
          <p:grpSpPr>
            <a:xfrm>
              <a:off x="3623866" y="4959824"/>
              <a:ext cx="1577102" cy="931444"/>
              <a:chOff x="3287436" y="4959824"/>
              <a:chExt cx="1577102" cy="931444"/>
            </a:xfrm>
          </p:grpSpPr>
          <p:pic>
            <p:nvPicPr>
              <p:cNvPr id="79"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80" name="TextBox 79"/>
              <p:cNvSpPr txBox="1"/>
              <p:nvPr/>
            </p:nvSpPr>
            <p:spPr>
              <a:xfrm>
                <a:off x="3425679" y="5635562"/>
                <a:ext cx="584200" cy="255706"/>
              </a:xfrm>
              <a:prstGeom prst="rect">
                <a:avLst/>
              </a:prstGeom>
              <a:noFill/>
            </p:spPr>
            <p:txBody>
              <a:bodyPr wrap="square" rtlCol="0">
                <a:spAutoFit/>
              </a:bodyPr>
              <a:lstStyle/>
              <a:p>
                <a:r>
                  <a:rPr lang="en-US" altLang="zh-CN" sz="800" dirty="0" smtClean="0"/>
                  <a:t>BW</a:t>
                </a:r>
                <a:r>
                  <a:rPr lang="en-US" altLang="zh-CN" sz="800" baseline="-25000" dirty="0" smtClean="0"/>
                  <a:t>0</a:t>
                </a:r>
                <a:r>
                  <a:rPr lang="en-US" altLang="zh-CN" sz="800" dirty="0" smtClean="0"/>
                  <a:t>/2</a:t>
                </a:r>
                <a:endParaRPr lang="zh-CN" altLang="en-US" sz="800" dirty="0"/>
              </a:p>
            </p:txBody>
          </p:sp>
          <p:sp>
            <p:nvSpPr>
              <p:cNvPr id="81" name="TextBox 80"/>
              <p:cNvSpPr txBox="1"/>
              <p:nvPr/>
            </p:nvSpPr>
            <p:spPr>
              <a:xfrm>
                <a:off x="3465940" y="4959824"/>
                <a:ext cx="884683" cy="255705"/>
              </a:xfrm>
              <a:prstGeom prst="rect">
                <a:avLst/>
              </a:prstGeom>
              <a:noFill/>
            </p:spPr>
            <p:txBody>
              <a:bodyPr wrap="square" rtlCol="0">
                <a:spAutoFit/>
              </a:bodyPr>
              <a:lstStyle/>
              <a:p>
                <a:r>
                  <a:rPr lang="en-US" altLang="zh-CN" sz="800" dirty="0" smtClean="0"/>
                  <a:t>BW0/2+BWadj</a:t>
                </a:r>
                <a:endParaRPr lang="zh-CN" altLang="en-US" sz="800" dirty="0"/>
              </a:p>
            </p:txBody>
          </p:sp>
          <p:sp>
            <p:nvSpPr>
              <p:cNvPr id="82" name="TextBox 81"/>
              <p:cNvSpPr txBox="1"/>
              <p:nvPr/>
            </p:nvSpPr>
            <p:spPr>
              <a:xfrm>
                <a:off x="3769746" y="5167226"/>
                <a:ext cx="1094792" cy="438351"/>
              </a:xfrm>
              <a:prstGeom prst="rect">
                <a:avLst/>
              </a:prstGeom>
              <a:noFill/>
            </p:spPr>
            <p:txBody>
              <a:bodyPr wrap="square" rtlCol="0">
                <a:spAutoFit/>
              </a:bodyPr>
              <a:lstStyle/>
              <a:p>
                <a:r>
                  <a:rPr lang="en-US" altLang="zh-CN" sz="1800" dirty="0" smtClean="0"/>
                  <a:t>f</a:t>
                </a:r>
                <a:r>
                  <a:rPr lang="en-US" altLang="zh-CN" sz="1800" baseline="-25000" dirty="0" smtClean="0"/>
                  <a:t>step</a:t>
                </a:r>
                <a:r>
                  <a:rPr lang="en-US" altLang="zh-CN" sz="1800" dirty="0" smtClean="0"/>
                  <a:t>(x/N0)</a:t>
                </a:r>
                <a:r>
                  <a:rPr lang="en-US" altLang="zh-CN" sz="1800" dirty="0" err="1" smtClean="0"/>
                  <a:t>dx</a:t>
                </a:r>
                <a:endParaRPr lang="zh-CN" altLang="en-US" sz="1800" dirty="0"/>
              </a:p>
            </p:txBody>
          </p:sp>
        </p:grpSp>
        <p:sp>
          <p:nvSpPr>
            <p:cNvPr id="78" name="TextBox 77"/>
            <p:cNvSpPr txBox="1"/>
            <p:nvPr/>
          </p:nvSpPr>
          <p:spPr>
            <a:xfrm>
              <a:off x="2493030" y="5158597"/>
              <a:ext cx="1259452" cy="438351"/>
            </a:xfrm>
            <a:prstGeom prst="rect">
              <a:avLst/>
            </a:prstGeom>
            <a:noFill/>
          </p:spPr>
          <p:txBody>
            <a:bodyPr wrap="square" rtlCol="0">
              <a:spAutoFit/>
            </a:bodyPr>
            <a:lstStyle/>
            <a:p>
              <a:r>
                <a:rPr lang="en-US" altLang="zh-CN" sz="1800" dirty="0" smtClean="0"/>
                <a:t>ACI|</a:t>
              </a:r>
              <a:r>
                <a:rPr lang="en-US" altLang="zh-CN" sz="1000" dirty="0" smtClean="0"/>
                <a:t>[BW</a:t>
              </a:r>
              <a:r>
                <a:rPr lang="en-US" altLang="zh-CN" sz="1000" baseline="-25000" dirty="0" smtClean="0"/>
                <a:t>0</a:t>
              </a:r>
              <a:r>
                <a:rPr lang="en-US" altLang="zh-CN" sz="1000" dirty="0" smtClean="0"/>
                <a:t>,BW</a:t>
              </a:r>
              <a:r>
                <a:rPr lang="en-US" altLang="zh-CN" sz="1000" baseline="-25000" dirty="0" smtClean="0"/>
                <a:t>adj</a:t>
              </a:r>
              <a:r>
                <a:rPr lang="en-US" altLang="zh-CN" sz="1000" dirty="0" smtClean="0"/>
                <a:t>]  </a:t>
              </a:r>
              <a:r>
                <a:rPr lang="en-US" altLang="zh-CN" sz="1800" dirty="0" smtClean="0"/>
                <a:t>=</a:t>
              </a:r>
              <a:endParaRPr lang="zh-CN" altLang="en-US" sz="1800" dirty="0"/>
            </a:p>
          </p:txBody>
        </p:sp>
      </p:grpSp>
      <p:sp>
        <p:nvSpPr>
          <p:cNvPr id="84" name="TextBox 83"/>
          <p:cNvSpPr txBox="1"/>
          <p:nvPr/>
        </p:nvSpPr>
        <p:spPr>
          <a:xfrm>
            <a:off x="5054214" y="1448836"/>
            <a:ext cx="3906906" cy="1754326"/>
          </a:xfrm>
          <a:prstGeom prst="rect">
            <a:avLst/>
          </a:prstGeom>
          <a:noFill/>
        </p:spPr>
        <p:txBody>
          <a:bodyPr wrap="square" rtlCol="0">
            <a:spAutoFit/>
          </a:bodyPr>
          <a:lstStyle/>
          <a:p>
            <a:r>
              <a:rPr lang="en-US" altLang="zh-CN" sz="1200" dirty="0" smtClean="0"/>
              <a:t>Note: Main channel bandwidth is BW</a:t>
            </a:r>
            <a:r>
              <a:rPr lang="en-US" altLang="zh-CN" sz="1200" baseline="-25000" dirty="0" smtClean="0"/>
              <a:t>0</a:t>
            </a:r>
            <a:r>
              <a:rPr lang="en-US" altLang="zh-CN" sz="1200" dirty="0" smtClean="0"/>
              <a:t>, adjacent channel bandwidth is </a:t>
            </a:r>
            <a:r>
              <a:rPr lang="en-US" altLang="zh-CN" sz="1200" dirty="0" smtClean="0">
                <a:solidFill>
                  <a:srgbClr val="C00000"/>
                </a:solidFill>
              </a:rPr>
              <a:t>BWadj</a:t>
            </a:r>
            <a:r>
              <a:rPr lang="en-US" altLang="zh-CN" sz="1200" dirty="0" smtClean="0"/>
              <a:t>, Alternative channel bandwidth is </a:t>
            </a:r>
            <a:r>
              <a:rPr lang="en-US" altLang="zh-CN" sz="1200" dirty="0" smtClean="0">
                <a:solidFill>
                  <a:srgbClr val="C00000"/>
                </a:solidFill>
              </a:rPr>
              <a:t>BWaadj</a:t>
            </a:r>
            <a:r>
              <a:rPr lang="en-US" altLang="zh-CN" sz="1200" dirty="0" smtClean="0"/>
              <a:t>. Here SM function f(x) at 20MHz used to represent </a:t>
            </a:r>
            <a:r>
              <a:rPr lang="en-US" altLang="zh-CN" sz="1200" dirty="0" smtClean="0">
                <a:solidFill>
                  <a:srgbClr val="C00000"/>
                </a:solidFill>
              </a:rPr>
              <a:t>MCS0</a:t>
            </a:r>
            <a:r>
              <a:rPr lang="en-US" altLang="zh-CN" sz="1200" dirty="0" smtClean="0"/>
              <a:t> case. If major channel bandwidth is more than 20MHz, </a:t>
            </a:r>
            <a:r>
              <a:rPr lang="en-US" altLang="zh-CN" sz="1200" dirty="0" smtClean="0">
                <a:solidFill>
                  <a:srgbClr val="C00000"/>
                </a:solidFill>
              </a:rPr>
              <a:t>f(x/N0) </a:t>
            </a:r>
            <a:r>
              <a:rPr lang="en-US" altLang="zh-CN" sz="1200" dirty="0" smtClean="0"/>
              <a:t>is scaled to fit the scenarios, where </a:t>
            </a:r>
            <a:r>
              <a:rPr lang="en-US" altLang="zh-CN" sz="1200" dirty="0" smtClean="0">
                <a:solidFill>
                  <a:srgbClr val="C00000"/>
                </a:solidFill>
              </a:rPr>
              <a:t>N0</a:t>
            </a:r>
            <a:r>
              <a:rPr lang="en-US" altLang="zh-CN" sz="1200" dirty="0" smtClean="0"/>
              <a:t> is the times of 20MHz. </a:t>
            </a:r>
            <a:r>
              <a:rPr lang="en-US" altLang="zh-CN" sz="1200" dirty="0" smtClean="0">
                <a:solidFill>
                  <a:srgbClr val="C00000"/>
                </a:solidFill>
              </a:rPr>
              <a:t>Nadj</a:t>
            </a:r>
            <a:r>
              <a:rPr lang="en-US" altLang="zh-CN" sz="1200" dirty="0" smtClean="0"/>
              <a:t> and </a:t>
            </a:r>
            <a:r>
              <a:rPr lang="en-US" altLang="zh-CN" sz="1200" dirty="0" smtClean="0">
                <a:solidFill>
                  <a:srgbClr val="C00000"/>
                </a:solidFill>
              </a:rPr>
              <a:t>Naadj</a:t>
            </a:r>
            <a:r>
              <a:rPr lang="en-US" altLang="zh-CN" sz="1200" dirty="0" smtClean="0"/>
              <a:t> represent times of adjacent, alternative adjacent channel </a:t>
            </a:r>
            <a:r>
              <a:rPr lang="en-US" altLang="zh-CN" sz="1200" dirty="0" err="1" smtClean="0"/>
              <a:t>channel</a:t>
            </a:r>
            <a:r>
              <a:rPr lang="en-US" altLang="zh-CN" sz="1200" dirty="0" smtClean="0"/>
              <a:t> to 20MHz. </a:t>
            </a:r>
          </a:p>
          <a:p>
            <a:endParaRPr lang="en-US" altLang="zh-CN" sz="1200" dirty="0" smtClean="0"/>
          </a:p>
        </p:txBody>
      </p:sp>
      <p:sp>
        <p:nvSpPr>
          <p:cNvPr id="85" name="TextBox 84"/>
          <p:cNvSpPr txBox="1"/>
          <p:nvPr/>
        </p:nvSpPr>
        <p:spPr>
          <a:xfrm>
            <a:off x="3805030" y="4713909"/>
            <a:ext cx="335348" cy="246221"/>
          </a:xfrm>
          <a:prstGeom prst="rect">
            <a:avLst/>
          </a:prstGeom>
          <a:noFill/>
        </p:spPr>
        <p:txBody>
          <a:bodyPr wrap="none" rtlCol="0">
            <a:spAutoFit/>
          </a:bodyPr>
          <a:lstStyle/>
          <a:p>
            <a:r>
              <a:rPr lang="en-US" altLang="zh-CN" sz="1000" dirty="0" smtClean="0"/>
              <a:t>(1)</a:t>
            </a:r>
            <a:endParaRPr lang="zh-CN" altLang="en-US" sz="1000" dirty="0"/>
          </a:p>
        </p:txBody>
      </p:sp>
      <p:sp>
        <p:nvSpPr>
          <p:cNvPr id="86" name="TextBox 85"/>
          <p:cNvSpPr txBox="1"/>
          <p:nvPr/>
        </p:nvSpPr>
        <p:spPr>
          <a:xfrm>
            <a:off x="5023770" y="3996967"/>
            <a:ext cx="3098800" cy="276999"/>
          </a:xfrm>
          <a:prstGeom prst="rect">
            <a:avLst/>
          </a:prstGeom>
          <a:noFill/>
        </p:spPr>
        <p:txBody>
          <a:bodyPr wrap="square" rtlCol="0">
            <a:spAutoFit/>
          </a:bodyPr>
          <a:lstStyle/>
          <a:p>
            <a:r>
              <a:rPr lang="en-US" altLang="zh-CN" sz="1200" dirty="0" smtClean="0"/>
              <a:t>Equation (1) can be simplified as</a:t>
            </a:r>
            <a:endParaRPr lang="zh-CN" altLang="en-US" sz="1200" dirty="0"/>
          </a:p>
        </p:txBody>
      </p:sp>
      <p:grpSp>
        <p:nvGrpSpPr>
          <p:cNvPr id="87" name="组合 172"/>
          <p:cNvGrpSpPr/>
          <p:nvPr/>
        </p:nvGrpSpPr>
        <p:grpSpPr>
          <a:xfrm>
            <a:off x="5260837" y="5092887"/>
            <a:ext cx="3479800" cy="784786"/>
            <a:chOff x="2493030" y="4959824"/>
            <a:chExt cx="2707938" cy="931444"/>
          </a:xfrm>
        </p:grpSpPr>
        <p:grpSp>
          <p:nvGrpSpPr>
            <p:cNvPr id="88" name="组合 154"/>
            <p:cNvGrpSpPr/>
            <p:nvPr/>
          </p:nvGrpSpPr>
          <p:grpSpPr>
            <a:xfrm>
              <a:off x="3623866" y="4959824"/>
              <a:ext cx="1577102" cy="931444"/>
              <a:chOff x="3287436" y="4959824"/>
              <a:chExt cx="1577102" cy="931444"/>
            </a:xfrm>
          </p:grpSpPr>
          <p:pic>
            <p:nvPicPr>
              <p:cNvPr id="90"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91" name="TextBox 90"/>
              <p:cNvSpPr txBox="1"/>
              <p:nvPr/>
            </p:nvSpPr>
            <p:spPr>
              <a:xfrm>
                <a:off x="3425679" y="5635562"/>
                <a:ext cx="584200" cy="255706"/>
              </a:xfrm>
              <a:prstGeom prst="rect">
                <a:avLst/>
              </a:prstGeom>
              <a:noFill/>
            </p:spPr>
            <p:txBody>
              <a:bodyPr wrap="square" rtlCol="0">
                <a:spAutoFit/>
              </a:bodyPr>
              <a:lstStyle/>
              <a:p>
                <a:r>
                  <a:rPr lang="en-US" altLang="zh-CN" sz="800" dirty="0" smtClean="0"/>
                  <a:t>10MHz*N0</a:t>
                </a:r>
                <a:endParaRPr lang="zh-CN" altLang="en-US" sz="800" dirty="0"/>
              </a:p>
            </p:txBody>
          </p:sp>
          <p:sp>
            <p:nvSpPr>
              <p:cNvPr id="92" name="TextBox 91"/>
              <p:cNvSpPr txBox="1"/>
              <p:nvPr/>
            </p:nvSpPr>
            <p:spPr>
              <a:xfrm>
                <a:off x="3465940" y="4959824"/>
                <a:ext cx="1077401" cy="255705"/>
              </a:xfrm>
              <a:prstGeom prst="rect">
                <a:avLst/>
              </a:prstGeom>
              <a:noFill/>
            </p:spPr>
            <p:txBody>
              <a:bodyPr wrap="square" rtlCol="0">
                <a:spAutoFit/>
              </a:bodyPr>
              <a:lstStyle/>
              <a:p>
                <a:r>
                  <a:rPr lang="en-US" altLang="zh-CN" sz="800" dirty="0" smtClean="0"/>
                  <a:t>10MHz*N0+10MHz*2Nadj</a:t>
                </a:r>
                <a:endParaRPr lang="zh-CN" altLang="en-US" sz="800" dirty="0"/>
              </a:p>
            </p:txBody>
          </p:sp>
          <p:sp>
            <p:nvSpPr>
              <p:cNvPr id="93" name="TextBox 92"/>
              <p:cNvSpPr txBox="1"/>
              <p:nvPr/>
            </p:nvSpPr>
            <p:spPr>
              <a:xfrm>
                <a:off x="3769746" y="5167226"/>
                <a:ext cx="1094792" cy="438351"/>
              </a:xfrm>
              <a:prstGeom prst="rect">
                <a:avLst/>
              </a:prstGeom>
              <a:noFill/>
            </p:spPr>
            <p:txBody>
              <a:bodyPr wrap="square" rtlCol="0">
                <a:spAutoFit/>
              </a:bodyPr>
              <a:lstStyle/>
              <a:p>
                <a:r>
                  <a:rPr lang="en-US" altLang="zh-CN" sz="1800" dirty="0" smtClean="0"/>
                  <a:t>f</a:t>
                </a:r>
                <a:r>
                  <a:rPr lang="en-US" altLang="zh-CN" sz="1800" baseline="-25000" dirty="0" smtClean="0"/>
                  <a:t>step</a:t>
                </a:r>
                <a:r>
                  <a:rPr lang="en-US" altLang="zh-CN" sz="1800" dirty="0" smtClean="0"/>
                  <a:t>(x/N0)</a:t>
                </a:r>
                <a:r>
                  <a:rPr lang="en-US" altLang="zh-CN" sz="1800" dirty="0" err="1" smtClean="0"/>
                  <a:t>dx</a:t>
                </a:r>
                <a:endParaRPr lang="zh-CN" altLang="en-US" sz="1800" dirty="0"/>
              </a:p>
            </p:txBody>
          </p:sp>
        </p:grpSp>
        <p:sp>
          <p:nvSpPr>
            <p:cNvPr id="89" name="TextBox 88"/>
            <p:cNvSpPr txBox="1"/>
            <p:nvPr/>
          </p:nvSpPr>
          <p:spPr>
            <a:xfrm>
              <a:off x="2493030" y="5158597"/>
              <a:ext cx="1259452" cy="438351"/>
            </a:xfrm>
            <a:prstGeom prst="rect">
              <a:avLst/>
            </a:prstGeom>
            <a:noFill/>
          </p:spPr>
          <p:txBody>
            <a:bodyPr wrap="square" rtlCol="0">
              <a:spAutoFit/>
            </a:bodyPr>
            <a:lstStyle/>
            <a:p>
              <a:r>
                <a:rPr lang="en-US" altLang="zh-CN" sz="1800" dirty="0" smtClean="0"/>
                <a:t>ACI|</a:t>
              </a:r>
              <a:r>
                <a:rPr lang="en-US" altLang="zh-CN" sz="800" dirty="0" smtClean="0"/>
                <a:t>[BW</a:t>
              </a:r>
              <a:r>
                <a:rPr lang="en-US" altLang="zh-CN" sz="800" baseline="-25000" dirty="0" smtClean="0"/>
                <a:t>0</a:t>
              </a:r>
              <a:r>
                <a:rPr lang="en-US" altLang="zh-CN" sz="800" dirty="0" smtClean="0"/>
                <a:t>,BW</a:t>
              </a:r>
              <a:r>
                <a:rPr lang="en-US" altLang="zh-CN" sz="800" baseline="-25000" dirty="0" smtClean="0"/>
                <a:t>adj</a:t>
              </a:r>
              <a:r>
                <a:rPr lang="en-US" altLang="zh-CN" sz="800" dirty="0" smtClean="0"/>
                <a:t>]  </a:t>
              </a:r>
              <a:r>
                <a:rPr lang="en-US" altLang="zh-CN" sz="1800" dirty="0" smtClean="0"/>
                <a:t>=</a:t>
              </a:r>
              <a:endParaRPr lang="zh-CN" altLang="en-US" sz="1800" dirty="0"/>
            </a:p>
          </p:txBody>
        </p:sp>
      </p:grpSp>
      <p:grpSp>
        <p:nvGrpSpPr>
          <p:cNvPr id="94" name="组合 172"/>
          <p:cNvGrpSpPr/>
          <p:nvPr/>
        </p:nvGrpSpPr>
        <p:grpSpPr>
          <a:xfrm>
            <a:off x="5254193" y="4291131"/>
            <a:ext cx="3098136" cy="784786"/>
            <a:chOff x="2790036" y="4959824"/>
            <a:chExt cx="2410932" cy="931444"/>
          </a:xfrm>
        </p:grpSpPr>
        <p:grpSp>
          <p:nvGrpSpPr>
            <p:cNvPr id="95" name="组合 154"/>
            <p:cNvGrpSpPr/>
            <p:nvPr/>
          </p:nvGrpSpPr>
          <p:grpSpPr>
            <a:xfrm>
              <a:off x="3623866" y="4959824"/>
              <a:ext cx="1577102" cy="931444"/>
              <a:chOff x="3287436" y="4959824"/>
              <a:chExt cx="1577102" cy="931444"/>
            </a:xfrm>
          </p:grpSpPr>
          <p:pic>
            <p:nvPicPr>
              <p:cNvPr id="97"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01" name="TextBox 100"/>
              <p:cNvSpPr txBox="1"/>
              <p:nvPr/>
            </p:nvSpPr>
            <p:spPr>
              <a:xfrm>
                <a:off x="3425679" y="5635562"/>
                <a:ext cx="584200" cy="255706"/>
              </a:xfrm>
              <a:prstGeom prst="rect">
                <a:avLst/>
              </a:prstGeom>
              <a:noFill/>
            </p:spPr>
            <p:txBody>
              <a:bodyPr wrap="square" rtlCol="0">
                <a:spAutoFit/>
              </a:bodyPr>
              <a:lstStyle/>
              <a:p>
                <a:r>
                  <a:rPr lang="en-US" altLang="zh-CN" sz="800" dirty="0" smtClean="0"/>
                  <a:t>-10MHz*N0</a:t>
                </a:r>
                <a:endParaRPr lang="zh-CN" altLang="en-US" sz="800" dirty="0"/>
              </a:p>
            </p:txBody>
          </p:sp>
          <p:sp>
            <p:nvSpPr>
              <p:cNvPr id="102" name="TextBox 101"/>
              <p:cNvSpPr txBox="1"/>
              <p:nvPr/>
            </p:nvSpPr>
            <p:spPr>
              <a:xfrm>
                <a:off x="3465940" y="4959824"/>
                <a:ext cx="1077401" cy="255705"/>
              </a:xfrm>
              <a:prstGeom prst="rect">
                <a:avLst/>
              </a:prstGeom>
              <a:noFill/>
            </p:spPr>
            <p:txBody>
              <a:bodyPr wrap="square" rtlCol="0">
                <a:spAutoFit/>
              </a:bodyPr>
              <a:lstStyle/>
              <a:p>
                <a:r>
                  <a:rPr lang="en-US" altLang="zh-CN" sz="800" dirty="0" smtClean="0"/>
                  <a:t>10MHz*N0</a:t>
                </a:r>
                <a:endParaRPr lang="zh-CN" altLang="en-US" sz="800" dirty="0"/>
              </a:p>
            </p:txBody>
          </p:sp>
          <p:sp>
            <p:nvSpPr>
              <p:cNvPr id="103" name="TextBox 102"/>
              <p:cNvSpPr txBox="1"/>
              <p:nvPr/>
            </p:nvSpPr>
            <p:spPr>
              <a:xfrm>
                <a:off x="3769746" y="5167226"/>
                <a:ext cx="1094792" cy="438351"/>
              </a:xfrm>
              <a:prstGeom prst="rect">
                <a:avLst/>
              </a:prstGeom>
              <a:noFill/>
            </p:spPr>
            <p:txBody>
              <a:bodyPr wrap="square" rtlCol="0">
                <a:spAutoFit/>
              </a:bodyPr>
              <a:lstStyle/>
              <a:p>
                <a:r>
                  <a:rPr lang="en-US" altLang="zh-CN" sz="1800" dirty="0" smtClean="0"/>
                  <a:t>f</a:t>
                </a:r>
                <a:r>
                  <a:rPr lang="en-US" altLang="zh-CN" sz="1800" baseline="-25000" dirty="0" smtClean="0"/>
                  <a:t>step</a:t>
                </a:r>
                <a:r>
                  <a:rPr lang="en-US" altLang="zh-CN" sz="1800" dirty="0" smtClean="0"/>
                  <a:t>(x/N0)</a:t>
                </a:r>
                <a:r>
                  <a:rPr lang="en-US" altLang="zh-CN" sz="1800" dirty="0" err="1" smtClean="0"/>
                  <a:t>dx</a:t>
                </a:r>
                <a:endParaRPr lang="zh-CN" altLang="en-US" sz="1800" dirty="0"/>
              </a:p>
            </p:txBody>
          </p:sp>
        </p:grpSp>
        <p:sp>
          <p:nvSpPr>
            <p:cNvPr id="96" name="TextBox 95"/>
            <p:cNvSpPr txBox="1"/>
            <p:nvPr/>
          </p:nvSpPr>
          <p:spPr>
            <a:xfrm>
              <a:off x="2790036" y="5177472"/>
              <a:ext cx="898449" cy="438351"/>
            </a:xfrm>
            <a:prstGeom prst="rect">
              <a:avLst/>
            </a:prstGeom>
            <a:noFill/>
          </p:spPr>
          <p:txBody>
            <a:bodyPr wrap="square" rtlCol="0">
              <a:spAutoFit/>
            </a:bodyPr>
            <a:lstStyle/>
            <a:p>
              <a:r>
                <a:rPr lang="en-US" altLang="zh-CN" sz="1800" dirty="0" smtClean="0"/>
                <a:t>P</a:t>
              </a:r>
              <a:r>
                <a:rPr lang="en-US" altLang="zh-CN" sz="1800" baseline="-25000" dirty="0" smtClean="0"/>
                <a:t>ref</a:t>
              </a:r>
              <a:r>
                <a:rPr lang="en-US" altLang="zh-CN" sz="1800" dirty="0" smtClean="0"/>
                <a:t>|</a:t>
              </a:r>
              <a:r>
                <a:rPr lang="en-US" altLang="zh-CN" sz="800" dirty="0" smtClean="0"/>
                <a:t>BW</a:t>
              </a:r>
              <a:r>
                <a:rPr lang="en-US" altLang="zh-CN" sz="800" baseline="-25000" dirty="0" smtClean="0"/>
                <a:t>0</a:t>
              </a:r>
              <a:r>
                <a:rPr lang="en-US" altLang="zh-CN" sz="800" dirty="0" smtClean="0"/>
                <a:t>  </a:t>
              </a:r>
              <a:r>
                <a:rPr lang="en-US" altLang="zh-CN" sz="1800" dirty="0" smtClean="0"/>
                <a:t>=</a:t>
              </a:r>
              <a:endParaRPr lang="zh-CN" altLang="en-US" sz="1800" dirty="0"/>
            </a:p>
          </p:txBody>
        </p:sp>
      </p:grpSp>
      <p:sp>
        <p:nvSpPr>
          <p:cNvPr id="104" name="TextBox 103"/>
          <p:cNvSpPr txBox="1"/>
          <p:nvPr/>
        </p:nvSpPr>
        <p:spPr>
          <a:xfrm>
            <a:off x="5192203" y="5979383"/>
            <a:ext cx="3951797" cy="369332"/>
          </a:xfrm>
          <a:prstGeom prst="rect">
            <a:avLst/>
          </a:prstGeom>
          <a:noFill/>
        </p:spPr>
        <p:txBody>
          <a:bodyPr wrap="square" rtlCol="0">
            <a:spAutoFit/>
          </a:bodyPr>
          <a:lstStyle/>
          <a:p>
            <a:r>
              <a:rPr lang="en-US" altLang="zh-CN" sz="1800" dirty="0" smtClean="0"/>
              <a:t>ACPR|</a:t>
            </a:r>
            <a:r>
              <a:rPr lang="en-US" altLang="zh-CN" sz="800" dirty="0" smtClean="0"/>
              <a:t>[BW0,Bwadj]  </a:t>
            </a:r>
            <a:r>
              <a:rPr lang="en-US" altLang="zh-CN" sz="1800" dirty="0" smtClean="0"/>
              <a:t>= Pref|</a:t>
            </a:r>
            <a:r>
              <a:rPr lang="en-US" altLang="zh-CN" sz="800" dirty="0" smtClean="0"/>
              <a:t>BW0</a:t>
            </a:r>
            <a:r>
              <a:rPr lang="en-US" altLang="zh-CN" sz="1800" dirty="0" smtClean="0"/>
              <a:t> -ACI|</a:t>
            </a:r>
            <a:r>
              <a:rPr lang="en-US" altLang="zh-CN" sz="800" dirty="0" smtClean="0"/>
              <a:t>[BW0,Bwadj] </a:t>
            </a:r>
            <a:endParaRPr lang="zh-CN" altLang="en-US" sz="800" dirty="0"/>
          </a:p>
        </p:txBody>
      </p:sp>
      <p:grpSp>
        <p:nvGrpSpPr>
          <p:cNvPr id="144" name="组合 143"/>
          <p:cNvGrpSpPr/>
          <p:nvPr/>
        </p:nvGrpSpPr>
        <p:grpSpPr>
          <a:xfrm>
            <a:off x="239000" y="1051816"/>
            <a:ext cx="6050251" cy="2896754"/>
            <a:chOff x="254968" y="1067718"/>
            <a:chExt cx="6050251" cy="2896754"/>
          </a:xfrm>
        </p:grpSpPr>
        <p:grpSp>
          <p:nvGrpSpPr>
            <p:cNvPr id="6" name="组合 30"/>
            <p:cNvGrpSpPr/>
            <p:nvPr/>
          </p:nvGrpSpPr>
          <p:grpSpPr>
            <a:xfrm>
              <a:off x="254968" y="1362993"/>
              <a:ext cx="4636209" cy="1984056"/>
              <a:chOff x="2286000" y="2667000"/>
              <a:chExt cx="4636209" cy="1984056"/>
            </a:xfrm>
          </p:grpSpPr>
          <p:cxnSp>
            <p:nvCxnSpPr>
              <p:cNvPr id="8" name="直接连接符 7"/>
              <p:cNvCxnSpPr/>
              <p:nvPr/>
            </p:nvCxnSpPr>
            <p:spPr bwMode="auto">
              <a:xfrm>
                <a:off x="22860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bwMode="auto">
              <a:xfrm flipV="1">
                <a:off x="3352800" y="4038600"/>
                <a:ext cx="3048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bwMode="auto">
              <a:xfrm flipV="1">
                <a:off x="36576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bwMode="auto">
              <a:xfrm flipV="1">
                <a:off x="39624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bwMode="auto">
              <a:xfrm>
                <a:off x="4038600" y="2667000"/>
                <a:ext cx="6096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bwMode="auto">
              <a:xfrm>
                <a:off x="46482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bwMode="auto">
              <a:xfrm>
                <a:off x="47244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bwMode="auto">
              <a:xfrm>
                <a:off x="5029200" y="4038600"/>
                <a:ext cx="3810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bwMode="auto">
              <a:xfrm>
                <a:off x="5410200" y="4648200"/>
                <a:ext cx="1512009" cy="2856"/>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48" name="直接连接符 47"/>
            <p:cNvCxnSpPr/>
            <p:nvPr/>
          </p:nvCxnSpPr>
          <p:spPr bwMode="auto">
            <a:xfrm flipV="1">
              <a:off x="275509" y="3703990"/>
              <a:ext cx="4858247" cy="7951"/>
            </a:xfrm>
            <a:prstGeom prst="line">
              <a:avLst/>
            </a:prstGeom>
            <a:ln>
              <a:prstDash val="sysDash"/>
              <a:headEnd type="none" w="sm" len="sm"/>
              <a:tailEnd type="none" w="sm" len="sm"/>
            </a:ln>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5439878" y="3610175"/>
              <a:ext cx="865341" cy="246221"/>
            </a:xfrm>
            <a:prstGeom prst="rect">
              <a:avLst/>
            </a:prstGeom>
            <a:noFill/>
          </p:spPr>
          <p:txBody>
            <a:bodyPr wrap="square" rtlCol="0">
              <a:spAutoFit/>
            </a:bodyPr>
            <a:lstStyle/>
            <a:p>
              <a:r>
                <a:rPr lang="en-US" altLang="zh-CN" sz="1000" dirty="0" smtClean="0"/>
                <a:t>Noise floor</a:t>
              </a:r>
              <a:endParaRPr lang="zh-CN" altLang="en-US" sz="1000" dirty="0"/>
            </a:p>
          </p:txBody>
        </p:sp>
        <p:sp>
          <p:nvSpPr>
            <p:cNvPr id="98" name="TextBox 97"/>
            <p:cNvSpPr txBox="1"/>
            <p:nvPr/>
          </p:nvSpPr>
          <p:spPr>
            <a:xfrm>
              <a:off x="2014965" y="1067718"/>
              <a:ext cx="561975" cy="307777"/>
            </a:xfrm>
            <a:prstGeom prst="rect">
              <a:avLst/>
            </a:prstGeom>
            <a:noFill/>
          </p:spPr>
          <p:txBody>
            <a:bodyPr wrap="square" rtlCol="0">
              <a:spAutoFit/>
            </a:bodyPr>
            <a:lstStyle/>
            <a:p>
              <a:r>
                <a:rPr lang="en-US" altLang="zh-CN" sz="1400" dirty="0" smtClean="0">
                  <a:solidFill>
                    <a:srgbClr val="00B050"/>
                  </a:solidFill>
                </a:rPr>
                <a:t>CH1</a:t>
              </a:r>
              <a:endParaRPr lang="zh-CN" altLang="en-US" sz="1400" dirty="0">
                <a:solidFill>
                  <a:srgbClr val="00B050"/>
                </a:solidFill>
              </a:endParaRPr>
            </a:p>
          </p:txBody>
        </p:sp>
        <p:sp>
          <p:nvSpPr>
            <p:cNvPr id="145" name="TextBox 144"/>
            <p:cNvSpPr txBox="1"/>
            <p:nvPr/>
          </p:nvSpPr>
          <p:spPr>
            <a:xfrm>
              <a:off x="2360273" y="3706143"/>
              <a:ext cx="584200" cy="246221"/>
            </a:xfrm>
            <a:prstGeom prst="rect">
              <a:avLst/>
            </a:prstGeom>
            <a:noFill/>
          </p:spPr>
          <p:txBody>
            <a:bodyPr wrap="square" rtlCol="0">
              <a:spAutoFit/>
            </a:bodyPr>
            <a:lstStyle/>
            <a:p>
              <a:r>
                <a:rPr lang="en-US" altLang="zh-CN" sz="1000" dirty="0" smtClean="0"/>
                <a:t>BW</a:t>
              </a:r>
              <a:r>
                <a:rPr lang="en-US" altLang="zh-CN" sz="1000" baseline="-25000" dirty="0" smtClean="0"/>
                <a:t>0</a:t>
              </a:r>
              <a:r>
                <a:rPr lang="en-US" altLang="zh-CN" sz="1000" dirty="0" smtClean="0"/>
                <a:t>/2</a:t>
              </a:r>
              <a:endParaRPr lang="zh-CN" altLang="en-US" sz="1000" dirty="0"/>
            </a:p>
          </p:txBody>
        </p:sp>
        <p:sp>
          <p:nvSpPr>
            <p:cNvPr id="146" name="TextBox 145"/>
            <p:cNvSpPr txBox="1"/>
            <p:nvPr/>
          </p:nvSpPr>
          <p:spPr>
            <a:xfrm>
              <a:off x="3002007" y="3703867"/>
              <a:ext cx="1050126" cy="246221"/>
            </a:xfrm>
            <a:prstGeom prst="rect">
              <a:avLst/>
            </a:prstGeom>
            <a:noFill/>
          </p:spPr>
          <p:txBody>
            <a:bodyPr wrap="square" rtlCol="0">
              <a:spAutoFit/>
            </a:bodyPr>
            <a:lstStyle/>
            <a:p>
              <a:r>
                <a:rPr lang="en-US" altLang="zh-CN" sz="1000" dirty="0" smtClean="0"/>
                <a:t>BW</a:t>
              </a:r>
              <a:r>
                <a:rPr lang="en-US" altLang="zh-CN" sz="1000" baseline="-25000" dirty="0" smtClean="0"/>
                <a:t>0</a:t>
              </a:r>
              <a:r>
                <a:rPr lang="en-US" altLang="zh-CN" sz="1000" dirty="0" smtClean="0"/>
                <a:t>/2+BW</a:t>
              </a:r>
              <a:r>
                <a:rPr lang="en-US" altLang="zh-CN" sz="1000" baseline="-25000" dirty="0" smtClean="0"/>
                <a:t>adj</a:t>
              </a:r>
              <a:endParaRPr lang="zh-CN" altLang="en-US" sz="1000" baseline="-25000" dirty="0"/>
            </a:p>
          </p:txBody>
        </p:sp>
        <p:sp>
          <p:nvSpPr>
            <p:cNvPr id="147" name="TextBox 146"/>
            <p:cNvSpPr txBox="1"/>
            <p:nvPr/>
          </p:nvSpPr>
          <p:spPr>
            <a:xfrm>
              <a:off x="1704088" y="3706143"/>
              <a:ext cx="584200" cy="246221"/>
            </a:xfrm>
            <a:prstGeom prst="rect">
              <a:avLst/>
            </a:prstGeom>
            <a:noFill/>
          </p:spPr>
          <p:txBody>
            <a:bodyPr wrap="square" rtlCol="0">
              <a:spAutoFit/>
            </a:bodyPr>
            <a:lstStyle/>
            <a:p>
              <a:r>
                <a:rPr lang="en-US" altLang="zh-CN" sz="1000" dirty="0" smtClean="0"/>
                <a:t>-BW</a:t>
              </a:r>
              <a:r>
                <a:rPr lang="en-US" altLang="zh-CN" sz="1000" baseline="-25000" dirty="0" smtClean="0"/>
                <a:t>0</a:t>
              </a:r>
              <a:r>
                <a:rPr lang="en-US" altLang="zh-CN" sz="1000" dirty="0" smtClean="0"/>
                <a:t>/2</a:t>
              </a:r>
              <a:endParaRPr lang="zh-CN" altLang="en-US" sz="1000" dirty="0"/>
            </a:p>
          </p:txBody>
        </p:sp>
        <p:sp>
          <p:nvSpPr>
            <p:cNvPr id="194" name="TextBox 193"/>
            <p:cNvSpPr txBox="1"/>
            <p:nvPr/>
          </p:nvSpPr>
          <p:spPr>
            <a:xfrm>
              <a:off x="3972199" y="3718251"/>
              <a:ext cx="1514223" cy="246221"/>
            </a:xfrm>
            <a:prstGeom prst="rect">
              <a:avLst/>
            </a:prstGeom>
            <a:noFill/>
          </p:spPr>
          <p:txBody>
            <a:bodyPr wrap="square" rtlCol="0">
              <a:spAutoFit/>
            </a:bodyPr>
            <a:lstStyle/>
            <a:p>
              <a:r>
                <a:rPr lang="en-US" altLang="zh-CN" sz="1000" dirty="0" smtClean="0"/>
                <a:t>BW</a:t>
              </a:r>
              <a:r>
                <a:rPr lang="en-US" altLang="zh-CN" sz="1000" baseline="-25000" dirty="0" smtClean="0"/>
                <a:t>0</a:t>
              </a:r>
              <a:r>
                <a:rPr lang="en-US" altLang="zh-CN" sz="1000" dirty="0" smtClean="0"/>
                <a:t>/2+BW</a:t>
              </a:r>
              <a:r>
                <a:rPr lang="en-US" altLang="zh-CN" sz="1000" baseline="-25000" dirty="0" smtClean="0"/>
                <a:t>adj</a:t>
              </a:r>
              <a:r>
                <a:rPr lang="en-US" altLang="zh-CN" sz="1000" dirty="0" smtClean="0"/>
                <a:t>+BW</a:t>
              </a:r>
              <a:r>
                <a:rPr lang="en-US" altLang="zh-CN" sz="1000" baseline="-25000" dirty="0" smtClean="0"/>
                <a:t>aadj</a:t>
              </a:r>
              <a:endParaRPr lang="zh-CN" altLang="en-US" sz="1000" baseline="-25000" dirty="0"/>
            </a:p>
          </p:txBody>
        </p:sp>
        <p:sp>
          <p:nvSpPr>
            <p:cNvPr id="250" name="TextBox 249"/>
            <p:cNvSpPr txBox="1"/>
            <p:nvPr/>
          </p:nvSpPr>
          <p:spPr>
            <a:xfrm>
              <a:off x="2965950" y="1834573"/>
              <a:ext cx="1206555" cy="215444"/>
            </a:xfrm>
            <a:prstGeom prst="rect">
              <a:avLst/>
            </a:prstGeom>
            <a:noFill/>
          </p:spPr>
          <p:txBody>
            <a:bodyPr wrap="square" rtlCol="0">
              <a:spAutoFit/>
            </a:bodyPr>
            <a:lstStyle/>
            <a:p>
              <a:r>
                <a:rPr lang="en-US" altLang="zh-CN" sz="800" dirty="0" smtClean="0">
                  <a:solidFill>
                    <a:schemeClr val="accent2">
                      <a:lumMod val="75000"/>
                    </a:schemeClr>
                  </a:solidFill>
                </a:rPr>
                <a:t>-20dBr</a:t>
              </a:r>
              <a:endParaRPr lang="zh-CN" altLang="en-US" sz="800" dirty="0">
                <a:solidFill>
                  <a:schemeClr val="accent2">
                    <a:lumMod val="75000"/>
                  </a:schemeClr>
                </a:solidFill>
              </a:endParaRPr>
            </a:p>
          </p:txBody>
        </p:sp>
        <p:sp>
          <p:nvSpPr>
            <p:cNvPr id="251" name="TextBox 250"/>
            <p:cNvSpPr txBox="1"/>
            <p:nvPr/>
          </p:nvSpPr>
          <p:spPr>
            <a:xfrm>
              <a:off x="3215991" y="2230088"/>
              <a:ext cx="1218907" cy="215444"/>
            </a:xfrm>
            <a:prstGeom prst="rect">
              <a:avLst/>
            </a:prstGeom>
            <a:noFill/>
          </p:spPr>
          <p:txBody>
            <a:bodyPr wrap="square" rtlCol="0">
              <a:spAutoFit/>
            </a:bodyPr>
            <a:lstStyle/>
            <a:p>
              <a:r>
                <a:rPr lang="en-US" altLang="zh-CN" sz="800" dirty="0" smtClean="0">
                  <a:solidFill>
                    <a:schemeClr val="accent2">
                      <a:lumMod val="75000"/>
                    </a:schemeClr>
                  </a:solidFill>
                </a:rPr>
                <a:t>-28dBr</a:t>
              </a:r>
              <a:endParaRPr lang="zh-CN" altLang="en-US" sz="800" dirty="0">
                <a:solidFill>
                  <a:schemeClr val="accent2">
                    <a:lumMod val="75000"/>
                  </a:schemeClr>
                </a:solidFill>
              </a:endParaRPr>
            </a:p>
          </p:txBody>
        </p:sp>
        <p:sp>
          <p:nvSpPr>
            <p:cNvPr id="253" name="TextBox 252"/>
            <p:cNvSpPr txBox="1"/>
            <p:nvPr/>
          </p:nvSpPr>
          <p:spPr>
            <a:xfrm>
              <a:off x="4838189" y="3224152"/>
              <a:ext cx="510639" cy="215444"/>
            </a:xfrm>
            <a:prstGeom prst="rect">
              <a:avLst/>
            </a:prstGeom>
            <a:noFill/>
          </p:spPr>
          <p:txBody>
            <a:bodyPr wrap="square" rtlCol="0">
              <a:spAutoFit/>
            </a:bodyPr>
            <a:lstStyle/>
            <a:p>
              <a:r>
                <a:rPr lang="en-US" altLang="zh-CN" sz="800" dirty="0" smtClean="0">
                  <a:solidFill>
                    <a:schemeClr val="accent2">
                      <a:lumMod val="75000"/>
                    </a:schemeClr>
                  </a:solidFill>
                </a:rPr>
                <a:t>-40dBr</a:t>
              </a:r>
              <a:endParaRPr lang="zh-CN" altLang="en-US" sz="800" dirty="0">
                <a:solidFill>
                  <a:schemeClr val="accent2">
                    <a:lumMod val="75000"/>
                  </a:schemeClr>
                </a:solidFill>
              </a:endParaRPr>
            </a:p>
          </p:txBody>
        </p:sp>
        <p:cxnSp>
          <p:nvCxnSpPr>
            <p:cNvPr id="58" name="直接箭头连接符 57"/>
            <p:cNvCxnSpPr/>
            <p:nvPr/>
          </p:nvCxnSpPr>
          <p:spPr bwMode="auto">
            <a:xfrm flipH="1">
              <a:off x="2717321" y="1936750"/>
              <a:ext cx="280379" cy="401008"/>
            </a:xfrm>
            <a:prstGeom prst="straightConnector1">
              <a:avLst/>
            </a:prstGeom>
            <a:ln>
              <a:headEnd type="none" w="sm" len="sm"/>
              <a:tailEnd type="arrow"/>
            </a:ln>
          </p:spPr>
          <p:style>
            <a:lnRef idx="1">
              <a:schemeClr val="accent2"/>
            </a:lnRef>
            <a:fillRef idx="0">
              <a:schemeClr val="accent2"/>
            </a:fillRef>
            <a:effectRef idx="0">
              <a:schemeClr val="accent2"/>
            </a:effectRef>
            <a:fontRef idx="minor">
              <a:schemeClr val="tx1"/>
            </a:fontRef>
          </p:style>
        </p:cxnSp>
        <p:cxnSp>
          <p:nvCxnSpPr>
            <p:cNvPr id="59" name="直接箭头连接符 58"/>
            <p:cNvCxnSpPr/>
            <p:nvPr/>
          </p:nvCxnSpPr>
          <p:spPr bwMode="auto">
            <a:xfrm flipH="1">
              <a:off x="3001992" y="2355850"/>
              <a:ext cx="287808" cy="370097"/>
            </a:xfrm>
            <a:prstGeom prst="straightConnector1">
              <a:avLst/>
            </a:prstGeom>
            <a:ln>
              <a:headEnd type="none" w="sm" len="sm"/>
              <a:tailEnd type="arrow"/>
            </a:ln>
          </p:spPr>
          <p:style>
            <a:lnRef idx="1">
              <a:schemeClr val="accent2"/>
            </a:lnRef>
            <a:fillRef idx="0">
              <a:schemeClr val="accent2"/>
            </a:fillRef>
            <a:effectRef idx="0">
              <a:schemeClr val="accent2"/>
            </a:effectRef>
            <a:fontRef idx="minor">
              <a:schemeClr val="tx1"/>
            </a:fontRef>
          </p:style>
        </p:cxnSp>
        <p:sp>
          <p:nvSpPr>
            <p:cNvPr id="63" name="TextBox 62"/>
            <p:cNvSpPr txBox="1"/>
            <p:nvPr/>
          </p:nvSpPr>
          <p:spPr>
            <a:xfrm>
              <a:off x="2708321" y="1230252"/>
              <a:ext cx="510639" cy="215444"/>
            </a:xfrm>
            <a:prstGeom prst="rect">
              <a:avLst/>
            </a:prstGeom>
            <a:noFill/>
          </p:spPr>
          <p:txBody>
            <a:bodyPr wrap="square" rtlCol="0">
              <a:spAutoFit/>
            </a:bodyPr>
            <a:lstStyle/>
            <a:p>
              <a:r>
                <a:rPr lang="en-US" altLang="zh-CN" sz="800" dirty="0" smtClean="0">
                  <a:solidFill>
                    <a:schemeClr val="accent2">
                      <a:lumMod val="75000"/>
                    </a:schemeClr>
                  </a:solidFill>
                </a:rPr>
                <a:t>0dBr</a:t>
              </a:r>
              <a:endParaRPr lang="zh-CN" altLang="en-US" sz="800" dirty="0">
                <a:solidFill>
                  <a:schemeClr val="accent2">
                    <a:lumMod val="75000"/>
                  </a:schemeClr>
                </a:solidFill>
              </a:endParaRPr>
            </a:p>
          </p:txBody>
        </p:sp>
        <p:cxnSp>
          <p:nvCxnSpPr>
            <p:cNvPr id="106" name="直接连接符 105"/>
            <p:cNvCxnSpPr>
              <a:endCxn id="145" idx="0"/>
            </p:cNvCxnSpPr>
            <p:nvPr/>
          </p:nvCxnSpPr>
          <p:spPr bwMode="auto">
            <a:xfrm>
              <a:off x="2639704" y="1837426"/>
              <a:ext cx="12669" cy="18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7" name="直接连接符 106"/>
            <p:cNvCxnSpPr/>
            <p:nvPr/>
          </p:nvCxnSpPr>
          <p:spPr bwMode="auto">
            <a:xfrm>
              <a:off x="1972595" y="1851805"/>
              <a:ext cx="12669" cy="18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8" name="直接连接符 107"/>
            <p:cNvCxnSpPr/>
            <p:nvPr/>
          </p:nvCxnSpPr>
          <p:spPr bwMode="auto">
            <a:xfrm>
              <a:off x="3528232" y="3355675"/>
              <a:ext cx="1167" cy="36484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1" name="直接连接符 110"/>
            <p:cNvCxnSpPr/>
            <p:nvPr/>
          </p:nvCxnSpPr>
          <p:spPr bwMode="auto">
            <a:xfrm>
              <a:off x="4543232" y="3344181"/>
              <a:ext cx="1167" cy="36484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16" name="TextBox 115"/>
            <p:cNvSpPr txBox="1"/>
            <p:nvPr/>
          </p:nvSpPr>
          <p:spPr>
            <a:xfrm>
              <a:off x="1992702" y="3372915"/>
              <a:ext cx="625492" cy="276999"/>
            </a:xfrm>
            <a:prstGeom prst="rect">
              <a:avLst/>
            </a:prstGeom>
            <a:noFill/>
          </p:spPr>
          <p:txBody>
            <a:bodyPr wrap="none" rtlCol="0">
              <a:spAutoFit/>
            </a:bodyPr>
            <a:lstStyle/>
            <a:p>
              <a:r>
                <a:rPr lang="en-US" altLang="zh-CN" sz="1000" dirty="0" smtClean="0"/>
                <a:t>P</a:t>
              </a:r>
              <a:r>
                <a:rPr lang="en-US" altLang="zh-CN" sz="1000" baseline="-25000" dirty="0" smtClean="0"/>
                <a:t>ref</a:t>
              </a:r>
              <a:r>
                <a:rPr lang="en-US" altLang="zh-CN" sz="1200" dirty="0" smtClean="0"/>
                <a:t>|</a:t>
              </a:r>
              <a:r>
                <a:rPr lang="en-US" altLang="zh-CN" sz="1200" baseline="-25000" dirty="0" smtClean="0"/>
                <a:t>BW0</a:t>
              </a:r>
              <a:endParaRPr lang="zh-CN" altLang="en-US" sz="1200" baseline="-25000" dirty="0"/>
            </a:p>
          </p:txBody>
        </p:sp>
        <p:sp>
          <p:nvSpPr>
            <p:cNvPr id="117" name="矩形 116"/>
            <p:cNvSpPr/>
            <p:nvPr/>
          </p:nvSpPr>
          <p:spPr>
            <a:xfrm>
              <a:off x="2571108" y="3395622"/>
              <a:ext cx="1039067" cy="246221"/>
            </a:xfrm>
            <a:prstGeom prst="rect">
              <a:avLst/>
            </a:prstGeom>
          </p:spPr>
          <p:txBody>
            <a:bodyPr wrap="none">
              <a:spAutoFit/>
            </a:bodyPr>
            <a:lstStyle/>
            <a:p>
              <a:r>
                <a:rPr lang="en-US" altLang="zh-CN" sz="1000" dirty="0" smtClean="0">
                  <a:solidFill>
                    <a:srgbClr val="FF0000"/>
                  </a:solidFill>
                </a:rPr>
                <a:t>ACI|</a:t>
              </a:r>
              <a:r>
                <a:rPr lang="en-US" altLang="zh-CN" sz="800" dirty="0" smtClean="0">
                  <a:solidFill>
                    <a:srgbClr val="FF0000"/>
                  </a:solidFill>
                </a:rPr>
                <a:t>[BW</a:t>
              </a:r>
              <a:r>
                <a:rPr lang="en-US" altLang="zh-CN" sz="800" baseline="-25000" dirty="0" smtClean="0">
                  <a:solidFill>
                    <a:srgbClr val="FF0000"/>
                  </a:solidFill>
                </a:rPr>
                <a:t>0</a:t>
              </a:r>
              <a:r>
                <a:rPr lang="en-US" altLang="zh-CN" sz="800" dirty="0" smtClean="0">
                  <a:solidFill>
                    <a:srgbClr val="FF0000"/>
                  </a:solidFill>
                </a:rPr>
                <a:t>,BW</a:t>
              </a:r>
              <a:r>
                <a:rPr lang="en-US" altLang="zh-CN" sz="800" baseline="-25000" dirty="0" smtClean="0">
                  <a:solidFill>
                    <a:srgbClr val="FF0000"/>
                  </a:solidFill>
                </a:rPr>
                <a:t>adj</a:t>
              </a:r>
              <a:r>
                <a:rPr lang="en-US" altLang="zh-CN" sz="800" dirty="0" smtClean="0">
                  <a:solidFill>
                    <a:srgbClr val="FF0000"/>
                  </a:solidFill>
                </a:rPr>
                <a:t>] </a:t>
              </a:r>
              <a:endParaRPr lang="zh-CN" altLang="en-US" sz="800" dirty="0">
                <a:solidFill>
                  <a:srgbClr val="FF0000"/>
                </a:solidFill>
              </a:endParaRPr>
            </a:p>
          </p:txBody>
        </p:sp>
        <p:sp>
          <p:nvSpPr>
            <p:cNvPr id="118" name="矩形 117"/>
            <p:cNvSpPr/>
            <p:nvPr/>
          </p:nvSpPr>
          <p:spPr>
            <a:xfrm>
              <a:off x="3489197" y="3392754"/>
              <a:ext cx="1125629" cy="246221"/>
            </a:xfrm>
            <a:prstGeom prst="rect">
              <a:avLst/>
            </a:prstGeom>
          </p:spPr>
          <p:txBody>
            <a:bodyPr wrap="none">
              <a:spAutoFit/>
            </a:bodyPr>
            <a:lstStyle/>
            <a:p>
              <a:r>
                <a:rPr lang="en-US" altLang="zh-CN" sz="1000" dirty="0" smtClean="0">
                  <a:solidFill>
                    <a:srgbClr val="FF0000"/>
                  </a:solidFill>
                </a:rPr>
                <a:t>AACI</a:t>
              </a:r>
              <a:r>
                <a:rPr lang="en-US" altLang="zh-CN" sz="800" dirty="0" smtClean="0">
                  <a:solidFill>
                    <a:srgbClr val="FF0000"/>
                  </a:solidFill>
                </a:rPr>
                <a:t>|[BW</a:t>
              </a:r>
              <a:r>
                <a:rPr lang="en-US" altLang="zh-CN" sz="800" baseline="-25000" dirty="0" smtClean="0">
                  <a:solidFill>
                    <a:srgbClr val="FF0000"/>
                  </a:solidFill>
                </a:rPr>
                <a:t>0</a:t>
              </a:r>
              <a:r>
                <a:rPr lang="en-US" altLang="zh-CN" sz="800" dirty="0" smtClean="0">
                  <a:solidFill>
                    <a:srgbClr val="FF0000"/>
                  </a:solidFill>
                </a:rPr>
                <a:t>,BW</a:t>
              </a:r>
              <a:r>
                <a:rPr lang="en-US" altLang="zh-CN" sz="800" baseline="-25000" dirty="0" smtClean="0">
                  <a:solidFill>
                    <a:srgbClr val="FF0000"/>
                  </a:solidFill>
                </a:rPr>
                <a:t>adj</a:t>
              </a:r>
              <a:r>
                <a:rPr lang="en-US" altLang="zh-CN" sz="800" dirty="0" smtClean="0">
                  <a:solidFill>
                    <a:srgbClr val="FF0000"/>
                  </a:solidFill>
                </a:rPr>
                <a:t>] </a:t>
              </a:r>
              <a:endParaRPr lang="zh-CN" altLang="en-US" sz="800" dirty="0">
                <a:solidFill>
                  <a:srgbClr val="FF0000"/>
                </a:solidFill>
              </a:endParaRPr>
            </a:p>
          </p:txBody>
        </p:sp>
      </p:grpSp>
      <p:sp>
        <p:nvSpPr>
          <p:cNvPr id="149" name="TextBox 148"/>
          <p:cNvSpPr txBox="1"/>
          <p:nvPr/>
        </p:nvSpPr>
        <p:spPr>
          <a:xfrm>
            <a:off x="763325" y="5915771"/>
            <a:ext cx="4102873" cy="523220"/>
          </a:xfrm>
          <a:prstGeom prst="rect">
            <a:avLst/>
          </a:prstGeom>
          <a:noFill/>
        </p:spPr>
        <p:txBody>
          <a:bodyPr wrap="square" rtlCol="0">
            <a:spAutoFit/>
          </a:bodyPr>
          <a:lstStyle/>
          <a:p>
            <a:r>
              <a:rPr lang="en-US" altLang="zh-CN" sz="1400" dirty="0" smtClean="0"/>
              <a:t>where,  [BW</a:t>
            </a:r>
            <a:r>
              <a:rPr lang="en-US" altLang="zh-CN" sz="1400" baseline="-25000" dirty="0" smtClean="0"/>
              <a:t>0</a:t>
            </a:r>
            <a:r>
              <a:rPr lang="en-US" altLang="zh-CN" sz="1400" dirty="0" smtClean="0"/>
              <a:t>,BW</a:t>
            </a:r>
            <a:r>
              <a:rPr lang="en-US" altLang="zh-CN" sz="1400" baseline="-25000" dirty="0" smtClean="0"/>
              <a:t>adj</a:t>
            </a:r>
            <a:r>
              <a:rPr lang="en-US" altLang="zh-CN" sz="1400" dirty="0" smtClean="0"/>
              <a:t>] means interference from BW</a:t>
            </a:r>
            <a:r>
              <a:rPr lang="en-US" altLang="zh-CN" sz="1400" baseline="-25000" dirty="0" smtClean="0"/>
              <a:t>0</a:t>
            </a:r>
            <a:r>
              <a:rPr lang="en-US" altLang="zh-CN" sz="1400" dirty="0" smtClean="0"/>
              <a:t> to BW</a:t>
            </a:r>
            <a:r>
              <a:rPr lang="en-US" altLang="zh-CN" sz="1400" baseline="-25000" dirty="0" smtClean="0"/>
              <a:t>adj</a:t>
            </a:r>
            <a:r>
              <a:rPr lang="en-US" altLang="zh-CN" sz="1400" dirty="0" smtClean="0"/>
              <a:t>, vice versa.   </a:t>
            </a:r>
            <a:endParaRPr lang="zh-CN" altLang="en-US" sz="1400" dirty="0"/>
          </a:p>
        </p:txBody>
      </p:sp>
      <p:cxnSp>
        <p:nvCxnSpPr>
          <p:cNvPr id="64" name="肘形连接符 63"/>
          <p:cNvCxnSpPr/>
          <p:nvPr/>
        </p:nvCxnSpPr>
        <p:spPr bwMode="auto">
          <a:xfrm rot="5400000">
            <a:off x="1586336" y="2366626"/>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5" name="肘形连接符 64"/>
          <p:cNvCxnSpPr/>
          <p:nvPr/>
        </p:nvCxnSpPr>
        <p:spPr bwMode="auto">
          <a:xfrm rot="5400000">
            <a:off x="1145011" y="2865770"/>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6" name="肘形连接符 65"/>
          <p:cNvCxnSpPr/>
          <p:nvPr/>
        </p:nvCxnSpPr>
        <p:spPr bwMode="auto">
          <a:xfrm rot="16200000" flipH="1">
            <a:off x="2586854" y="2349600"/>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7" name="肘形连接符 66"/>
          <p:cNvCxnSpPr/>
          <p:nvPr/>
        </p:nvCxnSpPr>
        <p:spPr bwMode="auto">
          <a:xfrm rot="16200000" flipH="1">
            <a:off x="2857525" y="2848875"/>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8" name="直接连接符 67"/>
          <p:cNvCxnSpPr/>
          <p:nvPr/>
        </p:nvCxnSpPr>
        <p:spPr bwMode="auto">
          <a:xfrm flipV="1">
            <a:off x="1938550" y="1355047"/>
            <a:ext cx="696318" cy="61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9" name="直接连接符 68"/>
          <p:cNvCxnSpPr/>
          <p:nvPr/>
        </p:nvCxnSpPr>
        <p:spPr bwMode="auto">
          <a:xfrm>
            <a:off x="3346726" y="3334420"/>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0" name="直接连接符 69"/>
          <p:cNvCxnSpPr/>
          <p:nvPr/>
        </p:nvCxnSpPr>
        <p:spPr bwMode="auto">
          <a:xfrm flipH="1">
            <a:off x="231003" y="3334520"/>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1" name="直接连接符 70"/>
          <p:cNvCxnSpPr/>
          <p:nvPr/>
        </p:nvCxnSpPr>
        <p:spPr bwMode="auto">
          <a:xfrm flipH="1">
            <a:off x="2623648" y="1341882"/>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2" name="直接连接符 71"/>
          <p:cNvCxnSpPr/>
          <p:nvPr/>
        </p:nvCxnSpPr>
        <p:spPr bwMode="auto">
          <a:xfrm flipH="1">
            <a:off x="1945773" y="1358951"/>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517585"/>
            <a:ext cx="9144001" cy="1066800"/>
          </a:xfrm>
        </p:spPr>
        <p:txBody>
          <a:bodyPr/>
          <a:lstStyle/>
          <a:p>
            <a:r>
              <a:rPr lang="en-US" altLang="zh-CN" sz="2400" dirty="0" smtClean="0"/>
              <a:t>AACI and AACPR for 2 adjacent channel with arbitrary bandwidth</a:t>
            </a:r>
            <a:br>
              <a:rPr lang="en-US" altLang="zh-CN" sz="2400" dirty="0" smtClean="0"/>
            </a:br>
            <a:r>
              <a:rPr lang="en-US" altLang="zh-CN" sz="1200" dirty="0" smtClean="0"/>
              <a:t> </a:t>
            </a:r>
            <a:r>
              <a:rPr lang="en-US" altLang="zh-CN" sz="2400" dirty="0" smtClean="0"/>
              <a:t>-------based on stepwise line integration</a:t>
            </a:r>
            <a:endParaRPr lang="zh-CN" altLang="en-US" sz="24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15</a:t>
            </a:fld>
            <a:endParaRPr lang="en-US" altLang="zh-CN"/>
          </a:p>
        </p:txBody>
      </p:sp>
      <p:grpSp>
        <p:nvGrpSpPr>
          <p:cNvPr id="9" name="组合 154"/>
          <p:cNvGrpSpPr/>
          <p:nvPr/>
        </p:nvGrpSpPr>
        <p:grpSpPr>
          <a:xfrm>
            <a:off x="4611295" y="2182748"/>
            <a:ext cx="2026634" cy="784788"/>
            <a:chOff x="3287436" y="4959824"/>
            <a:chExt cx="1577102" cy="931447"/>
          </a:xfrm>
        </p:grpSpPr>
        <p:pic>
          <p:nvPicPr>
            <p:cNvPr id="79"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80" name="TextBox 79"/>
            <p:cNvSpPr txBox="1"/>
            <p:nvPr/>
          </p:nvSpPr>
          <p:spPr>
            <a:xfrm>
              <a:off x="3425679" y="5635564"/>
              <a:ext cx="584200" cy="255707"/>
            </a:xfrm>
            <a:prstGeom prst="rect">
              <a:avLst/>
            </a:prstGeom>
            <a:noFill/>
          </p:spPr>
          <p:txBody>
            <a:bodyPr wrap="square" rtlCol="0">
              <a:spAutoFit/>
            </a:bodyPr>
            <a:lstStyle/>
            <a:p>
              <a:r>
                <a:rPr lang="en-US" altLang="zh-CN" sz="800" dirty="0" smtClean="0"/>
                <a:t>BW0/2</a:t>
              </a:r>
              <a:endParaRPr lang="zh-CN" altLang="en-US" sz="800" dirty="0"/>
            </a:p>
          </p:txBody>
        </p:sp>
        <p:sp>
          <p:nvSpPr>
            <p:cNvPr id="81" name="TextBox 80"/>
            <p:cNvSpPr txBox="1"/>
            <p:nvPr/>
          </p:nvSpPr>
          <p:spPr>
            <a:xfrm>
              <a:off x="3465940" y="4959824"/>
              <a:ext cx="1058381" cy="255706"/>
            </a:xfrm>
            <a:prstGeom prst="rect">
              <a:avLst/>
            </a:prstGeom>
            <a:noFill/>
          </p:spPr>
          <p:txBody>
            <a:bodyPr wrap="square" rtlCol="0">
              <a:spAutoFit/>
            </a:bodyPr>
            <a:lstStyle/>
            <a:p>
              <a:r>
                <a:rPr lang="en-US" altLang="zh-CN" sz="800" dirty="0" smtClean="0"/>
                <a:t>BW0/2+BWadj+BWaadj</a:t>
              </a:r>
              <a:endParaRPr lang="zh-CN" altLang="en-US" sz="800" dirty="0"/>
            </a:p>
          </p:txBody>
        </p:sp>
        <p:sp>
          <p:nvSpPr>
            <p:cNvPr id="82" name="TextBox 81"/>
            <p:cNvSpPr txBox="1"/>
            <p:nvPr/>
          </p:nvSpPr>
          <p:spPr>
            <a:xfrm>
              <a:off x="3769746" y="5167229"/>
              <a:ext cx="1094792" cy="438352"/>
            </a:xfrm>
            <a:prstGeom prst="rect">
              <a:avLst/>
            </a:prstGeom>
            <a:noFill/>
          </p:spPr>
          <p:txBody>
            <a:bodyPr wrap="square" rtlCol="0">
              <a:spAutoFit/>
            </a:bodyPr>
            <a:lstStyle/>
            <a:p>
              <a:r>
                <a:rPr lang="en-US" altLang="zh-CN" sz="1800" dirty="0" smtClean="0"/>
                <a:t>f</a:t>
              </a:r>
              <a:r>
                <a:rPr lang="en-US" altLang="zh-CN" sz="1800" baseline="-25000" dirty="0" smtClean="0"/>
                <a:t>step</a:t>
              </a:r>
              <a:r>
                <a:rPr lang="en-US" altLang="zh-CN" sz="1800" dirty="0" smtClean="0"/>
                <a:t>(x/N0)</a:t>
              </a:r>
              <a:r>
                <a:rPr lang="en-US" altLang="zh-CN" sz="1800" dirty="0" err="1" smtClean="0"/>
                <a:t>dx</a:t>
              </a:r>
              <a:endParaRPr lang="zh-CN" altLang="en-US" sz="1800" dirty="0"/>
            </a:p>
          </p:txBody>
        </p:sp>
      </p:grpSp>
      <p:sp>
        <p:nvSpPr>
          <p:cNvPr id="85" name="TextBox 84"/>
          <p:cNvSpPr txBox="1"/>
          <p:nvPr/>
        </p:nvSpPr>
        <p:spPr>
          <a:xfrm>
            <a:off x="8689387" y="2413115"/>
            <a:ext cx="335348" cy="246221"/>
          </a:xfrm>
          <a:prstGeom prst="rect">
            <a:avLst/>
          </a:prstGeom>
          <a:noFill/>
        </p:spPr>
        <p:txBody>
          <a:bodyPr wrap="none" rtlCol="0">
            <a:spAutoFit/>
          </a:bodyPr>
          <a:lstStyle/>
          <a:p>
            <a:r>
              <a:rPr lang="en-US" altLang="zh-CN" sz="1000" dirty="0" smtClean="0"/>
              <a:t>(2)</a:t>
            </a:r>
            <a:endParaRPr lang="zh-CN" altLang="en-US" sz="1000" dirty="0"/>
          </a:p>
        </p:txBody>
      </p:sp>
      <p:sp>
        <p:nvSpPr>
          <p:cNvPr id="86" name="TextBox 85"/>
          <p:cNvSpPr txBox="1"/>
          <p:nvPr/>
        </p:nvSpPr>
        <p:spPr>
          <a:xfrm>
            <a:off x="1900952" y="3147735"/>
            <a:ext cx="3098800" cy="276999"/>
          </a:xfrm>
          <a:prstGeom prst="rect">
            <a:avLst/>
          </a:prstGeom>
          <a:noFill/>
        </p:spPr>
        <p:txBody>
          <a:bodyPr wrap="square" rtlCol="0">
            <a:spAutoFit/>
          </a:bodyPr>
          <a:lstStyle/>
          <a:p>
            <a:r>
              <a:rPr lang="en-US" altLang="zh-CN" sz="1200" dirty="0" smtClean="0"/>
              <a:t>Equation (2) can be simplified as</a:t>
            </a:r>
            <a:endParaRPr lang="zh-CN" altLang="en-US" sz="1200" dirty="0"/>
          </a:p>
        </p:txBody>
      </p:sp>
      <p:grpSp>
        <p:nvGrpSpPr>
          <p:cNvPr id="13" name="组合 154"/>
          <p:cNvGrpSpPr/>
          <p:nvPr/>
        </p:nvGrpSpPr>
        <p:grpSpPr>
          <a:xfrm>
            <a:off x="3193601" y="3830187"/>
            <a:ext cx="2026634" cy="784786"/>
            <a:chOff x="3287436" y="4959824"/>
            <a:chExt cx="1577102" cy="931444"/>
          </a:xfrm>
        </p:grpSpPr>
        <p:pic>
          <p:nvPicPr>
            <p:cNvPr id="90"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91" name="TextBox 90"/>
            <p:cNvSpPr txBox="1"/>
            <p:nvPr/>
          </p:nvSpPr>
          <p:spPr>
            <a:xfrm>
              <a:off x="3425679" y="5635562"/>
              <a:ext cx="584200" cy="255706"/>
            </a:xfrm>
            <a:prstGeom prst="rect">
              <a:avLst/>
            </a:prstGeom>
            <a:noFill/>
          </p:spPr>
          <p:txBody>
            <a:bodyPr wrap="square" rtlCol="0">
              <a:spAutoFit/>
            </a:bodyPr>
            <a:lstStyle/>
            <a:p>
              <a:r>
                <a:rPr lang="en-US" altLang="zh-CN" sz="800" dirty="0" smtClean="0"/>
                <a:t>10MHz*N0</a:t>
              </a:r>
              <a:endParaRPr lang="zh-CN" altLang="en-US" sz="800" dirty="0"/>
            </a:p>
          </p:txBody>
        </p:sp>
        <p:sp>
          <p:nvSpPr>
            <p:cNvPr id="92" name="TextBox 91"/>
            <p:cNvSpPr txBox="1"/>
            <p:nvPr/>
          </p:nvSpPr>
          <p:spPr>
            <a:xfrm>
              <a:off x="3465939" y="4959824"/>
              <a:ext cx="1371179" cy="255705"/>
            </a:xfrm>
            <a:prstGeom prst="rect">
              <a:avLst/>
            </a:prstGeom>
            <a:noFill/>
          </p:spPr>
          <p:txBody>
            <a:bodyPr wrap="square" rtlCol="0">
              <a:spAutoFit/>
            </a:bodyPr>
            <a:lstStyle/>
            <a:p>
              <a:r>
                <a:rPr lang="en-US" altLang="zh-CN" sz="800" dirty="0" smtClean="0"/>
                <a:t>10MHz*N0+10MHz*2(</a:t>
              </a:r>
              <a:r>
                <a:rPr lang="en-US" altLang="zh-CN" sz="800" dirty="0" err="1" smtClean="0"/>
                <a:t>Nadj+Naadj</a:t>
              </a:r>
              <a:r>
                <a:rPr lang="en-US" altLang="zh-CN" sz="800" dirty="0" smtClean="0"/>
                <a:t>)</a:t>
              </a:r>
              <a:endParaRPr lang="zh-CN" altLang="en-US" sz="800" dirty="0"/>
            </a:p>
          </p:txBody>
        </p:sp>
        <p:sp>
          <p:nvSpPr>
            <p:cNvPr id="93" name="TextBox 92"/>
            <p:cNvSpPr txBox="1"/>
            <p:nvPr/>
          </p:nvSpPr>
          <p:spPr>
            <a:xfrm>
              <a:off x="3769746" y="5167226"/>
              <a:ext cx="1094792" cy="438351"/>
            </a:xfrm>
            <a:prstGeom prst="rect">
              <a:avLst/>
            </a:prstGeom>
            <a:noFill/>
          </p:spPr>
          <p:txBody>
            <a:bodyPr wrap="square" rtlCol="0">
              <a:spAutoFit/>
            </a:bodyPr>
            <a:lstStyle/>
            <a:p>
              <a:r>
                <a:rPr lang="en-US" altLang="zh-CN" sz="1800" dirty="0" smtClean="0"/>
                <a:t>f</a:t>
              </a:r>
              <a:r>
                <a:rPr lang="en-US" altLang="zh-CN" sz="1800" baseline="-25000" dirty="0" smtClean="0"/>
                <a:t>step</a:t>
              </a:r>
              <a:r>
                <a:rPr lang="en-US" altLang="zh-CN" sz="1800" dirty="0" smtClean="0"/>
                <a:t>(x/N0)</a:t>
              </a:r>
              <a:r>
                <a:rPr lang="en-US" altLang="zh-CN" sz="1800" dirty="0" err="1" smtClean="0"/>
                <a:t>dx</a:t>
              </a:r>
              <a:endParaRPr lang="zh-CN" altLang="en-US" sz="1800" dirty="0"/>
            </a:p>
          </p:txBody>
        </p:sp>
      </p:grpSp>
      <p:sp>
        <p:nvSpPr>
          <p:cNvPr id="89" name="TextBox 88"/>
          <p:cNvSpPr txBox="1"/>
          <p:nvPr/>
        </p:nvSpPr>
        <p:spPr>
          <a:xfrm>
            <a:off x="1518773" y="3997663"/>
            <a:ext cx="1840104" cy="369332"/>
          </a:xfrm>
          <a:prstGeom prst="rect">
            <a:avLst/>
          </a:prstGeom>
          <a:noFill/>
        </p:spPr>
        <p:txBody>
          <a:bodyPr wrap="square" rtlCol="0">
            <a:spAutoFit/>
          </a:bodyPr>
          <a:lstStyle/>
          <a:p>
            <a:r>
              <a:rPr lang="en-US" altLang="zh-CN" sz="1800" dirty="0" smtClean="0"/>
              <a:t>AACI|</a:t>
            </a:r>
            <a:r>
              <a:rPr lang="en-US" altLang="zh-CN" sz="800" dirty="0" smtClean="0"/>
              <a:t>[BW0,BWaadj]  </a:t>
            </a:r>
            <a:r>
              <a:rPr lang="en-US" altLang="zh-CN" sz="1800" dirty="0" smtClean="0"/>
              <a:t>=</a:t>
            </a:r>
            <a:endParaRPr lang="zh-CN" altLang="en-US" sz="1800" dirty="0"/>
          </a:p>
        </p:txBody>
      </p:sp>
      <p:sp>
        <p:nvSpPr>
          <p:cNvPr id="104" name="TextBox 103"/>
          <p:cNvSpPr txBox="1"/>
          <p:nvPr/>
        </p:nvSpPr>
        <p:spPr>
          <a:xfrm>
            <a:off x="2379091" y="5044862"/>
            <a:ext cx="4653613" cy="369332"/>
          </a:xfrm>
          <a:prstGeom prst="rect">
            <a:avLst/>
          </a:prstGeom>
          <a:noFill/>
        </p:spPr>
        <p:txBody>
          <a:bodyPr wrap="square" rtlCol="0">
            <a:spAutoFit/>
          </a:bodyPr>
          <a:lstStyle/>
          <a:p>
            <a:r>
              <a:rPr lang="en-US" altLang="zh-CN" sz="1800" dirty="0" smtClean="0"/>
              <a:t>AACPR|</a:t>
            </a:r>
            <a:r>
              <a:rPr lang="en-US" altLang="zh-CN" sz="800" dirty="0" smtClean="0"/>
              <a:t>[BW0,BWaadj]  </a:t>
            </a:r>
            <a:r>
              <a:rPr lang="en-US" altLang="zh-CN" sz="1800" dirty="0" smtClean="0"/>
              <a:t>= P</a:t>
            </a:r>
            <a:r>
              <a:rPr lang="en-US" altLang="zh-CN" sz="1800" baseline="-25000" dirty="0" smtClean="0"/>
              <a:t>ref</a:t>
            </a:r>
            <a:r>
              <a:rPr lang="en-US" altLang="zh-CN" sz="1800" dirty="0" smtClean="0"/>
              <a:t>|</a:t>
            </a:r>
            <a:r>
              <a:rPr lang="en-US" altLang="zh-CN" sz="800" dirty="0" smtClean="0"/>
              <a:t>BW0</a:t>
            </a:r>
            <a:r>
              <a:rPr lang="en-US" altLang="zh-CN" sz="1800" dirty="0" smtClean="0"/>
              <a:t> -AACI|</a:t>
            </a:r>
            <a:r>
              <a:rPr lang="en-US" altLang="zh-CN" sz="800" dirty="0" smtClean="0"/>
              <a:t>[BW0,BWaadj] </a:t>
            </a:r>
            <a:endParaRPr lang="zh-CN" altLang="en-US" sz="800" dirty="0"/>
          </a:p>
        </p:txBody>
      </p:sp>
      <p:sp>
        <p:nvSpPr>
          <p:cNvPr id="87" name="TextBox 86"/>
          <p:cNvSpPr txBox="1"/>
          <p:nvPr/>
        </p:nvSpPr>
        <p:spPr>
          <a:xfrm>
            <a:off x="222628" y="2312845"/>
            <a:ext cx="4796287" cy="369332"/>
          </a:xfrm>
          <a:prstGeom prst="rect">
            <a:avLst/>
          </a:prstGeom>
          <a:noFill/>
        </p:spPr>
        <p:txBody>
          <a:bodyPr wrap="square" rtlCol="0">
            <a:spAutoFit/>
          </a:bodyPr>
          <a:lstStyle/>
          <a:p>
            <a:r>
              <a:rPr lang="en-US" altLang="zh-CN" sz="1800" dirty="0" smtClean="0"/>
              <a:t>AACI|</a:t>
            </a:r>
            <a:r>
              <a:rPr lang="en-US" altLang="zh-CN" sz="800" dirty="0" smtClean="0"/>
              <a:t>[BW0,BWaadj]  </a:t>
            </a:r>
            <a:r>
              <a:rPr lang="en-US" altLang="zh-CN" sz="1800" dirty="0" smtClean="0"/>
              <a:t>=ACI|</a:t>
            </a:r>
            <a:r>
              <a:rPr lang="en-US" altLang="zh-CN" sz="800" dirty="0" smtClean="0"/>
              <a:t>[BW0,BWadj+BWaadj]</a:t>
            </a:r>
            <a:r>
              <a:rPr lang="en-US" altLang="zh-CN" sz="1800" dirty="0" smtClean="0"/>
              <a:t>-ACI|</a:t>
            </a:r>
            <a:r>
              <a:rPr lang="en-US" altLang="zh-CN" sz="800" dirty="0" smtClean="0"/>
              <a:t>[BW0,BWadj]</a:t>
            </a:r>
            <a:r>
              <a:rPr lang="en-US" altLang="zh-CN" sz="1800" dirty="0" smtClean="0"/>
              <a:t>=</a:t>
            </a:r>
            <a:endParaRPr lang="zh-CN" altLang="en-US" sz="1800" dirty="0"/>
          </a:p>
        </p:txBody>
      </p:sp>
      <p:grpSp>
        <p:nvGrpSpPr>
          <p:cNvPr id="88" name="组合 154"/>
          <p:cNvGrpSpPr/>
          <p:nvPr/>
        </p:nvGrpSpPr>
        <p:grpSpPr>
          <a:xfrm>
            <a:off x="6747770" y="2179871"/>
            <a:ext cx="2026634" cy="784788"/>
            <a:chOff x="3287436" y="4959824"/>
            <a:chExt cx="1577102" cy="931447"/>
          </a:xfrm>
        </p:grpSpPr>
        <p:pic>
          <p:nvPicPr>
            <p:cNvPr id="94"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95" name="TextBox 94"/>
            <p:cNvSpPr txBox="1"/>
            <p:nvPr/>
          </p:nvSpPr>
          <p:spPr>
            <a:xfrm>
              <a:off x="3425679" y="5635564"/>
              <a:ext cx="584200" cy="255707"/>
            </a:xfrm>
            <a:prstGeom prst="rect">
              <a:avLst/>
            </a:prstGeom>
            <a:noFill/>
          </p:spPr>
          <p:txBody>
            <a:bodyPr wrap="square" rtlCol="0">
              <a:spAutoFit/>
            </a:bodyPr>
            <a:lstStyle/>
            <a:p>
              <a:r>
                <a:rPr lang="en-US" altLang="zh-CN" sz="800" dirty="0" smtClean="0"/>
                <a:t>BW0/2</a:t>
              </a:r>
              <a:endParaRPr lang="zh-CN" altLang="en-US" sz="800" dirty="0"/>
            </a:p>
          </p:txBody>
        </p:sp>
        <p:sp>
          <p:nvSpPr>
            <p:cNvPr id="99" name="TextBox 98"/>
            <p:cNvSpPr txBox="1"/>
            <p:nvPr/>
          </p:nvSpPr>
          <p:spPr>
            <a:xfrm>
              <a:off x="3465940" y="4959824"/>
              <a:ext cx="884683" cy="255705"/>
            </a:xfrm>
            <a:prstGeom prst="rect">
              <a:avLst/>
            </a:prstGeom>
            <a:noFill/>
          </p:spPr>
          <p:txBody>
            <a:bodyPr wrap="square" rtlCol="0">
              <a:spAutoFit/>
            </a:bodyPr>
            <a:lstStyle/>
            <a:p>
              <a:r>
                <a:rPr lang="en-US" altLang="zh-CN" sz="800" dirty="0" smtClean="0"/>
                <a:t>BW0/2+BWadj</a:t>
              </a:r>
              <a:endParaRPr lang="zh-CN" altLang="en-US" sz="800" dirty="0"/>
            </a:p>
          </p:txBody>
        </p:sp>
        <p:sp>
          <p:nvSpPr>
            <p:cNvPr id="100" name="TextBox 99"/>
            <p:cNvSpPr txBox="1"/>
            <p:nvPr/>
          </p:nvSpPr>
          <p:spPr>
            <a:xfrm>
              <a:off x="3769746" y="5167229"/>
              <a:ext cx="1094792" cy="438352"/>
            </a:xfrm>
            <a:prstGeom prst="rect">
              <a:avLst/>
            </a:prstGeom>
            <a:noFill/>
          </p:spPr>
          <p:txBody>
            <a:bodyPr wrap="square" rtlCol="0">
              <a:spAutoFit/>
            </a:bodyPr>
            <a:lstStyle/>
            <a:p>
              <a:r>
                <a:rPr lang="en-US" altLang="zh-CN" sz="1800" dirty="0" smtClean="0"/>
                <a:t>f</a:t>
              </a:r>
              <a:r>
                <a:rPr lang="en-US" altLang="zh-CN" sz="1800" baseline="-25000" dirty="0" smtClean="0"/>
                <a:t>step</a:t>
              </a:r>
              <a:r>
                <a:rPr lang="en-US" altLang="zh-CN" sz="1800" dirty="0" smtClean="0"/>
                <a:t>(x/N0)</a:t>
              </a:r>
              <a:r>
                <a:rPr lang="en-US" altLang="zh-CN" sz="1800" dirty="0" err="1" smtClean="0"/>
                <a:t>dx</a:t>
              </a:r>
              <a:endParaRPr lang="zh-CN" altLang="en-US" sz="1800" dirty="0"/>
            </a:p>
          </p:txBody>
        </p:sp>
      </p:grpSp>
      <p:sp>
        <p:nvSpPr>
          <p:cNvPr id="105" name="TextBox 104"/>
          <p:cNvSpPr txBox="1"/>
          <p:nvPr/>
        </p:nvSpPr>
        <p:spPr>
          <a:xfrm>
            <a:off x="6433650" y="2258078"/>
            <a:ext cx="224287" cy="461665"/>
          </a:xfrm>
          <a:prstGeom prst="rect">
            <a:avLst/>
          </a:prstGeom>
          <a:noFill/>
        </p:spPr>
        <p:txBody>
          <a:bodyPr wrap="square" rtlCol="0">
            <a:spAutoFit/>
          </a:bodyPr>
          <a:lstStyle/>
          <a:p>
            <a:r>
              <a:rPr lang="en-US" altLang="zh-CN" dirty="0" smtClean="0"/>
              <a:t>-</a:t>
            </a:r>
            <a:endParaRPr lang="zh-CN" altLang="en-US" dirty="0"/>
          </a:p>
        </p:txBody>
      </p:sp>
      <p:sp>
        <p:nvSpPr>
          <p:cNvPr id="106" name="TextBox 105"/>
          <p:cNvSpPr txBox="1"/>
          <p:nvPr/>
        </p:nvSpPr>
        <p:spPr>
          <a:xfrm>
            <a:off x="4992344" y="3939379"/>
            <a:ext cx="224287" cy="461665"/>
          </a:xfrm>
          <a:prstGeom prst="rect">
            <a:avLst/>
          </a:prstGeom>
          <a:noFill/>
        </p:spPr>
        <p:txBody>
          <a:bodyPr wrap="square" rtlCol="0">
            <a:spAutoFit/>
          </a:bodyPr>
          <a:lstStyle/>
          <a:p>
            <a:r>
              <a:rPr lang="en-US" altLang="zh-CN" dirty="0" smtClean="0"/>
              <a:t>-</a:t>
            </a:r>
            <a:endParaRPr lang="zh-CN" altLang="en-US" dirty="0"/>
          </a:p>
        </p:txBody>
      </p:sp>
      <p:grpSp>
        <p:nvGrpSpPr>
          <p:cNvPr id="107" name="组合 154"/>
          <p:cNvGrpSpPr/>
          <p:nvPr/>
        </p:nvGrpSpPr>
        <p:grpSpPr>
          <a:xfrm>
            <a:off x="5226559" y="3835938"/>
            <a:ext cx="2026634" cy="784786"/>
            <a:chOff x="3287436" y="4959824"/>
            <a:chExt cx="1577102" cy="931444"/>
          </a:xfrm>
        </p:grpSpPr>
        <p:pic>
          <p:nvPicPr>
            <p:cNvPr id="108"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09" name="TextBox 108"/>
            <p:cNvSpPr txBox="1"/>
            <p:nvPr/>
          </p:nvSpPr>
          <p:spPr>
            <a:xfrm>
              <a:off x="3425679" y="5635562"/>
              <a:ext cx="584200" cy="255706"/>
            </a:xfrm>
            <a:prstGeom prst="rect">
              <a:avLst/>
            </a:prstGeom>
            <a:noFill/>
          </p:spPr>
          <p:txBody>
            <a:bodyPr wrap="square" rtlCol="0">
              <a:spAutoFit/>
            </a:bodyPr>
            <a:lstStyle/>
            <a:p>
              <a:r>
                <a:rPr lang="en-US" altLang="zh-CN" sz="800" dirty="0" smtClean="0"/>
                <a:t>10MHz*N0</a:t>
              </a:r>
              <a:endParaRPr lang="zh-CN" altLang="en-US" sz="800" dirty="0"/>
            </a:p>
          </p:txBody>
        </p:sp>
        <p:sp>
          <p:nvSpPr>
            <p:cNvPr id="110" name="TextBox 109"/>
            <p:cNvSpPr txBox="1"/>
            <p:nvPr/>
          </p:nvSpPr>
          <p:spPr>
            <a:xfrm>
              <a:off x="3465940" y="4959824"/>
              <a:ext cx="1077401" cy="255705"/>
            </a:xfrm>
            <a:prstGeom prst="rect">
              <a:avLst/>
            </a:prstGeom>
            <a:noFill/>
          </p:spPr>
          <p:txBody>
            <a:bodyPr wrap="square" rtlCol="0">
              <a:spAutoFit/>
            </a:bodyPr>
            <a:lstStyle/>
            <a:p>
              <a:r>
                <a:rPr lang="en-US" altLang="zh-CN" sz="800" dirty="0" smtClean="0"/>
                <a:t>10MHz*N0+10MHz*2Nadj</a:t>
              </a:r>
              <a:endParaRPr lang="zh-CN" altLang="en-US" sz="800" dirty="0"/>
            </a:p>
          </p:txBody>
        </p:sp>
        <p:sp>
          <p:nvSpPr>
            <p:cNvPr id="111" name="TextBox 110"/>
            <p:cNvSpPr txBox="1"/>
            <p:nvPr/>
          </p:nvSpPr>
          <p:spPr>
            <a:xfrm>
              <a:off x="3769746" y="5167226"/>
              <a:ext cx="1094792" cy="438351"/>
            </a:xfrm>
            <a:prstGeom prst="rect">
              <a:avLst/>
            </a:prstGeom>
            <a:noFill/>
          </p:spPr>
          <p:txBody>
            <a:bodyPr wrap="square" rtlCol="0">
              <a:spAutoFit/>
            </a:bodyPr>
            <a:lstStyle/>
            <a:p>
              <a:r>
                <a:rPr lang="en-US" altLang="zh-CN" sz="1800" dirty="0" smtClean="0"/>
                <a:t>f</a:t>
              </a:r>
              <a:r>
                <a:rPr lang="en-US" altLang="zh-CN" sz="1800" baseline="-25000" dirty="0" smtClean="0"/>
                <a:t>step</a:t>
              </a:r>
              <a:r>
                <a:rPr lang="en-US" altLang="zh-CN" sz="1800" dirty="0" smtClean="0"/>
                <a:t>(x/N0)</a:t>
              </a:r>
              <a:r>
                <a:rPr lang="en-US" altLang="zh-CN" sz="1800" dirty="0" err="1" smtClean="0"/>
                <a:t>dx</a:t>
              </a:r>
              <a:endParaRPr lang="zh-CN" altLang="en-US" sz="18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标题 1"/>
          <p:cNvSpPr>
            <a:spLocks noGrp="1"/>
          </p:cNvSpPr>
          <p:nvPr>
            <p:ph type="title"/>
          </p:nvPr>
        </p:nvSpPr>
        <p:spPr>
          <a:xfrm>
            <a:off x="0" y="302150"/>
            <a:ext cx="9144000" cy="1066800"/>
          </a:xfrm>
        </p:spPr>
        <p:txBody>
          <a:bodyPr/>
          <a:lstStyle/>
          <a:p>
            <a:r>
              <a:rPr lang="en-US" altLang="zh-CN" sz="2400" dirty="0" smtClean="0"/>
              <a:t>Quantized SM function for arbitrary MCS</a:t>
            </a:r>
            <a:r>
              <a:rPr lang="en-US" altLang="zh-CN" sz="2400" baseline="-25000" dirty="0" smtClean="0"/>
              <a:t>x</a:t>
            </a:r>
            <a:endParaRPr lang="zh-CN" altLang="en-US" sz="1200" baseline="-25000" dirty="0"/>
          </a:p>
        </p:txBody>
      </p:sp>
      <p:grpSp>
        <p:nvGrpSpPr>
          <p:cNvPr id="94" name="组合 93"/>
          <p:cNvGrpSpPr/>
          <p:nvPr/>
        </p:nvGrpSpPr>
        <p:grpSpPr>
          <a:xfrm>
            <a:off x="4945134" y="1217968"/>
            <a:ext cx="3999783" cy="2408583"/>
            <a:chOff x="4937183" y="955575"/>
            <a:chExt cx="3999783" cy="2408583"/>
          </a:xfrm>
        </p:grpSpPr>
        <p:pic>
          <p:nvPicPr>
            <p:cNvPr id="207" name="Picture 2"/>
            <p:cNvPicPr>
              <a:picLocks noChangeAspect="1" noChangeArrowheads="1"/>
            </p:cNvPicPr>
            <p:nvPr/>
          </p:nvPicPr>
          <p:blipFill>
            <a:blip r:embed="rId2" cstate="print"/>
            <a:srcRect l="53538" t="52982" r="14286" b="7048"/>
            <a:stretch>
              <a:fillRect/>
            </a:stretch>
          </p:blipFill>
          <p:spPr bwMode="auto">
            <a:xfrm>
              <a:off x="5419477" y="955575"/>
              <a:ext cx="3479064" cy="2408583"/>
            </a:xfrm>
            <a:prstGeom prst="rect">
              <a:avLst/>
            </a:prstGeom>
            <a:noFill/>
            <a:ln w="9525">
              <a:noFill/>
              <a:miter lim="800000"/>
              <a:headEnd/>
              <a:tailEnd/>
            </a:ln>
          </p:spPr>
        </p:pic>
        <p:sp>
          <p:nvSpPr>
            <p:cNvPr id="228" name="任意多边形 227"/>
            <p:cNvSpPr/>
            <p:nvPr/>
          </p:nvSpPr>
          <p:spPr bwMode="auto">
            <a:xfrm>
              <a:off x="8669547" y="1594092"/>
              <a:ext cx="267419" cy="638355"/>
            </a:xfrm>
            <a:custGeom>
              <a:avLst/>
              <a:gdLst>
                <a:gd name="connsiteX0" fmla="*/ 0 w 267419"/>
                <a:gd name="connsiteY0" fmla="*/ 0 h 638355"/>
                <a:gd name="connsiteX1" fmla="*/ 267419 w 267419"/>
                <a:gd name="connsiteY1" fmla="*/ 293298 h 638355"/>
                <a:gd name="connsiteX2" fmla="*/ 0 w 267419"/>
                <a:gd name="connsiteY2" fmla="*/ 638355 h 638355"/>
              </a:gdLst>
              <a:ahLst/>
              <a:cxnLst>
                <a:cxn ang="0">
                  <a:pos x="connsiteX0" y="connsiteY0"/>
                </a:cxn>
                <a:cxn ang="0">
                  <a:pos x="connsiteX1" y="connsiteY1"/>
                </a:cxn>
                <a:cxn ang="0">
                  <a:pos x="connsiteX2" y="connsiteY2"/>
                </a:cxn>
              </a:cxnLst>
              <a:rect l="l" t="t" r="r" b="b"/>
              <a:pathLst>
                <a:path w="267419" h="638355">
                  <a:moveTo>
                    <a:pt x="0" y="0"/>
                  </a:moveTo>
                  <a:cubicBezTo>
                    <a:pt x="133709" y="93453"/>
                    <a:pt x="267419" y="186906"/>
                    <a:pt x="267419" y="293298"/>
                  </a:cubicBezTo>
                  <a:cubicBezTo>
                    <a:pt x="267419" y="399690"/>
                    <a:pt x="47445" y="575095"/>
                    <a:pt x="0" y="638355"/>
                  </a:cubicBezTo>
                </a:path>
              </a:pathLst>
            </a:custGeom>
            <a:noFill/>
            <a:ln w="28575" cap="flat" cmpd="sng" algn="ctr">
              <a:solidFill>
                <a:srgbClr val="FF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sp>
          <p:nvSpPr>
            <p:cNvPr id="229" name="TextBox 228"/>
            <p:cNvSpPr txBox="1"/>
            <p:nvPr/>
          </p:nvSpPr>
          <p:spPr>
            <a:xfrm>
              <a:off x="4937183" y="1476198"/>
              <a:ext cx="690113" cy="276999"/>
            </a:xfrm>
            <a:prstGeom prst="rect">
              <a:avLst/>
            </a:prstGeom>
            <a:noFill/>
          </p:spPr>
          <p:txBody>
            <a:bodyPr wrap="square" rtlCol="0">
              <a:spAutoFit/>
            </a:bodyPr>
            <a:lstStyle/>
            <a:p>
              <a:r>
                <a:rPr lang="en-US" altLang="zh-CN" sz="1200" dirty="0" smtClean="0">
                  <a:solidFill>
                    <a:schemeClr val="accent2">
                      <a:lumMod val="75000"/>
                    </a:schemeClr>
                  </a:solidFill>
                </a:rPr>
                <a:t>MCS</a:t>
              </a:r>
              <a:r>
                <a:rPr lang="en-US" altLang="zh-CN" sz="1200" baseline="-25000" dirty="0" smtClean="0">
                  <a:solidFill>
                    <a:schemeClr val="accent2">
                      <a:lumMod val="75000"/>
                    </a:schemeClr>
                  </a:solidFill>
                </a:rPr>
                <a:t>0</a:t>
              </a:r>
              <a:endParaRPr lang="zh-CN" altLang="en-US" sz="1200" baseline="-25000" dirty="0">
                <a:solidFill>
                  <a:schemeClr val="accent2">
                    <a:lumMod val="75000"/>
                  </a:schemeClr>
                </a:solidFill>
              </a:endParaRPr>
            </a:p>
          </p:txBody>
        </p:sp>
        <p:sp>
          <p:nvSpPr>
            <p:cNvPr id="230" name="TextBox 229"/>
            <p:cNvSpPr txBox="1"/>
            <p:nvPr/>
          </p:nvSpPr>
          <p:spPr>
            <a:xfrm>
              <a:off x="4940059" y="2074295"/>
              <a:ext cx="690113" cy="276999"/>
            </a:xfrm>
            <a:prstGeom prst="rect">
              <a:avLst/>
            </a:prstGeom>
            <a:noFill/>
          </p:spPr>
          <p:txBody>
            <a:bodyPr wrap="square" rtlCol="0">
              <a:spAutoFit/>
            </a:bodyPr>
            <a:lstStyle/>
            <a:p>
              <a:r>
                <a:rPr lang="en-US" altLang="zh-CN" sz="1200" dirty="0" smtClean="0">
                  <a:solidFill>
                    <a:srgbClr val="FF9933"/>
                  </a:solidFill>
                </a:rPr>
                <a:t>MCS</a:t>
              </a:r>
              <a:r>
                <a:rPr lang="en-US" altLang="zh-CN" sz="1200" baseline="-25000" dirty="0" smtClean="0">
                  <a:solidFill>
                    <a:srgbClr val="FF9933"/>
                  </a:solidFill>
                </a:rPr>
                <a:t>3</a:t>
              </a:r>
              <a:endParaRPr lang="zh-CN" altLang="en-US" sz="1200" baseline="-25000" dirty="0">
                <a:solidFill>
                  <a:srgbClr val="FF9933"/>
                </a:solidFill>
              </a:endParaRPr>
            </a:p>
          </p:txBody>
        </p:sp>
      </p:grpSp>
      <p:sp>
        <p:nvSpPr>
          <p:cNvPr id="3" name="日期占位符 2"/>
          <p:cNvSpPr>
            <a:spLocks noGrp="1"/>
          </p:cNvSpPr>
          <p:nvPr>
            <p:ph type="dt" sz="half" idx="10"/>
          </p:nvPr>
        </p:nvSpPr>
        <p:spPr>
          <a:xfrm>
            <a:off x="696913" y="332601"/>
            <a:ext cx="942566" cy="276999"/>
          </a:xfrm>
        </p:spPr>
        <p:txBody>
          <a:bodyPr/>
          <a:lstStyle/>
          <a:p>
            <a:pPr>
              <a:defRPr/>
            </a:pPr>
            <a:r>
              <a:rPr lang="en-US" altLang="zh-CN" dirty="0" smtClean="0"/>
              <a:t>July</a:t>
            </a:r>
            <a:r>
              <a:rPr lang="en-US" dirty="0" smtClean="0"/>
              <a:t>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16</a:t>
            </a:fld>
            <a:endParaRPr lang="en-US" altLang="zh-CN"/>
          </a:p>
        </p:txBody>
      </p:sp>
      <p:sp>
        <p:nvSpPr>
          <p:cNvPr id="64" name="左大括号 63"/>
          <p:cNvSpPr/>
          <p:nvPr/>
        </p:nvSpPr>
        <p:spPr bwMode="auto">
          <a:xfrm>
            <a:off x="1543050" y="4654550"/>
            <a:ext cx="311150" cy="1308100"/>
          </a:xfrm>
          <a:prstGeom prst="leftBrace">
            <a:avLst>
              <a:gd name="adj1" fmla="val 8333"/>
              <a:gd name="adj2" fmla="val 50379"/>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sp>
        <p:nvSpPr>
          <p:cNvPr id="65" name="TextBox 64"/>
          <p:cNvSpPr txBox="1"/>
          <p:nvPr/>
        </p:nvSpPr>
        <p:spPr>
          <a:xfrm>
            <a:off x="1" y="5073650"/>
            <a:ext cx="1587500" cy="461665"/>
          </a:xfrm>
          <a:prstGeom prst="rect">
            <a:avLst/>
          </a:prstGeom>
          <a:noFill/>
        </p:spPr>
        <p:txBody>
          <a:bodyPr wrap="square" rtlCol="0">
            <a:spAutoFit/>
          </a:bodyPr>
          <a:lstStyle/>
          <a:p>
            <a:r>
              <a:rPr lang="en-US" altLang="zh-CN" dirty="0" smtClean="0"/>
              <a:t>f</a:t>
            </a:r>
            <a:r>
              <a:rPr lang="en-US" altLang="zh-CN" baseline="-25000" dirty="0" smtClean="0"/>
              <a:t>step</a:t>
            </a:r>
            <a:r>
              <a:rPr lang="en-US" altLang="zh-CN" dirty="0" smtClean="0"/>
              <a:t>(x)|</a:t>
            </a:r>
            <a:r>
              <a:rPr lang="en-US" altLang="zh-CN" sz="1000" dirty="0" smtClean="0"/>
              <a:t>MCS</a:t>
            </a:r>
            <a:r>
              <a:rPr lang="en-US" altLang="zh-CN" sz="1000" baseline="-25000" dirty="0" smtClean="0"/>
              <a:t>x</a:t>
            </a:r>
            <a:r>
              <a:rPr lang="en-US" altLang="zh-CN" dirty="0" smtClean="0"/>
              <a:t>=</a:t>
            </a:r>
            <a:endParaRPr lang="zh-CN" altLang="en-US" dirty="0"/>
          </a:p>
        </p:txBody>
      </p:sp>
      <p:sp>
        <p:nvSpPr>
          <p:cNvPr id="66" name="TextBox 65"/>
          <p:cNvSpPr txBox="1"/>
          <p:nvPr/>
        </p:nvSpPr>
        <p:spPr>
          <a:xfrm>
            <a:off x="1830185" y="4540250"/>
            <a:ext cx="1524000" cy="307777"/>
          </a:xfrm>
          <a:prstGeom prst="rect">
            <a:avLst/>
          </a:prstGeom>
          <a:noFill/>
        </p:spPr>
        <p:txBody>
          <a:bodyPr wrap="square" rtlCol="0">
            <a:spAutoFit/>
          </a:bodyPr>
          <a:lstStyle/>
          <a:p>
            <a:r>
              <a:rPr lang="en-US" altLang="zh-CN" sz="1400" dirty="0" smtClean="0"/>
              <a:t>a</a:t>
            </a:r>
            <a:r>
              <a:rPr lang="en-US" altLang="zh-CN" sz="1400" baseline="-25000" dirty="0" smtClean="0"/>
              <a:t>ref,MCSx</a:t>
            </a:r>
            <a:r>
              <a:rPr lang="en-US" altLang="zh-CN" sz="1400" dirty="0" smtClean="0"/>
              <a:t>=0dBr,</a:t>
            </a:r>
            <a:endParaRPr lang="zh-CN" altLang="en-US" sz="1400" dirty="0"/>
          </a:p>
        </p:txBody>
      </p:sp>
      <p:sp>
        <p:nvSpPr>
          <p:cNvPr id="67" name="TextBox 66"/>
          <p:cNvSpPr txBox="1"/>
          <p:nvPr/>
        </p:nvSpPr>
        <p:spPr>
          <a:xfrm>
            <a:off x="3343680" y="4572000"/>
            <a:ext cx="1930400" cy="307777"/>
          </a:xfrm>
          <a:prstGeom prst="rect">
            <a:avLst/>
          </a:prstGeom>
          <a:noFill/>
        </p:spPr>
        <p:txBody>
          <a:bodyPr wrap="square" rtlCol="0">
            <a:spAutoFit/>
          </a:bodyPr>
          <a:lstStyle/>
          <a:p>
            <a:r>
              <a:rPr lang="en-US" altLang="zh-CN" sz="1400" dirty="0" smtClean="0"/>
              <a:t>0&lt;|x|&lt;=10MHz</a:t>
            </a:r>
            <a:endParaRPr lang="zh-CN" altLang="en-US" sz="1400" dirty="0"/>
          </a:p>
        </p:txBody>
      </p:sp>
      <p:sp>
        <p:nvSpPr>
          <p:cNvPr id="68" name="TextBox 67"/>
          <p:cNvSpPr txBox="1"/>
          <p:nvPr/>
        </p:nvSpPr>
        <p:spPr>
          <a:xfrm>
            <a:off x="1841337" y="4953000"/>
            <a:ext cx="1712895" cy="307777"/>
          </a:xfrm>
          <a:prstGeom prst="rect">
            <a:avLst/>
          </a:prstGeom>
          <a:noFill/>
        </p:spPr>
        <p:txBody>
          <a:bodyPr wrap="square" rtlCol="0">
            <a:spAutoFit/>
          </a:bodyPr>
          <a:lstStyle/>
          <a:p>
            <a:r>
              <a:rPr lang="en-US" altLang="zh-CN" sz="1400" dirty="0" smtClean="0"/>
              <a:t>a</a:t>
            </a:r>
            <a:r>
              <a:rPr lang="en-US" altLang="zh-CN" sz="1400" baseline="-25000" dirty="0" smtClean="0"/>
              <a:t>0,MCSx</a:t>
            </a:r>
            <a:r>
              <a:rPr lang="en-US" altLang="zh-CN" sz="1400" dirty="0" smtClean="0"/>
              <a:t>=-24dBr-</a:t>
            </a:r>
            <a:r>
              <a:rPr lang="el-GR" altLang="zh-CN" sz="1400" dirty="0" smtClean="0"/>
              <a:t>Δ</a:t>
            </a:r>
            <a:r>
              <a:rPr lang="en-US" altLang="zh-CN" sz="1400" dirty="0" smtClean="0"/>
              <a:t>,</a:t>
            </a:r>
            <a:endParaRPr lang="zh-CN" altLang="en-US" sz="1400" dirty="0"/>
          </a:p>
        </p:txBody>
      </p:sp>
      <p:sp>
        <p:nvSpPr>
          <p:cNvPr id="69" name="TextBox 68"/>
          <p:cNvSpPr txBox="1"/>
          <p:nvPr/>
        </p:nvSpPr>
        <p:spPr>
          <a:xfrm>
            <a:off x="3302270" y="4965700"/>
            <a:ext cx="1930400" cy="307777"/>
          </a:xfrm>
          <a:prstGeom prst="rect">
            <a:avLst/>
          </a:prstGeom>
          <a:noFill/>
        </p:spPr>
        <p:txBody>
          <a:bodyPr wrap="square" rtlCol="0">
            <a:spAutoFit/>
          </a:bodyPr>
          <a:lstStyle/>
          <a:p>
            <a:r>
              <a:rPr lang="en-US" altLang="zh-CN" sz="1400" dirty="0" smtClean="0"/>
              <a:t>10MHz&lt;|x|&lt;=20MHz</a:t>
            </a:r>
            <a:endParaRPr lang="zh-CN" altLang="en-US" sz="1400" dirty="0"/>
          </a:p>
        </p:txBody>
      </p:sp>
      <p:sp>
        <p:nvSpPr>
          <p:cNvPr id="70" name="TextBox 69"/>
          <p:cNvSpPr txBox="1"/>
          <p:nvPr/>
        </p:nvSpPr>
        <p:spPr>
          <a:xfrm>
            <a:off x="1844699" y="5372100"/>
            <a:ext cx="1686063" cy="307777"/>
          </a:xfrm>
          <a:prstGeom prst="rect">
            <a:avLst/>
          </a:prstGeom>
          <a:noFill/>
        </p:spPr>
        <p:txBody>
          <a:bodyPr wrap="square" rtlCol="0">
            <a:spAutoFit/>
          </a:bodyPr>
          <a:lstStyle/>
          <a:p>
            <a:r>
              <a:rPr lang="en-US" altLang="zh-CN" sz="1400" dirty="0" smtClean="0"/>
              <a:t>a</a:t>
            </a:r>
            <a:r>
              <a:rPr lang="en-US" altLang="zh-CN" sz="1400" baseline="-25000" dirty="0" smtClean="0"/>
              <a:t>1,MCSx</a:t>
            </a:r>
            <a:r>
              <a:rPr lang="en-US" altLang="zh-CN" sz="1400" dirty="0" smtClean="0"/>
              <a:t>=-34dBr-</a:t>
            </a:r>
            <a:r>
              <a:rPr lang="el-GR" altLang="zh-CN" sz="1400" dirty="0" smtClean="0"/>
              <a:t> Δ</a:t>
            </a:r>
            <a:r>
              <a:rPr lang="en-US" altLang="zh-CN" sz="1400" dirty="0" smtClean="0"/>
              <a:t>,</a:t>
            </a:r>
            <a:endParaRPr lang="zh-CN" altLang="en-US" sz="1400" dirty="0"/>
          </a:p>
        </p:txBody>
      </p:sp>
      <p:sp>
        <p:nvSpPr>
          <p:cNvPr id="71" name="TextBox 70"/>
          <p:cNvSpPr txBox="1"/>
          <p:nvPr/>
        </p:nvSpPr>
        <p:spPr>
          <a:xfrm>
            <a:off x="3307181" y="5372100"/>
            <a:ext cx="1930400" cy="307777"/>
          </a:xfrm>
          <a:prstGeom prst="rect">
            <a:avLst/>
          </a:prstGeom>
          <a:noFill/>
        </p:spPr>
        <p:txBody>
          <a:bodyPr wrap="square" rtlCol="0">
            <a:spAutoFit/>
          </a:bodyPr>
          <a:lstStyle/>
          <a:p>
            <a:r>
              <a:rPr lang="en-US" altLang="zh-CN" sz="1400" dirty="0" smtClean="0"/>
              <a:t>20MHz&lt;|x|&lt;=30MHz</a:t>
            </a:r>
            <a:endParaRPr lang="zh-CN" altLang="en-US" sz="1400" dirty="0"/>
          </a:p>
        </p:txBody>
      </p:sp>
      <p:sp>
        <p:nvSpPr>
          <p:cNvPr id="72" name="TextBox 71"/>
          <p:cNvSpPr txBox="1"/>
          <p:nvPr/>
        </p:nvSpPr>
        <p:spPr>
          <a:xfrm>
            <a:off x="1860602" y="5746750"/>
            <a:ext cx="1665357" cy="307777"/>
          </a:xfrm>
          <a:prstGeom prst="rect">
            <a:avLst/>
          </a:prstGeom>
          <a:noFill/>
        </p:spPr>
        <p:txBody>
          <a:bodyPr wrap="square" rtlCol="0">
            <a:spAutoFit/>
          </a:bodyPr>
          <a:lstStyle/>
          <a:p>
            <a:r>
              <a:rPr lang="en-US" altLang="zh-CN" sz="1400" dirty="0" smtClean="0"/>
              <a:t>a</a:t>
            </a:r>
            <a:r>
              <a:rPr lang="en-US" altLang="zh-CN" sz="1400" baseline="-25000" dirty="0" smtClean="0"/>
              <a:t>2,MCSx</a:t>
            </a:r>
            <a:r>
              <a:rPr lang="en-US" altLang="zh-CN" sz="1400" dirty="0" smtClean="0"/>
              <a:t>=-40dBr-</a:t>
            </a:r>
            <a:r>
              <a:rPr lang="el-GR" altLang="zh-CN" sz="1400" dirty="0" smtClean="0"/>
              <a:t> Δ</a:t>
            </a:r>
            <a:r>
              <a:rPr lang="en-US" altLang="zh-CN" sz="1400" dirty="0" smtClean="0"/>
              <a:t>,</a:t>
            </a:r>
            <a:endParaRPr lang="zh-CN" altLang="en-US" sz="1400" dirty="0"/>
          </a:p>
        </p:txBody>
      </p:sp>
      <p:sp>
        <p:nvSpPr>
          <p:cNvPr id="73" name="TextBox 72"/>
          <p:cNvSpPr txBox="1"/>
          <p:nvPr/>
        </p:nvSpPr>
        <p:spPr>
          <a:xfrm>
            <a:off x="3311768" y="5746750"/>
            <a:ext cx="1930400" cy="307777"/>
          </a:xfrm>
          <a:prstGeom prst="rect">
            <a:avLst/>
          </a:prstGeom>
          <a:noFill/>
        </p:spPr>
        <p:txBody>
          <a:bodyPr wrap="square" rtlCol="0">
            <a:spAutoFit/>
          </a:bodyPr>
          <a:lstStyle/>
          <a:p>
            <a:r>
              <a:rPr lang="en-US" altLang="zh-CN" sz="1400" dirty="0" smtClean="0"/>
              <a:t>30MHz&lt;|x|</a:t>
            </a:r>
            <a:endParaRPr lang="zh-CN" altLang="en-US" sz="1400" dirty="0"/>
          </a:p>
        </p:txBody>
      </p:sp>
      <p:sp>
        <p:nvSpPr>
          <p:cNvPr id="74" name="TextBox 73"/>
          <p:cNvSpPr txBox="1"/>
          <p:nvPr/>
        </p:nvSpPr>
        <p:spPr>
          <a:xfrm>
            <a:off x="463550" y="4203700"/>
            <a:ext cx="2063750" cy="276999"/>
          </a:xfrm>
          <a:prstGeom prst="rect">
            <a:avLst/>
          </a:prstGeom>
          <a:noFill/>
        </p:spPr>
        <p:txBody>
          <a:bodyPr wrap="square" rtlCol="0">
            <a:spAutoFit/>
          </a:bodyPr>
          <a:lstStyle/>
          <a:p>
            <a:r>
              <a:rPr lang="en-US" altLang="zh-CN" sz="1200" dirty="0" smtClean="0"/>
              <a:t>20MHz SM function,</a:t>
            </a:r>
            <a:endParaRPr lang="zh-CN" altLang="en-US" sz="1200" dirty="0"/>
          </a:p>
        </p:txBody>
      </p:sp>
      <p:cxnSp>
        <p:nvCxnSpPr>
          <p:cNvPr id="162" name="直接连接符 161"/>
          <p:cNvCxnSpPr/>
          <p:nvPr/>
        </p:nvCxnSpPr>
        <p:spPr bwMode="auto">
          <a:xfrm flipH="1">
            <a:off x="1752496" y="3320498"/>
            <a:ext cx="326770" cy="471417"/>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3" name="直接连接符 162"/>
          <p:cNvCxnSpPr/>
          <p:nvPr/>
        </p:nvCxnSpPr>
        <p:spPr bwMode="auto">
          <a:xfrm flipH="1">
            <a:off x="2381416" y="1355009"/>
            <a:ext cx="65563" cy="1595753"/>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4" name="直接连接符 163"/>
          <p:cNvCxnSpPr/>
          <p:nvPr/>
        </p:nvCxnSpPr>
        <p:spPr bwMode="auto">
          <a:xfrm flipH="1">
            <a:off x="2075290" y="2951427"/>
            <a:ext cx="307185" cy="373046"/>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5" name="直接连接符 164"/>
          <p:cNvCxnSpPr/>
          <p:nvPr/>
        </p:nvCxnSpPr>
        <p:spPr bwMode="auto">
          <a:xfrm flipV="1">
            <a:off x="3797300" y="3788432"/>
            <a:ext cx="1046279" cy="2804"/>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6" name="直接连接符 165"/>
          <p:cNvCxnSpPr/>
          <p:nvPr/>
        </p:nvCxnSpPr>
        <p:spPr bwMode="auto">
          <a:xfrm>
            <a:off x="3113188" y="2919715"/>
            <a:ext cx="315812" cy="388635"/>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8" name="直接连接符 167"/>
          <p:cNvCxnSpPr/>
          <p:nvPr/>
        </p:nvCxnSpPr>
        <p:spPr bwMode="auto">
          <a:xfrm>
            <a:off x="3435350" y="3308350"/>
            <a:ext cx="367064" cy="479152"/>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9" name="直接连接符 168"/>
          <p:cNvCxnSpPr/>
          <p:nvPr/>
        </p:nvCxnSpPr>
        <p:spPr bwMode="auto">
          <a:xfrm>
            <a:off x="3045125" y="1361176"/>
            <a:ext cx="73349" cy="1558539"/>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grpSp>
        <p:nvGrpSpPr>
          <p:cNvPr id="170" name="组合 30"/>
          <p:cNvGrpSpPr/>
          <p:nvPr/>
        </p:nvGrpSpPr>
        <p:grpSpPr>
          <a:xfrm>
            <a:off x="686268" y="1343943"/>
            <a:ext cx="4191000" cy="1981200"/>
            <a:chOff x="2286000" y="2667000"/>
            <a:chExt cx="4191000" cy="1981200"/>
          </a:xfrm>
        </p:grpSpPr>
        <p:cxnSp>
          <p:nvCxnSpPr>
            <p:cNvPr id="171" name="直接连接符 170"/>
            <p:cNvCxnSpPr/>
            <p:nvPr/>
          </p:nvCxnSpPr>
          <p:spPr bwMode="auto">
            <a:xfrm>
              <a:off x="22860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2" name="直接连接符 171"/>
            <p:cNvCxnSpPr/>
            <p:nvPr/>
          </p:nvCxnSpPr>
          <p:spPr bwMode="auto">
            <a:xfrm flipV="1">
              <a:off x="3352800" y="4038600"/>
              <a:ext cx="3048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3" name="直接连接符 172"/>
            <p:cNvCxnSpPr/>
            <p:nvPr/>
          </p:nvCxnSpPr>
          <p:spPr bwMode="auto">
            <a:xfrm flipV="1">
              <a:off x="36576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4" name="直接连接符 173"/>
            <p:cNvCxnSpPr/>
            <p:nvPr/>
          </p:nvCxnSpPr>
          <p:spPr bwMode="auto">
            <a:xfrm flipV="1">
              <a:off x="39624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5" name="直接连接符 174"/>
            <p:cNvCxnSpPr/>
            <p:nvPr/>
          </p:nvCxnSpPr>
          <p:spPr bwMode="auto">
            <a:xfrm>
              <a:off x="4038600" y="2667000"/>
              <a:ext cx="6096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6" name="直接连接符 175"/>
            <p:cNvCxnSpPr/>
            <p:nvPr/>
          </p:nvCxnSpPr>
          <p:spPr bwMode="auto">
            <a:xfrm>
              <a:off x="46482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7" name="直接连接符 176"/>
            <p:cNvCxnSpPr/>
            <p:nvPr/>
          </p:nvCxnSpPr>
          <p:spPr bwMode="auto">
            <a:xfrm>
              <a:off x="47244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8" name="直接连接符 177"/>
            <p:cNvCxnSpPr/>
            <p:nvPr/>
          </p:nvCxnSpPr>
          <p:spPr bwMode="auto">
            <a:xfrm>
              <a:off x="5029200" y="4038600"/>
              <a:ext cx="3810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79" name="直接连接符 178"/>
            <p:cNvCxnSpPr/>
            <p:nvPr/>
          </p:nvCxnSpPr>
          <p:spPr bwMode="auto">
            <a:xfrm>
              <a:off x="54102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180" name="直接连接符 179"/>
          <p:cNvCxnSpPr/>
          <p:nvPr/>
        </p:nvCxnSpPr>
        <p:spPr bwMode="auto">
          <a:xfrm flipV="1">
            <a:off x="706809" y="3920294"/>
            <a:ext cx="4858247" cy="7951"/>
          </a:xfrm>
          <a:prstGeom prst="line">
            <a:avLst/>
          </a:prstGeom>
          <a:ln>
            <a:prstDash val="sysDash"/>
            <a:headEnd type="none" w="sm" len="sm"/>
            <a:tailEnd type="none" w="sm" len="sm"/>
          </a:ln>
        </p:spPr>
        <p:style>
          <a:lnRef idx="2">
            <a:schemeClr val="dk1"/>
          </a:lnRef>
          <a:fillRef idx="0">
            <a:schemeClr val="dk1"/>
          </a:fillRef>
          <a:effectRef idx="1">
            <a:schemeClr val="dk1"/>
          </a:effectRef>
          <a:fontRef idx="minor">
            <a:schemeClr val="tx1"/>
          </a:fontRef>
        </p:style>
      </p:cxnSp>
      <p:sp>
        <p:nvSpPr>
          <p:cNvPr id="181" name="TextBox 180"/>
          <p:cNvSpPr txBox="1"/>
          <p:nvPr/>
        </p:nvSpPr>
        <p:spPr>
          <a:xfrm>
            <a:off x="5651795" y="3809814"/>
            <a:ext cx="882355" cy="246221"/>
          </a:xfrm>
          <a:prstGeom prst="rect">
            <a:avLst/>
          </a:prstGeom>
          <a:noFill/>
        </p:spPr>
        <p:txBody>
          <a:bodyPr wrap="square" rtlCol="0">
            <a:spAutoFit/>
          </a:bodyPr>
          <a:lstStyle/>
          <a:p>
            <a:r>
              <a:rPr lang="en-US" altLang="zh-CN" sz="1000" dirty="0" smtClean="0"/>
              <a:t>Noise floor</a:t>
            </a:r>
            <a:endParaRPr lang="zh-CN" altLang="en-US" sz="1000" dirty="0"/>
          </a:p>
        </p:txBody>
      </p:sp>
      <p:sp>
        <p:nvSpPr>
          <p:cNvPr id="182" name="TextBox 181"/>
          <p:cNvSpPr txBox="1"/>
          <p:nvPr/>
        </p:nvSpPr>
        <p:spPr>
          <a:xfrm>
            <a:off x="2472143" y="1048668"/>
            <a:ext cx="561975" cy="307777"/>
          </a:xfrm>
          <a:prstGeom prst="rect">
            <a:avLst/>
          </a:prstGeom>
          <a:noFill/>
        </p:spPr>
        <p:txBody>
          <a:bodyPr wrap="square" rtlCol="0">
            <a:spAutoFit/>
          </a:bodyPr>
          <a:lstStyle/>
          <a:p>
            <a:r>
              <a:rPr lang="en-US" altLang="zh-CN" sz="1400" dirty="0" smtClean="0">
                <a:solidFill>
                  <a:srgbClr val="00B050"/>
                </a:solidFill>
              </a:rPr>
              <a:t>CH</a:t>
            </a:r>
            <a:r>
              <a:rPr lang="en-US" altLang="zh-CN" sz="1400" baseline="-25000" dirty="0" smtClean="0">
                <a:solidFill>
                  <a:srgbClr val="00B050"/>
                </a:solidFill>
              </a:rPr>
              <a:t>1</a:t>
            </a:r>
            <a:endParaRPr lang="zh-CN" altLang="en-US" sz="1400" baseline="-25000" dirty="0">
              <a:solidFill>
                <a:srgbClr val="00B050"/>
              </a:solidFill>
            </a:endParaRPr>
          </a:p>
        </p:txBody>
      </p:sp>
      <p:sp>
        <p:nvSpPr>
          <p:cNvPr id="185" name="TextBox 184"/>
          <p:cNvSpPr txBox="1"/>
          <p:nvPr/>
        </p:nvSpPr>
        <p:spPr>
          <a:xfrm>
            <a:off x="2791573" y="3922447"/>
            <a:ext cx="584200" cy="215444"/>
          </a:xfrm>
          <a:prstGeom prst="rect">
            <a:avLst/>
          </a:prstGeom>
          <a:noFill/>
        </p:spPr>
        <p:txBody>
          <a:bodyPr wrap="square" rtlCol="0">
            <a:spAutoFit/>
          </a:bodyPr>
          <a:lstStyle/>
          <a:p>
            <a:r>
              <a:rPr lang="en-US" altLang="zh-CN" sz="800" dirty="0" smtClean="0"/>
              <a:t>10MHz</a:t>
            </a:r>
            <a:endParaRPr lang="zh-CN" altLang="en-US" sz="800" dirty="0"/>
          </a:p>
        </p:txBody>
      </p:sp>
      <p:sp>
        <p:nvSpPr>
          <p:cNvPr id="186" name="TextBox 185"/>
          <p:cNvSpPr txBox="1"/>
          <p:nvPr/>
        </p:nvSpPr>
        <p:spPr>
          <a:xfrm>
            <a:off x="3543768" y="3928797"/>
            <a:ext cx="603250" cy="215444"/>
          </a:xfrm>
          <a:prstGeom prst="rect">
            <a:avLst/>
          </a:prstGeom>
          <a:noFill/>
        </p:spPr>
        <p:txBody>
          <a:bodyPr wrap="square" rtlCol="0">
            <a:spAutoFit/>
          </a:bodyPr>
          <a:lstStyle/>
          <a:p>
            <a:r>
              <a:rPr lang="en-US" altLang="zh-CN" sz="800" dirty="0" smtClean="0"/>
              <a:t>30MHz</a:t>
            </a:r>
            <a:endParaRPr lang="zh-CN" altLang="en-US" sz="800" dirty="0"/>
          </a:p>
        </p:txBody>
      </p:sp>
      <p:sp>
        <p:nvSpPr>
          <p:cNvPr id="187" name="TextBox 186"/>
          <p:cNvSpPr txBox="1"/>
          <p:nvPr/>
        </p:nvSpPr>
        <p:spPr>
          <a:xfrm>
            <a:off x="2178518" y="3922447"/>
            <a:ext cx="584200" cy="215444"/>
          </a:xfrm>
          <a:prstGeom prst="rect">
            <a:avLst/>
          </a:prstGeom>
          <a:noFill/>
        </p:spPr>
        <p:txBody>
          <a:bodyPr wrap="square" rtlCol="0">
            <a:spAutoFit/>
          </a:bodyPr>
          <a:lstStyle/>
          <a:p>
            <a:r>
              <a:rPr lang="en-US" altLang="zh-CN" sz="800" dirty="0" smtClean="0"/>
              <a:t>-10MHz</a:t>
            </a:r>
            <a:endParaRPr lang="zh-CN" altLang="en-US" sz="800" dirty="0"/>
          </a:p>
        </p:txBody>
      </p:sp>
      <p:sp>
        <p:nvSpPr>
          <p:cNvPr id="188" name="TextBox 187"/>
          <p:cNvSpPr txBox="1"/>
          <p:nvPr/>
        </p:nvSpPr>
        <p:spPr>
          <a:xfrm>
            <a:off x="1431985" y="3928797"/>
            <a:ext cx="638583" cy="215444"/>
          </a:xfrm>
          <a:prstGeom prst="rect">
            <a:avLst/>
          </a:prstGeom>
          <a:noFill/>
        </p:spPr>
        <p:txBody>
          <a:bodyPr wrap="square" rtlCol="0">
            <a:spAutoFit/>
          </a:bodyPr>
          <a:lstStyle/>
          <a:p>
            <a:r>
              <a:rPr lang="en-US" altLang="zh-CN" sz="800" dirty="0" smtClean="0"/>
              <a:t>-30MHz</a:t>
            </a:r>
            <a:endParaRPr lang="zh-CN" altLang="en-US" sz="800" dirty="0"/>
          </a:p>
        </p:txBody>
      </p:sp>
      <p:sp>
        <p:nvSpPr>
          <p:cNvPr id="190" name="TextBox 189"/>
          <p:cNvSpPr txBox="1"/>
          <p:nvPr/>
        </p:nvSpPr>
        <p:spPr>
          <a:xfrm>
            <a:off x="4248232" y="3934555"/>
            <a:ext cx="603250" cy="215444"/>
          </a:xfrm>
          <a:prstGeom prst="rect">
            <a:avLst/>
          </a:prstGeom>
          <a:noFill/>
        </p:spPr>
        <p:txBody>
          <a:bodyPr wrap="square" rtlCol="0">
            <a:spAutoFit/>
          </a:bodyPr>
          <a:lstStyle/>
          <a:p>
            <a:r>
              <a:rPr lang="en-US" altLang="zh-CN" sz="800" dirty="0" smtClean="0"/>
              <a:t>100MHz</a:t>
            </a:r>
            <a:endParaRPr lang="zh-CN" altLang="en-US" sz="800" dirty="0"/>
          </a:p>
        </p:txBody>
      </p:sp>
      <p:cxnSp>
        <p:nvCxnSpPr>
          <p:cNvPr id="191" name="肘形连接符 190"/>
          <p:cNvCxnSpPr/>
          <p:nvPr/>
        </p:nvCxnSpPr>
        <p:spPr bwMode="auto">
          <a:xfrm rot="5400000">
            <a:off x="2043514" y="2356202"/>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2" name="肘形连接符 191"/>
          <p:cNvCxnSpPr/>
          <p:nvPr/>
        </p:nvCxnSpPr>
        <p:spPr bwMode="auto">
          <a:xfrm rot="5400000">
            <a:off x="1602189" y="2855346"/>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3" name="肘形连接符 192"/>
          <p:cNvCxnSpPr/>
          <p:nvPr/>
        </p:nvCxnSpPr>
        <p:spPr bwMode="auto">
          <a:xfrm rot="16200000" flipH="1">
            <a:off x="3044032" y="2339176"/>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6" name="肘形连接符 195"/>
          <p:cNvCxnSpPr/>
          <p:nvPr/>
        </p:nvCxnSpPr>
        <p:spPr bwMode="auto">
          <a:xfrm rot="16200000" flipH="1">
            <a:off x="3314703" y="2838451"/>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7" name="直接连接符 196"/>
          <p:cNvCxnSpPr/>
          <p:nvPr/>
        </p:nvCxnSpPr>
        <p:spPr bwMode="auto">
          <a:xfrm flipV="1">
            <a:off x="2395728" y="1344623"/>
            <a:ext cx="696318" cy="612"/>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8" name="直接连接符 197"/>
          <p:cNvCxnSpPr/>
          <p:nvPr/>
        </p:nvCxnSpPr>
        <p:spPr bwMode="auto">
          <a:xfrm>
            <a:off x="3803904" y="3323996"/>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00" name="直接连接符 199"/>
          <p:cNvCxnSpPr/>
          <p:nvPr/>
        </p:nvCxnSpPr>
        <p:spPr bwMode="auto">
          <a:xfrm flipH="1">
            <a:off x="688181" y="3324096"/>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201" name="TextBox 200"/>
          <p:cNvSpPr txBox="1"/>
          <p:nvPr/>
        </p:nvSpPr>
        <p:spPr>
          <a:xfrm>
            <a:off x="3164773" y="1726623"/>
            <a:ext cx="510639" cy="215444"/>
          </a:xfrm>
          <a:prstGeom prst="rect">
            <a:avLst/>
          </a:prstGeom>
          <a:noFill/>
        </p:spPr>
        <p:txBody>
          <a:bodyPr wrap="square" rtlCol="0">
            <a:spAutoFit/>
          </a:bodyPr>
          <a:lstStyle/>
          <a:p>
            <a:r>
              <a:rPr lang="en-US" altLang="zh-CN" sz="800" dirty="0" smtClean="0"/>
              <a:t>-10dBr</a:t>
            </a:r>
            <a:endParaRPr lang="zh-CN" altLang="en-US" sz="800" dirty="0"/>
          </a:p>
        </p:txBody>
      </p:sp>
      <p:sp>
        <p:nvSpPr>
          <p:cNvPr id="202" name="TextBox 201"/>
          <p:cNvSpPr txBox="1"/>
          <p:nvPr/>
        </p:nvSpPr>
        <p:spPr>
          <a:xfrm>
            <a:off x="3501241" y="2401538"/>
            <a:ext cx="510639" cy="215444"/>
          </a:xfrm>
          <a:prstGeom prst="rect">
            <a:avLst/>
          </a:prstGeom>
          <a:noFill/>
        </p:spPr>
        <p:txBody>
          <a:bodyPr wrap="square" rtlCol="0">
            <a:spAutoFit/>
          </a:bodyPr>
          <a:lstStyle/>
          <a:p>
            <a:r>
              <a:rPr lang="en-US" altLang="zh-CN" sz="800" dirty="0" smtClean="0"/>
              <a:t>-24dBr</a:t>
            </a:r>
            <a:endParaRPr lang="zh-CN" altLang="en-US" sz="800" dirty="0"/>
          </a:p>
        </p:txBody>
      </p:sp>
      <p:sp>
        <p:nvSpPr>
          <p:cNvPr id="203" name="TextBox 202"/>
          <p:cNvSpPr txBox="1"/>
          <p:nvPr/>
        </p:nvSpPr>
        <p:spPr>
          <a:xfrm>
            <a:off x="3908961" y="2922073"/>
            <a:ext cx="510639" cy="215444"/>
          </a:xfrm>
          <a:prstGeom prst="rect">
            <a:avLst/>
          </a:prstGeom>
          <a:noFill/>
        </p:spPr>
        <p:txBody>
          <a:bodyPr wrap="square" rtlCol="0">
            <a:spAutoFit/>
          </a:bodyPr>
          <a:lstStyle/>
          <a:p>
            <a:r>
              <a:rPr lang="en-US" altLang="zh-CN" sz="800" dirty="0" smtClean="0"/>
              <a:t>-34dBr</a:t>
            </a:r>
            <a:endParaRPr lang="zh-CN" altLang="en-US" sz="800" dirty="0"/>
          </a:p>
        </p:txBody>
      </p:sp>
      <p:sp>
        <p:nvSpPr>
          <p:cNvPr id="204" name="TextBox 203"/>
          <p:cNvSpPr txBox="1"/>
          <p:nvPr/>
        </p:nvSpPr>
        <p:spPr>
          <a:xfrm>
            <a:off x="4898571" y="3205102"/>
            <a:ext cx="510639" cy="215444"/>
          </a:xfrm>
          <a:prstGeom prst="rect">
            <a:avLst/>
          </a:prstGeom>
          <a:noFill/>
        </p:spPr>
        <p:txBody>
          <a:bodyPr wrap="square" rtlCol="0">
            <a:spAutoFit/>
          </a:bodyPr>
          <a:lstStyle/>
          <a:p>
            <a:r>
              <a:rPr lang="en-US" altLang="zh-CN" sz="800" dirty="0" smtClean="0"/>
              <a:t>-40dBr</a:t>
            </a:r>
            <a:endParaRPr lang="zh-CN" altLang="en-US" sz="800" dirty="0"/>
          </a:p>
        </p:txBody>
      </p:sp>
      <p:cxnSp>
        <p:nvCxnSpPr>
          <p:cNvPr id="205" name="直接连接符 204"/>
          <p:cNvCxnSpPr/>
          <p:nvPr/>
        </p:nvCxnSpPr>
        <p:spPr bwMode="auto">
          <a:xfrm flipH="1">
            <a:off x="3080826" y="1331458"/>
            <a:ext cx="6032" cy="1186556"/>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06" name="直接连接符 205"/>
          <p:cNvCxnSpPr/>
          <p:nvPr/>
        </p:nvCxnSpPr>
        <p:spPr bwMode="auto">
          <a:xfrm>
            <a:off x="2408983" y="1348527"/>
            <a:ext cx="1375" cy="1174455"/>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08" name="肘形连接符 207"/>
          <p:cNvCxnSpPr/>
          <p:nvPr/>
        </p:nvCxnSpPr>
        <p:spPr bwMode="auto">
          <a:xfrm rot="16200000" flipH="1">
            <a:off x="2923345" y="2644987"/>
            <a:ext cx="665518" cy="352622"/>
          </a:xfrm>
          <a:prstGeom prst="bentConnector3">
            <a:avLst>
              <a:gd name="adj1" fmla="val 92039"/>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09" name="肘形连接符 208"/>
          <p:cNvCxnSpPr/>
          <p:nvPr/>
        </p:nvCxnSpPr>
        <p:spPr bwMode="auto">
          <a:xfrm rot="16200000" flipH="1">
            <a:off x="3288725" y="3284097"/>
            <a:ext cx="651025" cy="363641"/>
          </a:xfrm>
          <a:prstGeom prst="bentConnector3">
            <a:avLst>
              <a:gd name="adj1" fmla="val 61315"/>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0" name="直接连接符 209"/>
          <p:cNvCxnSpPr/>
          <p:nvPr/>
        </p:nvCxnSpPr>
        <p:spPr bwMode="auto">
          <a:xfrm flipV="1">
            <a:off x="3784520" y="3789228"/>
            <a:ext cx="1096049" cy="2203"/>
          </a:xfrm>
          <a:prstGeom prst="line">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211" name="TextBox 210"/>
          <p:cNvSpPr txBox="1"/>
          <p:nvPr/>
        </p:nvSpPr>
        <p:spPr>
          <a:xfrm>
            <a:off x="2570007" y="3084571"/>
            <a:ext cx="510639" cy="215444"/>
          </a:xfrm>
          <a:prstGeom prst="rect">
            <a:avLst/>
          </a:prstGeom>
          <a:noFill/>
        </p:spPr>
        <p:txBody>
          <a:bodyPr wrap="square" rtlCol="0">
            <a:spAutoFit/>
          </a:bodyPr>
          <a:lstStyle/>
          <a:p>
            <a:r>
              <a:rPr lang="en-US" altLang="zh-CN" sz="800" dirty="0" smtClean="0">
                <a:solidFill>
                  <a:srgbClr val="FF9933"/>
                </a:solidFill>
              </a:rPr>
              <a:t>-35dBr</a:t>
            </a:r>
            <a:endParaRPr lang="zh-CN" altLang="en-US" sz="800" dirty="0">
              <a:solidFill>
                <a:srgbClr val="FF9933"/>
              </a:solidFill>
            </a:endParaRPr>
          </a:p>
        </p:txBody>
      </p:sp>
      <p:sp>
        <p:nvSpPr>
          <p:cNvPr id="212" name="TextBox 211"/>
          <p:cNvSpPr txBox="1"/>
          <p:nvPr/>
        </p:nvSpPr>
        <p:spPr>
          <a:xfrm>
            <a:off x="3000390" y="3434413"/>
            <a:ext cx="510639" cy="215444"/>
          </a:xfrm>
          <a:prstGeom prst="rect">
            <a:avLst/>
          </a:prstGeom>
          <a:noFill/>
        </p:spPr>
        <p:txBody>
          <a:bodyPr wrap="square" rtlCol="0">
            <a:spAutoFit/>
          </a:bodyPr>
          <a:lstStyle/>
          <a:p>
            <a:r>
              <a:rPr lang="en-US" altLang="zh-CN" sz="800" dirty="0" smtClean="0">
                <a:solidFill>
                  <a:srgbClr val="FF9933"/>
                </a:solidFill>
              </a:rPr>
              <a:t>-45dBr</a:t>
            </a:r>
            <a:endParaRPr lang="zh-CN" altLang="en-US" sz="800" dirty="0">
              <a:solidFill>
                <a:srgbClr val="FF9933"/>
              </a:solidFill>
            </a:endParaRPr>
          </a:p>
        </p:txBody>
      </p:sp>
      <p:sp>
        <p:nvSpPr>
          <p:cNvPr id="213" name="TextBox 212"/>
          <p:cNvSpPr txBox="1"/>
          <p:nvPr/>
        </p:nvSpPr>
        <p:spPr>
          <a:xfrm>
            <a:off x="4843579" y="3680424"/>
            <a:ext cx="510639" cy="215444"/>
          </a:xfrm>
          <a:prstGeom prst="rect">
            <a:avLst/>
          </a:prstGeom>
          <a:noFill/>
        </p:spPr>
        <p:txBody>
          <a:bodyPr wrap="square" rtlCol="0">
            <a:spAutoFit/>
          </a:bodyPr>
          <a:lstStyle/>
          <a:p>
            <a:r>
              <a:rPr lang="en-US" altLang="zh-CN" sz="800" dirty="0" smtClean="0">
                <a:solidFill>
                  <a:srgbClr val="FF9933"/>
                </a:solidFill>
              </a:rPr>
              <a:t>-51dBr</a:t>
            </a:r>
            <a:endParaRPr lang="zh-CN" altLang="en-US" sz="800" dirty="0">
              <a:solidFill>
                <a:srgbClr val="FF9933"/>
              </a:solidFill>
            </a:endParaRPr>
          </a:p>
        </p:txBody>
      </p:sp>
      <p:cxnSp>
        <p:nvCxnSpPr>
          <p:cNvPr id="214" name="肘形连接符 213"/>
          <p:cNvCxnSpPr/>
          <p:nvPr/>
        </p:nvCxnSpPr>
        <p:spPr bwMode="auto">
          <a:xfrm rot="5400000">
            <a:off x="1910922" y="2653710"/>
            <a:ext cx="661182" cy="342346"/>
          </a:xfrm>
          <a:prstGeom prst="bentConnector3">
            <a:avLst>
              <a:gd name="adj1" fmla="val 94360"/>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6" name="肘形连接符 215"/>
          <p:cNvCxnSpPr/>
          <p:nvPr/>
        </p:nvCxnSpPr>
        <p:spPr bwMode="auto">
          <a:xfrm rot="5400000">
            <a:off x="1583393" y="3308114"/>
            <a:ext cx="671010" cy="312598"/>
          </a:xfrm>
          <a:prstGeom prst="bentConnector3">
            <a:avLst>
              <a:gd name="adj1" fmla="val 61716"/>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8" name="直接连接符 217"/>
          <p:cNvCxnSpPr/>
          <p:nvPr/>
        </p:nvCxnSpPr>
        <p:spPr bwMode="auto">
          <a:xfrm>
            <a:off x="688226" y="3791498"/>
            <a:ext cx="1075334" cy="0"/>
          </a:xfrm>
          <a:prstGeom prst="line">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220" name="TextBox 219"/>
          <p:cNvSpPr txBox="1"/>
          <p:nvPr/>
        </p:nvSpPr>
        <p:spPr>
          <a:xfrm>
            <a:off x="112146" y="3552286"/>
            <a:ext cx="690113" cy="276999"/>
          </a:xfrm>
          <a:prstGeom prst="rect">
            <a:avLst/>
          </a:prstGeom>
          <a:noFill/>
        </p:spPr>
        <p:txBody>
          <a:bodyPr wrap="square" rtlCol="0">
            <a:spAutoFit/>
          </a:bodyPr>
          <a:lstStyle/>
          <a:p>
            <a:r>
              <a:rPr lang="en-US" altLang="zh-CN" sz="1200" dirty="0" smtClean="0">
                <a:solidFill>
                  <a:srgbClr val="FF9933"/>
                </a:solidFill>
              </a:rPr>
              <a:t>MCS</a:t>
            </a:r>
            <a:r>
              <a:rPr lang="en-US" altLang="zh-CN" sz="1200" baseline="-25000" dirty="0" smtClean="0">
                <a:solidFill>
                  <a:srgbClr val="FF9933"/>
                </a:solidFill>
              </a:rPr>
              <a:t>3</a:t>
            </a:r>
            <a:endParaRPr lang="zh-CN" altLang="en-US" sz="1200" baseline="-25000" dirty="0">
              <a:solidFill>
                <a:srgbClr val="FF9933"/>
              </a:solidFill>
            </a:endParaRPr>
          </a:p>
        </p:txBody>
      </p:sp>
      <p:sp>
        <p:nvSpPr>
          <p:cNvPr id="221" name="TextBox 220"/>
          <p:cNvSpPr txBox="1"/>
          <p:nvPr/>
        </p:nvSpPr>
        <p:spPr>
          <a:xfrm>
            <a:off x="109270" y="3187101"/>
            <a:ext cx="690113" cy="276999"/>
          </a:xfrm>
          <a:prstGeom prst="rect">
            <a:avLst/>
          </a:prstGeom>
          <a:noFill/>
        </p:spPr>
        <p:txBody>
          <a:bodyPr wrap="square" rtlCol="0">
            <a:spAutoFit/>
          </a:bodyPr>
          <a:lstStyle/>
          <a:p>
            <a:r>
              <a:rPr lang="en-US" altLang="zh-CN" sz="1200" dirty="0" smtClean="0">
                <a:solidFill>
                  <a:schemeClr val="accent2">
                    <a:lumMod val="75000"/>
                  </a:schemeClr>
                </a:solidFill>
              </a:rPr>
              <a:t>MCS</a:t>
            </a:r>
            <a:r>
              <a:rPr lang="en-US" altLang="zh-CN" sz="1200" baseline="-25000" dirty="0" smtClean="0">
                <a:solidFill>
                  <a:schemeClr val="accent2">
                    <a:lumMod val="75000"/>
                  </a:schemeClr>
                </a:solidFill>
              </a:rPr>
              <a:t>0</a:t>
            </a:r>
            <a:endParaRPr lang="zh-CN" altLang="en-US" sz="1200" baseline="-25000" dirty="0">
              <a:solidFill>
                <a:schemeClr val="accent2">
                  <a:lumMod val="75000"/>
                </a:schemeClr>
              </a:solidFill>
            </a:endParaRPr>
          </a:p>
        </p:txBody>
      </p:sp>
      <p:cxnSp>
        <p:nvCxnSpPr>
          <p:cNvPr id="224" name="直接箭头连接符 223"/>
          <p:cNvCxnSpPr/>
          <p:nvPr/>
        </p:nvCxnSpPr>
        <p:spPr bwMode="auto">
          <a:xfrm>
            <a:off x="4330460" y="3327999"/>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cxnSp>
        <p:nvCxnSpPr>
          <p:cNvPr id="226" name="直接箭头连接符 225"/>
          <p:cNvCxnSpPr/>
          <p:nvPr/>
        </p:nvCxnSpPr>
        <p:spPr bwMode="auto">
          <a:xfrm>
            <a:off x="3611592" y="3049078"/>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cxnSp>
        <p:nvCxnSpPr>
          <p:cNvPr id="227" name="直接箭头连接符 226"/>
          <p:cNvCxnSpPr/>
          <p:nvPr/>
        </p:nvCxnSpPr>
        <p:spPr bwMode="auto">
          <a:xfrm>
            <a:off x="3263660" y="2580376"/>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231" name="TextBox 230"/>
          <p:cNvSpPr txBox="1"/>
          <p:nvPr/>
        </p:nvSpPr>
        <p:spPr>
          <a:xfrm>
            <a:off x="5049078" y="4050580"/>
            <a:ext cx="3580714" cy="461665"/>
          </a:xfrm>
          <a:prstGeom prst="rect">
            <a:avLst/>
          </a:prstGeom>
          <a:noFill/>
        </p:spPr>
        <p:txBody>
          <a:bodyPr wrap="square" rtlCol="0">
            <a:spAutoFit/>
          </a:bodyPr>
          <a:lstStyle/>
          <a:p>
            <a:r>
              <a:rPr lang="en-US" altLang="zh-CN" sz="1200" dirty="0" smtClean="0">
                <a:solidFill>
                  <a:srgbClr val="C00000"/>
                </a:solidFill>
              </a:rPr>
              <a:t>SM of MCS</a:t>
            </a:r>
            <a:r>
              <a:rPr lang="en-US" altLang="zh-CN" sz="1200" baseline="-25000" dirty="0" smtClean="0">
                <a:solidFill>
                  <a:srgbClr val="C00000"/>
                </a:solidFill>
              </a:rPr>
              <a:t>3</a:t>
            </a:r>
            <a:r>
              <a:rPr lang="en-US" altLang="zh-CN" sz="1200" dirty="0" smtClean="0">
                <a:solidFill>
                  <a:srgbClr val="C00000"/>
                </a:solidFill>
              </a:rPr>
              <a:t> is generated by pushing RCE</a:t>
            </a:r>
            <a:r>
              <a:rPr lang="en-US" altLang="zh-CN" sz="1200" baseline="-25000" dirty="0" smtClean="0">
                <a:solidFill>
                  <a:srgbClr val="C00000"/>
                </a:solidFill>
              </a:rPr>
              <a:t>MCS0</a:t>
            </a:r>
            <a:r>
              <a:rPr lang="en-US" altLang="zh-CN" sz="1200" dirty="0" smtClean="0">
                <a:solidFill>
                  <a:srgbClr val="C00000"/>
                </a:solidFill>
              </a:rPr>
              <a:t>-RCE</a:t>
            </a:r>
            <a:r>
              <a:rPr lang="en-US" altLang="zh-CN" sz="1200" baseline="-25000" dirty="0" smtClean="0">
                <a:solidFill>
                  <a:srgbClr val="C00000"/>
                </a:solidFill>
              </a:rPr>
              <a:t>MCS3</a:t>
            </a:r>
            <a:r>
              <a:rPr lang="en-US" altLang="zh-CN" sz="1200" dirty="0" smtClean="0">
                <a:solidFill>
                  <a:srgbClr val="C00000"/>
                </a:solidFill>
              </a:rPr>
              <a:t>=11dB down from MCS</a:t>
            </a:r>
            <a:r>
              <a:rPr lang="en-US" altLang="zh-CN" sz="1200" baseline="-25000" dirty="0" smtClean="0">
                <a:solidFill>
                  <a:srgbClr val="C00000"/>
                </a:solidFill>
              </a:rPr>
              <a:t>0</a:t>
            </a:r>
            <a:r>
              <a:rPr lang="en-US" altLang="zh-CN" sz="1200" dirty="0" smtClean="0">
                <a:solidFill>
                  <a:srgbClr val="C00000"/>
                </a:solidFill>
              </a:rPr>
              <a:t> SM.</a:t>
            </a:r>
            <a:endParaRPr lang="zh-CN" altLang="en-US" sz="1200" dirty="0">
              <a:solidFill>
                <a:srgbClr val="C00000"/>
              </a:solidFill>
            </a:endParaRPr>
          </a:p>
        </p:txBody>
      </p:sp>
      <p:sp>
        <p:nvSpPr>
          <p:cNvPr id="232" name="矩形 231"/>
          <p:cNvSpPr/>
          <p:nvPr/>
        </p:nvSpPr>
        <p:spPr>
          <a:xfrm>
            <a:off x="5537199" y="4808804"/>
            <a:ext cx="2495876" cy="307777"/>
          </a:xfrm>
          <a:prstGeom prst="rect">
            <a:avLst/>
          </a:prstGeom>
        </p:spPr>
        <p:txBody>
          <a:bodyPr wrap="none">
            <a:spAutoFit/>
          </a:bodyPr>
          <a:lstStyle/>
          <a:p>
            <a:r>
              <a:rPr lang="en-US" altLang="zh-CN" sz="1400" dirty="0" smtClean="0"/>
              <a:t>where, </a:t>
            </a:r>
            <a:r>
              <a:rPr lang="el-GR" altLang="zh-CN" sz="1400" dirty="0" smtClean="0"/>
              <a:t>Δ</a:t>
            </a:r>
            <a:r>
              <a:rPr lang="en-US" altLang="zh-CN" sz="1400" dirty="0" smtClean="0"/>
              <a:t>=RCE</a:t>
            </a:r>
            <a:r>
              <a:rPr lang="en-US" altLang="zh-CN" sz="1400" baseline="-25000" dirty="0" smtClean="0"/>
              <a:t>MCS0</a:t>
            </a:r>
            <a:r>
              <a:rPr lang="en-US" altLang="zh-CN" sz="1400" dirty="0" smtClean="0"/>
              <a:t>-RCE</a:t>
            </a:r>
            <a:r>
              <a:rPr lang="en-US" altLang="zh-CN" sz="1400" baseline="-25000" dirty="0" smtClean="0"/>
              <a:t>MCSx</a:t>
            </a:r>
            <a:endParaRPr lang="zh-CN" altLang="en-US" sz="1400" baseline="-25000" dirty="0"/>
          </a:p>
        </p:txBody>
      </p:sp>
      <p:sp>
        <p:nvSpPr>
          <p:cNvPr id="95" name="TextBox 94"/>
          <p:cNvSpPr txBox="1"/>
          <p:nvPr/>
        </p:nvSpPr>
        <p:spPr>
          <a:xfrm>
            <a:off x="6564902" y="1103783"/>
            <a:ext cx="1060399" cy="246221"/>
          </a:xfrm>
          <a:prstGeom prst="rect">
            <a:avLst/>
          </a:prstGeom>
          <a:noFill/>
        </p:spPr>
        <p:txBody>
          <a:bodyPr wrap="square" rtlCol="0">
            <a:spAutoFit/>
          </a:bodyPr>
          <a:lstStyle/>
          <a:p>
            <a:r>
              <a:rPr lang="en-US" altLang="zh-CN" sz="1000" dirty="0" smtClean="0"/>
              <a:t>RCE TABLE</a:t>
            </a:r>
            <a:endParaRPr lang="zh-CN" altLang="en-US" sz="1000" dirty="0"/>
          </a:p>
        </p:txBody>
      </p:sp>
      <p:sp>
        <p:nvSpPr>
          <p:cNvPr id="96" name="TextBox 95"/>
          <p:cNvSpPr txBox="1"/>
          <p:nvPr/>
        </p:nvSpPr>
        <p:spPr>
          <a:xfrm>
            <a:off x="5112688" y="5294796"/>
            <a:ext cx="4182385" cy="738664"/>
          </a:xfrm>
          <a:prstGeom prst="rect">
            <a:avLst/>
          </a:prstGeom>
          <a:noFill/>
        </p:spPr>
        <p:txBody>
          <a:bodyPr wrap="square" rtlCol="0">
            <a:spAutoFit/>
          </a:bodyPr>
          <a:lstStyle/>
          <a:p>
            <a:r>
              <a:rPr lang="en-US" altLang="zh-CN" sz="1400" dirty="0" smtClean="0"/>
              <a:t>Arbitrary bandwidth SM function: </a:t>
            </a:r>
            <a:r>
              <a:rPr lang="en-US" altLang="zh-CN" sz="1400" dirty="0" err="1" smtClean="0"/>
              <a:t>f</a:t>
            </a:r>
            <a:r>
              <a:rPr lang="en-US" altLang="zh-CN" sz="1400" baseline="-25000" dirty="0" err="1" smtClean="0"/>
              <a:t>step</a:t>
            </a:r>
            <a:r>
              <a:rPr lang="en-US" altLang="zh-CN" sz="1400" dirty="0" err="1" smtClean="0"/>
              <a:t>|</a:t>
            </a:r>
            <a:r>
              <a:rPr lang="en-US" altLang="zh-CN" sz="1400" baseline="-25000" dirty="0" err="1" smtClean="0"/>
              <a:t>MCSx</a:t>
            </a:r>
            <a:r>
              <a:rPr lang="en-US" altLang="zh-CN" sz="1400" dirty="0" smtClean="0"/>
              <a:t>(x/N</a:t>
            </a:r>
            <a:r>
              <a:rPr lang="en-US" altLang="zh-CN" sz="1400" baseline="-25000" dirty="0" smtClean="0"/>
              <a:t>0</a:t>
            </a:r>
            <a:r>
              <a:rPr lang="en-US" altLang="zh-CN" sz="1400" dirty="0" smtClean="0"/>
              <a:t>)</a:t>
            </a:r>
          </a:p>
          <a:p>
            <a:endParaRPr lang="en-US" altLang="zh-CN" sz="1400" dirty="0" smtClean="0"/>
          </a:p>
          <a:p>
            <a:r>
              <a:rPr lang="en-US" altLang="zh-CN" sz="1400" dirty="0" smtClean="0"/>
              <a:t>        For example, SM|</a:t>
            </a:r>
            <a:r>
              <a:rPr lang="en-US" altLang="zh-CN" sz="1400" baseline="-25000" dirty="0" smtClean="0"/>
              <a:t>160MHz</a:t>
            </a:r>
            <a:r>
              <a:rPr lang="en-US" altLang="zh-CN" sz="1400" dirty="0" smtClean="0"/>
              <a:t>=</a:t>
            </a:r>
            <a:r>
              <a:rPr lang="en-US" altLang="zh-CN" sz="1400" dirty="0" err="1" smtClean="0"/>
              <a:t>f</a:t>
            </a:r>
            <a:r>
              <a:rPr lang="en-US" altLang="zh-CN" sz="1400" baseline="-25000" dirty="0" err="1" smtClean="0"/>
              <a:t>step</a:t>
            </a:r>
            <a:r>
              <a:rPr lang="en-US" altLang="zh-CN" sz="1400" dirty="0" err="1" smtClean="0"/>
              <a:t>|</a:t>
            </a:r>
            <a:r>
              <a:rPr lang="en-US" altLang="zh-CN" sz="1400" baseline="-25000" dirty="0" err="1" smtClean="0"/>
              <a:t>MCSx</a:t>
            </a:r>
            <a:r>
              <a:rPr lang="en-US" altLang="zh-CN" sz="1400" baseline="-25000" dirty="0" smtClean="0"/>
              <a:t> </a:t>
            </a:r>
            <a:r>
              <a:rPr lang="en-US" altLang="zh-CN" sz="1400" dirty="0" smtClean="0"/>
              <a:t>(x/8);</a:t>
            </a:r>
            <a:endParaRPr lang="zh-CN" altLang="en-US" sz="1400" dirty="0"/>
          </a:p>
        </p:txBody>
      </p:sp>
      <p:sp>
        <p:nvSpPr>
          <p:cNvPr id="97" name="TextBox 96"/>
          <p:cNvSpPr txBox="1"/>
          <p:nvPr/>
        </p:nvSpPr>
        <p:spPr>
          <a:xfrm>
            <a:off x="4632734" y="3473272"/>
            <a:ext cx="2717321" cy="246221"/>
          </a:xfrm>
          <a:prstGeom prst="rect">
            <a:avLst/>
          </a:prstGeom>
          <a:noFill/>
        </p:spPr>
        <p:txBody>
          <a:bodyPr wrap="square" rtlCol="0">
            <a:spAutoFit/>
          </a:bodyPr>
          <a:lstStyle/>
          <a:p>
            <a:r>
              <a:rPr lang="el-GR" altLang="zh-CN" sz="1000" dirty="0" smtClean="0">
                <a:solidFill>
                  <a:srgbClr val="FF00FF"/>
                </a:solidFill>
              </a:rPr>
              <a:t>Δ</a:t>
            </a:r>
            <a:r>
              <a:rPr lang="en-US" altLang="zh-CN" sz="1000" dirty="0" smtClean="0">
                <a:solidFill>
                  <a:srgbClr val="FF00FF"/>
                </a:solidFill>
              </a:rPr>
              <a:t>(dB)</a:t>
            </a:r>
            <a:r>
              <a:rPr lang="el-GR" altLang="zh-CN" sz="1000" dirty="0" smtClean="0">
                <a:solidFill>
                  <a:srgbClr val="FF00FF"/>
                </a:solidFill>
              </a:rPr>
              <a:t> </a:t>
            </a:r>
            <a:r>
              <a:rPr lang="en-US" altLang="zh-CN" sz="1000" dirty="0" smtClean="0">
                <a:solidFill>
                  <a:srgbClr val="FF00FF"/>
                </a:solidFill>
              </a:rPr>
              <a:t>=RCE</a:t>
            </a:r>
            <a:r>
              <a:rPr lang="en-US" altLang="zh-CN" sz="1000" baseline="-25000" dirty="0" smtClean="0">
                <a:solidFill>
                  <a:srgbClr val="FF00FF"/>
                </a:solidFill>
              </a:rPr>
              <a:t>MCS0</a:t>
            </a:r>
            <a:r>
              <a:rPr lang="en-US" altLang="zh-CN" sz="1000" dirty="0" smtClean="0">
                <a:solidFill>
                  <a:srgbClr val="FF00FF"/>
                </a:solidFill>
              </a:rPr>
              <a:t>(dB)-RCE</a:t>
            </a:r>
            <a:r>
              <a:rPr lang="en-US" altLang="zh-CN" sz="1000" baseline="-25000" dirty="0" smtClean="0">
                <a:solidFill>
                  <a:srgbClr val="FF00FF"/>
                </a:solidFill>
              </a:rPr>
              <a:t>MCS3</a:t>
            </a:r>
            <a:r>
              <a:rPr lang="en-US" altLang="zh-CN" sz="1000" dirty="0" smtClean="0">
                <a:solidFill>
                  <a:srgbClr val="FF00FF"/>
                </a:solidFill>
              </a:rPr>
              <a:t>(dB)=11dB</a:t>
            </a:r>
            <a:endParaRPr lang="zh-CN" altLang="en-US" sz="1000" baseline="-25000" dirty="0">
              <a:solidFill>
                <a:srgbClr val="FF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92963" y="4162525"/>
            <a:ext cx="8651037" cy="1077218"/>
          </a:xfrm>
          <a:prstGeom prst="rect">
            <a:avLst/>
          </a:prstGeom>
          <a:noFill/>
        </p:spPr>
        <p:txBody>
          <a:bodyPr wrap="square" rtlCol="0">
            <a:spAutoFit/>
          </a:bodyPr>
          <a:lstStyle/>
          <a:p>
            <a:r>
              <a:rPr lang="en-US" altLang="zh-CN" sz="1400" dirty="0" smtClean="0">
                <a:solidFill>
                  <a:srgbClr val="C00000"/>
                </a:solidFill>
              </a:rPr>
              <a:t>ACI</a:t>
            </a:r>
            <a:r>
              <a:rPr lang="en-US" altLang="zh-CN" sz="1600" dirty="0" smtClean="0">
                <a:solidFill>
                  <a:srgbClr val="C00000"/>
                </a:solidFill>
              </a:rPr>
              <a:t>|</a:t>
            </a:r>
            <a:r>
              <a:rPr lang="en-US" altLang="zh-CN" sz="800" dirty="0" smtClean="0">
                <a:solidFill>
                  <a:srgbClr val="C00000"/>
                </a:solidFill>
              </a:rPr>
              <a:t>[BW</a:t>
            </a:r>
            <a:r>
              <a:rPr lang="en-US" altLang="zh-CN" sz="800" baseline="-25000" dirty="0" smtClean="0">
                <a:solidFill>
                  <a:srgbClr val="C00000"/>
                </a:solidFill>
              </a:rPr>
              <a:t>0</a:t>
            </a:r>
            <a:r>
              <a:rPr lang="en-US" altLang="zh-CN" sz="800" dirty="0" smtClean="0">
                <a:solidFill>
                  <a:srgbClr val="C00000"/>
                </a:solidFill>
              </a:rPr>
              <a:t>,BW</a:t>
            </a:r>
            <a:r>
              <a:rPr lang="en-US" altLang="zh-CN" sz="800" baseline="-25000" dirty="0" smtClean="0">
                <a:solidFill>
                  <a:srgbClr val="C00000"/>
                </a:solidFill>
              </a:rPr>
              <a:t>adj</a:t>
            </a:r>
            <a:r>
              <a:rPr lang="en-US" altLang="zh-CN" sz="800" dirty="0" smtClean="0">
                <a:solidFill>
                  <a:srgbClr val="C00000"/>
                </a:solidFill>
              </a:rPr>
              <a:t>],MCS</a:t>
            </a:r>
            <a:r>
              <a:rPr lang="en-US" altLang="zh-CN" sz="800" baseline="-25000" dirty="0" smtClean="0">
                <a:solidFill>
                  <a:srgbClr val="C00000"/>
                </a:solidFill>
              </a:rPr>
              <a:t>x</a:t>
            </a:r>
            <a:r>
              <a:rPr lang="en-US" altLang="zh-CN" sz="1400" dirty="0" smtClean="0">
                <a:solidFill>
                  <a:srgbClr val="C00000"/>
                </a:solidFill>
              </a:rPr>
              <a:t>= BW</a:t>
            </a:r>
            <a:r>
              <a:rPr lang="en-US" altLang="zh-CN" sz="1400" baseline="-25000" dirty="0" smtClean="0">
                <a:solidFill>
                  <a:srgbClr val="C00000"/>
                </a:solidFill>
              </a:rPr>
              <a:t>1</a:t>
            </a:r>
            <a:r>
              <a:rPr lang="en-US" altLang="zh-CN" sz="1400" dirty="0" smtClean="0">
                <a:solidFill>
                  <a:srgbClr val="C00000"/>
                </a:solidFill>
              </a:rPr>
              <a:t>*</a:t>
            </a:r>
            <a:r>
              <a:rPr lang="en-US" altLang="zh-CN" sz="1400" dirty="0" smtClean="0">
                <a:solidFill>
                  <a:srgbClr val="0070C0"/>
                </a:solidFill>
              </a:rPr>
              <a:t>{</a:t>
            </a:r>
            <a:r>
              <a:rPr lang="en-US" altLang="zh-CN" sz="1400" dirty="0" smtClean="0">
                <a:solidFill>
                  <a:srgbClr val="C00000"/>
                </a:solidFill>
              </a:rPr>
              <a:t>  </a:t>
            </a:r>
            <a:r>
              <a:rPr lang="el-GR" altLang="zh-CN" sz="1800" dirty="0" smtClean="0">
                <a:solidFill>
                  <a:srgbClr val="C00000"/>
                </a:solidFill>
              </a:rPr>
              <a:t>Σ</a:t>
            </a:r>
            <a:r>
              <a:rPr lang="en-US" altLang="zh-CN" sz="1800" baseline="-25000" dirty="0" smtClean="0">
                <a:solidFill>
                  <a:srgbClr val="C00000"/>
                </a:solidFill>
              </a:rPr>
              <a:t> </a:t>
            </a:r>
            <a:r>
              <a:rPr lang="en-US" altLang="zh-CN" sz="1400" dirty="0" err="1" smtClean="0">
                <a:solidFill>
                  <a:srgbClr val="C00000"/>
                </a:solidFill>
              </a:rPr>
              <a:t>a</a:t>
            </a:r>
            <a:r>
              <a:rPr lang="en-US" altLang="zh-CN" sz="1400" baseline="-25000" dirty="0" err="1" smtClean="0">
                <a:solidFill>
                  <a:srgbClr val="C00000"/>
                </a:solidFill>
              </a:rPr>
              <a:t>i,MCSx</a:t>
            </a:r>
            <a:r>
              <a:rPr lang="en-US" altLang="zh-CN" sz="1400" dirty="0" smtClean="0">
                <a:solidFill>
                  <a:srgbClr val="C00000"/>
                </a:solidFill>
              </a:rPr>
              <a:t>*[(t</a:t>
            </a:r>
            <a:r>
              <a:rPr lang="en-US" altLang="zh-CN" sz="1400" baseline="-25000" dirty="0" smtClean="0">
                <a:solidFill>
                  <a:srgbClr val="C00000"/>
                </a:solidFill>
              </a:rPr>
              <a:t>adj</a:t>
            </a:r>
            <a:r>
              <a:rPr lang="en-US" altLang="zh-CN" sz="1400" dirty="0" smtClean="0">
                <a:solidFill>
                  <a:srgbClr val="C00000"/>
                </a:solidFill>
              </a:rPr>
              <a:t>-</a:t>
            </a:r>
            <a:r>
              <a:rPr lang="en-US" altLang="zh-CN" sz="1400" dirty="0" err="1" smtClean="0">
                <a:solidFill>
                  <a:srgbClr val="C00000"/>
                </a:solidFill>
              </a:rPr>
              <a:t>i</a:t>
            </a:r>
            <a:r>
              <a:rPr lang="en-US" altLang="zh-CN" sz="1400" dirty="0" smtClean="0">
                <a:solidFill>
                  <a:srgbClr val="C00000"/>
                </a:solidFill>
              </a:rPr>
              <a:t>)*u(t</a:t>
            </a:r>
            <a:r>
              <a:rPr lang="en-US" altLang="zh-CN" sz="1400" baseline="-25000" dirty="0" smtClean="0">
                <a:solidFill>
                  <a:srgbClr val="C00000"/>
                </a:solidFill>
              </a:rPr>
              <a:t>adj</a:t>
            </a:r>
            <a:r>
              <a:rPr lang="en-US" altLang="zh-CN" sz="1400" dirty="0" smtClean="0">
                <a:solidFill>
                  <a:srgbClr val="C00000"/>
                </a:solidFill>
              </a:rPr>
              <a:t>-</a:t>
            </a:r>
            <a:r>
              <a:rPr lang="en-US" altLang="zh-CN" sz="1400" dirty="0" err="1" smtClean="0">
                <a:solidFill>
                  <a:srgbClr val="C00000"/>
                </a:solidFill>
              </a:rPr>
              <a:t>i</a:t>
            </a:r>
            <a:r>
              <a:rPr lang="en-US" altLang="zh-CN" sz="1400" dirty="0" smtClean="0">
                <a:solidFill>
                  <a:srgbClr val="C00000"/>
                </a:solidFill>
              </a:rPr>
              <a:t>)-(t</a:t>
            </a:r>
            <a:r>
              <a:rPr lang="en-US" altLang="zh-CN" sz="1400" baseline="-25000" dirty="0" smtClean="0">
                <a:solidFill>
                  <a:srgbClr val="C00000"/>
                </a:solidFill>
              </a:rPr>
              <a:t>adj</a:t>
            </a:r>
            <a:r>
              <a:rPr lang="en-US" altLang="zh-CN" sz="1400" dirty="0" smtClean="0">
                <a:solidFill>
                  <a:srgbClr val="C00000"/>
                </a:solidFill>
              </a:rPr>
              <a:t>-i-1)*u(t</a:t>
            </a:r>
            <a:r>
              <a:rPr lang="en-US" altLang="zh-CN" sz="1400" baseline="-25000" dirty="0" smtClean="0">
                <a:solidFill>
                  <a:srgbClr val="C00000"/>
                </a:solidFill>
              </a:rPr>
              <a:t>adj</a:t>
            </a:r>
            <a:r>
              <a:rPr lang="en-US" altLang="zh-CN" sz="1400" dirty="0" smtClean="0">
                <a:solidFill>
                  <a:srgbClr val="C00000"/>
                </a:solidFill>
              </a:rPr>
              <a:t>-i-1)]+a</a:t>
            </a:r>
            <a:r>
              <a:rPr lang="en-US" altLang="zh-CN" sz="1400" baseline="-25000" dirty="0" smtClean="0">
                <a:solidFill>
                  <a:srgbClr val="C00000"/>
                </a:solidFill>
              </a:rPr>
              <a:t>2,MCSx</a:t>
            </a:r>
            <a:r>
              <a:rPr lang="en-US" altLang="zh-CN" sz="1400" dirty="0" smtClean="0">
                <a:solidFill>
                  <a:srgbClr val="C00000"/>
                </a:solidFill>
              </a:rPr>
              <a:t>*u(t</a:t>
            </a:r>
            <a:r>
              <a:rPr lang="en-US" altLang="zh-CN" sz="1400" baseline="-25000" dirty="0" smtClean="0">
                <a:solidFill>
                  <a:srgbClr val="C00000"/>
                </a:solidFill>
              </a:rPr>
              <a:t>adj</a:t>
            </a:r>
            <a:r>
              <a:rPr lang="en-US" altLang="zh-CN" sz="1400" dirty="0" smtClean="0">
                <a:solidFill>
                  <a:srgbClr val="C00000"/>
                </a:solidFill>
              </a:rPr>
              <a:t>-2) </a:t>
            </a:r>
            <a:r>
              <a:rPr lang="en-US" altLang="zh-CN" sz="1400" dirty="0" smtClean="0">
                <a:solidFill>
                  <a:srgbClr val="0070C0"/>
                </a:solidFill>
              </a:rPr>
              <a:t>}</a:t>
            </a:r>
          </a:p>
          <a:p>
            <a:endParaRPr lang="en-US" altLang="zh-CN" sz="1400" dirty="0" smtClean="0">
              <a:solidFill>
                <a:srgbClr val="C00000"/>
              </a:solidFill>
            </a:endParaRPr>
          </a:p>
          <a:p>
            <a:r>
              <a:rPr lang="en-US" altLang="zh-CN" sz="1400" dirty="0" smtClean="0"/>
              <a:t>ACPR|</a:t>
            </a:r>
            <a:r>
              <a:rPr lang="en-US" altLang="zh-CN" sz="800" dirty="0" smtClean="0"/>
              <a:t>[BW</a:t>
            </a:r>
            <a:r>
              <a:rPr lang="en-US" altLang="zh-CN" sz="800" baseline="-25000" dirty="0" smtClean="0"/>
              <a:t>0</a:t>
            </a:r>
            <a:r>
              <a:rPr lang="en-US" altLang="zh-CN" sz="800" dirty="0" smtClean="0"/>
              <a:t>,BW</a:t>
            </a:r>
            <a:r>
              <a:rPr lang="en-US" altLang="zh-CN" sz="800" baseline="-25000" dirty="0" smtClean="0"/>
              <a:t>adj</a:t>
            </a:r>
            <a:r>
              <a:rPr lang="en-US" altLang="zh-CN" sz="800" dirty="0" smtClean="0"/>
              <a:t>],MCSx </a:t>
            </a:r>
            <a:r>
              <a:rPr lang="en-US" altLang="zh-CN" sz="1400" dirty="0" smtClean="0"/>
              <a:t>=P</a:t>
            </a:r>
            <a:r>
              <a:rPr lang="en-US" altLang="zh-CN" sz="1400" baseline="-25000" dirty="0" smtClean="0"/>
              <a:t>ref</a:t>
            </a:r>
            <a:r>
              <a:rPr lang="en-US" altLang="zh-CN" sz="1400" dirty="0" smtClean="0"/>
              <a:t>|</a:t>
            </a:r>
            <a:r>
              <a:rPr lang="en-US" altLang="zh-CN" sz="800" dirty="0" smtClean="0"/>
              <a:t>BW</a:t>
            </a:r>
            <a:r>
              <a:rPr lang="en-US" altLang="zh-CN" sz="800" baseline="-25000" dirty="0" smtClean="0"/>
              <a:t>0</a:t>
            </a:r>
            <a:r>
              <a:rPr lang="en-US" altLang="zh-CN" sz="1400" dirty="0" smtClean="0"/>
              <a:t>- ACI|</a:t>
            </a:r>
            <a:r>
              <a:rPr lang="en-US" altLang="zh-CN" sz="800" dirty="0" smtClean="0"/>
              <a:t>[BW</a:t>
            </a:r>
            <a:r>
              <a:rPr lang="en-US" altLang="zh-CN" sz="800" baseline="-25000" dirty="0" smtClean="0"/>
              <a:t>0</a:t>
            </a:r>
            <a:r>
              <a:rPr lang="en-US" altLang="zh-CN" sz="800" dirty="0" smtClean="0"/>
              <a:t>,BW</a:t>
            </a:r>
            <a:r>
              <a:rPr lang="en-US" altLang="zh-CN" sz="800" baseline="-25000" dirty="0" smtClean="0"/>
              <a:t>adj</a:t>
            </a:r>
            <a:r>
              <a:rPr lang="en-US" altLang="zh-CN" sz="800" dirty="0" smtClean="0"/>
              <a:t>],MCS</a:t>
            </a:r>
            <a:r>
              <a:rPr lang="en-US" altLang="zh-CN" sz="800" baseline="-25000" dirty="0" smtClean="0"/>
              <a:t>x</a:t>
            </a:r>
            <a:r>
              <a:rPr lang="en-US" altLang="zh-CN" sz="800" dirty="0" smtClean="0"/>
              <a:t> </a:t>
            </a:r>
          </a:p>
          <a:p>
            <a:r>
              <a:rPr lang="en-US" altLang="zh-CN" sz="800" dirty="0" smtClean="0"/>
              <a:t>                                                         </a:t>
            </a:r>
            <a:r>
              <a:rPr lang="en-US" altLang="zh-CN" sz="1400" dirty="0" smtClean="0"/>
              <a:t>=BW</a:t>
            </a:r>
            <a:r>
              <a:rPr lang="en-US" altLang="zh-CN" sz="1400" baseline="-25000" dirty="0" smtClean="0"/>
              <a:t>1</a:t>
            </a:r>
            <a:r>
              <a:rPr lang="en-US" altLang="zh-CN" sz="1400" dirty="0" smtClean="0"/>
              <a:t>*{2*a</a:t>
            </a:r>
            <a:r>
              <a:rPr lang="en-US" altLang="zh-CN" sz="1400" baseline="-25000" dirty="0" smtClean="0"/>
              <a:t>ref,MCSx </a:t>
            </a:r>
            <a:r>
              <a:rPr lang="en-US" altLang="zh-CN" sz="1400" dirty="0" smtClean="0"/>
              <a:t>- </a:t>
            </a:r>
            <a:r>
              <a:rPr lang="el-GR" altLang="zh-CN" sz="1800" dirty="0" smtClean="0"/>
              <a:t>Σ</a:t>
            </a:r>
            <a:r>
              <a:rPr lang="en-US" altLang="zh-CN" sz="1800" baseline="-25000" dirty="0" smtClean="0"/>
              <a:t> </a:t>
            </a:r>
            <a:r>
              <a:rPr lang="en-US" altLang="zh-CN" sz="1400" dirty="0" err="1" smtClean="0"/>
              <a:t>a</a:t>
            </a:r>
            <a:r>
              <a:rPr lang="en-US" altLang="zh-CN" sz="1400" baseline="-25000" dirty="0" err="1" smtClean="0"/>
              <a:t>i,MCSx</a:t>
            </a:r>
            <a:r>
              <a:rPr lang="en-US" altLang="zh-CN" sz="1400" dirty="0" smtClean="0"/>
              <a:t>*[(t</a:t>
            </a:r>
            <a:r>
              <a:rPr lang="en-US" altLang="zh-CN" sz="1400" baseline="-25000" dirty="0" smtClean="0"/>
              <a:t>adj</a:t>
            </a:r>
            <a:r>
              <a:rPr lang="en-US" altLang="zh-CN" sz="1400" dirty="0" smtClean="0"/>
              <a:t>-</a:t>
            </a:r>
            <a:r>
              <a:rPr lang="en-US" altLang="zh-CN" sz="1400" dirty="0" err="1" smtClean="0"/>
              <a:t>i</a:t>
            </a:r>
            <a:r>
              <a:rPr lang="en-US" altLang="zh-CN" sz="1400" dirty="0" smtClean="0"/>
              <a:t>)*u(t</a:t>
            </a:r>
            <a:r>
              <a:rPr lang="en-US" altLang="zh-CN" sz="1400" baseline="-25000" dirty="0" smtClean="0"/>
              <a:t>adj</a:t>
            </a:r>
            <a:r>
              <a:rPr lang="en-US" altLang="zh-CN" sz="1400" dirty="0" smtClean="0"/>
              <a:t>-</a:t>
            </a:r>
            <a:r>
              <a:rPr lang="en-US" altLang="zh-CN" sz="1400" dirty="0" err="1" smtClean="0"/>
              <a:t>i</a:t>
            </a:r>
            <a:r>
              <a:rPr lang="en-US" altLang="zh-CN" sz="1400" dirty="0" smtClean="0"/>
              <a:t>)-(t</a:t>
            </a:r>
            <a:r>
              <a:rPr lang="en-US" altLang="zh-CN" sz="1400" baseline="-25000" dirty="0" smtClean="0"/>
              <a:t>adj</a:t>
            </a:r>
            <a:r>
              <a:rPr lang="en-US" altLang="zh-CN" sz="1400" dirty="0" smtClean="0"/>
              <a:t>-i-1)*u(t</a:t>
            </a:r>
            <a:r>
              <a:rPr lang="en-US" altLang="zh-CN" sz="1400" baseline="-25000" dirty="0" smtClean="0"/>
              <a:t>adj</a:t>
            </a:r>
            <a:r>
              <a:rPr lang="en-US" altLang="zh-CN" sz="1400" dirty="0" smtClean="0"/>
              <a:t>-i-1)]-a</a:t>
            </a:r>
            <a:r>
              <a:rPr lang="en-US" altLang="zh-CN" sz="1400" baseline="-25000" dirty="0" smtClean="0"/>
              <a:t>2,MCSx</a:t>
            </a:r>
            <a:r>
              <a:rPr lang="en-US" altLang="zh-CN" sz="1400" dirty="0" smtClean="0"/>
              <a:t>*u(t</a:t>
            </a:r>
            <a:r>
              <a:rPr lang="en-US" altLang="zh-CN" sz="1400" baseline="-25000" dirty="0" smtClean="0"/>
              <a:t>adj</a:t>
            </a:r>
            <a:r>
              <a:rPr lang="en-US" altLang="zh-CN" sz="1400" dirty="0" smtClean="0"/>
              <a:t>-2)}</a:t>
            </a:r>
          </a:p>
        </p:txBody>
      </p:sp>
      <p:sp>
        <p:nvSpPr>
          <p:cNvPr id="3" name="日期占位符 2"/>
          <p:cNvSpPr>
            <a:spLocks noGrp="1"/>
          </p:cNvSpPr>
          <p:nvPr>
            <p:ph type="dt" sz="half" idx="10"/>
          </p:nvPr>
        </p:nvSpPr>
        <p:spPr>
          <a:xfrm>
            <a:off x="696913" y="332601"/>
            <a:ext cx="942566" cy="276999"/>
          </a:xfrm>
        </p:spPr>
        <p:txBody>
          <a:bodyPr/>
          <a:lstStyle/>
          <a:p>
            <a:pPr>
              <a:defRPr/>
            </a:pPr>
            <a:r>
              <a:rPr lang="en-US" altLang="zh-CN" dirty="0" smtClean="0"/>
              <a:t>July </a:t>
            </a:r>
            <a:r>
              <a:rPr lang="en-US" dirty="0" smtClean="0"/>
              <a:t>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17</a:t>
            </a:fld>
            <a:endParaRPr lang="en-US" altLang="zh-CN"/>
          </a:p>
        </p:txBody>
      </p:sp>
      <p:sp>
        <p:nvSpPr>
          <p:cNvPr id="97" name="TextBox 96"/>
          <p:cNvSpPr txBox="1"/>
          <p:nvPr/>
        </p:nvSpPr>
        <p:spPr>
          <a:xfrm>
            <a:off x="4416724" y="3440142"/>
            <a:ext cx="2717321" cy="246221"/>
          </a:xfrm>
          <a:prstGeom prst="rect">
            <a:avLst/>
          </a:prstGeom>
          <a:noFill/>
        </p:spPr>
        <p:txBody>
          <a:bodyPr wrap="square" rtlCol="0">
            <a:spAutoFit/>
          </a:bodyPr>
          <a:lstStyle/>
          <a:p>
            <a:r>
              <a:rPr lang="el-GR" altLang="zh-CN" sz="1000" dirty="0" smtClean="0"/>
              <a:t>Δ</a:t>
            </a:r>
            <a:r>
              <a:rPr lang="en-US" altLang="zh-CN" sz="1000" dirty="0" smtClean="0"/>
              <a:t>(dB)</a:t>
            </a:r>
            <a:r>
              <a:rPr lang="el-GR" altLang="zh-CN" sz="1000" dirty="0" smtClean="0"/>
              <a:t> </a:t>
            </a:r>
            <a:r>
              <a:rPr lang="en-US" altLang="zh-CN" sz="1000" dirty="0" smtClean="0"/>
              <a:t>=RCE</a:t>
            </a:r>
            <a:r>
              <a:rPr lang="en-US" altLang="zh-CN" sz="1000" baseline="-25000" dirty="0" smtClean="0"/>
              <a:t>MCS0</a:t>
            </a:r>
            <a:r>
              <a:rPr lang="en-US" altLang="zh-CN" sz="1000" dirty="0" smtClean="0"/>
              <a:t>(dB)-</a:t>
            </a:r>
            <a:r>
              <a:rPr lang="en-US" altLang="zh-CN" sz="1000" dirty="0" err="1" smtClean="0"/>
              <a:t>RCE</a:t>
            </a:r>
            <a:r>
              <a:rPr lang="en-US" altLang="zh-CN" sz="1000" baseline="-25000" dirty="0" err="1" smtClean="0"/>
              <a:t>MCSx</a:t>
            </a:r>
            <a:r>
              <a:rPr lang="en-US" altLang="zh-CN" sz="1000" dirty="0" smtClean="0"/>
              <a:t>(dB)</a:t>
            </a:r>
            <a:endParaRPr lang="zh-CN" altLang="en-US" sz="1000" baseline="-25000" dirty="0"/>
          </a:p>
        </p:txBody>
      </p:sp>
      <p:sp>
        <p:nvSpPr>
          <p:cNvPr id="143" name="标题 1"/>
          <p:cNvSpPr txBox="1">
            <a:spLocks/>
          </p:cNvSpPr>
          <p:nvPr/>
        </p:nvSpPr>
        <p:spPr bwMode="auto">
          <a:xfrm>
            <a:off x="-1" y="386268"/>
            <a:ext cx="9144001"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smtClean="0">
                <a:ln>
                  <a:noFill/>
                </a:ln>
                <a:solidFill>
                  <a:schemeClr val="tx2"/>
                </a:solidFill>
                <a:effectLst/>
                <a:uLnTx/>
                <a:uFillTx/>
                <a:latin typeface="+mj-lt"/>
                <a:ea typeface="+mj-ea"/>
                <a:cs typeface="+mj-cs"/>
              </a:rPr>
              <a:t>Generic equation for ACPR|</a:t>
            </a:r>
            <a:r>
              <a:rPr kumimoji="0" lang="en-US" altLang="zh-CN" sz="1200" b="1" i="0" u="none" strike="noStrike" kern="0" cap="none" spc="0" normalizeH="0" baseline="0" noProof="0" dirty="0" smtClean="0">
                <a:ln>
                  <a:noFill/>
                </a:ln>
                <a:solidFill>
                  <a:schemeClr val="tx2"/>
                </a:solidFill>
                <a:effectLst/>
                <a:uLnTx/>
                <a:uFillTx/>
                <a:latin typeface="+mj-lt"/>
                <a:ea typeface="+mj-ea"/>
                <a:cs typeface="+mj-cs"/>
              </a:rPr>
              <a:t>[BW0,BWadj],MCSx </a:t>
            </a:r>
            <a:r>
              <a:rPr kumimoji="0" lang="en-US" altLang="zh-CN" sz="2400" b="1" i="0" u="none" strike="noStrike" kern="0" cap="none" spc="0" normalizeH="0" baseline="0" noProof="0" dirty="0" smtClean="0">
                <a:ln>
                  <a:noFill/>
                </a:ln>
                <a:solidFill>
                  <a:schemeClr val="tx2"/>
                </a:solidFill>
                <a:effectLst/>
                <a:uLnTx/>
                <a:uFillTx/>
                <a:latin typeface="+mj-lt"/>
                <a:ea typeface="+mj-ea"/>
                <a:cs typeface="+mj-cs"/>
              </a:rPr>
              <a:t>and</a:t>
            </a:r>
            <a:r>
              <a:rPr kumimoji="0" lang="en-US" altLang="zh-CN" sz="1200" b="1" i="0" u="none" strike="noStrike" kern="0" cap="none" spc="0" normalizeH="0" baseline="0" noProof="0" dirty="0" smtClean="0">
                <a:ln>
                  <a:noFill/>
                </a:ln>
                <a:solidFill>
                  <a:schemeClr val="tx2"/>
                </a:solidFill>
                <a:effectLst/>
                <a:uLnTx/>
                <a:uFillTx/>
                <a:latin typeface="+mj-lt"/>
                <a:ea typeface="+mj-ea"/>
                <a:cs typeface="+mj-cs"/>
              </a:rPr>
              <a:t> </a:t>
            </a:r>
            <a:r>
              <a:rPr kumimoji="0" lang="en-US" altLang="zh-CN" sz="2400" b="1" i="0" u="none" strike="noStrike" kern="0" cap="none" spc="0" normalizeH="0" baseline="0" noProof="0" dirty="0" smtClean="0">
                <a:ln>
                  <a:noFill/>
                </a:ln>
                <a:solidFill>
                  <a:schemeClr val="tx2"/>
                </a:solidFill>
                <a:effectLst/>
                <a:uLnTx/>
                <a:uFillTx/>
                <a:latin typeface="+mj-lt"/>
                <a:ea typeface="+mj-ea"/>
                <a:cs typeface="+mj-cs"/>
              </a:rPr>
              <a:t>AACPR|</a:t>
            </a:r>
            <a:r>
              <a:rPr kumimoji="0" lang="en-US" altLang="zh-CN" sz="1200" b="1" i="0" u="none" strike="noStrike" kern="0" cap="none" spc="0" normalizeH="0" baseline="0" noProof="0" dirty="0" smtClean="0">
                <a:ln>
                  <a:noFill/>
                </a:ln>
                <a:solidFill>
                  <a:schemeClr val="tx2"/>
                </a:solidFill>
                <a:effectLst/>
                <a:uLnTx/>
                <a:uFillTx/>
                <a:latin typeface="+mj-lt"/>
                <a:ea typeface="+mj-ea"/>
                <a:cs typeface="+mj-cs"/>
              </a:rPr>
              <a:t>[BW0,Bwadj],MCSx</a:t>
            </a:r>
            <a:endParaRPr kumimoji="0" lang="zh-CN" altLang="en-US" sz="1200" b="1" i="0" u="none" strike="noStrike" kern="0" cap="none" spc="0" normalizeH="0" baseline="0" noProof="0" dirty="0">
              <a:ln>
                <a:noFill/>
              </a:ln>
              <a:solidFill>
                <a:schemeClr val="tx2"/>
              </a:solidFill>
              <a:effectLst/>
              <a:uLnTx/>
              <a:uFillTx/>
              <a:latin typeface="+mj-lt"/>
              <a:ea typeface="+mj-ea"/>
              <a:cs typeface="+mj-cs"/>
            </a:endParaRPr>
          </a:p>
        </p:txBody>
      </p:sp>
      <p:grpSp>
        <p:nvGrpSpPr>
          <p:cNvPr id="6" name="组合 102"/>
          <p:cNvGrpSpPr/>
          <p:nvPr/>
        </p:nvGrpSpPr>
        <p:grpSpPr>
          <a:xfrm>
            <a:off x="2457149" y="4086160"/>
            <a:ext cx="357790" cy="525844"/>
            <a:chOff x="1050902" y="5390981"/>
            <a:chExt cx="357790" cy="525844"/>
          </a:xfrm>
        </p:grpSpPr>
        <p:sp>
          <p:nvSpPr>
            <p:cNvPr id="99" name="TextBox 98"/>
            <p:cNvSpPr txBox="1"/>
            <p:nvPr/>
          </p:nvSpPr>
          <p:spPr>
            <a:xfrm>
              <a:off x="1105236" y="5390981"/>
              <a:ext cx="248786" cy="246221"/>
            </a:xfrm>
            <a:prstGeom prst="rect">
              <a:avLst/>
            </a:prstGeom>
            <a:noFill/>
          </p:spPr>
          <p:txBody>
            <a:bodyPr wrap="none" rtlCol="0">
              <a:spAutoFit/>
            </a:bodyPr>
            <a:lstStyle/>
            <a:p>
              <a:r>
                <a:rPr lang="en-US" altLang="zh-CN" sz="1000" dirty="0" smtClean="0">
                  <a:solidFill>
                    <a:srgbClr val="C00000"/>
                  </a:solidFill>
                </a:rPr>
                <a:t>1</a:t>
              </a:r>
              <a:endParaRPr lang="zh-CN" altLang="en-US" sz="1000" dirty="0">
                <a:solidFill>
                  <a:srgbClr val="C00000"/>
                </a:solidFill>
              </a:endParaRPr>
            </a:p>
          </p:txBody>
        </p:sp>
        <p:sp>
          <p:nvSpPr>
            <p:cNvPr id="100" name="TextBox 99"/>
            <p:cNvSpPr txBox="1"/>
            <p:nvPr/>
          </p:nvSpPr>
          <p:spPr>
            <a:xfrm>
              <a:off x="1050902" y="5670604"/>
              <a:ext cx="357790" cy="246221"/>
            </a:xfrm>
            <a:prstGeom prst="rect">
              <a:avLst/>
            </a:prstGeom>
            <a:noFill/>
          </p:spPr>
          <p:txBody>
            <a:bodyPr wrap="none" rtlCol="0">
              <a:spAutoFit/>
            </a:bodyPr>
            <a:lstStyle/>
            <a:p>
              <a:r>
                <a:rPr lang="en-US" altLang="zh-CN" sz="1000" dirty="0" err="1" smtClean="0">
                  <a:solidFill>
                    <a:srgbClr val="C00000"/>
                  </a:solidFill>
                </a:rPr>
                <a:t>i</a:t>
              </a:r>
              <a:r>
                <a:rPr lang="en-US" altLang="zh-CN" sz="1000" dirty="0" smtClean="0">
                  <a:solidFill>
                    <a:srgbClr val="C00000"/>
                  </a:solidFill>
                </a:rPr>
                <a:t>=0</a:t>
              </a:r>
              <a:endParaRPr lang="zh-CN" altLang="en-US" sz="1000" dirty="0">
                <a:solidFill>
                  <a:srgbClr val="C00000"/>
                </a:solidFill>
              </a:endParaRPr>
            </a:p>
          </p:txBody>
        </p:sp>
      </p:grpSp>
      <p:grpSp>
        <p:nvGrpSpPr>
          <p:cNvPr id="7" name="组合 103"/>
          <p:cNvGrpSpPr/>
          <p:nvPr/>
        </p:nvGrpSpPr>
        <p:grpSpPr>
          <a:xfrm>
            <a:off x="3440410" y="4829253"/>
            <a:ext cx="357790" cy="525844"/>
            <a:chOff x="1050902" y="5390981"/>
            <a:chExt cx="357790" cy="525844"/>
          </a:xfrm>
        </p:grpSpPr>
        <p:sp>
          <p:nvSpPr>
            <p:cNvPr id="105" name="TextBox 104"/>
            <p:cNvSpPr txBox="1"/>
            <p:nvPr/>
          </p:nvSpPr>
          <p:spPr>
            <a:xfrm>
              <a:off x="1105236" y="5390981"/>
              <a:ext cx="235962" cy="215444"/>
            </a:xfrm>
            <a:prstGeom prst="rect">
              <a:avLst/>
            </a:prstGeom>
            <a:noFill/>
          </p:spPr>
          <p:txBody>
            <a:bodyPr wrap="none" rtlCol="0">
              <a:spAutoFit/>
            </a:bodyPr>
            <a:lstStyle/>
            <a:p>
              <a:r>
                <a:rPr lang="en-US" altLang="zh-CN" sz="800" dirty="0" smtClean="0"/>
                <a:t>1</a:t>
              </a:r>
              <a:endParaRPr lang="zh-CN" altLang="en-US" sz="800" dirty="0"/>
            </a:p>
          </p:txBody>
        </p:sp>
        <p:sp>
          <p:nvSpPr>
            <p:cNvPr id="106" name="TextBox 105"/>
            <p:cNvSpPr txBox="1"/>
            <p:nvPr/>
          </p:nvSpPr>
          <p:spPr>
            <a:xfrm>
              <a:off x="1050902" y="5670604"/>
              <a:ext cx="357790" cy="246221"/>
            </a:xfrm>
            <a:prstGeom prst="rect">
              <a:avLst/>
            </a:prstGeom>
            <a:noFill/>
          </p:spPr>
          <p:txBody>
            <a:bodyPr wrap="none" rtlCol="0">
              <a:spAutoFit/>
            </a:bodyPr>
            <a:lstStyle/>
            <a:p>
              <a:r>
                <a:rPr lang="en-US" altLang="zh-CN" sz="1000" dirty="0" err="1" smtClean="0"/>
                <a:t>i</a:t>
              </a:r>
              <a:r>
                <a:rPr lang="en-US" altLang="zh-CN" sz="1000" dirty="0" smtClean="0"/>
                <a:t>=0</a:t>
              </a:r>
              <a:endParaRPr lang="zh-CN" altLang="en-US" sz="1000" dirty="0"/>
            </a:p>
          </p:txBody>
        </p:sp>
      </p:grpSp>
      <p:grpSp>
        <p:nvGrpSpPr>
          <p:cNvPr id="113" name="组合 112"/>
          <p:cNvGrpSpPr/>
          <p:nvPr/>
        </p:nvGrpSpPr>
        <p:grpSpPr>
          <a:xfrm>
            <a:off x="0" y="1075669"/>
            <a:ext cx="6424880" cy="3076523"/>
            <a:chOff x="109270" y="1067718"/>
            <a:chExt cx="6424880" cy="3076523"/>
          </a:xfrm>
        </p:grpSpPr>
        <p:sp>
          <p:nvSpPr>
            <p:cNvPr id="98" name="TextBox 97"/>
            <p:cNvSpPr txBox="1"/>
            <p:nvPr/>
          </p:nvSpPr>
          <p:spPr>
            <a:xfrm>
              <a:off x="2472143" y="1067718"/>
              <a:ext cx="561975" cy="307777"/>
            </a:xfrm>
            <a:prstGeom prst="rect">
              <a:avLst/>
            </a:prstGeom>
            <a:noFill/>
          </p:spPr>
          <p:txBody>
            <a:bodyPr wrap="square" rtlCol="0">
              <a:spAutoFit/>
            </a:bodyPr>
            <a:lstStyle/>
            <a:p>
              <a:r>
                <a:rPr lang="en-US" altLang="zh-CN" sz="1400" dirty="0" smtClean="0">
                  <a:solidFill>
                    <a:srgbClr val="00B050"/>
                  </a:solidFill>
                </a:rPr>
                <a:t>ch</a:t>
              </a:r>
              <a:r>
                <a:rPr lang="en-US" altLang="zh-CN" sz="1400" baseline="-25000" dirty="0" smtClean="0">
                  <a:solidFill>
                    <a:srgbClr val="00B050"/>
                  </a:solidFill>
                </a:rPr>
                <a:t>1</a:t>
              </a:r>
              <a:endParaRPr lang="zh-CN" altLang="en-US" sz="1400" baseline="-25000" dirty="0">
                <a:solidFill>
                  <a:srgbClr val="00B050"/>
                </a:solidFill>
              </a:endParaRPr>
            </a:p>
          </p:txBody>
        </p:sp>
        <p:cxnSp>
          <p:nvCxnSpPr>
            <p:cNvPr id="44" name="直接连接符 43"/>
            <p:cNvCxnSpPr/>
            <p:nvPr/>
          </p:nvCxnSpPr>
          <p:spPr bwMode="auto">
            <a:xfrm flipH="1">
              <a:off x="1752496" y="3320498"/>
              <a:ext cx="326770" cy="471417"/>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5" name="直接连接符 44"/>
            <p:cNvCxnSpPr/>
            <p:nvPr/>
          </p:nvCxnSpPr>
          <p:spPr bwMode="auto">
            <a:xfrm flipH="1">
              <a:off x="2381416" y="1355009"/>
              <a:ext cx="65563" cy="1595753"/>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6" name="直接连接符 45"/>
            <p:cNvCxnSpPr/>
            <p:nvPr/>
          </p:nvCxnSpPr>
          <p:spPr bwMode="auto">
            <a:xfrm flipH="1">
              <a:off x="2075290" y="2951427"/>
              <a:ext cx="307185" cy="373046"/>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47" name="直接连接符 46"/>
            <p:cNvCxnSpPr/>
            <p:nvPr/>
          </p:nvCxnSpPr>
          <p:spPr bwMode="auto">
            <a:xfrm flipV="1">
              <a:off x="3797300" y="3788432"/>
              <a:ext cx="1046279" cy="2804"/>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0" name="直接连接符 49"/>
            <p:cNvCxnSpPr/>
            <p:nvPr/>
          </p:nvCxnSpPr>
          <p:spPr bwMode="auto">
            <a:xfrm>
              <a:off x="3113188" y="2919715"/>
              <a:ext cx="315812" cy="388635"/>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1" name="直接连接符 50"/>
            <p:cNvCxnSpPr/>
            <p:nvPr/>
          </p:nvCxnSpPr>
          <p:spPr bwMode="auto">
            <a:xfrm>
              <a:off x="3435350" y="3308350"/>
              <a:ext cx="367064" cy="479152"/>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2" name="直接连接符 51"/>
            <p:cNvCxnSpPr/>
            <p:nvPr/>
          </p:nvCxnSpPr>
          <p:spPr bwMode="auto">
            <a:xfrm>
              <a:off x="3045125" y="1361176"/>
              <a:ext cx="73349" cy="1558539"/>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grpSp>
          <p:nvGrpSpPr>
            <p:cNvPr id="2" name="组合 30"/>
            <p:cNvGrpSpPr/>
            <p:nvPr/>
          </p:nvGrpSpPr>
          <p:grpSpPr>
            <a:xfrm>
              <a:off x="686268" y="1343943"/>
              <a:ext cx="4191000" cy="1981200"/>
              <a:chOff x="2286000" y="2667000"/>
              <a:chExt cx="4191000" cy="1981200"/>
            </a:xfrm>
          </p:grpSpPr>
          <p:cxnSp>
            <p:nvCxnSpPr>
              <p:cNvPr id="54" name="直接连接符 53"/>
              <p:cNvCxnSpPr/>
              <p:nvPr/>
            </p:nvCxnSpPr>
            <p:spPr bwMode="auto">
              <a:xfrm>
                <a:off x="22860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5" name="直接连接符 54"/>
              <p:cNvCxnSpPr/>
              <p:nvPr/>
            </p:nvCxnSpPr>
            <p:spPr bwMode="auto">
              <a:xfrm flipV="1">
                <a:off x="3352800" y="4038600"/>
                <a:ext cx="3048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6" name="直接连接符 55"/>
              <p:cNvCxnSpPr/>
              <p:nvPr/>
            </p:nvCxnSpPr>
            <p:spPr bwMode="auto">
              <a:xfrm flipV="1">
                <a:off x="36576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7" name="直接连接符 56"/>
              <p:cNvCxnSpPr/>
              <p:nvPr/>
            </p:nvCxnSpPr>
            <p:spPr bwMode="auto">
              <a:xfrm flipV="1">
                <a:off x="39624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8" name="直接连接符 57"/>
              <p:cNvCxnSpPr/>
              <p:nvPr/>
            </p:nvCxnSpPr>
            <p:spPr bwMode="auto">
              <a:xfrm>
                <a:off x="4038600" y="2667000"/>
                <a:ext cx="6096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59" name="直接连接符 58"/>
              <p:cNvCxnSpPr/>
              <p:nvPr/>
            </p:nvCxnSpPr>
            <p:spPr bwMode="auto">
              <a:xfrm>
                <a:off x="46482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60" name="直接连接符 59"/>
              <p:cNvCxnSpPr/>
              <p:nvPr/>
            </p:nvCxnSpPr>
            <p:spPr bwMode="auto">
              <a:xfrm>
                <a:off x="47244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61" name="直接连接符 60"/>
              <p:cNvCxnSpPr/>
              <p:nvPr/>
            </p:nvCxnSpPr>
            <p:spPr bwMode="auto">
              <a:xfrm>
                <a:off x="5029200" y="4038600"/>
                <a:ext cx="3810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62" name="直接连接符 61"/>
              <p:cNvCxnSpPr/>
              <p:nvPr/>
            </p:nvCxnSpPr>
            <p:spPr bwMode="auto">
              <a:xfrm>
                <a:off x="54102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63" name="直接连接符 62"/>
            <p:cNvCxnSpPr/>
            <p:nvPr/>
          </p:nvCxnSpPr>
          <p:spPr bwMode="auto">
            <a:xfrm flipV="1">
              <a:off x="706809" y="3920294"/>
              <a:ext cx="4858247" cy="7951"/>
            </a:xfrm>
            <a:prstGeom prst="line">
              <a:avLst/>
            </a:prstGeom>
            <a:ln>
              <a:prstDash val="sysDash"/>
              <a:headEnd type="none" w="sm" len="sm"/>
              <a:tailEnd type="none" w="sm" len="sm"/>
            </a:ln>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5651795" y="3809814"/>
              <a:ext cx="882355" cy="246221"/>
            </a:xfrm>
            <a:prstGeom prst="rect">
              <a:avLst/>
            </a:prstGeom>
            <a:noFill/>
          </p:spPr>
          <p:txBody>
            <a:bodyPr wrap="square" rtlCol="0">
              <a:spAutoFit/>
            </a:bodyPr>
            <a:lstStyle/>
            <a:p>
              <a:r>
                <a:rPr lang="en-US" altLang="zh-CN" sz="1000" dirty="0" smtClean="0"/>
                <a:t>Noise floor</a:t>
              </a:r>
              <a:endParaRPr lang="zh-CN" altLang="en-US" sz="1000" dirty="0"/>
            </a:p>
          </p:txBody>
        </p:sp>
        <p:sp>
          <p:nvSpPr>
            <p:cNvPr id="65" name="TextBox 64"/>
            <p:cNvSpPr txBox="1"/>
            <p:nvPr/>
          </p:nvSpPr>
          <p:spPr>
            <a:xfrm>
              <a:off x="2679586" y="3922447"/>
              <a:ext cx="791599" cy="215444"/>
            </a:xfrm>
            <a:prstGeom prst="rect">
              <a:avLst/>
            </a:prstGeom>
            <a:noFill/>
          </p:spPr>
          <p:txBody>
            <a:bodyPr wrap="square" rtlCol="0">
              <a:spAutoFit/>
            </a:bodyPr>
            <a:lstStyle/>
            <a:p>
              <a:r>
                <a:rPr lang="en-US" altLang="zh-CN" sz="800" dirty="0" smtClean="0"/>
                <a:t>10MHz*N0</a:t>
              </a:r>
              <a:endParaRPr lang="zh-CN" altLang="en-US" sz="800" dirty="0"/>
            </a:p>
          </p:txBody>
        </p:sp>
        <p:sp>
          <p:nvSpPr>
            <p:cNvPr id="66" name="TextBox 65"/>
            <p:cNvSpPr txBox="1"/>
            <p:nvPr/>
          </p:nvSpPr>
          <p:spPr>
            <a:xfrm>
              <a:off x="3299796" y="3928797"/>
              <a:ext cx="727957" cy="215444"/>
            </a:xfrm>
            <a:prstGeom prst="rect">
              <a:avLst/>
            </a:prstGeom>
            <a:noFill/>
          </p:spPr>
          <p:txBody>
            <a:bodyPr wrap="square" rtlCol="0">
              <a:spAutoFit/>
            </a:bodyPr>
            <a:lstStyle/>
            <a:p>
              <a:r>
                <a:rPr lang="en-US" altLang="zh-CN" sz="800" dirty="0" smtClean="0"/>
                <a:t>30MHz*N0</a:t>
              </a:r>
              <a:endParaRPr lang="zh-CN" altLang="en-US" sz="800" dirty="0"/>
            </a:p>
          </p:txBody>
        </p:sp>
        <p:sp>
          <p:nvSpPr>
            <p:cNvPr id="67" name="TextBox 66"/>
            <p:cNvSpPr txBox="1"/>
            <p:nvPr/>
          </p:nvSpPr>
          <p:spPr>
            <a:xfrm>
              <a:off x="2011680" y="3922447"/>
              <a:ext cx="751038" cy="215444"/>
            </a:xfrm>
            <a:prstGeom prst="rect">
              <a:avLst/>
            </a:prstGeom>
            <a:noFill/>
          </p:spPr>
          <p:txBody>
            <a:bodyPr wrap="square" rtlCol="0">
              <a:spAutoFit/>
            </a:bodyPr>
            <a:lstStyle/>
            <a:p>
              <a:r>
                <a:rPr lang="en-US" altLang="zh-CN" sz="800" dirty="0" smtClean="0"/>
                <a:t>-10MHz*N0</a:t>
              </a:r>
              <a:endParaRPr lang="zh-CN" altLang="en-US" sz="800" dirty="0"/>
            </a:p>
          </p:txBody>
        </p:sp>
        <p:sp>
          <p:nvSpPr>
            <p:cNvPr id="68" name="TextBox 67"/>
            <p:cNvSpPr txBox="1"/>
            <p:nvPr/>
          </p:nvSpPr>
          <p:spPr>
            <a:xfrm>
              <a:off x="1327863" y="3928797"/>
              <a:ext cx="885824" cy="215444"/>
            </a:xfrm>
            <a:prstGeom prst="rect">
              <a:avLst/>
            </a:prstGeom>
            <a:noFill/>
          </p:spPr>
          <p:txBody>
            <a:bodyPr wrap="square" rtlCol="0">
              <a:spAutoFit/>
            </a:bodyPr>
            <a:lstStyle/>
            <a:p>
              <a:r>
                <a:rPr lang="en-US" altLang="zh-CN" sz="800" dirty="0" smtClean="0"/>
                <a:t>-30MHz*N0</a:t>
              </a:r>
              <a:endParaRPr lang="zh-CN" altLang="en-US" sz="800" dirty="0"/>
            </a:p>
          </p:txBody>
        </p:sp>
        <p:cxnSp>
          <p:nvCxnSpPr>
            <p:cNvPr id="70" name="肘形连接符 69"/>
            <p:cNvCxnSpPr/>
            <p:nvPr/>
          </p:nvCxnSpPr>
          <p:spPr bwMode="auto">
            <a:xfrm rot="5400000">
              <a:off x="2043514" y="2356202"/>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1" name="肘形连接符 70"/>
            <p:cNvCxnSpPr/>
            <p:nvPr/>
          </p:nvCxnSpPr>
          <p:spPr bwMode="auto">
            <a:xfrm rot="5400000">
              <a:off x="1602189" y="2855346"/>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2" name="肘形连接符 71"/>
            <p:cNvCxnSpPr/>
            <p:nvPr/>
          </p:nvCxnSpPr>
          <p:spPr bwMode="auto">
            <a:xfrm rot="16200000" flipH="1">
              <a:off x="3044032" y="2339176"/>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3" name="肘形连接符 72"/>
            <p:cNvCxnSpPr/>
            <p:nvPr/>
          </p:nvCxnSpPr>
          <p:spPr bwMode="auto">
            <a:xfrm rot="16200000" flipH="1">
              <a:off x="3314703" y="2838451"/>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4" name="直接连接符 73"/>
            <p:cNvCxnSpPr/>
            <p:nvPr/>
          </p:nvCxnSpPr>
          <p:spPr bwMode="auto">
            <a:xfrm flipV="1">
              <a:off x="2395728" y="1344623"/>
              <a:ext cx="696318" cy="612"/>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5" name="直接连接符 74"/>
            <p:cNvCxnSpPr/>
            <p:nvPr/>
          </p:nvCxnSpPr>
          <p:spPr bwMode="auto">
            <a:xfrm>
              <a:off x="3803904" y="3323996"/>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6" name="直接连接符 75"/>
            <p:cNvCxnSpPr/>
            <p:nvPr/>
          </p:nvCxnSpPr>
          <p:spPr bwMode="auto">
            <a:xfrm flipH="1">
              <a:off x="688181" y="3324096"/>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77" name="TextBox 76"/>
            <p:cNvSpPr txBox="1"/>
            <p:nvPr/>
          </p:nvSpPr>
          <p:spPr>
            <a:xfrm>
              <a:off x="3164773" y="1726623"/>
              <a:ext cx="510639" cy="215444"/>
            </a:xfrm>
            <a:prstGeom prst="rect">
              <a:avLst/>
            </a:prstGeom>
            <a:noFill/>
          </p:spPr>
          <p:txBody>
            <a:bodyPr wrap="square" rtlCol="0">
              <a:spAutoFit/>
            </a:bodyPr>
            <a:lstStyle/>
            <a:p>
              <a:r>
                <a:rPr lang="en-US" altLang="zh-CN" sz="800" dirty="0" smtClean="0"/>
                <a:t>-10dBr</a:t>
              </a:r>
              <a:endParaRPr lang="zh-CN" altLang="en-US" sz="800" dirty="0"/>
            </a:p>
          </p:txBody>
        </p:sp>
        <p:sp>
          <p:nvSpPr>
            <p:cNvPr id="78" name="TextBox 77"/>
            <p:cNvSpPr txBox="1"/>
            <p:nvPr/>
          </p:nvSpPr>
          <p:spPr>
            <a:xfrm>
              <a:off x="3501241" y="2401538"/>
              <a:ext cx="510639" cy="215444"/>
            </a:xfrm>
            <a:prstGeom prst="rect">
              <a:avLst/>
            </a:prstGeom>
            <a:noFill/>
          </p:spPr>
          <p:txBody>
            <a:bodyPr wrap="square" rtlCol="0">
              <a:spAutoFit/>
            </a:bodyPr>
            <a:lstStyle/>
            <a:p>
              <a:r>
                <a:rPr lang="en-US" altLang="zh-CN" sz="800" dirty="0" smtClean="0"/>
                <a:t>-24dBr</a:t>
              </a:r>
              <a:endParaRPr lang="zh-CN" altLang="en-US" sz="800" dirty="0"/>
            </a:p>
          </p:txBody>
        </p:sp>
        <p:sp>
          <p:nvSpPr>
            <p:cNvPr id="79" name="TextBox 78"/>
            <p:cNvSpPr txBox="1"/>
            <p:nvPr/>
          </p:nvSpPr>
          <p:spPr>
            <a:xfrm>
              <a:off x="3908961" y="2922073"/>
              <a:ext cx="510639" cy="215444"/>
            </a:xfrm>
            <a:prstGeom prst="rect">
              <a:avLst/>
            </a:prstGeom>
            <a:noFill/>
          </p:spPr>
          <p:txBody>
            <a:bodyPr wrap="square" rtlCol="0">
              <a:spAutoFit/>
            </a:bodyPr>
            <a:lstStyle/>
            <a:p>
              <a:r>
                <a:rPr lang="en-US" altLang="zh-CN" sz="800" dirty="0" smtClean="0"/>
                <a:t>-34dBr</a:t>
              </a:r>
              <a:endParaRPr lang="zh-CN" altLang="en-US" sz="800" dirty="0"/>
            </a:p>
          </p:txBody>
        </p:sp>
        <p:sp>
          <p:nvSpPr>
            <p:cNvPr id="80" name="TextBox 79"/>
            <p:cNvSpPr txBox="1"/>
            <p:nvPr/>
          </p:nvSpPr>
          <p:spPr>
            <a:xfrm>
              <a:off x="4898571" y="3205102"/>
              <a:ext cx="510639" cy="215444"/>
            </a:xfrm>
            <a:prstGeom prst="rect">
              <a:avLst/>
            </a:prstGeom>
            <a:noFill/>
          </p:spPr>
          <p:txBody>
            <a:bodyPr wrap="square" rtlCol="0">
              <a:spAutoFit/>
            </a:bodyPr>
            <a:lstStyle/>
            <a:p>
              <a:r>
                <a:rPr lang="en-US" altLang="zh-CN" sz="800" dirty="0" smtClean="0"/>
                <a:t>-40dBr</a:t>
              </a:r>
              <a:endParaRPr lang="zh-CN" altLang="en-US" sz="800" dirty="0"/>
            </a:p>
          </p:txBody>
        </p:sp>
        <p:cxnSp>
          <p:nvCxnSpPr>
            <p:cNvPr id="81" name="直接连接符 80"/>
            <p:cNvCxnSpPr/>
            <p:nvPr/>
          </p:nvCxnSpPr>
          <p:spPr bwMode="auto">
            <a:xfrm flipH="1">
              <a:off x="3080826" y="1331458"/>
              <a:ext cx="6032" cy="1186556"/>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2" name="直接连接符 81"/>
            <p:cNvCxnSpPr/>
            <p:nvPr/>
          </p:nvCxnSpPr>
          <p:spPr bwMode="auto">
            <a:xfrm>
              <a:off x="2408983" y="1348527"/>
              <a:ext cx="1375" cy="1174455"/>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3" name="肘形连接符 82"/>
            <p:cNvCxnSpPr/>
            <p:nvPr/>
          </p:nvCxnSpPr>
          <p:spPr bwMode="auto">
            <a:xfrm rot="16200000" flipH="1">
              <a:off x="2923345" y="2644987"/>
              <a:ext cx="665518" cy="352622"/>
            </a:xfrm>
            <a:prstGeom prst="bentConnector3">
              <a:avLst>
                <a:gd name="adj1" fmla="val 92039"/>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4" name="肘形连接符 83"/>
            <p:cNvCxnSpPr/>
            <p:nvPr/>
          </p:nvCxnSpPr>
          <p:spPr bwMode="auto">
            <a:xfrm rot="16200000" flipH="1">
              <a:off x="3288725" y="3284097"/>
              <a:ext cx="651025" cy="363641"/>
            </a:xfrm>
            <a:prstGeom prst="bentConnector3">
              <a:avLst>
                <a:gd name="adj1" fmla="val 61315"/>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85" name="直接连接符 84"/>
            <p:cNvCxnSpPr/>
            <p:nvPr/>
          </p:nvCxnSpPr>
          <p:spPr bwMode="auto">
            <a:xfrm flipV="1">
              <a:off x="3784520" y="3789228"/>
              <a:ext cx="1096049" cy="2203"/>
            </a:xfrm>
            <a:prstGeom prst="line">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86" name="TextBox 85"/>
            <p:cNvSpPr txBox="1"/>
            <p:nvPr/>
          </p:nvSpPr>
          <p:spPr>
            <a:xfrm>
              <a:off x="2776733" y="3005061"/>
              <a:ext cx="510639" cy="307777"/>
            </a:xfrm>
            <a:prstGeom prst="rect">
              <a:avLst/>
            </a:prstGeom>
            <a:noFill/>
          </p:spPr>
          <p:txBody>
            <a:bodyPr wrap="square" rtlCol="0">
              <a:spAutoFit/>
            </a:bodyPr>
            <a:lstStyle/>
            <a:p>
              <a:r>
                <a:rPr lang="en-US" altLang="zh-CN" sz="1400" dirty="0" smtClean="0">
                  <a:solidFill>
                    <a:srgbClr val="FF9933"/>
                  </a:solidFill>
                </a:rPr>
                <a:t>a</a:t>
              </a:r>
              <a:r>
                <a:rPr lang="en-US" altLang="zh-CN" sz="1400" baseline="-25000" dirty="0" smtClean="0">
                  <a:solidFill>
                    <a:srgbClr val="FF9933"/>
                  </a:solidFill>
                </a:rPr>
                <a:t>0</a:t>
              </a:r>
              <a:endParaRPr lang="zh-CN" altLang="en-US" sz="1400" baseline="-25000" dirty="0">
                <a:solidFill>
                  <a:srgbClr val="FF9933"/>
                </a:solidFill>
              </a:endParaRPr>
            </a:p>
          </p:txBody>
        </p:sp>
        <p:sp>
          <p:nvSpPr>
            <p:cNvPr id="87" name="TextBox 86"/>
            <p:cNvSpPr txBox="1"/>
            <p:nvPr/>
          </p:nvSpPr>
          <p:spPr>
            <a:xfrm>
              <a:off x="3127606" y="3450315"/>
              <a:ext cx="510639" cy="307777"/>
            </a:xfrm>
            <a:prstGeom prst="rect">
              <a:avLst/>
            </a:prstGeom>
            <a:noFill/>
          </p:spPr>
          <p:txBody>
            <a:bodyPr wrap="square" rtlCol="0">
              <a:spAutoFit/>
            </a:bodyPr>
            <a:lstStyle/>
            <a:p>
              <a:r>
                <a:rPr lang="en-US" altLang="zh-CN" sz="1400" dirty="0" smtClean="0">
                  <a:solidFill>
                    <a:srgbClr val="FF9933"/>
                  </a:solidFill>
                </a:rPr>
                <a:t>a</a:t>
              </a:r>
              <a:r>
                <a:rPr lang="en-US" altLang="zh-CN" sz="1400" baseline="-25000" dirty="0" smtClean="0">
                  <a:solidFill>
                    <a:srgbClr val="FF9933"/>
                  </a:solidFill>
                </a:rPr>
                <a:t>1</a:t>
              </a:r>
              <a:endParaRPr lang="zh-CN" altLang="en-US" sz="1400" baseline="-25000" dirty="0">
                <a:solidFill>
                  <a:srgbClr val="FF9933"/>
                </a:solidFill>
              </a:endParaRPr>
            </a:p>
          </p:txBody>
        </p:sp>
        <p:sp>
          <p:nvSpPr>
            <p:cNvPr id="88" name="TextBox 87"/>
            <p:cNvSpPr txBox="1"/>
            <p:nvPr/>
          </p:nvSpPr>
          <p:spPr>
            <a:xfrm>
              <a:off x="4843579" y="3600914"/>
              <a:ext cx="510639" cy="307777"/>
            </a:xfrm>
            <a:prstGeom prst="rect">
              <a:avLst/>
            </a:prstGeom>
            <a:noFill/>
          </p:spPr>
          <p:txBody>
            <a:bodyPr wrap="square" rtlCol="0">
              <a:spAutoFit/>
            </a:bodyPr>
            <a:lstStyle/>
            <a:p>
              <a:r>
                <a:rPr lang="en-US" altLang="zh-CN" sz="1400" dirty="0" smtClean="0">
                  <a:solidFill>
                    <a:srgbClr val="FF9933"/>
                  </a:solidFill>
                </a:rPr>
                <a:t>a</a:t>
              </a:r>
              <a:r>
                <a:rPr lang="en-US" altLang="zh-CN" sz="1400" baseline="-25000" dirty="0" smtClean="0">
                  <a:solidFill>
                    <a:srgbClr val="FF9933"/>
                  </a:solidFill>
                </a:rPr>
                <a:t>2</a:t>
              </a:r>
              <a:endParaRPr lang="zh-CN" altLang="en-US" sz="1400" baseline="-25000" dirty="0">
                <a:solidFill>
                  <a:srgbClr val="FF9933"/>
                </a:solidFill>
              </a:endParaRPr>
            </a:p>
          </p:txBody>
        </p:sp>
        <p:cxnSp>
          <p:nvCxnSpPr>
            <p:cNvPr id="89" name="肘形连接符 88"/>
            <p:cNvCxnSpPr/>
            <p:nvPr/>
          </p:nvCxnSpPr>
          <p:spPr bwMode="auto">
            <a:xfrm rot="5400000">
              <a:off x="1910922" y="2653710"/>
              <a:ext cx="661182" cy="342346"/>
            </a:xfrm>
            <a:prstGeom prst="bentConnector3">
              <a:avLst>
                <a:gd name="adj1" fmla="val 94360"/>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90" name="肘形连接符 89"/>
            <p:cNvCxnSpPr/>
            <p:nvPr/>
          </p:nvCxnSpPr>
          <p:spPr bwMode="auto">
            <a:xfrm rot="5400000">
              <a:off x="1583393" y="3308114"/>
              <a:ext cx="671010" cy="312598"/>
            </a:xfrm>
            <a:prstGeom prst="bentConnector3">
              <a:avLst>
                <a:gd name="adj1" fmla="val 61716"/>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91" name="直接连接符 90"/>
            <p:cNvCxnSpPr/>
            <p:nvPr/>
          </p:nvCxnSpPr>
          <p:spPr bwMode="auto">
            <a:xfrm>
              <a:off x="688226" y="3791498"/>
              <a:ext cx="1075334" cy="0"/>
            </a:xfrm>
            <a:prstGeom prst="line">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92" name="TextBox 91"/>
            <p:cNvSpPr txBox="1"/>
            <p:nvPr/>
          </p:nvSpPr>
          <p:spPr>
            <a:xfrm>
              <a:off x="112146" y="3552286"/>
              <a:ext cx="690113" cy="276999"/>
            </a:xfrm>
            <a:prstGeom prst="rect">
              <a:avLst/>
            </a:prstGeom>
            <a:noFill/>
          </p:spPr>
          <p:txBody>
            <a:bodyPr wrap="square" rtlCol="0">
              <a:spAutoFit/>
            </a:bodyPr>
            <a:lstStyle/>
            <a:p>
              <a:r>
                <a:rPr lang="en-US" altLang="zh-CN" sz="1200" dirty="0" smtClean="0">
                  <a:solidFill>
                    <a:srgbClr val="FF9933"/>
                  </a:solidFill>
                </a:rPr>
                <a:t>MCS</a:t>
              </a:r>
              <a:r>
                <a:rPr lang="en-US" altLang="zh-CN" sz="1200" baseline="-25000" dirty="0" smtClean="0">
                  <a:solidFill>
                    <a:srgbClr val="FF9933"/>
                  </a:solidFill>
                </a:rPr>
                <a:t>x</a:t>
              </a:r>
              <a:endParaRPr lang="zh-CN" altLang="en-US" sz="1200" baseline="-25000" dirty="0">
                <a:solidFill>
                  <a:srgbClr val="FF9933"/>
                </a:solidFill>
              </a:endParaRPr>
            </a:p>
          </p:txBody>
        </p:sp>
        <p:sp>
          <p:nvSpPr>
            <p:cNvPr id="93" name="TextBox 92"/>
            <p:cNvSpPr txBox="1"/>
            <p:nvPr/>
          </p:nvSpPr>
          <p:spPr>
            <a:xfrm>
              <a:off x="109270" y="3187101"/>
              <a:ext cx="690113" cy="276999"/>
            </a:xfrm>
            <a:prstGeom prst="rect">
              <a:avLst/>
            </a:prstGeom>
            <a:noFill/>
          </p:spPr>
          <p:txBody>
            <a:bodyPr wrap="square" rtlCol="0">
              <a:spAutoFit/>
            </a:bodyPr>
            <a:lstStyle/>
            <a:p>
              <a:r>
                <a:rPr lang="en-US" altLang="zh-CN" sz="1200" dirty="0" smtClean="0">
                  <a:solidFill>
                    <a:schemeClr val="accent2">
                      <a:lumMod val="75000"/>
                    </a:schemeClr>
                  </a:solidFill>
                </a:rPr>
                <a:t>MCS</a:t>
              </a:r>
              <a:r>
                <a:rPr lang="en-US" altLang="zh-CN" sz="1200" baseline="-25000" dirty="0" smtClean="0">
                  <a:solidFill>
                    <a:schemeClr val="accent2">
                      <a:lumMod val="75000"/>
                    </a:schemeClr>
                  </a:solidFill>
                </a:rPr>
                <a:t>0</a:t>
              </a:r>
              <a:endParaRPr lang="zh-CN" altLang="en-US" sz="1200" baseline="-25000" dirty="0">
                <a:solidFill>
                  <a:schemeClr val="accent2">
                    <a:lumMod val="75000"/>
                  </a:schemeClr>
                </a:solidFill>
              </a:endParaRPr>
            </a:p>
          </p:txBody>
        </p:sp>
        <p:cxnSp>
          <p:nvCxnSpPr>
            <p:cNvPr id="94" name="直接连接符 93"/>
            <p:cNvCxnSpPr>
              <a:endCxn id="65" idx="0"/>
            </p:cNvCxnSpPr>
            <p:nvPr/>
          </p:nvCxnSpPr>
          <p:spPr bwMode="auto">
            <a:xfrm flipH="1">
              <a:off x="3075386" y="3093057"/>
              <a:ext cx="9720" cy="82939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95" name="直接连接符 94"/>
            <p:cNvCxnSpPr/>
            <p:nvPr/>
          </p:nvCxnSpPr>
          <p:spPr bwMode="auto">
            <a:xfrm flipH="1">
              <a:off x="3427012" y="3500528"/>
              <a:ext cx="6301" cy="403562"/>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96" name="直接箭头连接符 95"/>
            <p:cNvCxnSpPr/>
            <p:nvPr/>
          </p:nvCxnSpPr>
          <p:spPr bwMode="auto">
            <a:xfrm>
              <a:off x="4330460" y="3327999"/>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cxnSp>
          <p:nvCxnSpPr>
            <p:cNvPr id="101" name="直接箭头连接符 100"/>
            <p:cNvCxnSpPr/>
            <p:nvPr/>
          </p:nvCxnSpPr>
          <p:spPr bwMode="auto">
            <a:xfrm>
              <a:off x="3611592" y="3049078"/>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cxnSp>
          <p:nvCxnSpPr>
            <p:cNvPr id="102" name="直接箭头连接符 101"/>
            <p:cNvCxnSpPr/>
            <p:nvPr/>
          </p:nvCxnSpPr>
          <p:spPr bwMode="auto">
            <a:xfrm>
              <a:off x="3263660" y="2580376"/>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cxnSp>
          <p:nvCxnSpPr>
            <p:cNvPr id="109" name="直接连接符 108"/>
            <p:cNvCxnSpPr/>
            <p:nvPr/>
          </p:nvCxnSpPr>
          <p:spPr bwMode="auto">
            <a:xfrm>
              <a:off x="2417197" y="3156667"/>
              <a:ext cx="2" cy="747423"/>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14" name="TextBox 113"/>
            <p:cNvSpPr txBox="1"/>
            <p:nvPr/>
          </p:nvSpPr>
          <p:spPr>
            <a:xfrm>
              <a:off x="2592121" y="3649648"/>
              <a:ext cx="437321" cy="215444"/>
            </a:xfrm>
            <a:prstGeom prst="rect">
              <a:avLst/>
            </a:prstGeom>
            <a:noFill/>
          </p:spPr>
          <p:txBody>
            <a:bodyPr wrap="square" rtlCol="0">
              <a:spAutoFit/>
            </a:bodyPr>
            <a:lstStyle/>
            <a:p>
              <a:r>
                <a:rPr lang="en-US" altLang="zh-CN" sz="800" dirty="0" smtClean="0"/>
                <a:t>BW</a:t>
              </a:r>
              <a:r>
                <a:rPr lang="en-US" altLang="zh-CN" sz="800" baseline="-25000" dirty="0" smtClean="0"/>
                <a:t>0</a:t>
              </a:r>
              <a:endParaRPr lang="zh-CN" altLang="en-US" sz="800" baseline="-25000" dirty="0"/>
            </a:p>
          </p:txBody>
        </p:sp>
        <p:sp>
          <p:nvSpPr>
            <p:cNvPr id="115" name="TextBox 114"/>
            <p:cNvSpPr txBox="1"/>
            <p:nvPr/>
          </p:nvSpPr>
          <p:spPr>
            <a:xfrm>
              <a:off x="2998967" y="3643022"/>
              <a:ext cx="642731" cy="215444"/>
            </a:xfrm>
            <a:prstGeom prst="rect">
              <a:avLst/>
            </a:prstGeom>
            <a:noFill/>
          </p:spPr>
          <p:txBody>
            <a:bodyPr wrap="square" rtlCol="0">
              <a:spAutoFit/>
            </a:bodyPr>
            <a:lstStyle/>
            <a:p>
              <a:r>
                <a:rPr lang="en-US" altLang="zh-CN" sz="800" dirty="0" smtClean="0"/>
                <a:t>BW</a:t>
              </a:r>
              <a:r>
                <a:rPr lang="en-US" altLang="zh-CN" sz="800" baseline="-25000" dirty="0" smtClean="0"/>
                <a:t>adj</a:t>
              </a:r>
              <a:endParaRPr lang="zh-CN" altLang="en-US" sz="800" baseline="-25000" dirty="0"/>
            </a:p>
          </p:txBody>
        </p:sp>
        <p:cxnSp>
          <p:nvCxnSpPr>
            <p:cNvPr id="117" name="直接连接符 116"/>
            <p:cNvCxnSpPr>
              <a:stCxn id="86" idx="3"/>
            </p:cNvCxnSpPr>
            <p:nvPr/>
          </p:nvCxnSpPr>
          <p:spPr bwMode="auto">
            <a:xfrm flipH="1">
              <a:off x="3093058" y="3158950"/>
              <a:ext cx="194314" cy="10903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8" name="直接连接符 117"/>
            <p:cNvCxnSpPr/>
            <p:nvPr/>
          </p:nvCxnSpPr>
          <p:spPr bwMode="auto">
            <a:xfrm flipH="1">
              <a:off x="3094384" y="3164619"/>
              <a:ext cx="308774" cy="23191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0" name="直接连接符 119"/>
            <p:cNvCxnSpPr/>
            <p:nvPr/>
          </p:nvCxnSpPr>
          <p:spPr bwMode="auto">
            <a:xfrm flipH="1">
              <a:off x="3079807" y="3267986"/>
              <a:ext cx="347205" cy="27299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3" name="直接连接符 122"/>
            <p:cNvCxnSpPr/>
            <p:nvPr/>
          </p:nvCxnSpPr>
          <p:spPr bwMode="auto">
            <a:xfrm flipH="1">
              <a:off x="3104988" y="3824578"/>
              <a:ext cx="91437" cy="8348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5" name="直接连接符 124"/>
            <p:cNvCxnSpPr/>
            <p:nvPr/>
          </p:nvCxnSpPr>
          <p:spPr bwMode="auto">
            <a:xfrm flipH="1">
              <a:off x="3320996" y="3627134"/>
              <a:ext cx="91437" cy="8348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6" name="直接连接符 125"/>
            <p:cNvCxnSpPr/>
            <p:nvPr/>
          </p:nvCxnSpPr>
          <p:spPr bwMode="auto">
            <a:xfrm flipH="1">
              <a:off x="3248106" y="3840480"/>
              <a:ext cx="91437" cy="8348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7" name="直接连接符 126"/>
            <p:cNvCxnSpPr/>
            <p:nvPr/>
          </p:nvCxnSpPr>
          <p:spPr bwMode="auto">
            <a:xfrm flipH="1">
              <a:off x="3093057" y="3403158"/>
              <a:ext cx="326005" cy="254442"/>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07" name="TextBox 106"/>
            <p:cNvSpPr txBox="1"/>
            <p:nvPr/>
          </p:nvSpPr>
          <p:spPr>
            <a:xfrm>
              <a:off x="3135867" y="1161684"/>
              <a:ext cx="510639" cy="307777"/>
            </a:xfrm>
            <a:prstGeom prst="rect">
              <a:avLst/>
            </a:prstGeom>
            <a:noFill/>
          </p:spPr>
          <p:txBody>
            <a:bodyPr wrap="square" rtlCol="0">
              <a:spAutoFit/>
            </a:bodyPr>
            <a:lstStyle/>
            <a:p>
              <a:r>
                <a:rPr lang="en-US" altLang="zh-CN" sz="1400" dirty="0" smtClean="0">
                  <a:solidFill>
                    <a:srgbClr val="FF9933"/>
                  </a:solidFill>
                </a:rPr>
                <a:t>a</a:t>
              </a:r>
              <a:r>
                <a:rPr lang="en-US" altLang="zh-CN" sz="1400" baseline="-25000" dirty="0" smtClean="0">
                  <a:solidFill>
                    <a:srgbClr val="FF9933"/>
                  </a:solidFill>
                </a:rPr>
                <a:t>ref</a:t>
              </a:r>
              <a:endParaRPr lang="zh-CN" altLang="en-US" sz="1400" baseline="-25000" dirty="0">
                <a:solidFill>
                  <a:srgbClr val="FF9933"/>
                </a:solidFill>
              </a:endParaRPr>
            </a:p>
          </p:txBody>
        </p:sp>
      </p:grpSp>
      <p:sp>
        <p:nvSpPr>
          <p:cNvPr id="104" name="TextBox 103"/>
          <p:cNvSpPr txBox="1"/>
          <p:nvPr/>
        </p:nvSpPr>
        <p:spPr>
          <a:xfrm>
            <a:off x="5164061" y="2502023"/>
            <a:ext cx="3948135" cy="677108"/>
          </a:xfrm>
          <a:prstGeom prst="rect">
            <a:avLst/>
          </a:prstGeom>
          <a:noFill/>
        </p:spPr>
        <p:txBody>
          <a:bodyPr wrap="square" rtlCol="0">
            <a:spAutoFit/>
          </a:bodyPr>
          <a:lstStyle/>
          <a:p>
            <a:r>
              <a:rPr lang="en-US" altLang="zh-CN" sz="1200" dirty="0" smtClean="0">
                <a:solidFill>
                  <a:srgbClr val="C00000"/>
                </a:solidFill>
              </a:rPr>
              <a:t>t</a:t>
            </a:r>
            <a:r>
              <a:rPr lang="en-US" altLang="zh-CN" sz="1200" baseline="-25000" dirty="0" smtClean="0">
                <a:solidFill>
                  <a:srgbClr val="C00000"/>
                </a:solidFill>
              </a:rPr>
              <a:t>adj</a:t>
            </a:r>
            <a:r>
              <a:rPr lang="en-US" altLang="zh-CN" sz="1200" dirty="0" smtClean="0">
                <a:solidFill>
                  <a:srgbClr val="C00000"/>
                </a:solidFill>
              </a:rPr>
              <a:t>=2*N</a:t>
            </a:r>
            <a:r>
              <a:rPr lang="en-US" altLang="zh-CN" sz="1200" baseline="-25000" dirty="0" smtClean="0">
                <a:solidFill>
                  <a:srgbClr val="C00000"/>
                </a:solidFill>
              </a:rPr>
              <a:t>adj</a:t>
            </a:r>
            <a:r>
              <a:rPr lang="en-US" altLang="zh-CN" sz="1200" dirty="0" smtClean="0">
                <a:solidFill>
                  <a:srgbClr val="C00000"/>
                </a:solidFill>
              </a:rPr>
              <a:t>/N</a:t>
            </a:r>
            <a:r>
              <a:rPr lang="en-US" altLang="zh-CN" sz="1200" baseline="-25000" dirty="0" smtClean="0">
                <a:solidFill>
                  <a:srgbClr val="C00000"/>
                </a:solidFill>
              </a:rPr>
              <a:t>0</a:t>
            </a:r>
            <a:r>
              <a:rPr lang="en-US" altLang="zh-CN" sz="1200" dirty="0" smtClean="0">
                <a:solidFill>
                  <a:srgbClr val="C00000"/>
                </a:solidFill>
              </a:rPr>
              <a:t>; </a:t>
            </a:r>
            <a:r>
              <a:rPr lang="en-US" altLang="zh-CN" sz="1200" dirty="0" err="1" smtClean="0">
                <a:solidFill>
                  <a:srgbClr val="C00000"/>
                </a:solidFill>
              </a:rPr>
              <a:t>t</a:t>
            </a:r>
            <a:r>
              <a:rPr lang="en-US" altLang="zh-CN" sz="1200" baseline="-25000" dirty="0" err="1" smtClean="0">
                <a:solidFill>
                  <a:srgbClr val="C00000"/>
                </a:solidFill>
              </a:rPr>
              <a:t>aadj</a:t>
            </a:r>
            <a:r>
              <a:rPr lang="en-US" altLang="zh-CN" sz="1200" dirty="0" smtClean="0">
                <a:solidFill>
                  <a:srgbClr val="C00000"/>
                </a:solidFill>
              </a:rPr>
              <a:t>=2*(N</a:t>
            </a:r>
            <a:r>
              <a:rPr lang="en-US" altLang="zh-CN" sz="1200" baseline="-25000" dirty="0" smtClean="0">
                <a:solidFill>
                  <a:srgbClr val="C00000"/>
                </a:solidFill>
              </a:rPr>
              <a:t>adj</a:t>
            </a:r>
            <a:r>
              <a:rPr lang="en-US" altLang="zh-CN" sz="1200" dirty="0" smtClean="0">
                <a:solidFill>
                  <a:srgbClr val="C00000"/>
                </a:solidFill>
              </a:rPr>
              <a:t>+N</a:t>
            </a:r>
            <a:r>
              <a:rPr lang="en-US" altLang="zh-CN" sz="1200" baseline="-25000" dirty="0" smtClean="0">
                <a:solidFill>
                  <a:srgbClr val="C00000"/>
                </a:solidFill>
              </a:rPr>
              <a:t>aadj</a:t>
            </a:r>
            <a:r>
              <a:rPr lang="en-US" altLang="zh-CN" sz="1200" dirty="0" smtClean="0">
                <a:solidFill>
                  <a:srgbClr val="C00000"/>
                </a:solidFill>
              </a:rPr>
              <a:t>)/N</a:t>
            </a:r>
            <a:r>
              <a:rPr lang="en-US" altLang="zh-CN" sz="1200" baseline="-25000" dirty="0" smtClean="0">
                <a:solidFill>
                  <a:srgbClr val="C00000"/>
                </a:solidFill>
              </a:rPr>
              <a:t>0</a:t>
            </a:r>
            <a:r>
              <a:rPr lang="en-US" altLang="zh-CN" sz="1200" dirty="0" smtClean="0">
                <a:solidFill>
                  <a:srgbClr val="C00000"/>
                </a:solidFill>
              </a:rPr>
              <a:t>;  BW</a:t>
            </a:r>
            <a:r>
              <a:rPr lang="en-US" altLang="zh-CN" sz="1200" baseline="-25000" dirty="0" smtClean="0">
                <a:solidFill>
                  <a:srgbClr val="C00000"/>
                </a:solidFill>
              </a:rPr>
              <a:t>1</a:t>
            </a:r>
            <a:r>
              <a:rPr lang="en-US" altLang="zh-CN" sz="1200" dirty="0" smtClean="0">
                <a:solidFill>
                  <a:srgbClr val="C00000"/>
                </a:solidFill>
              </a:rPr>
              <a:t>=10MHz*N</a:t>
            </a:r>
            <a:r>
              <a:rPr lang="en-US" altLang="zh-CN" sz="1200" baseline="-25000" dirty="0" smtClean="0">
                <a:solidFill>
                  <a:srgbClr val="C00000"/>
                </a:solidFill>
              </a:rPr>
              <a:t>0</a:t>
            </a:r>
            <a:r>
              <a:rPr lang="en-US" altLang="zh-CN" sz="1200" dirty="0" smtClean="0">
                <a:solidFill>
                  <a:srgbClr val="C00000"/>
                </a:solidFill>
              </a:rPr>
              <a:t>;</a:t>
            </a:r>
          </a:p>
          <a:p>
            <a:endParaRPr lang="en-US" altLang="zh-CN" sz="1200" dirty="0" smtClean="0"/>
          </a:p>
          <a:p>
            <a:r>
              <a:rPr lang="en-US" altLang="zh-CN" sz="1400" dirty="0" smtClean="0">
                <a:solidFill>
                  <a:srgbClr val="0070C0"/>
                </a:solidFill>
              </a:rPr>
              <a:t>P</a:t>
            </a:r>
            <a:r>
              <a:rPr lang="en-US" altLang="zh-CN" sz="1400" baseline="-25000" dirty="0" smtClean="0">
                <a:solidFill>
                  <a:srgbClr val="0070C0"/>
                </a:solidFill>
              </a:rPr>
              <a:t>ref</a:t>
            </a:r>
            <a:r>
              <a:rPr lang="en-US" altLang="zh-CN" sz="1400" dirty="0" smtClean="0">
                <a:solidFill>
                  <a:srgbClr val="0070C0"/>
                </a:solidFill>
              </a:rPr>
              <a:t>|</a:t>
            </a:r>
            <a:r>
              <a:rPr lang="en-US" altLang="zh-CN" sz="800" dirty="0" smtClean="0">
                <a:solidFill>
                  <a:srgbClr val="0070C0"/>
                </a:solidFill>
              </a:rPr>
              <a:t>BW</a:t>
            </a:r>
            <a:r>
              <a:rPr lang="en-US" altLang="zh-CN" sz="800" baseline="-25000" dirty="0" smtClean="0">
                <a:solidFill>
                  <a:srgbClr val="0070C0"/>
                </a:solidFill>
              </a:rPr>
              <a:t>0</a:t>
            </a:r>
            <a:r>
              <a:rPr lang="en-US" altLang="zh-CN" sz="1400" dirty="0" smtClean="0">
                <a:solidFill>
                  <a:srgbClr val="0070C0"/>
                </a:solidFill>
              </a:rPr>
              <a:t>= a</a:t>
            </a:r>
            <a:r>
              <a:rPr lang="en-US" altLang="zh-CN" sz="1400" baseline="-25000" dirty="0" smtClean="0">
                <a:solidFill>
                  <a:srgbClr val="0070C0"/>
                </a:solidFill>
              </a:rPr>
              <a:t>ref</a:t>
            </a:r>
            <a:r>
              <a:rPr lang="en-US" altLang="zh-CN" sz="1400" dirty="0" smtClean="0">
                <a:solidFill>
                  <a:srgbClr val="0070C0"/>
                </a:solidFill>
              </a:rPr>
              <a:t>*BW</a:t>
            </a:r>
            <a:r>
              <a:rPr lang="en-US" altLang="zh-CN" sz="1400" baseline="-25000" dirty="0" smtClean="0">
                <a:solidFill>
                  <a:srgbClr val="0070C0"/>
                </a:solidFill>
              </a:rPr>
              <a:t>0</a:t>
            </a:r>
            <a:r>
              <a:rPr lang="en-US" altLang="zh-CN" sz="1400" dirty="0" smtClean="0">
                <a:solidFill>
                  <a:srgbClr val="0070C0"/>
                </a:solidFill>
              </a:rPr>
              <a:t>=2*a</a:t>
            </a:r>
            <a:r>
              <a:rPr lang="en-US" altLang="zh-CN" sz="1400" baseline="-25000" dirty="0" smtClean="0">
                <a:solidFill>
                  <a:srgbClr val="0070C0"/>
                </a:solidFill>
              </a:rPr>
              <a:t>ref</a:t>
            </a:r>
            <a:r>
              <a:rPr lang="en-US" altLang="zh-CN" sz="1400" dirty="0" smtClean="0">
                <a:solidFill>
                  <a:srgbClr val="0070C0"/>
                </a:solidFill>
              </a:rPr>
              <a:t>*BW</a:t>
            </a:r>
            <a:r>
              <a:rPr lang="en-US" altLang="zh-CN" sz="1400" baseline="-25000" dirty="0" smtClean="0">
                <a:solidFill>
                  <a:srgbClr val="0070C0"/>
                </a:solidFill>
              </a:rPr>
              <a:t>1</a:t>
            </a:r>
            <a:r>
              <a:rPr lang="en-US" altLang="zh-CN" sz="1400" dirty="0" smtClean="0">
                <a:solidFill>
                  <a:srgbClr val="0070C0"/>
                </a:solidFill>
              </a:rPr>
              <a:t>;</a:t>
            </a:r>
          </a:p>
        </p:txBody>
      </p:sp>
      <p:sp>
        <p:nvSpPr>
          <p:cNvPr id="108" name="TextBox 107"/>
          <p:cNvSpPr txBox="1"/>
          <p:nvPr/>
        </p:nvSpPr>
        <p:spPr>
          <a:xfrm>
            <a:off x="500485" y="5271584"/>
            <a:ext cx="8057070" cy="1200329"/>
          </a:xfrm>
          <a:prstGeom prst="rect">
            <a:avLst/>
          </a:prstGeom>
          <a:noFill/>
        </p:spPr>
        <p:txBody>
          <a:bodyPr wrap="square" rtlCol="0">
            <a:spAutoFit/>
          </a:bodyPr>
          <a:lstStyle/>
          <a:p>
            <a:r>
              <a:rPr lang="en-US" altLang="zh-CN" sz="1400" dirty="0" smtClean="0"/>
              <a:t>ACI</a:t>
            </a:r>
            <a:r>
              <a:rPr lang="en-US" altLang="zh-CN" sz="1600" dirty="0" smtClean="0"/>
              <a:t>|</a:t>
            </a:r>
            <a:r>
              <a:rPr lang="en-US" altLang="zh-CN" sz="800" dirty="0" smtClean="0"/>
              <a:t>[BW0,BWadj+BWaadj],MCSx</a:t>
            </a:r>
            <a:r>
              <a:rPr lang="en-US" altLang="zh-CN" sz="1400" dirty="0" smtClean="0"/>
              <a:t>= BW</a:t>
            </a:r>
            <a:r>
              <a:rPr lang="en-US" altLang="zh-CN" sz="1400" baseline="-25000" dirty="0" smtClean="0"/>
              <a:t>1</a:t>
            </a:r>
            <a:r>
              <a:rPr lang="en-US" altLang="zh-CN" sz="1400" dirty="0" smtClean="0"/>
              <a:t>*{  </a:t>
            </a:r>
            <a:r>
              <a:rPr lang="el-GR" altLang="zh-CN" sz="1800" dirty="0" smtClean="0"/>
              <a:t>Σ</a:t>
            </a:r>
            <a:r>
              <a:rPr lang="en-US" altLang="zh-CN" sz="1800" baseline="-25000" dirty="0" smtClean="0"/>
              <a:t> </a:t>
            </a:r>
            <a:r>
              <a:rPr lang="en-US" altLang="zh-CN" sz="1400" dirty="0" err="1" smtClean="0"/>
              <a:t>a</a:t>
            </a:r>
            <a:r>
              <a:rPr lang="en-US" altLang="zh-CN" sz="1400" baseline="-25000" dirty="0" err="1" smtClean="0"/>
              <a:t>i,MCSx</a:t>
            </a:r>
            <a:r>
              <a:rPr lang="en-US" altLang="zh-CN" sz="1400" dirty="0" smtClean="0"/>
              <a:t>*[(</a:t>
            </a:r>
            <a:r>
              <a:rPr lang="en-US" altLang="zh-CN" sz="1400" dirty="0" err="1" smtClean="0"/>
              <a:t>t</a:t>
            </a:r>
            <a:r>
              <a:rPr lang="en-US" altLang="zh-CN" sz="1400" baseline="-25000" dirty="0" err="1" smtClean="0"/>
              <a:t>aadj</a:t>
            </a:r>
            <a:r>
              <a:rPr lang="en-US" altLang="zh-CN" sz="1400" dirty="0" err="1" smtClean="0"/>
              <a:t>-i</a:t>
            </a:r>
            <a:r>
              <a:rPr lang="en-US" altLang="zh-CN" sz="1400" dirty="0" smtClean="0"/>
              <a:t>)*u(</a:t>
            </a:r>
            <a:r>
              <a:rPr lang="en-US" altLang="zh-CN" sz="1400" dirty="0" err="1" smtClean="0"/>
              <a:t>t</a:t>
            </a:r>
            <a:r>
              <a:rPr lang="en-US" altLang="zh-CN" sz="1400" baseline="-25000" dirty="0" err="1" smtClean="0"/>
              <a:t>aadj</a:t>
            </a:r>
            <a:r>
              <a:rPr lang="en-US" altLang="zh-CN" sz="1400" dirty="0" err="1" smtClean="0"/>
              <a:t>-i</a:t>
            </a:r>
            <a:r>
              <a:rPr lang="en-US" altLang="zh-CN" sz="1400" dirty="0" smtClean="0"/>
              <a:t>)-(t</a:t>
            </a:r>
            <a:r>
              <a:rPr lang="en-US" altLang="zh-CN" sz="1400" baseline="-25000" dirty="0" smtClean="0"/>
              <a:t>aadj</a:t>
            </a:r>
            <a:r>
              <a:rPr lang="en-US" altLang="zh-CN" sz="1400" dirty="0" smtClean="0"/>
              <a:t>-i-1)*u(t</a:t>
            </a:r>
            <a:r>
              <a:rPr lang="en-US" altLang="zh-CN" sz="1400" baseline="-25000" dirty="0" smtClean="0"/>
              <a:t>aadj</a:t>
            </a:r>
            <a:r>
              <a:rPr lang="en-US" altLang="zh-CN" sz="1400" dirty="0" smtClean="0"/>
              <a:t>-i-1)]+a</a:t>
            </a:r>
            <a:r>
              <a:rPr lang="en-US" altLang="zh-CN" sz="1400" baseline="-25000" dirty="0" smtClean="0"/>
              <a:t>2,MCSx</a:t>
            </a:r>
            <a:r>
              <a:rPr lang="en-US" altLang="zh-CN" sz="1400" dirty="0" smtClean="0"/>
              <a:t>*u(t</a:t>
            </a:r>
            <a:r>
              <a:rPr lang="en-US" altLang="zh-CN" sz="1400" baseline="-25000" dirty="0" smtClean="0"/>
              <a:t>aadj</a:t>
            </a:r>
            <a:r>
              <a:rPr lang="en-US" altLang="zh-CN" sz="1400" dirty="0" smtClean="0"/>
              <a:t>-2) }</a:t>
            </a:r>
          </a:p>
          <a:p>
            <a:r>
              <a:rPr lang="en-US" altLang="zh-CN" sz="1400" dirty="0" smtClean="0"/>
              <a:t>AACI|</a:t>
            </a:r>
            <a:r>
              <a:rPr lang="en-US" altLang="zh-CN" sz="800" dirty="0" smtClean="0"/>
              <a:t>[BW0,BWaadj],MCSx</a:t>
            </a:r>
            <a:r>
              <a:rPr lang="en-US" altLang="zh-CN" sz="1400" dirty="0" smtClean="0"/>
              <a:t>=</a:t>
            </a:r>
            <a:r>
              <a:rPr lang="en-US" altLang="zh-CN" sz="3200" dirty="0" smtClean="0"/>
              <a:t> </a:t>
            </a:r>
            <a:r>
              <a:rPr lang="en-US" altLang="zh-CN" sz="1400" dirty="0" smtClean="0"/>
              <a:t>ACI|</a:t>
            </a:r>
            <a:r>
              <a:rPr lang="en-US" altLang="zh-CN" sz="800" dirty="0" smtClean="0"/>
              <a:t>[BW0,BWadj+BWaadj],MCSx </a:t>
            </a:r>
            <a:r>
              <a:rPr lang="en-US" altLang="zh-CN" sz="1400" dirty="0" smtClean="0"/>
              <a:t>-</a:t>
            </a:r>
            <a:r>
              <a:rPr lang="en-US" altLang="zh-CN" sz="3200" dirty="0" smtClean="0"/>
              <a:t> </a:t>
            </a:r>
            <a:r>
              <a:rPr lang="en-US" altLang="zh-CN" sz="1400" dirty="0" smtClean="0"/>
              <a:t>ACI|</a:t>
            </a:r>
            <a:r>
              <a:rPr lang="en-US" altLang="zh-CN" sz="800" dirty="0" smtClean="0"/>
              <a:t>[BW0,BWadj],MCSx </a:t>
            </a:r>
          </a:p>
          <a:p>
            <a:endParaRPr lang="en-US" altLang="zh-CN" sz="800" dirty="0" smtClean="0">
              <a:solidFill>
                <a:srgbClr val="C00000"/>
              </a:solidFill>
            </a:endParaRPr>
          </a:p>
          <a:p>
            <a:r>
              <a:rPr lang="en-US" altLang="zh-CN" sz="1400" dirty="0" smtClean="0"/>
              <a:t>AACPR|</a:t>
            </a:r>
            <a:r>
              <a:rPr lang="en-US" altLang="zh-CN" sz="800" dirty="0" smtClean="0"/>
              <a:t>[BW0,BWadj],MCSx </a:t>
            </a:r>
            <a:r>
              <a:rPr lang="en-US" altLang="zh-CN" sz="1400" dirty="0" smtClean="0"/>
              <a:t>=P</a:t>
            </a:r>
            <a:r>
              <a:rPr lang="en-US" altLang="zh-CN" sz="1400" baseline="-25000" dirty="0" smtClean="0"/>
              <a:t>ref</a:t>
            </a:r>
            <a:r>
              <a:rPr lang="en-US" altLang="zh-CN" sz="1400" dirty="0" smtClean="0"/>
              <a:t>|</a:t>
            </a:r>
            <a:r>
              <a:rPr lang="en-US" altLang="zh-CN" sz="800" dirty="0" smtClean="0"/>
              <a:t>BW0</a:t>
            </a:r>
            <a:r>
              <a:rPr lang="en-US" altLang="zh-CN" sz="1400" dirty="0" smtClean="0"/>
              <a:t>- AACI|</a:t>
            </a:r>
            <a:r>
              <a:rPr lang="en-US" altLang="zh-CN" sz="800" dirty="0" smtClean="0"/>
              <a:t>[BW0,BWaadj],MCSx </a:t>
            </a:r>
          </a:p>
        </p:txBody>
      </p:sp>
      <p:grpSp>
        <p:nvGrpSpPr>
          <p:cNvPr id="110" name="组合 103"/>
          <p:cNvGrpSpPr/>
          <p:nvPr/>
        </p:nvGrpSpPr>
        <p:grpSpPr>
          <a:xfrm>
            <a:off x="2952853" y="5201965"/>
            <a:ext cx="357790" cy="525844"/>
            <a:chOff x="1050902" y="5390981"/>
            <a:chExt cx="357790" cy="525844"/>
          </a:xfrm>
        </p:grpSpPr>
        <p:sp>
          <p:nvSpPr>
            <p:cNvPr id="111" name="TextBox 110"/>
            <p:cNvSpPr txBox="1"/>
            <p:nvPr/>
          </p:nvSpPr>
          <p:spPr>
            <a:xfrm>
              <a:off x="1105236" y="5390981"/>
              <a:ext cx="248786" cy="246221"/>
            </a:xfrm>
            <a:prstGeom prst="rect">
              <a:avLst/>
            </a:prstGeom>
            <a:noFill/>
          </p:spPr>
          <p:txBody>
            <a:bodyPr wrap="none" rtlCol="0">
              <a:spAutoFit/>
            </a:bodyPr>
            <a:lstStyle/>
            <a:p>
              <a:r>
                <a:rPr lang="en-US" altLang="zh-CN" sz="1000" dirty="0" smtClean="0"/>
                <a:t>1</a:t>
              </a:r>
              <a:endParaRPr lang="zh-CN" altLang="en-US" sz="1000" dirty="0"/>
            </a:p>
          </p:txBody>
        </p:sp>
        <p:sp>
          <p:nvSpPr>
            <p:cNvPr id="112" name="TextBox 111"/>
            <p:cNvSpPr txBox="1"/>
            <p:nvPr/>
          </p:nvSpPr>
          <p:spPr>
            <a:xfrm>
              <a:off x="1050902" y="5670604"/>
              <a:ext cx="357790" cy="246221"/>
            </a:xfrm>
            <a:prstGeom prst="rect">
              <a:avLst/>
            </a:prstGeom>
            <a:noFill/>
          </p:spPr>
          <p:txBody>
            <a:bodyPr wrap="none" rtlCol="0">
              <a:spAutoFit/>
            </a:bodyPr>
            <a:lstStyle/>
            <a:p>
              <a:r>
                <a:rPr lang="en-US" altLang="zh-CN" sz="1000" dirty="0" err="1" smtClean="0"/>
                <a:t>i</a:t>
              </a:r>
              <a:r>
                <a:rPr lang="en-US" altLang="zh-CN" sz="1000" dirty="0" smtClean="0"/>
                <a:t>=0</a:t>
              </a:r>
              <a:endParaRPr lang="zh-CN" altLang="en-US" sz="1000" dirty="0"/>
            </a:p>
          </p:txBody>
        </p:sp>
      </p:grpSp>
      <p:sp>
        <p:nvSpPr>
          <p:cNvPr id="116" name="TextBox 115"/>
          <p:cNvSpPr txBox="1"/>
          <p:nvPr/>
        </p:nvSpPr>
        <p:spPr>
          <a:xfrm>
            <a:off x="5444614" y="1439120"/>
            <a:ext cx="2761132" cy="276999"/>
          </a:xfrm>
          <a:prstGeom prst="rect">
            <a:avLst/>
          </a:prstGeom>
          <a:noFill/>
        </p:spPr>
        <p:txBody>
          <a:bodyPr wrap="square" rtlCol="0">
            <a:spAutoFit/>
          </a:bodyPr>
          <a:lstStyle/>
          <a:p>
            <a:r>
              <a:rPr lang="en-US" altLang="zh-CN" sz="1200" dirty="0" smtClean="0"/>
              <a:t>u(t) is Heaviside step function, </a:t>
            </a:r>
          </a:p>
        </p:txBody>
      </p:sp>
      <p:grpSp>
        <p:nvGrpSpPr>
          <p:cNvPr id="119" name="组合 118"/>
          <p:cNvGrpSpPr/>
          <p:nvPr/>
        </p:nvGrpSpPr>
        <p:grpSpPr>
          <a:xfrm>
            <a:off x="6046253" y="1887783"/>
            <a:ext cx="1957708" cy="574605"/>
            <a:chOff x="5449905" y="2102468"/>
            <a:chExt cx="1957708" cy="574605"/>
          </a:xfrm>
        </p:grpSpPr>
        <p:sp>
          <p:nvSpPr>
            <p:cNvPr id="121" name="左大括号 120"/>
            <p:cNvSpPr/>
            <p:nvPr/>
          </p:nvSpPr>
          <p:spPr bwMode="auto">
            <a:xfrm>
              <a:off x="6005592" y="2149393"/>
              <a:ext cx="214497" cy="481611"/>
            </a:xfrm>
            <a:prstGeom prst="leftBrace">
              <a:avLst>
                <a:gd name="adj1" fmla="val 8333"/>
                <a:gd name="adj2" fmla="val 50379"/>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sp>
          <p:nvSpPr>
            <p:cNvPr id="122" name="TextBox 121"/>
            <p:cNvSpPr txBox="1"/>
            <p:nvPr/>
          </p:nvSpPr>
          <p:spPr>
            <a:xfrm>
              <a:off x="5449905" y="2234414"/>
              <a:ext cx="857250" cy="307777"/>
            </a:xfrm>
            <a:prstGeom prst="rect">
              <a:avLst/>
            </a:prstGeom>
            <a:noFill/>
          </p:spPr>
          <p:txBody>
            <a:bodyPr wrap="square" rtlCol="0">
              <a:spAutoFit/>
            </a:bodyPr>
            <a:lstStyle/>
            <a:p>
              <a:r>
                <a:rPr lang="en-US" altLang="zh-CN" sz="1400" dirty="0" smtClean="0"/>
                <a:t>u(t)=</a:t>
              </a:r>
              <a:endParaRPr lang="zh-CN" altLang="en-US" sz="1400" dirty="0"/>
            </a:p>
          </p:txBody>
        </p:sp>
        <p:sp>
          <p:nvSpPr>
            <p:cNvPr id="124" name="TextBox 123"/>
            <p:cNvSpPr txBox="1"/>
            <p:nvPr/>
          </p:nvSpPr>
          <p:spPr>
            <a:xfrm>
              <a:off x="6263550" y="2112282"/>
              <a:ext cx="360300" cy="246221"/>
            </a:xfrm>
            <a:prstGeom prst="rect">
              <a:avLst/>
            </a:prstGeom>
            <a:noFill/>
          </p:spPr>
          <p:txBody>
            <a:bodyPr wrap="square" rtlCol="0">
              <a:spAutoFit/>
            </a:bodyPr>
            <a:lstStyle/>
            <a:p>
              <a:r>
                <a:rPr lang="en-US" altLang="zh-CN" sz="1000" dirty="0" smtClean="0"/>
                <a:t>0,</a:t>
              </a:r>
              <a:endParaRPr lang="zh-CN" altLang="en-US" sz="1000" dirty="0"/>
            </a:p>
          </p:txBody>
        </p:sp>
        <p:sp>
          <p:nvSpPr>
            <p:cNvPr id="128" name="TextBox 127"/>
            <p:cNvSpPr txBox="1"/>
            <p:nvPr/>
          </p:nvSpPr>
          <p:spPr>
            <a:xfrm>
              <a:off x="6558285" y="2102468"/>
              <a:ext cx="475260" cy="246221"/>
            </a:xfrm>
            <a:prstGeom prst="rect">
              <a:avLst/>
            </a:prstGeom>
            <a:noFill/>
          </p:spPr>
          <p:txBody>
            <a:bodyPr wrap="square" rtlCol="0">
              <a:spAutoFit/>
            </a:bodyPr>
            <a:lstStyle/>
            <a:p>
              <a:r>
                <a:rPr lang="en-US" altLang="zh-CN" sz="1000" dirty="0" smtClean="0"/>
                <a:t>t&lt;0</a:t>
              </a:r>
              <a:endParaRPr lang="zh-CN" altLang="en-US" sz="1000" dirty="0"/>
            </a:p>
          </p:txBody>
        </p:sp>
        <p:sp>
          <p:nvSpPr>
            <p:cNvPr id="129" name="TextBox 128"/>
            <p:cNvSpPr txBox="1"/>
            <p:nvPr/>
          </p:nvSpPr>
          <p:spPr>
            <a:xfrm>
              <a:off x="6274598" y="2430026"/>
              <a:ext cx="313624" cy="246221"/>
            </a:xfrm>
            <a:prstGeom prst="rect">
              <a:avLst/>
            </a:prstGeom>
            <a:noFill/>
          </p:spPr>
          <p:txBody>
            <a:bodyPr wrap="square" rtlCol="0">
              <a:spAutoFit/>
            </a:bodyPr>
            <a:lstStyle/>
            <a:p>
              <a:r>
                <a:rPr lang="en-US" altLang="zh-CN" sz="1000" dirty="0" smtClean="0"/>
                <a:t>1,</a:t>
              </a:r>
              <a:endParaRPr lang="zh-CN" altLang="en-US" sz="1000" dirty="0"/>
            </a:p>
          </p:txBody>
        </p:sp>
        <p:sp>
          <p:nvSpPr>
            <p:cNvPr id="137" name="TextBox 136"/>
            <p:cNvSpPr txBox="1"/>
            <p:nvPr/>
          </p:nvSpPr>
          <p:spPr>
            <a:xfrm>
              <a:off x="6554817" y="2430852"/>
              <a:ext cx="852796" cy="246221"/>
            </a:xfrm>
            <a:prstGeom prst="rect">
              <a:avLst/>
            </a:prstGeom>
            <a:noFill/>
          </p:spPr>
          <p:txBody>
            <a:bodyPr wrap="square" rtlCol="0">
              <a:spAutoFit/>
            </a:bodyPr>
            <a:lstStyle/>
            <a:p>
              <a:r>
                <a:rPr lang="en-US" altLang="zh-CN" sz="1000" dirty="0" smtClean="0"/>
                <a:t>t&gt;=0</a:t>
              </a:r>
              <a:endParaRPr lang="zh-CN" altLang="en-US" sz="1000" dirty="0"/>
            </a:p>
          </p:txBody>
        </p:sp>
      </p:grpSp>
      <p:cxnSp>
        <p:nvCxnSpPr>
          <p:cNvPr id="138" name="直接连接符 137"/>
          <p:cNvCxnSpPr/>
          <p:nvPr/>
        </p:nvCxnSpPr>
        <p:spPr bwMode="auto">
          <a:xfrm flipH="1">
            <a:off x="4118412" y="3835021"/>
            <a:ext cx="3212" cy="99767"/>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44" name="直接连接符 143"/>
          <p:cNvCxnSpPr/>
          <p:nvPr/>
        </p:nvCxnSpPr>
        <p:spPr bwMode="auto">
          <a:xfrm>
            <a:off x="3323230" y="3691719"/>
            <a:ext cx="361665"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48" name="TextBox 147"/>
          <p:cNvSpPr txBox="1"/>
          <p:nvPr/>
        </p:nvSpPr>
        <p:spPr>
          <a:xfrm>
            <a:off x="3262185" y="3656095"/>
            <a:ext cx="642731" cy="215444"/>
          </a:xfrm>
          <a:prstGeom prst="rect">
            <a:avLst/>
          </a:prstGeom>
          <a:noFill/>
        </p:spPr>
        <p:txBody>
          <a:bodyPr wrap="square" rtlCol="0">
            <a:spAutoFit/>
          </a:bodyPr>
          <a:lstStyle/>
          <a:p>
            <a:r>
              <a:rPr lang="en-US" altLang="zh-CN" sz="800" dirty="0" smtClean="0"/>
              <a:t>BW</a:t>
            </a:r>
            <a:r>
              <a:rPr lang="en-US" altLang="zh-CN" sz="800" baseline="-25000" dirty="0" smtClean="0"/>
              <a:t>aadj</a:t>
            </a:r>
            <a:endParaRPr lang="zh-CN" altLang="en-US" sz="800" baseline="-25000" dirty="0"/>
          </a:p>
        </p:txBody>
      </p:sp>
      <p:cxnSp>
        <p:nvCxnSpPr>
          <p:cNvPr id="149" name="直接连接符 148"/>
          <p:cNvCxnSpPr/>
          <p:nvPr/>
        </p:nvCxnSpPr>
        <p:spPr bwMode="auto">
          <a:xfrm>
            <a:off x="3325502" y="3625751"/>
            <a:ext cx="361665"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0" name="直接连接符 149"/>
          <p:cNvCxnSpPr/>
          <p:nvPr/>
        </p:nvCxnSpPr>
        <p:spPr bwMode="auto">
          <a:xfrm flipV="1">
            <a:off x="3314126" y="3858242"/>
            <a:ext cx="803963" cy="1798"/>
          </a:xfrm>
          <a:prstGeom prst="line">
            <a:avLst/>
          </a:prstGeom>
          <a:solidFill>
            <a:schemeClr val="accent1"/>
          </a:solidFill>
          <a:ln w="12700" cap="flat" cmpd="sng" algn="ctr">
            <a:solidFill>
              <a:schemeClr val="tx1"/>
            </a:solidFill>
            <a:prstDash val="solid"/>
            <a:round/>
            <a:headEnd type="none" w="sm" len="sm"/>
            <a:tailEnd type="none" w="sm" len="sm"/>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96913" y="332601"/>
            <a:ext cx="942566" cy="276999"/>
          </a:xfrm>
        </p:spPr>
        <p:txBody>
          <a:bodyPr/>
          <a:lstStyle/>
          <a:p>
            <a:pPr>
              <a:defRPr/>
            </a:pPr>
            <a:r>
              <a:rPr lang="en-US" altLang="zh-CN" dirty="0" smtClean="0"/>
              <a:t>July</a:t>
            </a:r>
            <a:r>
              <a:rPr lang="en-US" dirty="0" smtClean="0"/>
              <a:t>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18</a:t>
            </a:fld>
            <a:endParaRPr lang="en-US" altLang="zh-CN"/>
          </a:p>
        </p:txBody>
      </p:sp>
      <p:sp>
        <p:nvSpPr>
          <p:cNvPr id="143" name="标题 1"/>
          <p:cNvSpPr txBox="1">
            <a:spLocks/>
          </p:cNvSpPr>
          <p:nvPr/>
        </p:nvSpPr>
        <p:spPr bwMode="auto">
          <a:xfrm>
            <a:off x="-1" y="481680"/>
            <a:ext cx="9144001"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smtClean="0">
                <a:ln>
                  <a:noFill/>
                </a:ln>
                <a:solidFill>
                  <a:schemeClr val="tx2"/>
                </a:solidFill>
                <a:effectLst/>
                <a:uLnTx/>
                <a:uFillTx/>
                <a:latin typeface="+mj-lt"/>
                <a:ea typeface="+mj-ea"/>
                <a:cs typeface="+mj-cs"/>
              </a:rPr>
              <a:t>ACI and AACI calculation</a:t>
            </a:r>
            <a:r>
              <a:rPr kumimoji="0" lang="en-US" altLang="zh-CN" sz="2400" b="1" i="0" u="none" strike="noStrike" kern="0" cap="none" spc="0" normalizeH="0" noProof="0" dirty="0" smtClean="0">
                <a:ln>
                  <a:noFill/>
                </a:ln>
                <a:solidFill>
                  <a:schemeClr val="tx2"/>
                </a:solidFill>
                <a:effectLst/>
                <a:uLnTx/>
                <a:uFillTx/>
                <a:latin typeface="+mj-lt"/>
                <a:ea typeface="+mj-ea"/>
                <a:cs typeface="+mj-cs"/>
              </a:rPr>
              <a:t> in TX side with known ACPR and AACPR</a:t>
            </a:r>
            <a:endParaRPr kumimoji="0" lang="zh-CN" altLang="en-US" sz="1200" b="1" i="0" u="none" strike="noStrike" kern="0" cap="none" spc="0" normalizeH="0" baseline="0" noProof="0" dirty="0">
              <a:ln>
                <a:noFill/>
              </a:ln>
              <a:solidFill>
                <a:schemeClr val="tx2"/>
              </a:solidFill>
              <a:effectLst/>
              <a:uLnTx/>
              <a:uFillTx/>
              <a:latin typeface="+mj-lt"/>
              <a:ea typeface="+mj-ea"/>
              <a:cs typeface="+mj-cs"/>
            </a:endParaRPr>
          </a:p>
        </p:txBody>
      </p:sp>
      <p:sp>
        <p:nvSpPr>
          <p:cNvPr id="9" name="矩形 8"/>
          <p:cNvSpPr/>
          <p:nvPr/>
        </p:nvSpPr>
        <p:spPr>
          <a:xfrm>
            <a:off x="1098556" y="2884229"/>
            <a:ext cx="6897756" cy="461665"/>
          </a:xfrm>
          <a:prstGeom prst="rect">
            <a:avLst/>
          </a:prstGeom>
        </p:spPr>
        <p:txBody>
          <a:bodyPr wrap="square">
            <a:spAutoFit/>
          </a:bodyPr>
          <a:lstStyle/>
          <a:p>
            <a:r>
              <a:rPr lang="en-US" altLang="zh-CN" dirty="0" smtClean="0"/>
              <a:t>ACI|</a:t>
            </a:r>
            <a:r>
              <a:rPr lang="en-US" altLang="zh-CN" sz="1200" dirty="0" smtClean="0"/>
              <a:t>[ch</a:t>
            </a:r>
            <a:r>
              <a:rPr lang="en-US" altLang="zh-CN" sz="1200" baseline="-25000" dirty="0" smtClean="0"/>
              <a:t>1</a:t>
            </a:r>
            <a:r>
              <a:rPr lang="en-US" altLang="zh-CN" sz="1200" dirty="0" smtClean="0"/>
              <a:t>,ch</a:t>
            </a:r>
            <a:r>
              <a:rPr lang="en-US" altLang="zh-CN" sz="1200" baseline="-25000" dirty="0" smtClean="0"/>
              <a:t>2</a:t>
            </a:r>
            <a:r>
              <a:rPr lang="en-US" altLang="zh-CN" sz="1200" dirty="0" smtClean="0"/>
              <a:t>]</a:t>
            </a:r>
            <a:r>
              <a:rPr lang="en-US" altLang="zh-CN" dirty="0" smtClean="0"/>
              <a:t> =P</a:t>
            </a:r>
            <a:r>
              <a:rPr lang="en-US" altLang="zh-CN" sz="1200" baseline="-25000" dirty="0" smtClean="0"/>
              <a:t>TX</a:t>
            </a:r>
            <a:r>
              <a:rPr lang="en-US" altLang="zh-CN" dirty="0" smtClean="0"/>
              <a:t>-ACPR |</a:t>
            </a:r>
            <a:r>
              <a:rPr lang="en-US" altLang="zh-CN" sz="1200" dirty="0" smtClean="0"/>
              <a:t>[BW</a:t>
            </a:r>
            <a:r>
              <a:rPr lang="en-US" altLang="zh-CN" sz="1200" baseline="-25000" dirty="0" smtClean="0"/>
              <a:t>1</a:t>
            </a:r>
            <a:r>
              <a:rPr lang="en-US" altLang="zh-CN" sz="1200" dirty="0" smtClean="0"/>
              <a:t>,BW</a:t>
            </a:r>
            <a:r>
              <a:rPr lang="en-US" altLang="zh-CN" sz="1200" baseline="-25000" dirty="0" smtClean="0"/>
              <a:t>2</a:t>
            </a:r>
            <a:r>
              <a:rPr lang="en-US" altLang="zh-CN" sz="1200" dirty="0" smtClean="0"/>
              <a:t>],MCS</a:t>
            </a:r>
            <a:r>
              <a:rPr lang="en-US" altLang="zh-CN" sz="1200" baseline="-25000" dirty="0" smtClean="0"/>
              <a:t>ch1</a:t>
            </a:r>
            <a:r>
              <a:rPr lang="en-US" altLang="zh-CN" sz="1200" dirty="0" smtClean="0"/>
              <a:t> </a:t>
            </a:r>
            <a:r>
              <a:rPr lang="en-US" altLang="zh-CN" dirty="0" smtClean="0"/>
              <a:t>-PL(d)	</a:t>
            </a:r>
            <a:endParaRPr lang="zh-CN" altLang="en-US" dirty="0"/>
          </a:p>
        </p:txBody>
      </p:sp>
      <p:sp>
        <p:nvSpPr>
          <p:cNvPr id="10" name="矩形 9"/>
          <p:cNvSpPr/>
          <p:nvPr/>
        </p:nvSpPr>
        <p:spPr>
          <a:xfrm>
            <a:off x="1087729" y="3664857"/>
            <a:ext cx="6897756" cy="461665"/>
          </a:xfrm>
          <a:prstGeom prst="rect">
            <a:avLst/>
          </a:prstGeom>
        </p:spPr>
        <p:txBody>
          <a:bodyPr wrap="square">
            <a:spAutoFit/>
          </a:bodyPr>
          <a:lstStyle/>
          <a:p>
            <a:r>
              <a:rPr lang="en-US" altLang="zh-CN" dirty="0" smtClean="0"/>
              <a:t>AACI|</a:t>
            </a:r>
            <a:r>
              <a:rPr lang="en-US" altLang="zh-CN" sz="1200" dirty="0" smtClean="0"/>
              <a:t>[ch</a:t>
            </a:r>
            <a:r>
              <a:rPr lang="en-US" altLang="zh-CN" sz="1200" baseline="-25000" dirty="0" smtClean="0"/>
              <a:t>1</a:t>
            </a:r>
            <a:r>
              <a:rPr lang="en-US" altLang="zh-CN" sz="1200" dirty="0" smtClean="0"/>
              <a:t>,ch</a:t>
            </a:r>
            <a:r>
              <a:rPr lang="en-US" altLang="zh-CN" sz="1200" baseline="-25000" dirty="0" smtClean="0"/>
              <a:t>3</a:t>
            </a:r>
            <a:r>
              <a:rPr lang="en-US" altLang="zh-CN" sz="1200" dirty="0" smtClean="0"/>
              <a:t>]</a:t>
            </a:r>
            <a:r>
              <a:rPr lang="en-US" altLang="zh-CN" dirty="0" smtClean="0"/>
              <a:t> =P</a:t>
            </a:r>
            <a:r>
              <a:rPr lang="en-US" altLang="zh-CN" sz="1200" baseline="-25000" dirty="0" smtClean="0"/>
              <a:t>TX</a:t>
            </a:r>
            <a:r>
              <a:rPr lang="en-US" altLang="zh-CN" dirty="0" smtClean="0"/>
              <a:t>-AACPR |</a:t>
            </a:r>
            <a:r>
              <a:rPr lang="en-US" altLang="zh-CN" sz="1200" dirty="0" smtClean="0"/>
              <a:t>[BW</a:t>
            </a:r>
            <a:r>
              <a:rPr lang="en-US" altLang="zh-CN" sz="1200" baseline="-25000" dirty="0" smtClean="0"/>
              <a:t>1</a:t>
            </a:r>
            <a:r>
              <a:rPr lang="en-US" altLang="zh-CN" sz="1200" dirty="0" smtClean="0"/>
              <a:t>,BW</a:t>
            </a:r>
            <a:r>
              <a:rPr lang="en-US" altLang="zh-CN" sz="1200" baseline="-25000" dirty="0" smtClean="0"/>
              <a:t>3</a:t>
            </a:r>
            <a:r>
              <a:rPr lang="en-US" altLang="zh-CN" sz="1200" dirty="0" smtClean="0"/>
              <a:t>],MCS</a:t>
            </a:r>
            <a:r>
              <a:rPr lang="en-US" altLang="zh-CN" sz="1200" baseline="-25000" dirty="0" smtClean="0"/>
              <a:t>ch1</a:t>
            </a:r>
            <a:r>
              <a:rPr lang="en-US" altLang="zh-CN" sz="1200" dirty="0" smtClean="0"/>
              <a:t> </a:t>
            </a:r>
            <a:r>
              <a:rPr lang="en-US" altLang="zh-CN" dirty="0" smtClean="0"/>
              <a:t>-PL(d)	</a:t>
            </a:r>
            <a:endParaRPr lang="zh-CN" altLang="en-US" dirty="0"/>
          </a:p>
        </p:txBody>
      </p:sp>
      <p:sp>
        <p:nvSpPr>
          <p:cNvPr id="11" name="TextBox 10"/>
          <p:cNvSpPr txBox="1"/>
          <p:nvPr/>
        </p:nvSpPr>
        <p:spPr>
          <a:xfrm>
            <a:off x="596349" y="1534573"/>
            <a:ext cx="7744570" cy="1200329"/>
          </a:xfrm>
          <a:prstGeom prst="rect">
            <a:avLst/>
          </a:prstGeom>
          <a:noFill/>
        </p:spPr>
        <p:txBody>
          <a:bodyPr wrap="square" rtlCol="0">
            <a:spAutoFit/>
          </a:bodyPr>
          <a:lstStyle/>
          <a:p>
            <a:r>
              <a:rPr lang="en-US" altLang="zh-CN" sz="1800" dirty="0" smtClean="0"/>
              <a:t>Here if there is 3 channels ch</a:t>
            </a:r>
            <a:r>
              <a:rPr lang="en-US" altLang="zh-CN" sz="1800" baseline="-25000" dirty="0" smtClean="0"/>
              <a:t>1</a:t>
            </a:r>
            <a:r>
              <a:rPr lang="en-US" altLang="zh-CN" sz="1800" dirty="0" smtClean="0"/>
              <a:t>,ch</a:t>
            </a:r>
            <a:r>
              <a:rPr lang="en-US" altLang="zh-CN" sz="1800" baseline="-25000" dirty="0" smtClean="0"/>
              <a:t>2</a:t>
            </a:r>
            <a:r>
              <a:rPr lang="en-US" altLang="zh-CN" sz="1800" dirty="0" smtClean="0"/>
              <a:t>,ch</a:t>
            </a:r>
            <a:r>
              <a:rPr lang="en-US" altLang="zh-CN" sz="1800" baseline="-25000" dirty="0" smtClean="0"/>
              <a:t>3</a:t>
            </a:r>
            <a:r>
              <a:rPr lang="en-US" altLang="zh-CN" sz="1800" dirty="0" smtClean="0"/>
              <a:t>, ch</a:t>
            </a:r>
            <a:r>
              <a:rPr lang="en-US" altLang="zh-CN" sz="1800" baseline="-25000" dirty="0" smtClean="0"/>
              <a:t>2</a:t>
            </a:r>
            <a:r>
              <a:rPr lang="en-US" altLang="zh-CN" sz="1800" dirty="0" smtClean="0"/>
              <a:t> is ch</a:t>
            </a:r>
            <a:r>
              <a:rPr lang="en-US" altLang="zh-CN" sz="1800" baseline="-25000" dirty="0" smtClean="0"/>
              <a:t>1</a:t>
            </a:r>
            <a:r>
              <a:rPr lang="en-US" altLang="zh-CN" sz="1800" dirty="0" smtClean="0"/>
              <a:t>’s adjacent channel and ch</a:t>
            </a:r>
            <a:r>
              <a:rPr lang="en-US" altLang="zh-CN" sz="1800" baseline="-25000" dirty="0" smtClean="0"/>
              <a:t>3</a:t>
            </a:r>
            <a:r>
              <a:rPr lang="en-US" altLang="zh-CN" sz="1800" dirty="0" smtClean="0"/>
              <a:t> is ch</a:t>
            </a:r>
            <a:r>
              <a:rPr lang="en-US" altLang="zh-CN" sz="1800" baseline="-25000" dirty="0" smtClean="0"/>
              <a:t>1</a:t>
            </a:r>
            <a:r>
              <a:rPr lang="en-US" altLang="zh-CN" sz="1800" dirty="0" smtClean="0"/>
              <a:t>’s alternative adjacent channel. The MCS</a:t>
            </a:r>
            <a:r>
              <a:rPr lang="en-US" altLang="zh-CN" sz="1800" baseline="-25000" dirty="0" smtClean="0"/>
              <a:t>chx</a:t>
            </a:r>
            <a:r>
              <a:rPr lang="en-US" altLang="zh-CN" sz="1800" dirty="0" smtClean="0"/>
              <a:t> represent the MCS type of the ch</a:t>
            </a:r>
            <a:r>
              <a:rPr lang="en-US" altLang="zh-CN" sz="1800" baseline="-25000" dirty="0" smtClean="0"/>
              <a:t>x</a:t>
            </a:r>
            <a:r>
              <a:rPr lang="en-US" altLang="zh-CN" sz="1800" dirty="0" smtClean="0"/>
              <a:t>. Then the generic equation of calculating ACI and AACI in TX side is as follows:</a:t>
            </a:r>
            <a:endParaRPr lang="zh-CN" altLang="en-US" sz="1800" dirty="0"/>
          </a:p>
        </p:txBody>
      </p:sp>
      <p:sp>
        <p:nvSpPr>
          <p:cNvPr id="12" name="TextBox 11"/>
          <p:cNvSpPr txBox="1"/>
          <p:nvPr/>
        </p:nvSpPr>
        <p:spPr>
          <a:xfrm>
            <a:off x="677187" y="4295001"/>
            <a:ext cx="7744570" cy="646331"/>
          </a:xfrm>
          <a:prstGeom prst="rect">
            <a:avLst/>
          </a:prstGeom>
          <a:noFill/>
        </p:spPr>
        <p:txBody>
          <a:bodyPr wrap="square" rtlCol="0">
            <a:spAutoFit/>
          </a:bodyPr>
          <a:lstStyle/>
          <a:p>
            <a:r>
              <a:rPr lang="en-US" altLang="zh-CN" sz="1800" dirty="0" smtClean="0"/>
              <a:t>where BW</a:t>
            </a:r>
            <a:r>
              <a:rPr lang="en-US" altLang="zh-CN" sz="1800" baseline="-25000" dirty="0" smtClean="0"/>
              <a:t>x</a:t>
            </a:r>
            <a:r>
              <a:rPr lang="en-US" altLang="zh-CN" sz="1800" dirty="0" smtClean="0"/>
              <a:t> represents the bandwidth of ch</a:t>
            </a:r>
            <a:r>
              <a:rPr lang="en-US" altLang="zh-CN" sz="1800" baseline="-25000" dirty="0" smtClean="0"/>
              <a:t>x</a:t>
            </a:r>
            <a:r>
              <a:rPr lang="en-US" altLang="zh-CN" sz="1800" dirty="0" smtClean="0"/>
              <a:t>. The ACPR and AACPR is calculated by the equation as shown in the page 17. </a:t>
            </a:r>
            <a:endParaRPr lang="zh-CN" alt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ACPR Table</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altLang="zh-CN" dirty="0" smtClean="0"/>
              <a:t>July</a:t>
            </a:r>
            <a:r>
              <a:rPr lang="en-US" dirty="0" smtClean="0"/>
              <a:t>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19</a:t>
            </a:fld>
            <a:endParaRPr lang="en-US" altLang="zh-CN"/>
          </a:p>
        </p:txBody>
      </p:sp>
      <p:graphicFrame>
        <p:nvGraphicFramePr>
          <p:cNvPr id="6" name="表格 5"/>
          <p:cNvGraphicFramePr>
            <a:graphicFrameLocks noGrp="1"/>
          </p:cNvGraphicFramePr>
          <p:nvPr/>
        </p:nvGraphicFramePr>
        <p:xfrm>
          <a:off x="222638" y="1733382"/>
          <a:ext cx="8460186" cy="4524296"/>
        </p:xfrm>
        <a:graphic>
          <a:graphicData uri="http://schemas.openxmlformats.org/drawingml/2006/table">
            <a:tbl>
              <a:tblPr firstRow="1" bandRow="1">
                <a:tableStyleId>{5C22544A-7EE6-4342-B048-85BDC9FD1C3A}</a:tableStyleId>
              </a:tblPr>
              <a:tblGrid>
                <a:gridCol w="652197"/>
                <a:gridCol w="444939"/>
                <a:gridCol w="461319"/>
                <a:gridCol w="432177"/>
                <a:gridCol w="497658"/>
                <a:gridCol w="497658"/>
                <a:gridCol w="497658"/>
                <a:gridCol w="497658"/>
                <a:gridCol w="497658"/>
                <a:gridCol w="497658"/>
                <a:gridCol w="497658"/>
                <a:gridCol w="497658"/>
                <a:gridCol w="497658"/>
                <a:gridCol w="497658"/>
                <a:gridCol w="497658"/>
                <a:gridCol w="497658"/>
                <a:gridCol w="497658"/>
              </a:tblGrid>
              <a:tr h="449352">
                <a:tc>
                  <a:txBody>
                    <a:bodyPr/>
                    <a:lstStyle/>
                    <a:p>
                      <a:r>
                        <a:rPr lang="en-US" altLang="zh-CN" sz="1000" dirty="0" smtClean="0"/>
                        <a:t>BW</a:t>
                      </a:r>
                      <a:r>
                        <a:rPr lang="en-US" altLang="zh-CN" sz="1000" baseline="-25000" dirty="0" smtClean="0"/>
                        <a:t>0</a:t>
                      </a:r>
                      <a:endParaRPr lang="zh-CN" altLang="en-US" sz="1000" baseline="-25000" dirty="0"/>
                    </a:p>
                  </a:txBody>
                  <a:tcPr anchor="ctr" anchorCtr="1"/>
                </a:tc>
                <a:tc gridSpan="4">
                  <a:txBody>
                    <a:bodyPr/>
                    <a:lstStyle/>
                    <a:p>
                      <a:r>
                        <a:rPr lang="en-US" altLang="zh-CN" sz="1000" dirty="0" smtClean="0"/>
                        <a:t>20M</a:t>
                      </a:r>
                      <a:endParaRPr lang="zh-CN" altLang="en-US" sz="1000" dirty="0"/>
                    </a:p>
                  </a:txBody>
                  <a:tcPr anchor="ctr" anchorCtr="1"/>
                </a:tc>
                <a:tc hMerge="1">
                  <a:txBody>
                    <a:bodyPr/>
                    <a:lstStyle/>
                    <a:p>
                      <a:endParaRPr lang="zh-CN" altLang="en-US" sz="1000" dirty="0"/>
                    </a:p>
                  </a:txBody>
                  <a:tcPr/>
                </a:tc>
                <a:tc hMerge="1">
                  <a:txBody>
                    <a:bodyPr/>
                    <a:lstStyle/>
                    <a:p>
                      <a:endParaRPr lang="zh-CN" altLang="en-US" sz="1000" dirty="0"/>
                    </a:p>
                  </a:txBody>
                  <a:tcPr/>
                </a:tc>
                <a:tc hMerge="1">
                  <a:txBody>
                    <a:bodyPr/>
                    <a:lstStyle/>
                    <a:p>
                      <a:endParaRPr lang="zh-CN" altLang="en-US" sz="1000" dirty="0"/>
                    </a:p>
                  </a:txBody>
                  <a:tcPr/>
                </a:tc>
                <a:tc gridSpan="4">
                  <a:txBody>
                    <a:bodyPr/>
                    <a:lstStyle/>
                    <a:p>
                      <a:r>
                        <a:rPr lang="en-US" altLang="zh-CN" sz="1000" dirty="0" smtClean="0"/>
                        <a:t>40M</a:t>
                      </a:r>
                      <a:endParaRPr lang="zh-CN" altLang="en-US" sz="1000" dirty="0"/>
                    </a:p>
                  </a:txBody>
                  <a:tcPr anchor="ctr" anchorCtr="1">
                    <a:solidFill>
                      <a:srgbClr val="FF9966"/>
                    </a:solidFill>
                  </a:tcPr>
                </a:tc>
                <a:tc hMerge="1">
                  <a:txBody>
                    <a:bodyPr/>
                    <a:lstStyle/>
                    <a:p>
                      <a:endParaRPr lang="zh-CN" altLang="en-US" sz="1000" dirty="0"/>
                    </a:p>
                  </a:txBody>
                  <a:tcPr>
                    <a:solidFill>
                      <a:srgbClr val="FF9966"/>
                    </a:solidFill>
                  </a:tcPr>
                </a:tc>
                <a:tc hMerge="1">
                  <a:txBody>
                    <a:bodyPr/>
                    <a:lstStyle/>
                    <a:p>
                      <a:endParaRPr lang="zh-CN" altLang="en-US" sz="1000" dirty="0"/>
                    </a:p>
                  </a:txBody>
                  <a:tcPr>
                    <a:solidFill>
                      <a:srgbClr val="FF9966"/>
                    </a:solidFill>
                  </a:tcPr>
                </a:tc>
                <a:tc hMerge="1">
                  <a:txBody>
                    <a:bodyPr/>
                    <a:lstStyle/>
                    <a:p>
                      <a:endParaRPr lang="zh-CN" altLang="en-US" sz="1000" dirty="0"/>
                    </a:p>
                  </a:txBody>
                  <a:tcPr>
                    <a:solidFill>
                      <a:srgbClr val="FF9966"/>
                    </a:solidFill>
                  </a:tcPr>
                </a:tc>
                <a:tc gridSpan="4">
                  <a:txBody>
                    <a:bodyPr/>
                    <a:lstStyle/>
                    <a:p>
                      <a:pPr marL="0" algn="l" defTabSz="914400" rtl="0" eaLnBrk="1" latinLnBrk="0" hangingPunct="1"/>
                      <a:r>
                        <a:rPr lang="en-US" altLang="zh-CN" sz="1000" b="1" kern="1200" dirty="0" smtClean="0">
                          <a:solidFill>
                            <a:schemeClr val="lt1"/>
                          </a:solidFill>
                          <a:latin typeface="+mn-lt"/>
                          <a:ea typeface="+mn-ea"/>
                          <a:cs typeface="+mn-cs"/>
                        </a:rPr>
                        <a:t>80M</a:t>
                      </a:r>
                      <a:endParaRPr lang="zh-CN" altLang="en-US" sz="1000" b="1" kern="1200" dirty="0" smtClean="0">
                        <a:solidFill>
                          <a:schemeClr val="lt1"/>
                        </a:solidFill>
                        <a:latin typeface="+mn-lt"/>
                        <a:ea typeface="+mn-ea"/>
                        <a:cs typeface="+mn-cs"/>
                      </a:endParaRPr>
                    </a:p>
                  </a:txBody>
                  <a:tcPr anchor="ctr" anchorCtr="1"/>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gridSpan="4">
                  <a:txBody>
                    <a:bodyPr/>
                    <a:lstStyle/>
                    <a:p>
                      <a:pPr marL="0" algn="l" defTabSz="914400" rtl="0" eaLnBrk="1" latinLnBrk="0" hangingPunct="1"/>
                      <a:r>
                        <a:rPr lang="en-US" altLang="zh-CN" sz="1000" b="1" kern="1200" dirty="0" smtClean="0">
                          <a:solidFill>
                            <a:schemeClr val="lt1"/>
                          </a:solidFill>
                          <a:latin typeface="+mn-lt"/>
                          <a:ea typeface="+mn-ea"/>
                          <a:cs typeface="+mn-cs"/>
                        </a:rPr>
                        <a:t>160M</a:t>
                      </a:r>
                      <a:endParaRPr lang="zh-CN" altLang="en-US" sz="1000" b="1" kern="1200" dirty="0" smtClean="0">
                        <a:solidFill>
                          <a:schemeClr val="lt1"/>
                        </a:solidFill>
                        <a:latin typeface="+mn-lt"/>
                        <a:ea typeface="+mn-ea"/>
                        <a:cs typeface="+mn-cs"/>
                      </a:endParaRPr>
                    </a:p>
                  </a:txBody>
                  <a:tcPr anchor="ctr" anchorCtr="1">
                    <a:solidFill>
                      <a:srgbClr val="FF9966"/>
                    </a:solidFill>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r>
              <a:tr h="480128">
                <a:tc>
                  <a:txBody>
                    <a:bodyPr/>
                    <a:lstStyle/>
                    <a:p>
                      <a:r>
                        <a:rPr lang="en-US" altLang="zh-CN" sz="1000" dirty="0" smtClean="0"/>
                        <a:t>BW</a:t>
                      </a:r>
                      <a:r>
                        <a:rPr lang="en-US" altLang="zh-CN" sz="1000" baseline="-25000" dirty="0" smtClean="0"/>
                        <a:t>adj</a:t>
                      </a:r>
                      <a:endParaRPr lang="zh-CN" altLang="en-US" sz="1000" baseline="-25000" dirty="0"/>
                    </a:p>
                  </a:txBody>
                  <a:tcPr anchor="ctr" anchorCtr="1"/>
                </a:tc>
                <a:tc>
                  <a:txBody>
                    <a:bodyPr/>
                    <a:lstStyle/>
                    <a:p>
                      <a:r>
                        <a:rPr lang="en-US" altLang="zh-CN" sz="1000" dirty="0" smtClean="0"/>
                        <a:t>20M</a:t>
                      </a:r>
                      <a:endParaRPr lang="zh-CN" altLang="en-US" sz="1000" dirty="0"/>
                    </a:p>
                  </a:txBody>
                  <a:tcPr anchor="ctr" anchorCtr="1"/>
                </a:tc>
                <a:tc>
                  <a:txBody>
                    <a:bodyPr/>
                    <a:lstStyle/>
                    <a:p>
                      <a:r>
                        <a:rPr lang="en-US" altLang="zh-CN" sz="1000" dirty="0" smtClean="0"/>
                        <a:t>40M</a:t>
                      </a:r>
                      <a:endParaRPr lang="zh-CN" altLang="en-US" sz="1000" dirty="0"/>
                    </a:p>
                  </a:txBody>
                  <a:tcPr anchor="ctr" anchorCtr="1"/>
                </a:tc>
                <a:tc>
                  <a:txBody>
                    <a:bodyPr/>
                    <a:lstStyle/>
                    <a:p>
                      <a:r>
                        <a:rPr lang="en-US" altLang="zh-CN" sz="1000" dirty="0" smtClean="0"/>
                        <a:t>80M</a:t>
                      </a:r>
                      <a:endParaRPr lang="zh-CN" altLang="en-US" sz="1000" dirty="0"/>
                    </a:p>
                  </a:txBody>
                  <a:tcPr anchor="ctr" anchorCtr="1"/>
                </a:tc>
                <a:tc>
                  <a:txBody>
                    <a:bodyPr/>
                    <a:lstStyle/>
                    <a:p>
                      <a:r>
                        <a:rPr lang="en-US" altLang="zh-CN" sz="1000" dirty="0" smtClean="0"/>
                        <a:t>160M</a:t>
                      </a:r>
                      <a:endParaRPr lang="zh-CN" altLang="en-US" sz="1000" dirty="0"/>
                    </a:p>
                  </a:txBody>
                  <a:tcPr anchor="ctr" anchorCtr="1"/>
                </a:tc>
                <a:tc>
                  <a:txBody>
                    <a:bodyPr/>
                    <a:lstStyle/>
                    <a:p>
                      <a:r>
                        <a:rPr lang="en-US" altLang="zh-CN" sz="1000" dirty="0" smtClean="0"/>
                        <a:t>20M</a:t>
                      </a:r>
                      <a:endParaRPr lang="zh-CN" altLang="en-US" sz="1000" dirty="0"/>
                    </a:p>
                  </a:txBody>
                  <a:tcPr anchor="ctr" anchorCtr="1">
                    <a:solidFill>
                      <a:srgbClr val="FF9966"/>
                    </a:solidFill>
                  </a:tcPr>
                </a:tc>
                <a:tc>
                  <a:txBody>
                    <a:bodyPr/>
                    <a:lstStyle/>
                    <a:p>
                      <a:r>
                        <a:rPr lang="en-US" altLang="zh-CN" sz="1000" dirty="0" smtClean="0"/>
                        <a:t>40M</a:t>
                      </a:r>
                      <a:endParaRPr lang="zh-CN" altLang="en-US" sz="1000" dirty="0"/>
                    </a:p>
                  </a:txBody>
                  <a:tcPr anchor="ctr" anchorCtr="1">
                    <a:solidFill>
                      <a:srgbClr val="FF9966"/>
                    </a:solidFill>
                  </a:tcPr>
                </a:tc>
                <a:tc>
                  <a:txBody>
                    <a:bodyPr/>
                    <a:lstStyle/>
                    <a:p>
                      <a:r>
                        <a:rPr lang="en-US" altLang="zh-CN" sz="1000" dirty="0" smtClean="0"/>
                        <a:t>80M</a:t>
                      </a:r>
                      <a:endParaRPr lang="zh-CN" altLang="en-US" sz="1000" dirty="0"/>
                    </a:p>
                  </a:txBody>
                  <a:tcPr anchor="ctr" anchorCtr="1">
                    <a:solidFill>
                      <a:srgbClr val="FF9966"/>
                    </a:solidFill>
                  </a:tcPr>
                </a:tc>
                <a:tc>
                  <a:txBody>
                    <a:bodyPr/>
                    <a:lstStyle/>
                    <a:p>
                      <a:r>
                        <a:rPr lang="en-US" altLang="zh-CN" sz="1000" dirty="0" smtClean="0"/>
                        <a:t>160M</a:t>
                      </a:r>
                      <a:endParaRPr lang="zh-CN" altLang="en-US" sz="1000" dirty="0"/>
                    </a:p>
                  </a:txBody>
                  <a:tcPr anchor="ctr" anchorCtr="1">
                    <a:solidFill>
                      <a:srgbClr val="FF9966"/>
                    </a:solidFill>
                  </a:tcPr>
                </a:tc>
                <a:tc>
                  <a:txBody>
                    <a:bodyPr/>
                    <a:lstStyle/>
                    <a:p>
                      <a:r>
                        <a:rPr lang="en-US" altLang="zh-CN" sz="1000" dirty="0" smtClean="0"/>
                        <a:t>20M</a:t>
                      </a:r>
                      <a:endParaRPr lang="zh-CN" altLang="en-US" sz="1000" dirty="0"/>
                    </a:p>
                  </a:txBody>
                  <a:tcPr anchor="ctr" anchorCtr="1"/>
                </a:tc>
                <a:tc>
                  <a:txBody>
                    <a:bodyPr/>
                    <a:lstStyle/>
                    <a:p>
                      <a:r>
                        <a:rPr lang="en-US" altLang="zh-CN" sz="1000" dirty="0" smtClean="0"/>
                        <a:t>40M</a:t>
                      </a:r>
                      <a:endParaRPr lang="zh-CN" altLang="en-US" sz="1000" dirty="0"/>
                    </a:p>
                  </a:txBody>
                  <a:tcPr anchor="ctr" anchorCtr="1"/>
                </a:tc>
                <a:tc>
                  <a:txBody>
                    <a:bodyPr/>
                    <a:lstStyle/>
                    <a:p>
                      <a:r>
                        <a:rPr lang="en-US" altLang="zh-CN" sz="1000" dirty="0" smtClean="0"/>
                        <a:t>80M</a:t>
                      </a:r>
                      <a:endParaRPr lang="zh-CN" altLang="en-US" sz="1000" dirty="0"/>
                    </a:p>
                  </a:txBody>
                  <a:tcPr anchor="ctr" anchorCtr="1"/>
                </a:tc>
                <a:tc>
                  <a:txBody>
                    <a:bodyPr/>
                    <a:lstStyle/>
                    <a:p>
                      <a:r>
                        <a:rPr lang="en-US" altLang="zh-CN" sz="1000" dirty="0" smtClean="0"/>
                        <a:t>160M</a:t>
                      </a:r>
                      <a:endParaRPr lang="zh-CN" altLang="en-US" sz="1000" dirty="0"/>
                    </a:p>
                  </a:txBody>
                  <a:tcPr anchor="ctr" anchorCtr="1"/>
                </a:tc>
                <a:tc>
                  <a:txBody>
                    <a:bodyPr/>
                    <a:lstStyle/>
                    <a:p>
                      <a:r>
                        <a:rPr lang="en-US" altLang="zh-CN" sz="1000" dirty="0" smtClean="0"/>
                        <a:t>20M</a:t>
                      </a:r>
                      <a:endParaRPr lang="zh-CN" altLang="en-US" sz="1000" dirty="0"/>
                    </a:p>
                  </a:txBody>
                  <a:tcPr anchor="ctr" anchorCtr="1">
                    <a:solidFill>
                      <a:srgbClr val="FF9966"/>
                    </a:solidFill>
                  </a:tcPr>
                </a:tc>
                <a:tc>
                  <a:txBody>
                    <a:bodyPr/>
                    <a:lstStyle/>
                    <a:p>
                      <a:r>
                        <a:rPr lang="en-US" altLang="zh-CN" sz="1000" dirty="0" smtClean="0"/>
                        <a:t>40M</a:t>
                      </a:r>
                      <a:endParaRPr lang="zh-CN" altLang="en-US" sz="1000" dirty="0"/>
                    </a:p>
                  </a:txBody>
                  <a:tcPr anchor="ctr" anchorCtr="1">
                    <a:solidFill>
                      <a:srgbClr val="FF9966"/>
                    </a:solidFill>
                  </a:tcPr>
                </a:tc>
                <a:tc>
                  <a:txBody>
                    <a:bodyPr/>
                    <a:lstStyle/>
                    <a:p>
                      <a:r>
                        <a:rPr lang="en-US" altLang="zh-CN" sz="1000" dirty="0" smtClean="0"/>
                        <a:t>80M</a:t>
                      </a:r>
                      <a:endParaRPr lang="zh-CN" altLang="en-US" sz="1000" dirty="0"/>
                    </a:p>
                  </a:txBody>
                  <a:tcPr anchor="ctr" anchorCtr="1">
                    <a:solidFill>
                      <a:srgbClr val="FF9966"/>
                    </a:solidFill>
                  </a:tcPr>
                </a:tc>
                <a:tc>
                  <a:txBody>
                    <a:bodyPr/>
                    <a:lstStyle/>
                    <a:p>
                      <a:r>
                        <a:rPr lang="en-US" altLang="zh-CN" sz="1000" dirty="0" smtClean="0"/>
                        <a:t>160M</a:t>
                      </a:r>
                      <a:endParaRPr lang="zh-CN" altLang="en-US" sz="1000" dirty="0"/>
                    </a:p>
                  </a:txBody>
                  <a:tcPr anchor="ctr" anchorCtr="1">
                    <a:solidFill>
                      <a:srgbClr val="FF9966"/>
                    </a:solidFill>
                  </a:tcPr>
                </a:tc>
              </a:tr>
              <a:tr h="449352">
                <a:tc>
                  <a:txBody>
                    <a:bodyPr/>
                    <a:lstStyle/>
                    <a:p>
                      <a:r>
                        <a:rPr lang="en-US" altLang="zh-CN" sz="1000" dirty="0" smtClean="0"/>
                        <a:t>MCS0</a:t>
                      </a:r>
                      <a:endParaRPr lang="zh-CN" altLang="en-US" sz="1000" dirty="0"/>
                    </a:p>
                  </a:txBody>
                  <a:tcPr anchor="ctr" anchorCtr="1"/>
                </a:tc>
                <a:tc>
                  <a:txBody>
                    <a:bodyPr/>
                    <a:lstStyle/>
                    <a:p>
                      <a:r>
                        <a:rPr lang="en-US" altLang="zh-CN" sz="800" b="1" dirty="0" smtClean="0"/>
                        <a:t>26.60</a:t>
                      </a:r>
                      <a:endParaRPr lang="zh-CN" altLang="en-US" sz="800" b="1" dirty="0"/>
                    </a:p>
                  </a:txBody>
                  <a:tcPr anchor="ctr" anchorCtr="1"/>
                </a:tc>
                <a:tc>
                  <a:txBody>
                    <a:bodyPr/>
                    <a:lstStyle/>
                    <a:p>
                      <a:r>
                        <a:rPr lang="en-US" altLang="zh-CN" sz="800" b="1" kern="1200" dirty="0" smtClean="0">
                          <a:solidFill>
                            <a:schemeClr val="dk1"/>
                          </a:solidFill>
                          <a:latin typeface="+mn-lt"/>
                          <a:ea typeface="+mn-ea"/>
                          <a:cs typeface="+mn-cs"/>
                        </a:rPr>
                        <a:t>26.40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26.04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25.39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27.01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dirty="0" smtClean="0"/>
                        <a:t>26.60</a:t>
                      </a:r>
                      <a:endParaRPr lang="zh-CN" altLang="en-US" sz="800" b="1" dirty="0"/>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26.40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26.04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30.02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27.01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dirty="0" smtClean="0"/>
                        <a:t>26.60</a:t>
                      </a:r>
                      <a:endParaRPr lang="zh-CN" altLang="en-US" sz="800" b="1" dirty="0"/>
                    </a:p>
                  </a:txBody>
                  <a:tcPr anchor="ctr" anchorCtr="1"/>
                </a:tc>
                <a:tc>
                  <a:txBody>
                    <a:bodyPr/>
                    <a:lstStyle/>
                    <a:p>
                      <a:r>
                        <a:rPr lang="en-US" altLang="zh-CN" sz="800" b="1" kern="1200" dirty="0" smtClean="0">
                          <a:solidFill>
                            <a:schemeClr val="dk1"/>
                          </a:solidFill>
                          <a:latin typeface="+mn-lt"/>
                          <a:ea typeface="+mn-ea"/>
                          <a:cs typeface="+mn-cs"/>
                        </a:rPr>
                        <a:t>26.40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33.03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30.02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27.01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dirty="0" smtClean="0"/>
                        <a:t>26.60</a:t>
                      </a:r>
                      <a:endParaRPr lang="zh-CN" altLang="en-US" sz="800" b="1" dirty="0"/>
                    </a:p>
                  </a:txBody>
                  <a:tcPr anchor="ctr" anchorCtr="1">
                    <a:solidFill>
                      <a:srgbClr val="FF9966"/>
                    </a:solidFill>
                  </a:tcPr>
                </a:tc>
              </a:tr>
              <a:tr h="44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t>MCS1</a:t>
                      </a:r>
                      <a:endParaRPr lang="zh-CN" altLang="en-US" sz="1000" dirty="0" smtClean="0"/>
                    </a:p>
                  </a:txBody>
                  <a:tcPr anchor="ctr" anchorCtr="1"/>
                </a:tc>
                <a:tc>
                  <a:txBody>
                    <a:bodyPr/>
                    <a:lstStyle/>
                    <a:p>
                      <a:r>
                        <a:rPr lang="en-US" altLang="zh-CN" sz="800" b="1" dirty="0" smtClean="0"/>
                        <a:t>31.60</a:t>
                      </a:r>
                      <a:endParaRPr lang="zh-CN" altLang="en-US" sz="800" b="1" dirty="0"/>
                    </a:p>
                  </a:txBody>
                  <a:tcPr anchor="ctr" anchorCtr="1"/>
                </a:tc>
                <a:tc>
                  <a:txBody>
                    <a:bodyPr/>
                    <a:lstStyle/>
                    <a:p>
                      <a:r>
                        <a:rPr lang="en-US" altLang="zh-CN" sz="800" b="1" kern="1200" dirty="0" smtClean="0">
                          <a:solidFill>
                            <a:schemeClr val="dk1"/>
                          </a:solidFill>
                          <a:latin typeface="+mn-lt"/>
                          <a:ea typeface="+mn-ea"/>
                          <a:cs typeface="+mn-cs"/>
                        </a:rPr>
                        <a:t>31.40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31.04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30.39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32.01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dirty="0" smtClean="0"/>
                        <a:t>31.60</a:t>
                      </a:r>
                      <a:endParaRPr lang="zh-CN" altLang="en-US" sz="800" b="1" dirty="0"/>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31.40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31.04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35.02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32.01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dirty="0" smtClean="0"/>
                        <a:t>31.60</a:t>
                      </a:r>
                      <a:endParaRPr lang="zh-CN" altLang="en-US" sz="800" b="1" dirty="0"/>
                    </a:p>
                  </a:txBody>
                  <a:tcPr anchor="ctr" anchorCtr="1"/>
                </a:tc>
                <a:tc>
                  <a:txBody>
                    <a:bodyPr/>
                    <a:lstStyle/>
                    <a:p>
                      <a:r>
                        <a:rPr lang="en-US" altLang="zh-CN" sz="800" b="1" kern="1200" dirty="0" smtClean="0">
                          <a:solidFill>
                            <a:schemeClr val="dk1"/>
                          </a:solidFill>
                          <a:latin typeface="+mn-lt"/>
                          <a:ea typeface="+mn-ea"/>
                          <a:cs typeface="+mn-cs"/>
                        </a:rPr>
                        <a:t>31.40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38.03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35.02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32.01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dirty="0" smtClean="0"/>
                        <a:t>31.60</a:t>
                      </a:r>
                      <a:endParaRPr lang="zh-CN" altLang="en-US" sz="800" b="1" dirty="0"/>
                    </a:p>
                  </a:txBody>
                  <a:tcPr anchor="ctr" anchorCtr="1">
                    <a:solidFill>
                      <a:srgbClr val="FF9966"/>
                    </a:solidFill>
                  </a:tcPr>
                </a:tc>
              </a:tr>
              <a:tr h="44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t>MCS2</a:t>
                      </a:r>
                      <a:endParaRPr lang="zh-CN" altLang="en-US" sz="1000" dirty="0" smtClean="0"/>
                    </a:p>
                  </a:txBody>
                  <a:tcPr anchor="ctr" anchorCtr="1"/>
                </a:tc>
                <a:tc>
                  <a:txBody>
                    <a:bodyPr/>
                    <a:lstStyle/>
                    <a:p>
                      <a:r>
                        <a:rPr lang="en-US" altLang="zh-CN" sz="800" b="1" dirty="0" smtClean="0"/>
                        <a:t>34.60</a:t>
                      </a:r>
                      <a:endParaRPr lang="zh-CN" altLang="en-US" sz="800" b="1" dirty="0"/>
                    </a:p>
                  </a:txBody>
                  <a:tcPr anchor="ctr" anchorCtr="1"/>
                </a:tc>
                <a:tc>
                  <a:txBody>
                    <a:bodyPr/>
                    <a:lstStyle/>
                    <a:p>
                      <a:r>
                        <a:rPr lang="en-US" altLang="zh-CN" sz="800" b="1" kern="1200" dirty="0" smtClean="0">
                          <a:solidFill>
                            <a:schemeClr val="dk1"/>
                          </a:solidFill>
                          <a:latin typeface="+mn-lt"/>
                          <a:ea typeface="+mn-ea"/>
                          <a:cs typeface="+mn-cs"/>
                        </a:rPr>
                        <a:t>34.40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34.04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33.39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35.01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dirty="0" smtClean="0"/>
                        <a:t>34.60</a:t>
                      </a:r>
                      <a:endParaRPr lang="zh-CN" altLang="en-US" sz="800" b="1" dirty="0"/>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34.40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34.04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38.02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35.01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dirty="0" smtClean="0"/>
                        <a:t>34.60</a:t>
                      </a:r>
                      <a:endParaRPr lang="zh-CN" altLang="en-US" sz="800" b="1" dirty="0"/>
                    </a:p>
                  </a:txBody>
                  <a:tcPr anchor="ctr" anchorCtr="1"/>
                </a:tc>
                <a:tc>
                  <a:txBody>
                    <a:bodyPr/>
                    <a:lstStyle/>
                    <a:p>
                      <a:r>
                        <a:rPr lang="en-US" altLang="zh-CN" sz="800" b="1" kern="1200" dirty="0" smtClean="0">
                          <a:solidFill>
                            <a:schemeClr val="dk1"/>
                          </a:solidFill>
                          <a:latin typeface="+mn-lt"/>
                          <a:ea typeface="+mn-ea"/>
                          <a:cs typeface="+mn-cs"/>
                        </a:rPr>
                        <a:t>34.40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41.03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38.02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35.01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dirty="0" smtClean="0"/>
                        <a:t>34.60</a:t>
                      </a:r>
                      <a:endParaRPr lang="zh-CN" altLang="en-US" sz="800" b="1" dirty="0"/>
                    </a:p>
                  </a:txBody>
                  <a:tcPr anchor="ctr" anchorCtr="1">
                    <a:solidFill>
                      <a:srgbClr val="FF9966"/>
                    </a:solidFill>
                  </a:tcPr>
                </a:tc>
              </a:tr>
              <a:tr h="449352">
                <a:tc>
                  <a:txBody>
                    <a:bodyPr/>
                    <a:lstStyle/>
                    <a:p>
                      <a:r>
                        <a:rPr lang="en-US" altLang="zh-CN" sz="1000" dirty="0" smtClean="0"/>
                        <a:t>MCS3</a:t>
                      </a:r>
                      <a:endParaRPr lang="zh-CN" altLang="en-US" sz="1000" dirty="0"/>
                    </a:p>
                  </a:txBody>
                  <a:tcPr anchor="ctr" anchorCtr="1"/>
                </a:tc>
                <a:tc>
                  <a:txBody>
                    <a:bodyPr/>
                    <a:lstStyle/>
                    <a:p>
                      <a:r>
                        <a:rPr lang="en-US" altLang="zh-CN" sz="800" b="1" kern="1200" dirty="0" smtClean="0">
                          <a:solidFill>
                            <a:schemeClr val="dk1"/>
                          </a:solidFill>
                          <a:latin typeface="+mn-lt"/>
                          <a:ea typeface="+mn-ea"/>
                          <a:cs typeface="+mn-cs"/>
                        </a:rPr>
                        <a:t>37.60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37.40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37.04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36.39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38.01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37.60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37.40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37.04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41.02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38.01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37.60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37.40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44.03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41.02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38.01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37.60</a:t>
                      </a:r>
                      <a:endParaRPr lang="zh-CN" altLang="en-US" sz="800" b="1" kern="1200" dirty="0" smtClean="0">
                        <a:solidFill>
                          <a:schemeClr val="dk1"/>
                        </a:solidFill>
                        <a:latin typeface="+mn-lt"/>
                        <a:ea typeface="+mn-ea"/>
                        <a:cs typeface="+mn-cs"/>
                      </a:endParaRPr>
                    </a:p>
                  </a:txBody>
                  <a:tcPr anchor="ctr" anchorCtr="1">
                    <a:solidFill>
                      <a:srgbClr val="FF9966"/>
                    </a:solidFill>
                  </a:tcPr>
                </a:tc>
              </a:tr>
              <a:tr h="44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t>MCS4</a:t>
                      </a:r>
                      <a:endParaRPr lang="zh-CN" altLang="en-US" sz="1000" dirty="0" smtClean="0"/>
                    </a:p>
                  </a:txBody>
                  <a:tcPr anchor="ctr" anchorCtr="1"/>
                </a:tc>
                <a:tc>
                  <a:txBody>
                    <a:bodyPr/>
                    <a:lstStyle/>
                    <a:p>
                      <a:r>
                        <a:rPr lang="en-US" altLang="zh-CN" sz="800" b="1" kern="1200" dirty="0" smtClean="0">
                          <a:solidFill>
                            <a:schemeClr val="dk1"/>
                          </a:solidFill>
                          <a:latin typeface="+mn-lt"/>
                          <a:ea typeface="+mn-ea"/>
                          <a:cs typeface="+mn-cs"/>
                        </a:rPr>
                        <a:t>40.60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40.40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40.04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39.39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41.01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40.60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40.40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40.04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44.02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41.01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40.60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40.40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47.03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44.02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41.01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40.60</a:t>
                      </a:r>
                      <a:endParaRPr lang="zh-CN" altLang="en-US" sz="800" b="1" kern="1200" dirty="0" smtClean="0">
                        <a:solidFill>
                          <a:schemeClr val="dk1"/>
                        </a:solidFill>
                        <a:latin typeface="+mn-lt"/>
                        <a:ea typeface="+mn-ea"/>
                        <a:cs typeface="+mn-cs"/>
                      </a:endParaRPr>
                    </a:p>
                  </a:txBody>
                  <a:tcPr anchor="ctr" anchorCtr="1">
                    <a:solidFill>
                      <a:srgbClr val="FF9966"/>
                    </a:solidFill>
                  </a:tcPr>
                </a:tc>
              </a:tr>
              <a:tr h="44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t>MCS5</a:t>
                      </a:r>
                      <a:endParaRPr lang="zh-CN" altLang="en-US" sz="1000" dirty="0" smtClean="0"/>
                    </a:p>
                  </a:txBody>
                  <a:tcPr anchor="ctr" anchorCtr="1"/>
                </a:tc>
                <a:tc>
                  <a:txBody>
                    <a:bodyPr/>
                    <a:lstStyle/>
                    <a:p>
                      <a:r>
                        <a:rPr lang="en-US" altLang="zh-CN" sz="800" b="1" kern="1200" dirty="0" smtClean="0">
                          <a:solidFill>
                            <a:schemeClr val="dk1"/>
                          </a:solidFill>
                          <a:latin typeface="+mn-lt"/>
                          <a:ea typeface="+mn-ea"/>
                          <a:cs typeface="+mn-cs"/>
                        </a:rPr>
                        <a:t>43.60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43.40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43.04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42.39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44.01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43.60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43.40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43.04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47.02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44.01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43.60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43.40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50.03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47.02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44.01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43.60</a:t>
                      </a:r>
                      <a:endParaRPr lang="zh-CN" altLang="en-US" sz="800" b="1" kern="1200" dirty="0" smtClean="0">
                        <a:solidFill>
                          <a:schemeClr val="dk1"/>
                        </a:solidFill>
                        <a:latin typeface="+mn-lt"/>
                        <a:ea typeface="+mn-ea"/>
                        <a:cs typeface="+mn-cs"/>
                      </a:endParaRPr>
                    </a:p>
                  </a:txBody>
                  <a:tcPr anchor="ctr" anchorCtr="1">
                    <a:solidFill>
                      <a:srgbClr val="FF9966"/>
                    </a:solidFill>
                  </a:tcPr>
                </a:tc>
              </a:tr>
              <a:tr h="449352">
                <a:tc>
                  <a:txBody>
                    <a:bodyPr/>
                    <a:lstStyle/>
                    <a:p>
                      <a:r>
                        <a:rPr lang="en-US" altLang="zh-CN" sz="1000" dirty="0" smtClean="0"/>
                        <a:t>MCS6</a:t>
                      </a:r>
                      <a:endParaRPr lang="zh-CN" altLang="en-US" sz="1000" dirty="0"/>
                    </a:p>
                  </a:txBody>
                  <a:tcPr anchor="ctr" anchorCtr="1"/>
                </a:tc>
                <a:tc>
                  <a:txBody>
                    <a:bodyPr/>
                    <a:lstStyle/>
                    <a:p>
                      <a:r>
                        <a:rPr lang="en-US" altLang="zh-CN" sz="800" b="1" kern="1200" dirty="0" smtClean="0">
                          <a:solidFill>
                            <a:schemeClr val="dk1"/>
                          </a:solidFill>
                          <a:latin typeface="+mn-lt"/>
                          <a:ea typeface="+mn-ea"/>
                          <a:cs typeface="+mn-cs"/>
                        </a:rPr>
                        <a:t>46.60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46.40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46.04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45.39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47.01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46.60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46.40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46.04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50.02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47.01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46.60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46.40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53.03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50.02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47.01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46.60</a:t>
                      </a:r>
                      <a:endParaRPr lang="zh-CN" altLang="en-US" sz="800" b="1" kern="1200" dirty="0" smtClean="0">
                        <a:solidFill>
                          <a:schemeClr val="dk1"/>
                        </a:solidFill>
                        <a:latin typeface="+mn-lt"/>
                        <a:ea typeface="+mn-ea"/>
                        <a:cs typeface="+mn-cs"/>
                      </a:endParaRPr>
                    </a:p>
                  </a:txBody>
                  <a:tcPr anchor="ctr" anchorCtr="1">
                    <a:solidFill>
                      <a:srgbClr val="FF9966"/>
                    </a:solidFill>
                  </a:tcPr>
                </a:tc>
              </a:tr>
              <a:tr h="449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t>MCS7</a:t>
                      </a:r>
                      <a:endParaRPr lang="zh-CN" altLang="en-US" sz="1000" dirty="0" smtClean="0"/>
                    </a:p>
                  </a:txBody>
                  <a:tcPr anchor="ctr" anchorCtr="1"/>
                </a:tc>
                <a:tc>
                  <a:txBody>
                    <a:bodyPr/>
                    <a:lstStyle/>
                    <a:p>
                      <a:r>
                        <a:rPr lang="en-US" altLang="zh-CN" sz="800" b="1" kern="1200" dirty="0" smtClean="0">
                          <a:solidFill>
                            <a:schemeClr val="dk1"/>
                          </a:solidFill>
                          <a:latin typeface="+mn-lt"/>
                          <a:ea typeface="+mn-ea"/>
                          <a:cs typeface="+mn-cs"/>
                        </a:rPr>
                        <a:t>49.60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49.40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49.04</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48.39</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50.01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49.60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49.40</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49.04</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53.02</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50.01</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49.60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49.40</a:t>
                      </a:r>
                      <a:endParaRPr lang="zh-CN" altLang="en-US" sz="800" b="1" kern="1200" dirty="0" smtClean="0">
                        <a:solidFill>
                          <a:schemeClr val="dk1"/>
                        </a:solidFill>
                        <a:latin typeface="+mn-lt"/>
                        <a:ea typeface="+mn-ea"/>
                        <a:cs typeface="+mn-cs"/>
                      </a:endParaRPr>
                    </a:p>
                  </a:txBody>
                  <a:tcPr anchor="ctr" anchorCtr="1"/>
                </a:tc>
                <a:tc>
                  <a:txBody>
                    <a:bodyPr/>
                    <a:lstStyle/>
                    <a:p>
                      <a:r>
                        <a:rPr lang="en-US" altLang="zh-CN" sz="800" b="1" kern="1200" dirty="0" smtClean="0">
                          <a:solidFill>
                            <a:schemeClr val="dk1"/>
                          </a:solidFill>
                          <a:latin typeface="+mn-lt"/>
                          <a:ea typeface="+mn-ea"/>
                          <a:cs typeface="+mn-cs"/>
                        </a:rPr>
                        <a:t>56.03</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53.02</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50.01</a:t>
                      </a:r>
                      <a:endParaRPr lang="zh-CN" altLang="en-US" sz="800" b="1" kern="1200" dirty="0" smtClean="0">
                        <a:solidFill>
                          <a:schemeClr val="dk1"/>
                        </a:solidFill>
                        <a:latin typeface="+mn-lt"/>
                        <a:ea typeface="+mn-ea"/>
                        <a:cs typeface="+mn-cs"/>
                      </a:endParaRPr>
                    </a:p>
                  </a:txBody>
                  <a:tcPr anchor="ctr" anchorCtr="1">
                    <a:solidFill>
                      <a:srgbClr val="FF9966"/>
                    </a:solidFill>
                  </a:tcPr>
                </a:tc>
                <a:tc>
                  <a:txBody>
                    <a:bodyPr/>
                    <a:lstStyle/>
                    <a:p>
                      <a:r>
                        <a:rPr lang="en-US" altLang="zh-CN" sz="800" b="1" kern="1200" dirty="0" smtClean="0">
                          <a:solidFill>
                            <a:schemeClr val="dk1"/>
                          </a:solidFill>
                          <a:latin typeface="+mn-lt"/>
                          <a:ea typeface="+mn-ea"/>
                          <a:cs typeface="+mn-cs"/>
                        </a:rPr>
                        <a:t>49.60</a:t>
                      </a:r>
                      <a:endParaRPr lang="zh-CN" altLang="en-US" sz="800" b="1" kern="1200" dirty="0" smtClean="0">
                        <a:solidFill>
                          <a:schemeClr val="dk1"/>
                        </a:solidFill>
                        <a:latin typeface="+mn-lt"/>
                        <a:ea typeface="+mn-ea"/>
                        <a:cs typeface="+mn-cs"/>
                      </a:endParaRPr>
                    </a:p>
                  </a:txBody>
                  <a:tcPr anchor="ctr" anchorCtr="1">
                    <a:solidFill>
                      <a:srgbClr val="FF9966"/>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277100"/>
            <a:ext cx="7772400" cy="1066800"/>
          </a:xfrm>
        </p:spPr>
        <p:txBody>
          <a:bodyPr/>
          <a:lstStyle/>
          <a:p>
            <a:r>
              <a:rPr lang="en-US" altLang="zh-CN" dirty="0" smtClean="0">
                <a:ea typeface="宋体" charset="-122"/>
              </a:rPr>
              <a:t>Summary</a:t>
            </a:r>
          </a:p>
        </p:txBody>
      </p:sp>
      <p:sp>
        <p:nvSpPr>
          <p:cNvPr id="3075" name="Content Placeholder 2"/>
          <p:cNvSpPr>
            <a:spLocks noGrp="1"/>
          </p:cNvSpPr>
          <p:nvPr>
            <p:ph idx="1"/>
          </p:nvPr>
        </p:nvSpPr>
        <p:spPr>
          <a:xfrm>
            <a:off x="626853" y="955921"/>
            <a:ext cx="7772400" cy="4800600"/>
          </a:xfrm>
        </p:spPr>
        <p:txBody>
          <a:bodyPr/>
          <a:lstStyle/>
          <a:p>
            <a:pPr>
              <a:spcAft>
                <a:spcPts val="600"/>
              </a:spcAft>
            </a:pPr>
            <a:r>
              <a:rPr lang="en-US" altLang="zh-CN" sz="1800" dirty="0" smtClean="0">
                <a:ea typeface="宋体" charset="-122"/>
              </a:rPr>
              <a:t>Adjacent channel interference (ACI) or alternative adjacent channel interference (AACI)</a:t>
            </a:r>
          </a:p>
          <a:p>
            <a:pPr lvl="1">
              <a:spcAft>
                <a:spcPts val="600"/>
              </a:spcAft>
            </a:pPr>
            <a:r>
              <a:rPr lang="en-US" altLang="zh-CN" sz="1600" dirty="0" smtClean="0">
                <a:ea typeface="宋体" charset="-122"/>
              </a:rPr>
              <a:t>Scenarios where overlap BSS working in adjacent channel or alternative adjacent channel have significant ACI and AACI problems, which are necessarily to be evaluated to determine its impact on system performance.</a:t>
            </a:r>
          </a:p>
          <a:p>
            <a:pPr>
              <a:spcAft>
                <a:spcPts val="600"/>
              </a:spcAft>
            </a:pPr>
            <a:r>
              <a:rPr lang="en-US" altLang="zh-CN" sz="1800" dirty="0" smtClean="0">
                <a:ea typeface="宋体" charset="-122"/>
              </a:rPr>
              <a:t>Out of band emission (OOB), spectrum mask (SM) and ACI, AACI</a:t>
            </a:r>
          </a:p>
          <a:p>
            <a:pPr lvl="1">
              <a:spcAft>
                <a:spcPts val="600"/>
              </a:spcAft>
            </a:pPr>
            <a:r>
              <a:rPr lang="en-US" altLang="zh-CN" sz="1600" dirty="0" smtClean="0">
                <a:ea typeface="宋体" charset="-122"/>
              </a:rPr>
              <a:t>Out of band emission normally comes from non-linearity of transmitter, especially from PA. In order to control the worst case of OOB emission, signal has to be kept under SM. The most simple way of qualitatively calculating ACI is from SM. But the SM is only for MCS0 and not specified for other MCS. Generic method of calculating ACI for different bandwidth adjacent channel with different MCS  are still open question.  </a:t>
            </a:r>
          </a:p>
          <a:p>
            <a:pPr>
              <a:spcAft>
                <a:spcPts val="600"/>
              </a:spcAft>
            </a:pPr>
            <a:r>
              <a:rPr lang="en-US" altLang="zh-CN" sz="1800" dirty="0" smtClean="0">
                <a:ea typeface="宋体" charset="-122"/>
              </a:rPr>
              <a:t>ACI calculation in RX side and in TX side </a:t>
            </a:r>
          </a:p>
          <a:p>
            <a:pPr lvl="1">
              <a:spcAft>
                <a:spcPts val="600"/>
              </a:spcAft>
            </a:pPr>
            <a:r>
              <a:rPr lang="en-US" altLang="zh-CN" sz="1600" dirty="0" smtClean="0">
                <a:ea typeface="宋体" charset="-122"/>
              </a:rPr>
              <a:t>Calculation of ACI, AACI is supposed to do in both TX and RX side in system simulation. TX side calculation includes OOB emission due to non-linearity of transmitter circuit (mostly from PA) which will lead to noise floor increased in AC and AAC. Nevertheless, RX side calculation is more complicated since it strongly associated with receiver architecture, RF/analog filter modeling and BB receiver algorithm which has direct impact on sensitivity.</a:t>
            </a:r>
          </a:p>
        </p:txBody>
      </p:sp>
      <p:sp>
        <p:nvSpPr>
          <p:cNvPr id="3077" name="Footer Placeholder 5"/>
          <p:cNvSpPr>
            <a:spLocks noGrp="1"/>
          </p:cNvSpPr>
          <p:nvPr>
            <p:ph type="ftr" sz="quarter" idx="10"/>
          </p:nvPr>
        </p:nvSpPr>
        <p:spPr>
          <a:xfrm>
            <a:off x="696913" y="332601"/>
            <a:ext cx="942566" cy="276999"/>
          </a:xfrm>
          <a:noFill/>
        </p:spPr>
        <p:txBody>
          <a:bodyPr/>
          <a:lstStyle/>
          <a:p>
            <a:pPr>
              <a:defRPr/>
            </a:pPr>
            <a:r>
              <a:rPr lang="en-US" altLang="zh-CN" dirty="0" smtClean="0"/>
              <a:t>July </a:t>
            </a:r>
            <a:r>
              <a:rPr lang="en-US" altLang="zh-CN" dirty="0"/>
              <a:t>2014</a:t>
            </a:r>
          </a:p>
        </p:txBody>
      </p:sp>
      <p:sp>
        <p:nvSpPr>
          <p:cNvPr id="6" name="页脚占位符 3"/>
          <p:cNvSpPr txBox="1">
            <a:spLocks/>
          </p:cNvSpPr>
          <p:nvPr/>
        </p:nvSpPr>
        <p:spPr bwMode="auto">
          <a:xfrm>
            <a:off x="6705600" y="6477000"/>
            <a:ext cx="183691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Yu </a:t>
            </a:r>
            <a:r>
              <a:rPr kumimoji="0" lang="en-US"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Cai</a:t>
            </a: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Huawei Technologies</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0615" y="364893"/>
            <a:ext cx="7772400" cy="1066800"/>
          </a:xfrm>
        </p:spPr>
        <p:txBody>
          <a:bodyPr/>
          <a:lstStyle/>
          <a:p>
            <a:r>
              <a:rPr lang="en-US" altLang="zh-CN" sz="2400" dirty="0" smtClean="0"/>
              <a:t>Example: ACI|</a:t>
            </a:r>
            <a:r>
              <a:rPr lang="en-US" altLang="zh-CN" sz="1400" dirty="0" smtClean="0"/>
              <a:t>[ch</a:t>
            </a:r>
            <a:r>
              <a:rPr lang="en-US" altLang="zh-CN" sz="1400" baseline="-25000" dirty="0" smtClean="0"/>
              <a:t>1</a:t>
            </a:r>
            <a:r>
              <a:rPr lang="en-US" altLang="zh-CN" sz="1400" dirty="0" smtClean="0"/>
              <a:t>,ch</a:t>
            </a:r>
            <a:r>
              <a:rPr lang="en-US" altLang="zh-CN" sz="1400" baseline="-25000" dirty="0" smtClean="0"/>
              <a:t>2</a:t>
            </a:r>
            <a:r>
              <a:rPr lang="en-US" altLang="zh-CN" sz="1400" dirty="0" smtClean="0"/>
              <a:t>],MCS</a:t>
            </a:r>
            <a:r>
              <a:rPr lang="en-US" altLang="zh-CN" sz="1400" baseline="-25000" dirty="0" smtClean="0"/>
              <a:t>0</a:t>
            </a:r>
            <a:endParaRPr lang="zh-CN" altLang="en-US" sz="1400" baseline="-250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altLang="zh-CN" dirty="0" smtClean="0"/>
              <a:t>July</a:t>
            </a:r>
            <a:r>
              <a:rPr lang="en-US" dirty="0" smtClean="0"/>
              <a:t>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20</a:t>
            </a:fld>
            <a:endParaRPr lang="en-US" altLang="zh-CN"/>
          </a:p>
        </p:txBody>
      </p:sp>
      <p:grpSp>
        <p:nvGrpSpPr>
          <p:cNvPr id="6" name="组合 30"/>
          <p:cNvGrpSpPr/>
          <p:nvPr/>
        </p:nvGrpSpPr>
        <p:grpSpPr>
          <a:xfrm>
            <a:off x="686268" y="1362993"/>
            <a:ext cx="4191000" cy="1981200"/>
            <a:chOff x="2286000" y="2667000"/>
            <a:chExt cx="4191000" cy="1981200"/>
          </a:xfrm>
        </p:grpSpPr>
        <p:cxnSp>
          <p:nvCxnSpPr>
            <p:cNvPr id="8" name="直接连接符 7"/>
            <p:cNvCxnSpPr/>
            <p:nvPr/>
          </p:nvCxnSpPr>
          <p:spPr bwMode="auto">
            <a:xfrm>
              <a:off x="22860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bwMode="auto">
            <a:xfrm flipV="1">
              <a:off x="3352800" y="4038600"/>
              <a:ext cx="3048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bwMode="auto">
            <a:xfrm flipV="1">
              <a:off x="36576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bwMode="auto">
            <a:xfrm flipV="1">
              <a:off x="39624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bwMode="auto">
            <a:xfrm>
              <a:off x="4038600" y="2667000"/>
              <a:ext cx="6096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bwMode="auto">
            <a:xfrm>
              <a:off x="46482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bwMode="auto">
            <a:xfrm>
              <a:off x="47244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bwMode="auto">
            <a:xfrm>
              <a:off x="5029200" y="4038600"/>
              <a:ext cx="3810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bwMode="auto">
            <a:xfrm>
              <a:off x="54102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48" name="直接连接符 47"/>
          <p:cNvCxnSpPr/>
          <p:nvPr/>
        </p:nvCxnSpPr>
        <p:spPr bwMode="auto">
          <a:xfrm flipV="1">
            <a:off x="706809" y="3703990"/>
            <a:ext cx="4858247" cy="7951"/>
          </a:xfrm>
          <a:prstGeom prst="line">
            <a:avLst/>
          </a:prstGeom>
          <a:ln>
            <a:prstDash val="sysDash"/>
            <a:headEnd type="none" w="sm" len="sm"/>
            <a:tailEnd type="none" w="sm" len="sm"/>
          </a:ln>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5502870" y="3601298"/>
            <a:ext cx="1165349" cy="276999"/>
          </a:xfrm>
          <a:prstGeom prst="rect">
            <a:avLst/>
          </a:prstGeom>
          <a:noFill/>
        </p:spPr>
        <p:txBody>
          <a:bodyPr wrap="square" rtlCol="0">
            <a:spAutoFit/>
          </a:bodyPr>
          <a:lstStyle/>
          <a:p>
            <a:r>
              <a:rPr lang="en-US" altLang="zh-CN" sz="1200" dirty="0" smtClean="0"/>
              <a:t>Noise floor</a:t>
            </a:r>
            <a:endParaRPr lang="zh-CN" altLang="en-US" sz="1200" dirty="0"/>
          </a:p>
        </p:txBody>
      </p:sp>
      <p:sp>
        <p:nvSpPr>
          <p:cNvPr id="98" name="TextBox 97"/>
          <p:cNvSpPr txBox="1"/>
          <p:nvPr/>
        </p:nvSpPr>
        <p:spPr>
          <a:xfrm>
            <a:off x="2472143" y="1067718"/>
            <a:ext cx="561975" cy="307777"/>
          </a:xfrm>
          <a:prstGeom prst="rect">
            <a:avLst/>
          </a:prstGeom>
          <a:noFill/>
        </p:spPr>
        <p:txBody>
          <a:bodyPr wrap="square" rtlCol="0">
            <a:spAutoFit/>
          </a:bodyPr>
          <a:lstStyle/>
          <a:p>
            <a:r>
              <a:rPr lang="en-US" altLang="zh-CN" sz="1400" dirty="0" smtClean="0">
                <a:solidFill>
                  <a:srgbClr val="00B050"/>
                </a:solidFill>
              </a:rPr>
              <a:t>ch</a:t>
            </a:r>
            <a:r>
              <a:rPr lang="en-US" altLang="zh-CN" sz="1400" baseline="-25000" dirty="0" smtClean="0">
                <a:solidFill>
                  <a:srgbClr val="00B050"/>
                </a:solidFill>
              </a:rPr>
              <a:t>1</a:t>
            </a:r>
            <a:endParaRPr lang="zh-CN" altLang="en-US" sz="1400" baseline="-25000" dirty="0">
              <a:solidFill>
                <a:srgbClr val="00B050"/>
              </a:solidFill>
            </a:endParaRPr>
          </a:p>
        </p:txBody>
      </p:sp>
      <p:sp>
        <p:nvSpPr>
          <p:cNvPr id="99" name="TextBox 98"/>
          <p:cNvSpPr txBox="1"/>
          <p:nvPr/>
        </p:nvSpPr>
        <p:spPr>
          <a:xfrm>
            <a:off x="2534118" y="3859499"/>
            <a:ext cx="561975" cy="253916"/>
          </a:xfrm>
          <a:prstGeom prst="rect">
            <a:avLst/>
          </a:prstGeom>
          <a:noFill/>
        </p:spPr>
        <p:txBody>
          <a:bodyPr wrap="square" rtlCol="0">
            <a:spAutoFit/>
          </a:bodyPr>
          <a:lstStyle/>
          <a:p>
            <a:r>
              <a:rPr lang="en-US" altLang="zh-CN" sz="1050" dirty="0" smtClean="0">
                <a:solidFill>
                  <a:schemeClr val="accent2"/>
                </a:solidFill>
              </a:rPr>
              <a:t>ACP</a:t>
            </a:r>
            <a:endParaRPr lang="zh-CN" altLang="en-US" sz="1050" dirty="0">
              <a:solidFill>
                <a:schemeClr val="accent2"/>
              </a:solidFill>
            </a:endParaRPr>
          </a:p>
        </p:txBody>
      </p:sp>
      <p:sp>
        <p:nvSpPr>
          <p:cNvPr id="100" name="TextBox 99"/>
          <p:cNvSpPr txBox="1"/>
          <p:nvPr/>
        </p:nvSpPr>
        <p:spPr>
          <a:xfrm>
            <a:off x="1829268" y="3859499"/>
            <a:ext cx="561975" cy="253916"/>
          </a:xfrm>
          <a:prstGeom prst="rect">
            <a:avLst/>
          </a:prstGeom>
          <a:noFill/>
        </p:spPr>
        <p:txBody>
          <a:bodyPr wrap="square" rtlCol="0">
            <a:spAutoFit/>
          </a:bodyPr>
          <a:lstStyle/>
          <a:p>
            <a:r>
              <a:rPr lang="en-US" altLang="zh-CN" sz="1050" dirty="0" smtClean="0">
                <a:solidFill>
                  <a:schemeClr val="accent2"/>
                </a:solidFill>
              </a:rPr>
              <a:t>AACP</a:t>
            </a:r>
            <a:endParaRPr lang="zh-CN" altLang="en-US" sz="1050" dirty="0">
              <a:solidFill>
                <a:schemeClr val="accent2"/>
              </a:solidFill>
            </a:endParaRPr>
          </a:p>
        </p:txBody>
      </p:sp>
      <p:sp>
        <p:nvSpPr>
          <p:cNvPr id="145" name="TextBox 144"/>
          <p:cNvSpPr txBox="1"/>
          <p:nvPr/>
        </p:nvSpPr>
        <p:spPr>
          <a:xfrm>
            <a:off x="2791573" y="3706143"/>
            <a:ext cx="584200" cy="215444"/>
          </a:xfrm>
          <a:prstGeom prst="rect">
            <a:avLst/>
          </a:prstGeom>
          <a:noFill/>
        </p:spPr>
        <p:txBody>
          <a:bodyPr wrap="square" rtlCol="0">
            <a:spAutoFit/>
          </a:bodyPr>
          <a:lstStyle/>
          <a:p>
            <a:r>
              <a:rPr lang="en-US" altLang="zh-CN" sz="800" dirty="0" smtClean="0"/>
              <a:t>20MHz</a:t>
            </a:r>
            <a:endParaRPr lang="zh-CN" altLang="en-US" sz="800" dirty="0"/>
          </a:p>
        </p:txBody>
      </p:sp>
      <p:sp>
        <p:nvSpPr>
          <p:cNvPr id="146" name="TextBox 145"/>
          <p:cNvSpPr txBox="1"/>
          <p:nvPr/>
        </p:nvSpPr>
        <p:spPr>
          <a:xfrm>
            <a:off x="3543768" y="3712493"/>
            <a:ext cx="603250" cy="215444"/>
          </a:xfrm>
          <a:prstGeom prst="rect">
            <a:avLst/>
          </a:prstGeom>
          <a:noFill/>
        </p:spPr>
        <p:txBody>
          <a:bodyPr wrap="square" rtlCol="0">
            <a:spAutoFit/>
          </a:bodyPr>
          <a:lstStyle/>
          <a:p>
            <a:r>
              <a:rPr lang="en-US" altLang="zh-CN" sz="800" dirty="0" smtClean="0"/>
              <a:t>60MHz</a:t>
            </a:r>
            <a:endParaRPr lang="zh-CN" altLang="en-US" sz="800" dirty="0"/>
          </a:p>
        </p:txBody>
      </p:sp>
      <p:sp>
        <p:nvSpPr>
          <p:cNvPr id="147" name="TextBox 146"/>
          <p:cNvSpPr txBox="1"/>
          <p:nvPr/>
        </p:nvSpPr>
        <p:spPr>
          <a:xfrm>
            <a:off x="2178518" y="3706143"/>
            <a:ext cx="584200" cy="215444"/>
          </a:xfrm>
          <a:prstGeom prst="rect">
            <a:avLst/>
          </a:prstGeom>
          <a:noFill/>
        </p:spPr>
        <p:txBody>
          <a:bodyPr wrap="square" rtlCol="0">
            <a:spAutoFit/>
          </a:bodyPr>
          <a:lstStyle/>
          <a:p>
            <a:r>
              <a:rPr lang="en-US" altLang="zh-CN" sz="800" dirty="0" smtClean="0"/>
              <a:t>-20MHz</a:t>
            </a:r>
            <a:endParaRPr lang="zh-CN" altLang="en-US" sz="800" dirty="0"/>
          </a:p>
        </p:txBody>
      </p:sp>
      <p:sp>
        <p:nvSpPr>
          <p:cNvPr id="148" name="TextBox 147"/>
          <p:cNvSpPr txBox="1"/>
          <p:nvPr/>
        </p:nvSpPr>
        <p:spPr>
          <a:xfrm>
            <a:off x="1431985" y="3712493"/>
            <a:ext cx="638583" cy="215444"/>
          </a:xfrm>
          <a:prstGeom prst="rect">
            <a:avLst/>
          </a:prstGeom>
          <a:noFill/>
        </p:spPr>
        <p:txBody>
          <a:bodyPr wrap="square" rtlCol="0">
            <a:spAutoFit/>
          </a:bodyPr>
          <a:lstStyle/>
          <a:p>
            <a:r>
              <a:rPr lang="en-US" altLang="zh-CN" sz="800" dirty="0" smtClean="0"/>
              <a:t>-60MHz</a:t>
            </a:r>
            <a:endParaRPr lang="zh-CN" altLang="en-US" sz="800" dirty="0"/>
          </a:p>
        </p:txBody>
      </p:sp>
      <p:sp>
        <p:nvSpPr>
          <p:cNvPr id="150" name="TextBox 149"/>
          <p:cNvSpPr txBox="1"/>
          <p:nvPr/>
        </p:nvSpPr>
        <p:spPr>
          <a:xfrm>
            <a:off x="3342118" y="3856626"/>
            <a:ext cx="381932" cy="253916"/>
          </a:xfrm>
          <a:prstGeom prst="rect">
            <a:avLst/>
          </a:prstGeom>
          <a:noFill/>
        </p:spPr>
        <p:txBody>
          <a:bodyPr wrap="square" rtlCol="0">
            <a:spAutoFit/>
          </a:bodyPr>
          <a:lstStyle/>
          <a:p>
            <a:r>
              <a:rPr lang="en-US" altLang="zh-CN" sz="1050" dirty="0" smtClean="0">
                <a:solidFill>
                  <a:schemeClr val="accent2"/>
                </a:solidFill>
              </a:rPr>
              <a:t>P</a:t>
            </a:r>
            <a:endParaRPr lang="zh-CN" altLang="en-US" sz="1050" dirty="0">
              <a:solidFill>
                <a:schemeClr val="accent2"/>
              </a:solidFill>
            </a:endParaRPr>
          </a:p>
        </p:txBody>
      </p:sp>
      <p:sp>
        <p:nvSpPr>
          <p:cNvPr id="194" name="TextBox 193"/>
          <p:cNvSpPr txBox="1"/>
          <p:nvPr/>
        </p:nvSpPr>
        <p:spPr>
          <a:xfrm>
            <a:off x="4248232" y="3718251"/>
            <a:ext cx="603250" cy="215444"/>
          </a:xfrm>
          <a:prstGeom prst="rect">
            <a:avLst/>
          </a:prstGeom>
          <a:noFill/>
        </p:spPr>
        <p:txBody>
          <a:bodyPr wrap="square" rtlCol="0">
            <a:spAutoFit/>
          </a:bodyPr>
          <a:lstStyle/>
          <a:p>
            <a:r>
              <a:rPr lang="en-US" altLang="zh-CN" sz="800" dirty="0" smtClean="0"/>
              <a:t>100MHz</a:t>
            </a:r>
            <a:endParaRPr lang="zh-CN" altLang="en-US" sz="800" dirty="0"/>
          </a:p>
        </p:txBody>
      </p:sp>
      <p:cxnSp>
        <p:nvCxnSpPr>
          <p:cNvPr id="159" name="肘形连接符 158"/>
          <p:cNvCxnSpPr/>
          <p:nvPr/>
        </p:nvCxnSpPr>
        <p:spPr bwMode="auto">
          <a:xfrm rot="5400000">
            <a:off x="2043514" y="2375252"/>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67" name="肘形连接符 166"/>
          <p:cNvCxnSpPr/>
          <p:nvPr/>
        </p:nvCxnSpPr>
        <p:spPr bwMode="auto">
          <a:xfrm rot="5400000">
            <a:off x="1602189" y="2874396"/>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5" name="肘形连接符 194"/>
          <p:cNvCxnSpPr/>
          <p:nvPr/>
        </p:nvCxnSpPr>
        <p:spPr bwMode="auto">
          <a:xfrm rot="16200000" flipH="1">
            <a:off x="3044032" y="2358226"/>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9" name="肘形连接符 198"/>
          <p:cNvCxnSpPr/>
          <p:nvPr/>
        </p:nvCxnSpPr>
        <p:spPr bwMode="auto">
          <a:xfrm rot="16200000" flipH="1">
            <a:off x="3314703" y="2857501"/>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5" name="直接连接符 214"/>
          <p:cNvCxnSpPr/>
          <p:nvPr/>
        </p:nvCxnSpPr>
        <p:spPr bwMode="auto">
          <a:xfrm flipV="1">
            <a:off x="2395728" y="1363673"/>
            <a:ext cx="696318" cy="612"/>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7" name="直接连接符 216"/>
          <p:cNvCxnSpPr/>
          <p:nvPr/>
        </p:nvCxnSpPr>
        <p:spPr bwMode="auto">
          <a:xfrm>
            <a:off x="3803904" y="3343046"/>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9" name="直接连接符 218"/>
          <p:cNvCxnSpPr/>
          <p:nvPr/>
        </p:nvCxnSpPr>
        <p:spPr bwMode="auto">
          <a:xfrm flipH="1">
            <a:off x="688181" y="3343146"/>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250" name="TextBox 249"/>
          <p:cNvSpPr txBox="1"/>
          <p:nvPr/>
        </p:nvSpPr>
        <p:spPr>
          <a:xfrm>
            <a:off x="3164773" y="1745673"/>
            <a:ext cx="510639" cy="215444"/>
          </a:xfrm>
          <a:prstGeom prst="rect">
            <a:avLst/>
          </a:prstGeom>
          <a:noFill/>
        </p:spPr>
        <p:txBody>
          <a:bodyPr wrap="square" rtlCol="0">
            <a:spAutoFit/>
          </a:bodyPr>
          <a:lstStyle/>
          <a:p>
            <a:r>
              <a:rPr lang="en-US" altLang="zh-CN" sz="800" dirty="0" smtClean="0"/>
              <a:t>-10dBr</a:t>
            </a:r>
            <a:endParaRPr lang="zh-CN" altLang="en-US" sz="800" dirty="0"/>
          </a:p>
        </p:txBody>
      </p:sp>
      <p:sp>
        <p:nvSpPr>
          <p:cNvPr id="251" name="TextBox 250"/>
          <p:cNvSpPr txBox="1"/>
          <p:nvPr/>
        </p:nvSpPr>
        <p:spPr>
          <a:xfrm>
            <a:off x="3501241" y="2420588"/>
            <a:ext cx="510639" cy="215444"/>
          </a:xfrm>
          <a:prstGeom prst="rect">
            <a:avLst/>
          </a:prstGeom>
          <a:noFill/>
        </p:spPr>
        <p:txBody>
          <a:bodyPr wrap="square" rtlCol="0">
            <a:spAutoFit/>
          </a:bodyPr>
          <a:lstStyle/>
          <a:p>
            <a:r>
              <a:rPr lang="en-US" altLang="zh-CN" sz="800" dirty="0" smtClean="0"/>
              <a:t>-24dBr</a:t>
            </a:r>
            <a:endParaRPr lang="zh-CN" altLang="en-US" sz="800" dirty="0"/>
          </a:p>
        </p:txBody>
      </p:sp>
      <p:sp>
        <p:nvSpPr>
          <p:cNvPr id="252" name="TextBox 251"/>
          <p:cNvSpPr txBox="1"/>
          <p:nvPr/>
        </p:nvSpPr>
        <p:spPr>
          <a:xfrm>
            <a:off x="3908961" y="2941123"/>
            <a:ext cx="510639" cy="215444"/>
          </a:xfrm>
          <a:prstGeom prst="rect">
            <a:avLst/>
          </a:prstGeom>
          <a:noFill/>
        </p:spPr>
        <p:txBody>
          <a:bodyPr wrap="square" rtlCol="0">
            <a:spAutoFit/>
          </a:bodyPr>
          <a:lstStyle/>
          <a:p>
            <a:r>
              <a:rPr lang="en-US" altLang="zh-CN" sz="800" dirty="0" smtClean="0"/>
              <a:t>-34dBr</a:t>
            </a:r>
            <a:endParaRPr lang="zh-CN" altLang="en-US" sz="800" dirty="0"/>
          </a:p>
        </p:txBody>
      </p:sp>
      <p:sp>
        <p:nvSpPr>
          <p:cNvPr id="253" name="TextBox 252"/>
          <p:cNvSpPr txBox="1"/>
          <p:nvPr/>
        </p:nvSpPr>
        <p:spPr>
          <a:xfrm>
            <a:off x="4898571" y="3224152"/>
            <a:ext cx="510639" cy="215444"/>
          </a:xfrm>
          <a:prstGeom prst="rect">
            <a:avLst/>
          </a:prstGeom>
          <a:noFill/>
        </p:spPr>
        <p:txBody>
          <a:bodyPr wrap="square" rtlCol="0">
            <a:spAutoFit/>
          </a:bodyPr>
          <a:lstStyle/>
          <a:p>
            <a:r>
              <a:rPr lang="en-US" altLang="zh-CN" sz="800" dirty="0" smtClean="0"/>
              <a:t>-40dBr</a:t>
            </a:r>
            <a:endParaRPr lang="zh-CN" altLang="en-US" sz="800" dirty="0"/>
          </a:p>
        </p:txBody>
      </p:sp>
      <p:cxnSp>
        <p:nvCxnSpPr>
          <p:cNvPr id="255" name="直接连接符 254"/>
          <p:cNvCxnSpPr/>
          <p:nvPr/>
        </p:nvCxnSpPr>
        <p:spPr bwMode="auto">
          <a:xfrm flipH="1">
            <a:off x="3080826" y="1350508"/>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259" name="TextBox 258"/>
          <p:cNvSpPr txBox="1"/>
          <p:nvPr/>
        </p:nvSpPr>
        <p:spPr>
          <a:xfrm>
            <a:off x="378671" y="4936942"/>
            <a:ext cx="8277367" cy="276999"/>
          </a:xfrm>
          <a:prstGeom prst="rect">
            <a:avLst/>
          </a:prstGeom>
          <a:noFill/>
        </p:spPr>
        <p:txBody>
          <a:bodyPr wrap="square" rtlCol="0">
            <a:spAutoFit/>
          </a:bodyPr>
          <a:lstStyle/>
          <a:p>
            <a:r>
              <a:rPr lang="en-US" altLang="zh-CN" sz="1200" dirty="0" smtClean="0"/>
              <a:t>P</a:t>
            </a:r>
            <a:r>
              <a:rPr lang="en-US" altLang="zh-CN" sz="1200" baseline="-25000" dirty="0" smtClean="0"/>
              <a:t>ref</a:t>
            </a:r>
            <a:r>
              <a:rPr lang="en-US" altLang="zh-CN" sz="1200" dirty="0" smtClean="0"/>
              <a:t>|BW0=0 </a:t>
            </a:r>
            <a:r>
              <a:rPr lang="en-US" altLang="zh-CN" sz="1200" dirty="0" err="1" smtClean="0"/>
              <a:t>dBm</a:t>
            </a:r>
            <a:r>
              <a:rPr lang="en-US" altLang="zh-CN" sz="1200" dirty="0" smtClean="0"/>
              <a:t>/Hz+10log</a:t>
            </a:r>
            <a:r>
              <a:rPr lang="en-US" altLang="zh-CN" sz="1200" baseline="-25000" dirty="0" smtClean="0"/>
              <a:t>10</a:t>
            </a:r>
            <a:r>
              <a:rPr lang="en-US" altLang="zh-CN" sz="1200" dirty="0" smtClean="0"/>
              <a:t>(40MHz)=76.02dBm</a:t>
            </a:r>
          </a:p>
        </p:txBody>
      </p:sp>
      <p:cxnSp>
        <p:nvCxnSpPr>
          <p:cNvPr id="272" name="直接连接符 271"/>
          <p:cNvCxnSpPr/>
          <p:nvPr/>
        </p:nvCxnSpPr>
        <p:spPr bwMode="auto">
          <a:xfrm flipH="1">
            <a:off x="2402951" y="1367577"/>
            <a:ext cx="6032" cy="1186556"/>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282" name="TextBox 281"/>
          <p:cNvSpPr txBox="1"/>
          <p:nvPr/>
        </p:nvSpPr>
        <p:spPr>
          <a:xfrm>
            <a:off x="278063" y="5228397"/>
            <a:ext cx="8277367" cy="523220"/>
          </a:xfrm>
          <a:prstGeom prst="rect">
            <a:avLst/>
          </a:prstGeom>
          <a:noFill/>
        </p:spPr>
        <p:txBody>
          <a:bodyPr wrap="square" rtlCol="0">
            <a:spAutoFit/>
          </a:bodyPr>
          <a:lstStyle/>
          <a:p>
            <a:r>
              <a:rPr lang="en-US" altLang="zh-CN" sz="1400" dirty="0" smtClean="0"/>
              <a:t>ACI|</a:t>
            </a:r>
            <a:r>
              <a:rPr lang="en-US" altLang="zh-CN" sz="1400" baseline="-25000" dirty="0" smtClean="0"/>
              <a:t>[BW0,BWadj ],MCS0</a:t>
            </a:r>
            <a:r>
              <a:rPr lang="en-US" altLang="zh-CN" sz="1400" dirty="0" smtClean="0"/>
              <a:t>= 10log</a:t>
            </a:r>
            <a:r>
              <a:rPr lang="en-US" altLang="zh-CN" sz="1400" baseline="-25000" dirty="0" smtClean="0"/>
              <a:t>10</a:t>
            </a:r>
            <a:r>
              <a:rPr lang="en-US" altLang="zh-CN" sz="1400" dirty="0" smtClean="0"/>
              <a:t>(10</a:t>
            </a:r>
            <a:r>
              <a:rPr lang="en-US" altLang="zh-CN" sz="1400" baseline="30000" dirty="0" smtClean="0"/>
              <a:t>^(-24/10)</a:t>
            </a:r>
            <a:r>
              <a:rPr lang="zh-CN" altLang="en-US" sz="1400" dirty="0" smtClean="0"/>
              <a:t>*</a:t>
            </a:r>
            <a:r>
              <a:rPr lang="en-US" altLang="zh-CN" sz="1400" dirty="0" smtClean="0"/>
              <a:t>20M+10</a:t>
            </a:r>
            <a:r>
              <a:rPr lang="en-US" altLang="zh-CN" sz="1400" baseline="30000" dirty="0" smtClean="0"/>
              <a:t>^(-34/10)</a:t>
            </a:r>
            <a:r>
              <a:rPr lang="zh-CN" altLang="en-US" sz="1400" dirty="0" smtClean="0"/>
              <a:t>*</a:t>
            </a:r>
            <a:r>
              <a:rPr lang="en-US" altLang="zh-CN" sz="1400" dirty="0" smtClean="0"/>
              <a:t>20M+10</a:t>
            </a:r>
            <a:r>
              <a:rPr lang="en-US" altLang="zh-CN" sz="1400" baseline="30000" dirty="0" smtClean="0"/>
              <a:t>^(-40/10)</a:t>
            </a:r>
            <a:r>
              <a:rPr lang="zh-CN" altLang="en-US" sz="1400" dirty="0" smtClean="0"/>
              <a:t>*</a:t>
            </a:r>
            <a:r>
              <a:rPr lang="en-US" altLang="zh-CN" sz="1400" dirty="0" smtClean="0"/>
              <a:t>40M)=49.62dBm</a:t>
            </a:r>
          </a:p>
          <a:p>
            <a:r>
              <a:rPr lang="en-US" altLang="zh-CN" sz="1400" dirty="0" smtClean="0"/>
              <a:t>ACPR|</a:t>
            </a:r>
            <a:r>
              <a:rPr lang="en-US" altLang="zh-CN" sz="1400" baseline="-25000" dirty="0" smtClean="0"/>
              <a:t>[BW0,BWadj],MCS0</a:t>
            </a:r>
            <a:r>
              <a:rPr lang="en-US" altLang="zh-CN" sz="1400" dirty="0" smtClean="0"/>
              <a:t>=P</a:t>
            </a:r>
            <a:r>
              <a:rPr lang="en-US" altLang="zh-CN" sz="1400" baseline="-25000" dirty="0" smtClean="0"/>
              <a:t>ref</a:t>
            </a:r>
            <a:r>
              <a:rPr lang="en-US" altLang="zh-CN" sz="1400" dirty="0" smtClean="0"/>
              <a:t>|</a:t>
            </a:r>
            <a:r>
              <a:rPr lang="en-US" altLang="zh-CN" sz="1400" baseline="-25000" dirty="0" smtClean="0"/>
              <a:t>BW0</a:t>
            </a:r>
            <a:r>
              <a:rPr lang="en-US" altLang="zh-CN" sz="1400" dirty="0" smtClean="0"/>
              <a:t>-ACI| </a:t>
            </a:r>
            <a:r>
              <a:rPr lang="en-US" altLang="zh-CN" sz="1400" baseline="-25000" dirty="0" smtClean="0"/>
              <a:t>[BW0,BWadj ],MCS0 </a:t>
            </a:r>
            <a:r>
              <a:rPr lang="en-US" altLang="zh-CN" sz="1400" dirty="0" smtClean="0"/>
              <a:t>=76.02-49.62=26.4dB</a:t>
            </a:r>
            <a:endParaRPr lang="zh-CN" altLang="en-US" sz="1400" dirty="0"/>
          </a:p>
        </p:txBody>
      </p:sp>
      <p:sp>
        <p:nvSpPr>
          <p:cNvPr id="283" name="TextBox 282"/>
          <p:cNvSpPr txBox="1"/>
          <p:nvPr/>
        </p:nvSpPr>
        <p:spPr>
          <a:xfrm>
            <a:off x="309694" y="5822099"/>
            <a:ext cx="7911280" cy="523220"/>
          </a:xfrm>
          <a:prstGeom prst="rect">
            <a:avLst/>
          </a:prstGeom>
          <a:noFill/>
        </p:spPr>
        <p:txBody>
          <a:bodyPr wrap="square" rtlCol="0">
            <a:spAutoFit/>
          </a:bodyPr>
          <a:lstStyle/>
          <a:p>
            <a:r>
              <a:rPr lang="en-US" altLang="zh-CN" sz="1400" dirty="0" smtClean="0"/>
              <a:t>ACI|</a:t>
            </a:r>
            <a:r>
              <a:rPr lang="en-US" altLang="zh-CN" sz="1400" baseline="-25000" dirty="0" smtClean="0"/>
              <a:t>[ch1,ch2],MCS0</a:t>
            </a:r>
            <a:r>
              <a:rPr lang="en-US" altLang="zh-CN" sz="1400" dirty="0" smtClean="0"/>
              <a:t>=P</a:t>
            </a:r>
            <a:r>
              <a:rPr lang="en-US" altLang="zh-CN" sz="1400" baseline="-25000" dirty="0" smtClean="0"/>
              <a:t>TX1</a:t>
            </a:r>
            <a:r>
              <a:rPr lang="en-US" altLang="zh-CN" sz="1400" dirty="0" smtClean="0"/>
              <a:t>-ACPR|</a:t>
            </a:r>
            <a:r>
              <a:rPr lang="en-US" altLang="zh-CN" sz="1400" baseline="-25000" dirty="0" smtClean="0"/>
              <a:t>[BW0,Bwadj],MCS0</a:t>
            </a:r>
            <a:r>
              <a:rPr lang="en-US" altLang="zh-CN" sz="1400" dirty="0" smtClean="0"/>
              <a:t>-PL(d</a:t>
            </a:r>
            <a:r>
              <a:rPr lang="en-US" altLang="zh-CN" sz="1400" baseline="-25000" dirty="0" smtClean="0"/>
              <a:t>1</a:t>
            </a:r>
            <a:r>
              <a:rPr lang="en-US" altLang="zh-CN" sz="1400" dirty="0" smtClean="0"/>
              <a:t>) =17dBm-26.4dB-66.27dB=-75.67dBm</a:t>
            </a:r>
          </a:p>
          <a:p>
            <a:r>
              <a:rPr lang="en-US" altLang="zh-CN" sz="1400" dirty="0" smtClean="0"/>
              <a:t>P</a:t>
            </a:r>
            <a:r>
              <a:rPr lang="en-US" altLang="zh-CN" sz="1400" baseline="-25000" dirty="0" smtClean="0"/>
              <a:t>RX2</a:t>
            </a:r>
            <a:r>
              <a:rPr lang="en-US" altLang="zh-CN" sz="1400" dirty="0" smtClean="0"/>
              <a:t>=P</a:t>
            </a:r>
            <a:r>
              <a:rPr lang="en-US" altLang="zh-CN" sz="1400" baseline="-25000" dirty="0" smtClean="0"/>
              <a:t>TX2</a:t>
            </a:r>
            <a:r>
              <a:rPr lang="en-US" altLang="zh-CN" sz="1400" dirty="0" smtClean="0"/>
              <a:t>-PL(d</a:t>
            </a:r>
            <a:r>
              <a:rPr lang="en-US" altLang="zh-CN" sz="1400" baseline="-25000" dirty="0" smtClean="0"/>
              <a:t>2</a:t>
            </a:r>
            <a:r>
              <a:rPr lang="en-US" altLang="zh-CN" sz="1400" dirty="0" smtClean="0"/>
              <a:t>)= -50.64dBm   </a:t>
            </a:r>
            <a:endParaRPr lang="zh-CN" altLang="en-US" sz="1400" dirty="0"/>
          </a:p>
        </p:txBody>
      </p:sp>
      <p:cxnSp>
        <p:nvCxnSpPr>
          <p:cNvPr id="285" name="直接连接符 284"/>
          <p:cNvCxnSpPr>
            <a:endCxn id="145" idx="0"/>
          </p:cNvCxnSpPr>
          <p:nvPr/>
        </p:nvCxnSpPr>
        <p:spPr bwMode="auto">
          <a:xfrm>
            <a:off x="3079632" y="2570672"/>
            <a:ext cx="4041" cy="1135471"/>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287" name="直接连接符 286"/>
          <p:cNvCxnSpPr/>
          <p:nvPr/>
        </p:nvCxnSpPr>
        <p:spPr bwMode="auto">
          <a:xfrm flipH="1">
            <a:off x="4512783" y="3355675"/>
            <a:ext cx="7459" cy="321713"/>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45" name="矩形 44"/>
          <p:cNvSpPr/>
          <p:nvPr/>
        </p:nvSpPr>
        <p:spPr>
          <a:xfrm>
            <a:off x="336430" y="4073083"/>
            <a:ext cx="7688343" cy="830997"/>
          </a:xfrm>
          <a:prstGeom prst="rect">
            <a:avLst/>
          </a:prstGeom>
        </p:spPr>
        <p:txBody>
          <a:bodyPr wrap="square">
            <a:spAutoFit/>
          </a:bodyPr>
          <a:lstStyle/>
          <a:p>
            <a:r>
              <a:rPr lang="en-US" altLang="zh-CN" sz="1200" dirty="0" smtClean="0"/>
              <a:t>ch</a:t>
            </a:r>
            <a:r>
              <a:rPr lang="en-US" altLang="zh-CN" sz="1200" baseline="-25000" dirty="0" smtClean="0"/>
              <a:t>1</a:t>
            </a:r>
            <a:r>
              <a:rPr lang="en-US" altLang="zh-CN" sz="1200" dirty="0" smtClean="0"/>
              <a:t>:BW</a:t>
            </a:r>
            <a:r>
              <a:rPr lang="en-US" altLang="zh-CN" sz="1200" baseline="-25000" dirty="0" smtClean="0"/>
              <a:t>0</a:t>
            </a:r>
            <a:r>
              <a:rPr lang="en-US" altLang="zh-CN" sz="1200" dirty="0" smtClean="0"/>
              <a:t>=40MHz,     ch</a:t>
            </a:r>
            <a:r>
              <a:rPr lang="en-US" altLang="zh-CN" sz="1200" baseline="-25000" dirty="0" smtClean="0"/>
              <a:t>2</a:t>
            </a:r>
            <a:r>
              <a:rPr lang="en-US" altLang="zh-CN" sz="1200" dirty="0" smtClean="0"/>
              <a:t>: BW</a:t>
            </a:r>
            <a:r>
              <a:rPr lang="en-US" altLang="zh-CN" sz="1200" baseline="-25000" dirty="0" smtClean="0"/>
              <a:t>adj</a:t>
            </a:r>
            <a:r>
              <a:rPr lang="en-US" altLang="zh-CN" sz="1200" dirty="0" smtClean="0"/>
              <a:t>=80MHz,</a:t>
            </a:r>
          </a:p>
          <a:p>
            <a:r>
              <a:rPr lang="en-US" altLang="zh-CN" sz="1200" dirty="0" smtClean="0"/>
              <a:t>N</a:t>
            </a:r>
            <a:r>
              <a:rPr lang="en-US" altLang="zh-CN" sz="1200" baseline="-25000" dirty="0" smtClean="0"/>
              <a:t>0</a:t>
            </a:r>
            <a:r>
              <a:rPr lang="en-US" altLang="zh-CN" sz="1200" dirty="0" smtClean="0"/>
              <a:t>=2,N</a:t>
            </a:r>
            <a:r>
              <a:rPr lang="en-US" altLang="zh-CN" sz="1200" baseline="-25000" dirty="0" smtClean="0"/>
              <a:t>adj</a:t>
            </a:r>
            <a:r>
              <a:rPr lang="en-US" altLang="zh-CN" sz="1200" dirty="0" smtClean="0"/>
              <a:t>=4, t=2*4/2=4, BW</a:t>
            </a:r>
            <a:r>
              <a:rPr lang="en-US" altLang="zh-CN" sz="1200" baseline="-25000" dirty="0" smtClean="0"/>
              <a:t>1</a:t>
            </a:r>
            <a:r>
              <a:rPr lang="en-US" altLang="zh-CN" sz="1200" dirty="0" smtClean="0"/>
              <a:t>=20MHz;           </a:t>
            </a:r>
          </a:p>
          <a:p>
            <a:r>
              <a:rPr lang="en-US" altLang="zh-CN" sz="1200" dirty="0" smtClean="0"/>
              <a:t>ACI|</a:t>
            </a:r>
            <a:r>
              <a:rPr lang="en-US" altLang="zh-CN" sz="1200" baseline="-25000" dirty="0" smtClean="0"/>
              <a:t>[2,4],MCS0</a:t>
            </a:r>
            <a:r>
              <a:rPr lang="en-US" altLang="zh-CN" sz="1200" dirty="0" smtClean="0"/>
              <a:t>=BW</a:t>
            </a:r>
            <a:r>
              <a:rPr lang="en-US" altLang="zh-CN" sz="1200" baseline="-25000" dirty="0" smtClean="0"/>
              <a:t>1</a:t>
            </a:r>
            <a:r>
              <a:rPr lang="en-US" altLang="zh-CN" sz="1200" dirty="0" smtClean="0"/>
              <a:t>*(a</a:t>
            </a:r>
            <a:r>
              <a:rPr lang="en-US" altLang="zh-CN" sz="1200" baseline="-25000" dirty="0" smtClean="0"/>
              <a:t>0,MCS0</a:t>
            </a:r>
            <a:r>
              <a:rPr lang="en-US" altLang="zh-CN" sz="1200" dirty="0" smtClean="0"/>
              <a:t>+a</a:t>
            </a:r>
            <a:r>
              <a:rPr lang="en-US" altLang="zh-CN" sz="1200" baseline="-25000" dirty="0" smtClean="0"/>
              <a:t>1,MCS0</a:t>
            </a:r>
            <a:r>
              <a:rPr lang="en-US" altLang="zh-CN" sz="1200" dirty="0" smtClean="0"/>
              <a:t>+2*a</a:t>
            </a:r>
            <a:r>
              <a:rPr lang="en-US" altLang="zh-CN" sz="1200" baseline="-25000" dirty="0" smtClean="0"/>
              <a:t>2,MCS0</a:t>
            </a:r>
            <a:r>
              <a:rPr lang="en-US" altLang="zh-CN" sz="1200" dirty="0" smtClean="0"/>
              <a:t>)=a</a:t>
            </a:r>
            <a:r>
              <a:rPr lang="en-US" altLang="zh-CN" sz="1200" baseline="-25000" dirty="0" smtClean="0"/>
              <a:t>0,MCS0</a:t>
            </a:r>
            <a:r>
              <a:rPr lang="en-US" altLang="zh-CN" sz="1200" dirty="0" smtClean="0"/>
              <a:t>*20MHz+a</a:t>
            </a:r>
            <a:r>
              <a:rPr lang="en-US" altLang="zh-CN" sz="1200" baseline="-25000" dirty="0" smtClean="0"/>
              <a:t>1,MCS0</a:t>
            </a:r>
            <a:r>
              <a:rPr lang="en-US" altLang="zh-CN" sz="1200" dirty="0" smtClean="0"/>
              <a:t>*20MHz+a</a:t>
            </a:r>
            <a:r>
              <a:rPr lang="en-US" altLang="zh-CN" sz="1200" baseline="-25000" dirty="0" smtClean="0"/>
              <a:t>2,MCS0</a:t>
            </a:r>
            <a:r>
              <a:rPr lang="en-US" altLang="zh-CN" sz="1200" dirty="0" smtClean="0"/>
              <a:t>*2*20*MHz,</a:t>
            </a:r>
          </a:p>
          <a:p>
            <a:r>
              <a:rPr lang="en-US" altLang="zh-CN" sz="1200" dirty="0" smtClean="0"/>
              <a:t>a</a:t>
            </a:r>
            <a:r>
              <a:rPr lang="en-US" altLang="zh-CN" sz="1200" baseline="-25000" dirty="0" smtClean="0"/>
              <a:t>ref,MCS0</a:t>
            </a:r>
            <a:r>
              <a:rPr lang="en-US" altLang="zh-CN" sz="1200" dirty="0" smtClean="0"/>
              <a:t>=0, a</a:t>
            </a:r>
            <a:r>
              <a:rPr lang="en-US" altLang="zh-CN" sz="1200" baseline="-25000" dirty="0" smtClean="0"/>
              <a:t>0,MCS0</a:t>
            </a:r>
            <a:r>
              <a:rPr lang="en-US" altLang="zh-CN" sz="1200" dirty="0" smtClean="0"/>
              <a:t>=-24,a</a:t>
            </a:r>
            <a:r>
              <a:rPr lang="en-US" altLang="zh-CN" sz="1200" baseline="-25000" dirty="0" smtClean="0"/>
              <a:t>1,MCS0</a:t>
            </a:r>
            <a:r>
              <a:rPr lang="en-US" altLang="zh-CN" sz="1200" dirty="0" smtClean="0"/>
              <a:t>=-34,a</a:t>
            </a:r>
            <a:r>
              <a:rPr lang="en-US" altLang="zh-CN" sz="1200" baseline="-25000" dirty="0" smtClean="0"/>
              <a:t>2,MCS0</a:t>
            </a:r>
            <a:r>
              <a:rPr lang="en-US" altLang="zh-CN" sz="1200" dirty="0" smtClean="0"/>
              <a:t>=-40;</a:t>
            </a:r>
          </a:p>
        </p:txBody>
      </p:sp>
      <p:sp>
        <p:nvSpPr>
          <p:cNvPr id="46" name="TextBox 45"/>
          <p:cNvSpPr txBox="1"/>
          <p:nvPr/>
        </p:nvSpPr>
        <p:spPr>
          <a:xfrm>
            <a:off x="5055079" y="1242203"/>
            <a:ext cx="3950898" cy="1938992"/>
          </a:xfrm>
          <a:prstGeom prst="rect">
            <a:avLst/>
          </a:prstGeom>
          <a:noFill/>
        </p:spPr>
        <p:txBody>
          <a:bodyPr wrap="square" rtlCol="0">
            <a:spAutoFit/>
          </a:bodyPr>
          <a:lstStyle/>
          <a:p>
            <a:r>
              <a:rPr lang="en-US" altLang="zh-CN" sz="1400" dirty="0" smtClean="0"/>
              <a:t>where ch</a:t>
            </a:r>
            <a:r>
              <a:rPr lang="en-US" altLang="zh-CN" sz="1400" baseline="-25000" dirty="0" smtClean="0"/>
              <a:t>1</a:t>
            </a:r>
            <a:r>
              <a:rPr lang="en-US" altLang="zh-CN" sz="1400" dirty="0" smtClean="0"/>
              <a:t> means major channel with bandwidth of BW</a:t>
            </a:r>
            <a:r>
              <a:rPr lang="en-US" altLang="zh-CN" sz="1400" baseline="-25000" dirty="0" smtClean="0"/>
              <a:t>0</a:t>
            </a:r>
            <a:r>
              <a:rPr lang="en-US" altLang="zh-CN" sz="1400" dirty="0" smtClean="0"/>
              <a:t> and adjacent channel with bandwidth of BW</a:t>
            </a:r>
            <a:r>
              <a:rPr lang="en-US" altLang="zh-CN" sz="1400" baseline="-25000" dirty="0" smtClean="0"/>
              <a:t>adj</a:t>
            </a:r>
            <a:r>
              <a:rPr lang="en-US" altLang="zh-CN" sz="1400" dirty="0" smtClean="0"/>
              <a:t>. The difference between </a:t>
            </a:r>
            <a:r>
              <a:rPr lang="en-US" altLang="zh-CN" sz="1600" dirty="0" smtClean="0"/>
              <a:t>ACI|</a:t>
            </a:r>
            <a:r>
              <a:rPr lang="en-US" altLang="zh-CN" sz="1000" dirty="0" smtClean="0"/>
              <a:t>[ch</a:t>
            </a:r>
            <a:r>
              <a:rPr lang="en-US" altLang="zh-CN" sz="1000" baseline="-25000" dirty="0" smtClean="0"/>
              <a:t>1</a:t>
            </a:r>
            <a:r>
              <a:rPr lang="en-US" altLang="zh-CN" sz="1000" dirty="0" smtClean="0"/>
              <a:t>,ch</a:t>
            </a:r>
            <a:r>
              <a:rPr lang="en-US" altLang="zh-CN" sz="1000" baseline="-25000" dirty="0" smtClean="0"/>
              <a:t>2</a:t>
            </a:r>
            <a:r>
              <a:rPr lang="en-US" altLang="zh-CN" sz="1000" dirty="0" smtClean="0"/>
              <a:t>],MCS</a:t>
            </a:r>
            <a:r>
              <a:rPr lang="en-US" altLang="zh-CN" sz="1000" baseline="-25000" dirty="0" smtClean="0"/>
              <a:t>0</a:t>
            </a:r>
            <a:r>
              <a:rPr lang="en-US" altLang="zh-CN" sz="1000" dirty="0" smtClean="0"/>
              <a:t> </a:t>
            </a:r>
            <a:r>
              <a:rPr lang="en-US" altLang="zh-CN" sz="1600" dirty="0" smtClean="0"/>
              <a:t>and ACI|</a:t>
            </a:r>
            <a:r>
              <a:rPr lang="en-US" altLang="zh-CN" sz="1000" dirty="0" smtClean="0"/>
              <a:t>[BW</a:t>
            </a:r>
            <a:r>
              <a:rPr lang="en-US" altLang="zh-CN" sz="1000" baseline="-25000" dirty="0" smtClean="0"/>
              <a:t>0</a:t>
            </a:r>
            <a:r>
              <a:rPr lang="en-US" altLang="zh-CN" sz="1000" dirty="0" smtClean="0"/>
              <a:t>,BW</a:t>
            </a:r>
            <a:r>
              <a:rPr lang="en-US" altLang="zh-CN" sz="1000" baseline="-25000" dirty="0" smtClean="0"/>
              <a:t>adj</a:t>
            </a:r>
            <a:r>
              <a:rPr lang="en-US" altLang="zh-CN" sz="1000" dirty="0" smtClean="0"/>
              <a:t>],MCS0 </a:t>
            </a:r>
            <a:r>
              <a:rPr lang="en-US" altLang="zh-CN" sz="1400" dirty="0" smtClean="0"/>
              <a:t>is major channel power in ch1 when calculating </a:t>
            </a:r>
            <a:r>
              <a:rPr lang="en-US" altLang="zh-CN" sz="1600" dirty="0" smtClean="0"/>
              <a:t>ACI|</a:t>
            </a:r>
            <a:r>
              <a:rPr lang="en-US" altLang="zh-CN" sz="1000" dirty="0" smtClean="0"/>
              <a:t>[ch</a:t>
            </a:r>
            <a:r>
              <a:rPr lang="en-US" altLang="zh-CN" sz="1000" baseline="-25000" dirty="0" smtClean="0"/>
              <a:t>1</a:t>
            </a:r>
            <a:r>
              <a:rPr lang="en-US" altLang="zh-CN" sz="1000" dirty="0" smtClean="0"/>
              <a:t>,ch</a:t>
            </a:r>
            <a:r>
              <a:rPr lang="en-US" altLang="zh-CN" sz="1000" baseline="-25000" dirty="0" smtClean="0"/>
              <a:t>2</a:t>
            </a:r>
            <a:r>
              <a:rPr lang="en-US" altLang="zh-CN" sz="1000" dirty="0" smtClean="0"/>
              <a:t>],MCS</a:t>
            </a:r>
            <a:r>
              <a:rPr lang="en-US" altLang="zh-CN" sz="1000" baseline="-25000" dirty="0" smtClean="0"/>
              <a:t>0</a:t>
            </a:r>
            <a:r>
              <a:rPr lang="en-US" altLang="zh-CN" sz="1000" dirty="0" smtClean="0"/>
              <a:t> </a:t>
            </a:r>
            <a:r>
              <a:rPr lang="en-US" altLang="zh-CN" sz="1400" dirty="0" smtClean="0"/>
              <a:t>is an arbitrary value while  major channel power density is a normalized value (0dBm/Hz) when calculating </a:t>
            </a:r>
            <a:r>
              <a:rPr lang="en-US" altLang="zh-CN" sz="1600" dirty="0" smtClean="0"/>
              <a:t>ACI|</a:t>
            </a:r>
            <a:r>
              <a:rPr lang="en-US" altLang="zh-CN" sz="1000" dirty="0" smtClean="0"/>
              <a:t>[BW</a:t>
            </a:r>
            <a:r>
              <a:rPr lang="en-US" altLang="zh-CN" sz="1000" baseline="-25000" dirty="0" smtClean="0"/>
              <a:t>0</a:t>
            </a:r>
            <a:r>
              <a:rPr lang="en-US" altLang="zh-CN" sz="1000" dirty="0" smtClean="0"/>
              <a:t>,BW</a:t>
            </a:r>
            <a:r>
              <a:rPr lang="en-US" altLang="zh-CN" sz="1000" baseline="-25000" dirty="0" smtClean="0"/>
              <a:t>adj</a:t>
            </a:r>
            <a:r>
              <a:rPr lang="en-US" altLang="zh-CN" sz="1000" dirty="0" smtClean="0"/>
              <a:t>],MCS</a:t>
            </a:r>
            <a:r>
              <a:rPr lang="en-US" altLang="zh-CN" sz="1000" baseline="-25000" dirty="0" smtClean="0"/>
              <a:t>0</a:t>
            </a:r>
            <a:r>
              <a:rPr lang="en-US" altLang="zh-CN" sz="1000" dirty="0" smtClean="0"/>
              <a:t> </a:t>
            </a:r>
            <a:r>
              <a:rPr lang="en-US" altLang="zh-CN" sz="1600" dirty="0" smtClean="0"/>
              <a:t>.</a:t>
            </a:r>
            <a:endParaRPr lang="zh-CN" alt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 name="直接连接符 119"/>
          <p:cNvCxnSpPr/>
          <p:nvPr/>
        </p:nvCxnSpPr>
        <p:spPr bwMode="auto">
          <a:xfrm flipH="1">
            <a:off x="1752496" y="3339548"/>
            <a:ext cx="326770" cy="471417"/>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96" name="直接连接符 95"/>
          <p:cNvCxnSpPr/>
          <p:nvPr/>
        </p:nvCxnSpPr>
        <p:spPr bwMode="auto">
          <a:xfrm flipH="1">
            <a:off x="2381416" y="1374059"/>
            <a:ext cx="65563" cy="1595753"/>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07" name="直接连接符 106"/>
          <p:cNvCxnSpPr/>
          <p:nvPr/>
        </p:nvCxnSpPr>
        <p:spPr bwMode="auto">
          <a:xfrm flipH="1">
            <a:off x="2075290" y="2970477"/>
            <a:ext cx="307185" cy="373046"/>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92" name="直接连接符 91"/>
          <p:cNvCxnSpPr/>
          <p:nvPr/>
        </p:nvCxnSpPr>
        <p:spPr bwMode="auto">
          <a:xfrm flipV="1">
            <a:off x="3797300" y="3807482"/>
            <a:ext cx="1046279" cy="2804"/>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89" name="直接连接符 88"/>
          <p:cNvCxnSpPr/>
          <p:nvPr/>
        </p:nvCxnSpPr>
        <p:spPr bwMode="auto">
          <a:xfrm>
            <a:off x="3113188" y="2938765"/>
            <a:ext cx="315812" cy="388635"/>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87" name="直接连接符 86"/>
          <p:cNvCxnSpPr/>
          <p:nvPr/>
        </p:nvCxnSpPr>
        <p:spPr bwMode="auto">
          <a:xfrm>
            <a:off x="3435350" y="3327400"/>
            <a:ext cx="367064" cy="479152"/>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82" name="直接连接符 81"/>
          <p:cNvCxnSpPr/>
          <p:nvPr/>
        </p:nvCxnSpPr>
        <p:spPr bwMode="auto">
          <a:xfrm>
            <a:off x="3045125" y="1380226"/>
            <a:ext cx="73349" cy="1558539"/>
          </a:xfrm>
          <a:prstGeom prst="line">
            <a:avLst/>
          </a:prstGeom>
          <a:ln>
            <a:solidFill>
              <a:srgbClr val="00B0F0"/>
            </a:solidFill>
            <a:headEnd type="none" w="sm" len="sm"/>
            <a:tailEnd type="none" w="sm" len="sm"/>
          </a:ln>
        </p:spPr>
        <p:style>
          <a:lnRef idx="2">
            <a:schemeClr val="accent1"/>
          </a:lnRef>
          <a:fillRef idx="0">
            <a:schemeClr val="accent1"/>
          </a:fillRef>
          <a:effectRef idx="1">
            <a:schemeClr val="accent1"/>
          </a:effectRef>
          <a:fontRef idx="minor">
            <a:schemeClr val="tx1"/>
          </a:fontRef>
        </p:style>
      </p:cxnSp>
      <p:sp>
        <p:nvSpPr>
          <p:cNvPr id="2" name="标题 1"/>
          <p:cNvSpPr>
            <a:spLocks noGrp="1"/>
          </p:cNvSpPr>
          <p:nvPr>
            <p:ph type="title"/>
          </p:nvPr>
        </p:nvSpPr>
        <p:spPr>
          <a:xfrm>
            <a:off x="520225" y="313649"/>
            <a:ext cx="7772400" cy="1066800"/>
          </a:xfrm>
        </p:spPr>
        <p:txBody>
          <a:bodyPr/>
          <a:lstStyle/>
          <a:p>
            <a:r>
              <a:rPr lang="en-US" altLang="zh-CN" sz="2400" dirty="0" smtClean="0"/>
              <a:t>Example: ACI|</a:t>
            </a:r>
            <a:r>
              <a:rPr lang="en-US" altLang="zh-CN" sz="1400" dirty="0" smtClean="0"/>
              <a:t>[ch</a:t>
            </a:r>
            <a:r>
              <a:rPr lang="en-US" altLang="zh-CN" sz="1400" baseline="-25000" dirty="0" smtClean="0"/>
              <a:t>2</a:t>
            </a:r>
            <a:r>
              <a:rPr lang="en-US" altLang="zh-CN" sz="1400" dirty="0" smtClean="0"/>
              <a:t>,ch</a:t>
            </a:r>
            <a:r>
              <a:rPr lang="en-US" altLang="zh-CN" sz="1400" baseline="-25000" dirty="0" smtClean="0"/>
              <a:t>1</a:t>
            </a:r>
            <a:r>
              <a:rPr lang="en-US" altLang="zh-CN" sz="1400" dirty="0" smtClean="0"/>
              <a:t>],MCS</a:t>
            </a:r>
            <a:r>
              <a:rPr lang="en-US" altLang="zh-CN" sz="1400" baseline="-25000" dirty="0" smtClean="0"/>
              <a:t>3</a:t>
            </a:r>
            <a:endParaRPr lang="zh-CN" altLang="en-US" sz="1400" baseline="-250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altLang="zh-CN" dirty="0" smtClean="0"/>
              <a:t>July</a:t>
            </a:r>
            <a:r>
              <a:rPr lang="en-US" dirty="0" smtClean="0"/>
              <a:t>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21</a:t>
            </a:fld>
            <a:endParaRPr lang="en-US" altLang="zh-CN"/>
          </a:p>
        </p:txBody>
      </p:sp>
      <p:grpSp>
        <p:nvGrpSpPr>
          <p:cNvPr id="6" name="组合 30"/>
          <p:cNvGrpSpPr/>
          <p:nvPr/>
        </p:nvGrpSpPr>
        <p:grpSpPr>
          <a:xfrm>
            <a:off x="686268" y="1362993"/>
            <a:ext cx="4191000" cy="1981200"/>
            <a:chOff x="2286000" y="2667000"/>
            <a:chExt cx="4191000" cy="1981200"/>
          </a:xfrm>
        </p:grpSpPr>
        <p:cxnSp>
          <p:nvCxnSpPr>
            <p:cNvPr id="8" name="直接连接符 7"/>
            <p:cNvCxnSpPr/>
            <p:nvPr/>
          </p:nvCxnSpPr>
          <p:spPr bwMode="auto">
            <a:xfrm>
              <a:off x="22860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bwMode="auto">
            <a:xfrm flipV="1">
              <a:off x="3352800" y="4038600"/>
              <a:ext cx="3048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bwMode="auto">
            <a:xfrm flipV="1">
              <a:off x="36576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bwMode="auto">
            <a:xfrm flipV="1">
              <a:off x="39624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bwMode="auto">
            <a:xfrm>
              <a:off x="4038600" y="2667000"/>
              <a:ext cx="6096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bwMode="auto">
            <a:xfrm>
              <a:off x="46482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bwMode="auto">
            <a:xfrm>
              <a:off x="47244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bwMode="auto">
            <a:xfrm>
              <a:off x="5029200" y="4038600"/>
              <a:ext cx="3810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bwMode="auto">
            <a:xfrm>
              <a:off x="54102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cxnSp>
        <p:nvCxnSpPr>
          <p:cNvPr id="48" name="直接连接符 47"/>
          <p:cNvCxnSpPr/>
          <p:nvPr/>
        </p:nvCxnSpPr>
        <p:spPr bwMode="auto">
          <a:xfrm flipV="1">
            <a:off x="706809" y="3939344"/>
            <a:ext cx="4858247" cy="7951"/>
          </a:xfrm>
          <a:prstGeom prst="line">
            <a:avLst/>
          </a:prstGeom>
          <a:ln>
            <a:prstDash val="sysDash"/>
            <a:headEnd type="none" w="sm" len="sm"/>
            <a:tailEnd type="none" w="sm" len="sm"/>
          </a:ln>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5658145" y="3759014"/>
            <a:ext cx="1423284" cy="338554"/>
          </a:xfrm>
          <a:prstGeom prst="rect">
            <a:avLst/>
          </a:prstGeom>
          <a:noFill/>
        </p:spPr>
        <p:txBody>
          <a:bodyPr wrap="square" rtlCol="0">
            <a:spAutoFit/>
          </a:bodyPr>
          <a:lstStyle/>
          <a:p>
            <a:r>
              <a:rPr lang="en-US" altLang="zh-CN" sz="1600" dirty="0" smtClean="0"/>
              <a:t>Noise floor</a:t>
            </a:r>
            <a:endParaRPr lang="zh-CN" altLang="en-US" sz="1600" dirty="0"/>
          </a:p>
        </p:txBody>
      </p:sp>
      <p:sp>
        <p:nvSpPr>
          <p:cNvPr id="98" name="TextBox 97"/>
          <p:cNvSpPr txBox="1"/>
          <p:nvPr/>
        </p:nvSpPr>
        <p:spPr>
          <a:xfrm>
            <a:off x="2472143" y="1067718"/>
            <a:ext cx="561975" cy="307777"/>
          </a:xfrm>
          <a:prstGeom prst="rect">
            <a:avLst/>
          </a:prstGeom>
          <a:noFill/>
        </p:spPr>
        <p:txBody>
          <a:bodyPr wrap="square" rtlCol="0">
            <a:spAutoFit/>
          </a:bodyPr>
          <a:lstStyle/>
          <a:p>
            <a:r>
              <a:rPr lang="en-US" altLang="zh-CN" sz="1400" dirty="0" smtClean="0">
                <a:solidFill>
                  <a:srgbClr val="FFC000"/>
                </a:solidFill>
              </a:rPr>
              <a:t>ch</a:t>
            </a:r>
            <a:r>
              <a:rPr lang="en-US" altLang="zh-CN" sz="1400" baseline="-25000" dirty="0" smtClean="0">
                <a:solidFill>
                  <a:srgbClr val="FFC000"/>
                </a:solidFill>
              </a:rPr>
              <a:t>2</a:t>
            </a:r>
            <a:endParaRPr lang="zh-CN" altLang="en-US" sz="1400" baseline="-25000" dirty="0">
              <a:solidFill>
                <a:srgbClr val="FFC000"/>
              </a:solidFill>
            </a:endParaRPr>
          </a:p>
        </p:txBody>
      </p:sp>
      <p:sp>
        <p:nvSpPr>
          <p:cNvPr id="99" name="TextBox 98"/>
          <p:cNvSpPr txBox="1"/>
          <p:nvPr/>
        </p:nvSpPr>
        <p:spPr>
          <a:xfrm>
            <a:off x="2534118" y="4094853"/>
            <a:ext cx="561975" cy="253916"/>
          </a:xfrm>
          <a:prstGeom prst="rect">
            <a:avLst/>
          </a:prstGeom>
          <a:noFill/>
        </p:spPr>
        <p:txBody>
          <a:bodyPr wrap="square" rtlCol="0">
            <a:spAutoFit/>
          </a:bodyPr>
          <a:lstStyle/>
          <a:p>
            <a:r>
              <a:rPr lang="en-US" altLang="zh-CN" sz="1050" dirty="0" smtClean="0">
                <a:solidFill>
                  <a:schemeClr val="accent2"/>
                </a:solidFill>
              </a:rPr>
              <a:t>ACP</a:t>
            </a:r>
            <a:endParaRPr lang="zh-CN" altLang="en-US" sz="1050" dirty="0">
              <a:solidFill>
                <a:schemeClr val="accent2"/>
              </a:solidFill>
            </a:endParaRPr>
          </a:p>
        </p:txBody>
      </p:sp>
      <p:sp>
        <p:nvSpPr>
          <p:cNvPr id="100" name="TextBox 99"/>
          <p:cNvSpPr txBox="1"/>
          <p:nvPr/>
        </p:nvSpPr>
        <p:spPr>
          <a:xfrm>
            <a:off x="1829268" y="4094853"/>
            <a:ext cx="561975" cy="253916"/>
          </a:xfrm>
          <a:prstGeom prst="rect">
            <a:avLst/>
          </a:prstGeom>
          <a:noFill/>
        </p:spPr>
        <p:txBody>
          <a:bodyPr wrap="square" rtlCol="0">
            <a:spAutoFit/>
          </a:bodyPr>
          <a:lstStyle/>
          <a:p>
            <a:r>
              <a:rPr lang="en-US" altLang="zh-CN" sz="1050" dirty="0" smtClean="0">
                <a:solidFill>
                  <a:schemeClr val="accent2"/>
                </a:solidFill>
              </a:rPr>
              <a:t>AACP</a:t>
            </a:r>
            <a:endParaRPr lang="zh-CN" altLang="en-US" sz="1050" dirty="0">
              <a:solidFill>
                <a:schemeClr val="accent2"/>
              </a:solidFill>
            </a:endParaRPr>
          </a:p>
        </p:txBody>
      </p:sp>
      <p:sp>
        <p:nvSpPr>
          <p:cNvPr id="145" name="TextBox 144"/>
          <p:cNvSpPr txBox="1"/>
          <p:nvPr/>
        </p:nvSpPr>
        <p:spPr>
          <a:xfrm>
            <a:off x="2791573" y="3941497"/>
            <a:ext cx="584200" cy="215444"/>
          </a:xfrm>
          <a:prstGeom prst="rect">
            <a:avLst/>
          </a:prstGeom>
          <a:noFill/>
        </p:spPr>
        <p:txBody>
          <a:bodyPr wrap="square" rtlCol="0">
            <a:spAutoFit/>
          </a:bodyPr>
          <a:lstStyle/>
          <a:p>
            <a:r>
              <a:rPr lang="en-US" altLang="zh-CN" sz="800" dirty="0" smtClean="0"/>
              <a:t>40MHz</a:t>
            </a:r>
            <a:endParaRPr lang="zh-CN" altLang="en-US" sz="800" dirty="0"/>
          </a:p>
        </p:txBody>
      </p:sp>
      <p:sp>
        <p:nvSpPr>
          <p:cNvPr id="146" name="TextBox 145"/>
          <p:cNvSpPr txBox="1"/>
          <p:nvPr/>
        </p:nvSpPr>
        <p:spPr>
          <a:xfrm>
            <a:off x="3543768" y="3947847"/>
            <a:ext cx="603250" cy="215444"/>
          </a:xfrm>
          <a:prstGeom prst="rect">
            <a:avLst/>
          </a:prstGeom>
          <a:noFill/>
        </p:spPr>
        <p:txBody>
          <a:bodyPr wrap="square" rtlCol="0">
            <a:spAutoFit/>
          </a:bodyPr>
          <a:lstStyle/>
          <a:p>
            <a:r>
              <a:rPr lang="en-US" altLang="zh-CN" sz="800" dirty="0" smtClean="0"/>
              <a:t>120MHz</a:t>
            </a:r>
            <a:endParaRPr lang="zh-CN" altLang="en-US" sz="800" dirty="0"/>
          </a:p>
        </p:txBody>
      </p:sp>
      <p:sp>
        <p:nvSpPr>
          <p:cNvPr id="147" name="TextBox 146"/>
          <p:cNvSpPr txBox="1"/>
          <p:nvPr/>
        </p:nvSpPr>
        <p:spPr>
          <a:xfrm>
            <a:off x="2178518" y="3941497"/>
            <a:ext cx="584200" cy="215444"/>
          </a:xfrm>
          <a:prstGeom prst="rect">
            <a:avLst/>
          </a:prstGeom>
          <a:noFill/>
        </p:spPr>
        <p:txBody>
          <a:bodyPr wrap="square" rtlCol="0">
            <a:spAutoFit/>
          </a:bodyPr>
          <a:lstStyle/>
          <a:p>
            <a:r>
              <a:rPr lang="en-US" altLang="zh-CN" sz="800" dirty="0" smtClean="0"/>
              <a:t>-40MHz</a:t>
            </a:r>
            <a:endParaRPr lang="zh-CN" altLang="en-US" sz="800" dirty="0"/>
          </a:p>
        </p:txBody>
      </p:sp>
      <p:sp>
        <p:nvSpPr>
          <p:cNvPr id="148" name="TextBox 147"/>
          <p:cNvSpPr txBox="1"/>
          <p:nvPr/>
        </p:nvSpPr>
        <p:spPr>
          <a:xfrm>
            <a:off x="1431985" y="3947847"/>
            <a:ext cx="638583" cy="215444"/>
          </a:xfrm>
          <a:prstGeom prst="rect">
            <a:avLst/>
          </a:prstGeom>
          <a:noFill/>
        </p:spPr>
        <p:txBody>
          <a:bodyPr wrap="square" rtlCol="0">
            <a:spAutoFit/>
          </a:bodyPr>
          <a:lstStyle/>
          <a:p>
            <a:r>
              <a:rPr lang="en-US" altLang="zh-CN" sz="800" dirty="0" smtClean="0"/>
              <a:t>-120MHz</a:t>
            </a:r>
            <a:endParaRPr lang="zh-CN" altLang="en-US" sz="800" dirty="0"/>
          </a:p>
        </p:txBody>
      </p:sp>
      <p:sp>
        <p:nvSpPr>
          <p:cNvPr id="150" name="TextBox 149"/>
          <p:cNvSpPr txBox="1"/>
          <p:nvPr/>
        </p:nvSpPr>
        <p:spPr>
          <a:xfrm>
            <a:off x="3342118" y="4091980"/>
            <a:ext cx="381932" cy="253916"/>
          </a:xfrm>
          <a:prstGeom prst="rect">
            <a:avLst/>
          </a:prstGeom>
          <a:noFill/>
        </p:spPr>
        <p:txBody>
          <a:bodyPr wrap="square" rtlCol="0">
            <a:spAutoFit/>
          </a:bodyPr>
          <a:lstStyle/>
          <a:p>
            <a:r>
              <a:rPr lang="en-US" altLang="zh-CN" sz="1050" dirty="0" smtClean="0">
                <a:solidFill>
                  <a:schemeClr val="accent2"/>
                </a:solidFill>
              </a:rPr>
              <a:t>P</a:t>
            </a:r>
            <a:endParaRPr lang="zh-CN" altLang="en-US" sz="1050" dirty="0">
              <a:solidFill>
                <a:schemeClr val="accent2"/>
              </a:solidFill>
            </a:endParaRPr>
          </a:p>
        </p:txBody>
      </p:sp>
      <p:sp>
        <p:nvSpPr>
          <p:cNvPr id="194" name="TextBox 193"/>
          <p:cNvSpPr txBox="1"/>
          <p:nvPr/>
        </p:nvSpPr>
        <p:spPr>
          <a:xfrm>
            <a:off x="4248232" y="3953605"/>
            <a:ext cx="603250" cy="215444"/>
          </a:xfrm>
          <a:prstGeom prst="rect">
            <a:avLst/>
          </a:prstGeom>
          <a:noFill/>
        </p:spPr>
        <p:txBody>
          <a:bodyPr wrap="square" rtlCol="0">
            <a:spAutoFit/>
          </a:bodyPr>
          <a:lstStyle/>
          <a:p>
            <a:r>
              <a:rPr lang="en-US" altLang="zh-CN" sz="800" dirty="0" smtClean="0"/>
              <a:t>200MHz</a:t>
            </a:r>
            <a:endParaRPr lang="zh-CN" altLang="en-US" sz="800" dirty="0"/>
          </a:p>
        </p:txBody>
      </p:sp>
      <p:cxnSp>
        <p:nvCxnSpPr>
          <p:cNvPr id="159" name="肘形连接符 158"/>
          <p:cNvCxnSpPr/>
          <p:nvPr/>
        </p:nvCxnSpPr>
        <p:spPr bwMode="auto">
          <a:xfrm rot="5400000">
            <a:off x="2043514" y="2375252"/>
            <a:ext cx="386602" cy="339773"/>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67" name="肘形连接符 166"/>
          <p:cNvCxnSpPr/>
          <p:nvPr/>
        </p:nvCxnSpPr>
        <p:spPr bwMode="auto">
          <a:xfrm rot="5400000">
            <a:off x="1602189" y="2874396"/>
            <a:ext cx="604300" cy="326004"/>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5" name="肘形连接符 194"/>
          <p:cNvCxnSpPr/>
          <p:nvPr/>
        </p:nvCxnSpPr>
        <p:spPr bwMode="auto">
          <a:xfrm rot="16200000" flipH="1">
            <a:off x="3044032" y="2358226"/>
            <a:ext cx="423111" cy="35159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199" name="肘形连接符 198"/>
          <p:cNvCxnSpPr/>
          <p:nvPr/>
        </p:nvCxnSpPr>
        <p:spPr bwMode="auto">
          <a:xfrm rot="16200000" flipH="1">
            <a:off x="3314703" y="2857501"/>
            <a:ext cx="609597" cy="371471"/>
          </a:xfrm>
          <a:prstGeom prst="bentConnector3">
            <a:avLst>
              <a:gd name="adj1" fmla="val 50000"/>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5" name="直接连接符 214"/>
          <p:cNvCxnSpPr/>
          <p:nvPr/>
        </p:nvCxnSpPr>
        <p:spPr bwMode="auto">
          <a:xfrm flipV="1">
            <a:off x="2395728" y="1363673"/>
            <a:ext cx="696318" cy="612"/>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7" name="直接连接符 216"/>
          <p:cNvCxnSpPr/>
          <p:nvPr/>
        </p:nvCxnSpPr>
        <p:spPr bwMode="auto">
          <a:xfrm>
            <a:off x="3803904" y="3343046"/>
            <a:ext cx="107533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219" name="直接连接符 218"/>
          <p:cNvCxnSpPr/>
          <p:nvPr/>
        </p:nvCxnSpPr>
        <p:spPr bwMode="auto">
          <a:xfrm flipH="1">
            <a:off x="688181" y="3343146"/>
            <a:ext cx="1053732" cy="251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250" name="TextBox 249"/>
          <p:cNvSpPr txBox="1"/>
          <p:nvPr/>
        </p:nvSpPr>
        <p:spPr>
          <a:xfrm>
            <a:off x="3164773" y="1745673"/>
            <a:ext cx="510639" cy="215444"/>
          </a:xfrm>
          <a:prstGeom prst="rect">
            <a:avLst/>
          </a:prstGeom>
          <a:noFill/>
        </p:spPr>
        <p:txBody>
          <a:bodyPr wrap="square" rtlCol="0">
            <a:spAutoFit/>
          </a:bodyPr>
          <a:lstStyle/>
          <a:p>
            <a:r>
              <a:rPr lang="en-US" altLang="zh-CN" sz="800" dirty="0" smtClean="0"/>
              <a:t>-10dBr</a:t>
            </a:r>
            <a:endParaRPr lang="zh-CN" altLang="en-US" sz="800" dirty="0"/>
          </a:p>
        </p:txBody>
      </p:sp>
      <p:sp>
        <p:nvSpPr>
          <p:cNvPr id="251" name="TextBox 250"/>
          <p:cNvSpPr txBox="1"/>
          <p:nvPr/>
        </p:nvSpPr>
        <p:spPr>
          <a:xfrm>
            <a:off x="3501241" y="2420588"/>
            <a:ext cx="510639" cy="215444"/>
          </a:xfrm>
          <a:prstGeom prst="rect">
            <a:avLst/>
          </a:prstGeom>
          <a:noFill/>
        </p:spPr>
        <p:txBody>
          <a:bodyPr wrap="square" rtlCol="0">
            <a:spAutoFit/>
          </a:bodyPr>
          <a:lstStyle/>
          <a:p>
            <a:r>
              <a:rPr lang="en-US" altLang="zh-CN" sz="800" dirty="0" smtClean="0"/>
              <a:t>-24dBr</a:t>
            </a:r>
            <a:endParaRPr lang="zh-CN" altLang="en-US" sz="800" dirty="0"/>
          </a:p>
        </p:txBody>
      </p:sp>
      <p:sp>
        <p:nvSpPr>
          <p:cNvPr id="252" name="TextBox 251"/>
          <p:cNvSpPr txBox="1"/>
          <p:nvPr/>
        </p:nvSpPr>
        <p:spPr>
          <a:xfrm>
            <a:off x="3908961" y="2941123"/>
            <a:ext cx="510639" cy="215444"/>
          </a:xfrm>
          <a:prstGeom prst="rect">
            <a:avLst/>
          </a:prstGeom>
          <a:noFill/>
        </p:spPr>
        <p:txBody>
          <a:bodyPr wrap="square" rtlCol="0">
            <a:spAutoFit/>
          </a:bodyPr>
          <a:lstStyle/>
          <a:p>
            <a:r>
              <a:rPr lang="en-US" altLang="zh-CN" sz="800" dirty="0" smtClean="0"/>
              <a:t>-34dBr</a:t>
            </a:r>
            <a:endParaRPr lang="zh-CN" altLang="en-US" sz="800" dirty="0"/>
          </a:p>
        </p:txBody>
      </p:sp>
      <p:sp>
        <p:nvSpPr>
          <p:cNvPr id="253" name="TextBox 252"/>
          <p:cNvSpPr txBox="1"/>
          <p:nvPr/>
        </p:nvSpPr>
        <p:spPr>
          <a:xfrm>
            <a:off x="4898571" y="3224152"/>
            <a:ext cx="510639" cy="215444"/>
          </a:xfrm>
          <a:prstGeom prst="rect">
            <a:avLst/>
          </a:prstGeom>
          <a:noFill/>
        </p:spPr>
        <p:txBody>
          <a:bodyPr wrap="square" rtlCol="0">
            <a:spAutoFit/>
          </a:bodyPr>
          <a:lstStyle/>
          <a:p>
            <a:r>
              <a:rPr lang="en-US" altLang="zh-CN" sz="800" dirty="0" smtClean="0"/>
              <a:t>-40dBr</a:t>
            </a:r>
            <a:endParaRPr lang="zh-CN" altLang="en-US" sz="800" dirty="0"/>
          </a:p>
        </p:txBody>
      </p:sp>
      <p:cxnSp>
        <p:nvCxnSpPr>
          <p:cNvPr id="255" name="直接连接符 254"/>
          <p:cNvCxnSpPr/>
          <p:nvPr/>
        </p:nvCxnSpPr>
        <p:spPr bwMode="auto">
          <a:xfrm flipH="1">
            <a:off x="3080826" y="1350508"/>
            <a:ext cx="6032" cy="1186556"/>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259" name="TextBox 258"/>
          <p:cNvSpPr txBox="1"/>
          <p:nvPr/>
        </p:nvSpPr>
        <p:spPr>
          <a:xfrm>
            <a:off x="515398" y="5097455"/>
            <a:ext cx="8277367" cy="800219"/>
          </a:xfrm>
          <a:prstGeom prst="rect">
            <a:avLst/>
          </a:prstGeom>
          <a:noFill/>
        </p:spPr>
        <p:txBody>
          <a:bodyPr wrap="square" rtlCol="0">
            <a:spAutoFit/>
          </a:bodyPr>
          <a:lstStyle/>
          <a:p>
            <a:r>
              <a:rPr lang="en-US" altLang="zh-CN" sz="1400" dirty="0" smtClean="0"/>
              <a:t>P</a:t>
            </a:r>
            <a:r>
              <a:rPr lang="en-US" altLang="zh-CN" sz="1400" baseline="-25000" dirty="0" smtClean="0"/>
              <a:t>ref</a:t>
            </a:r>
            <a:r>
              <a:rPr lang="en-US" altLang="zh-CN" sz="1400" dirty="0" smtClean="0"/>
              <a:t>|</a:t>
            </a:r>
            <a:r>
              <a:rPr lang="en-US" altLang="zh-CN" sz="800" dirty="0" smtClean="0"/>
              <a:t>BW0</a:t>
            </a:r>
            <a:r>
              <a:rPr lang="en-US" altLang="zh-CN" sz="1400" dirty="0" smtClean="0"/>
              <a:t>=0 </a:t>
            </a:r>
            <a:r>
              <a:rPr lang="en-US" altLang="zh-CN" sz="1400" dirty="0" err="1" smtClean="0"/>
              <a:t>dBm</a:t>
            </a:r>
            <a:r>
              <a:rPr lang="en-US" altLang="zh-CN" sz="1400" dirty="0" smtClean="0"/>
              <a:t>/Hz+10log</a:t>
            </a:r>
            <a:r>
              <a:rPr lang="en-US" altLang="zh-CN" sz="1400" baseline="-25000" dirty="0" smtClean="0"/>
              <a:t>10</a:t>
            </a:r>
            <a:r>
              <a:rPr lang="en-US" altLang="zh-CN" sz="1400" dirty="0" smtClean="0"/>
              <a:t>(80MHz)=79.03dBm</a:t>
            </a:r>
          </a:p>
          <a:p>
            <a:r>
              <a:rPr lang="en-US" altLang="zh-CN" sz="1600" dirty="0" smtClean="0"/>
              <a:t> ACI|</a:t>
            </a:r>
            <a:r>
              <a:rPr lang="en-US" altLang="zh-CN" sz="1000" dirty="0" smtClean="0"/>
              <a:t>[BW</a:t>
            </a:r>
            <a:r>
              <a:rPr lang="en-US" altLang="zh-CN" sz="1000" baseline="-25000" dirty="0" smtClean="0"/>
              <a:t>0</a:t>
            </a:r>
            <a:r>
              <a:rPr lang="en-US" altLang="zh-CN" sz="1000" dirty="0" smtClean="0"/>
              <a:t>,BW</a:t>
            </a:r>
            <a:r>
              <a:rPr lang="en-US" altLang="zh-CN" sz="1000" baseline="-25000" dirty="0" smtClean="0"/>
              <a:t>adj</a:t>
            </a:r>
            <a:r>
              <a:rPr lang="en-US" altLang="zh-CN" sz="1000" dirty="0" smtClean="0"/>
              <a:t>],MCS3</a:t>
            </a:r>
            <a:r>
              <a:rPr lang="en-US" altLang="zh-CN" sz="1600" dirty="0" smtClean="0"/>
              <a:t>  = 10log</a:t>
            </a:r>
            <a:r>
              <a:rPr lang="en-US" altLang="zh-CN" sz="1600" baseline="-25000" dirty="0" smtClean="0"/>
              <a:t>10</a:t>
            </a:r>
            <a:r>
              <a:rPr lang="en-US" altLang="zh-CN" sz="1600" dirty="0" smtClean="0"/>
              <a:t>(10</a:t>
            </a:r>
            <a:r>
              <a:rPr lang="en-US" altLang="zh-CN" sz="1600" baseline="30000" dirty="0" smtClean="0"/>
              <a:t>^(-35/10)</a:t>
            </a:r>
            <a:r>
              <a:rPr lang="zh-CN" altLang="en-US" sz="1600" dirty="0" smtClean="0"/>
              <a:t>*</a:t>
            </a:r>
            <a:r>
              <a:rPr lang="en-US" altLang="zh-CN" sz="1600" dirty="0" smtClean="0"/>
              <a:t>40M)=41.02dBm</a:t>
            </a:r>
          </a:p>
          <a:p>
            <a:r>
              <a:rPr lang="en-US" altLang="zh-CN" sz="1600" dirty="0" smtClean="0"/>
              <a:t>ACPR|</a:t>
            </a:r>
            <a:r>
              <a:rPr lang="en-US" altLang="zh-CN" sz="800" dirty="0" smtClean="0"/>
              <a:t>[BW0,BWadj],MCS3 </a:t>
            </a:r>
            <a:r>
              <a:rPr lang="en-US" altLang="zh-CN" sz="1600" dirty="0" smtClean="0"/>
              <a:t>=P</a:t>
            </a:r>
            <a:r>
              <a:rPr lang="en-US" altLang="zh-CN" sz="1600" baseline="-25000" dirty="0" smtClean="0"/>
              <a:t>ref</a:t>
            </a:r>
            <a:r>
              <a:rPr lang="en-US" altLang="zh-CN" sz="1600" dirty="0" smtClean="0"/>
              <a:t>|</a:t>
            </a:r>
            <a:r>
              <a:rPr lang="en-US" altLang="zh-CN" sz="1000" dirty="0" smtClean="0"/>
              <a:t>BW0</a:t>
            </a:r>
            <a:r>
              <a:rPr lang="en-US" altLang="zh-CN" sz="1600" dirty="0" smtClean="0"/>
              <a:t>-ACI|</a:t>
            </a:r>
            <a:r>
              <a:rPr lang="en-US" altLang="zh-CN" sz="800" dirty="0" smtClean="0"/>
              <a:t>[BW</a:t>
            </a:r>
            <a:r>
              <a:rPr lang="en-US" altLang="zh-CN" sz="800" baseline="-25000" dirty="0" smtClean="0"/>
              <a:t>0</a:t>
            </a:r>
            <a:r>
              <a:rPr lang="en-US" altLang="zh-CN" sz="800" dirty="0" smtClean="0"/>
              <a:t>,BW</a:t>
            </a:r>
            <a:r>
              <a:rPr lang="en-US" altLang="zh-CN" sz="800" baseline="-25000" dirty="0" smtClean="0"/>
              <a:t>ad</a:t>
            </a:r>
            <a:r>
              <a:rPr lang="en-US" altLang="zh-CN" sz="1200" baseline="-25000" dirty="0" smtClean="0"/>
              <a:t>j</a:t>
            </a:r>
            <a:r>
              <a:rPr lang="en-US" altLang="zh-CN" sz="800" dirty="0" smtClean="0"/>
              <a:t>],MCS</a:t>
            </a:r>
            <a:r>
              <a:rPr lang="en-US" altLang="zh-CN" sz="800" baseline="-25000" dirty="0" smtClean="0"/>
              <a:t>3</a:t>
            </a:r>
            <a:r>
              <a:rPr lang="en-US" altLang="zh-CN" sz="1200" dirty="0" smtClean="0"/>
              <a:t>=</a:t>
            </a:r>
            <a:r>
              <a:rPr lang="en-US" altLang="zh-CN" sz="1600" dirty="0" smtClean="0"/>
              <a:t>79.03-41.02=38.01dB</a:t>
            </a:r>
            <a:endParaRPr lang="zh-CN" altLang="en-US" sz="1600" dirty="0"/>
          </a:p>
        </p:txBody>
      </p:sp>
      <p:cxnSp>
        <p:nvCxnSpPr>
          <p:cNvPr id="272" name="直接连接符 271"/>
          <p:cNvCxnSpPr/>
          <p:nvPr/>
        </p:nvCxnSpPr>
        <p:spPr bwMode="auto">
          <a:xfrm>
            <a:off x="2408983" y="1367577"/>
            <a:ext cx="1375" cy="1174455"/>
          </a:xfrm>
          <a:prstGeom prst="line">
            <a:avLst/>
          </a:prstGeom>
          <a:ln>
            <a:solidFill>
              <a:srgbClr val="FF9933"/>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5" name="肘形连接符 44"/>
          <p:cNvCxnSpPr/>
          <p:nvPr/>
        </p:nvCxnSpPr>
        <p:spPr bwMode="auto">
          <a:xfrm rot="16200000" flipH="1">
            <a:off x="2923345" y="2664037"/>
            <a:ext cx="665518" cy="352622"/>
          </a:xfrm>
          <a:prstGeom prst="bentConnector3">
            <a:avLst>
              <a:gd name="adj1" fmla="val 92039"/>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6" name="肘形连接符 45"/>
          <p:cNvCxnSpPr/>
          <p:nvPr/>
        </p:nvCxnSpPr>
        <p:spPr bwMode="auto">
          <a:xfrm rot="16200000" flipH="1">
            <a:off x="3288725" y="3303147"/>
            <a:ext cx="651025" cy="363641"/>
          </a:xfrm>
          <a:prstGeom prst="bentConnector3">
            <a:avLst>
              <a:gd name="adj1" fmla="val 61315"/>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7" name="直接连接符 46"/>
          <p:cNvCxnSpPr/>
          <p:nvPr/>
        </p:nvCxnSpPr>
        <p:spPr bwMode="auto">
          <a:xfrm flipV="1">
            <a:off x="3784520" y="3808278"/>
            <a:ext cx="1096049" cy="2203"/>
          </a:xfrm>
          <a:prstGeom prst="line">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62" name="TextBox 61"/>
          <p:cNvSpPr txBox="1"/>
          <p:nvPr/>
        </p:nvSpPr>
        <p:spPr>
          <a:xfrm>
            <a:off x="2570007" y="3103621"/>
            <a:ext cx="510639" cy="215444"/>
          </a:xfrm>
          <a:prstGeom prst="rect">
            <a:avLst/>
          </a:prstGeom>
          <a:noFill/>
        </p:spPr>
        <p:txBody>
          <a:bodyPr wrap="square" rtlCol="0">
            <a:spAutoFit/>
          </a:bodyPr>
          <a:lstStyle/>
          <a:p>
            <a:r>
              <a:rPr lang="en-US" altLang="zh-CN" sz="800" dirty="0" smtClean="0">
                <a:solidFill>
                  <a:srgbClr val="FF9933"/>
                </a:solidFill>
              </a:rPr>
              <a:t>-35dBr</a:t>
            </a:r>
            <a:endParaRPr lang="zh-CN" altLang="en-US" sz="800" dirty="0">
              <a:solidFill>
                <a:srgbClr val="FF9933"/>
              </a:solidFill>
            </a:endParaRPr>
          </a:p>
        </p:txBody>
      </p:sp>
      <p:sp>
        <p:nvSpPr>
          <p:cNvPr id="65" name="TextBox 64"/>
          <p:cNvSpPr txBox="1"/>
          <p:nvPr/>
        </p:nvSpPr>
        <p:spPr>
          <a:xfrm>
            <a:off x="3000390" y="3453463"/>
            <a:ext cx="510639" cy="215444"/>
          </a:xfrm>
          <a:prstGeom prst="rect">
            <a:avLst/>
          </a:prstGeom>
          <a:noFill/>
        </p:spPr>
        <p:txBody>
          <a:bodyPr wrap="square" rtlCol="0">
            <a:spAutoFit/>
          </a:bodyPr>
          <a:lstStyle/>
          <a:p>
            <a:r>
              <a:rPr lang="en-US" altLang="zh-CN" sz="800" dirty="0" smtClean="0">
                <a:solidFill>
                  <a:srgbClr val="FF9933"/>
                </a:solidFill>
              </a:rPr>
              <a:t>-45dBr</a:t>
            </a:r>
            <a:endParaRPr lang="zh-CN" altLang="en-US" sz="800" dirty="0">
              <a:solidFill>
                <a:srgbClr val="FF9933"/>
              </a:solidFill>
            </a:endParaRPr>
          </a:p>
        </p:txBody>
      </p:sp>
      <p:sp>
        <p:nvSpPr>
          <p:cNvPr id="66" name="TextBox 65"/>
          <p:cNvSpPr txBox="1"/>
          <p:nvPr/>
        </p:nvSpPr>
        <p:spPr>
          <a:xfrm>
            <a:off x="4843579" y="3699474"/>
            <a:ext cx="510639" cy="215444"/>
          </a:xfrm>
          <a:prstGeom prst="rect">
            <a:avLst/>
          </a:prstGeom>
          <a:noFill/>
        </p:spPr>
        <p:txBody>
          <a:bodyPr wrap="square" rtlCol="0">
            <a:spAutoFit/>
          </a:bodyPr>
          <a:lstStyle/>
          <a:p>
            <a:r>
              <a:rPr lang="en-US" altLang="zh-CN" sz="800" dirty="0" smtClean="0">
                <a:solidFill>
                  <a:srgbClr val="FF9933"/>
                </a:solidFill>
              </a:rPr>
              <a:t>-51dBr</a:t>
            </a:r>
            <a:endParaRPr lang="zh-CN" altLang="en-US" sz="800" dirty="0">
              <a:solidFill>
                <a:srgbClr val="FF9933"/>
              </a:solidFill>
            </a:endParaRPr>
          </a:p>
        </p:txBody>
      </p:sp>
      <p:cxnSp>
        <p:nvCxnSpPr>
          <p:cNvPr id="67" name="肘形连接符 66"/>
          <p:cNvCxnSpPr/>
          <p:nvPr/>
        </p:nvCxnSpPr>
        <p:spPr bwMode="auto">
          <a:xfrm rot="5400000">
            <a:off x="1910922" y="2672760"/>
            <a:ext cx="661182" cy="342346"/>
          </a:xfrm>
          <a:prstGeom prst="bentConnector3">
            <a:avLst>
              <a:gd name="adj1" fmla="val 94360"/>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8" name="肘形连接符 67"/>
          <p:cNvCxnSpPr/>
          <p:nvPr/>
        </p:nvCxnSpPr>
        <p:spPr bwMode="auto">
          <a:xfrm rot="5400000">
            <a:off x="1583393" y="3327164"/>
            <a:ext cx="671010" cy="312598"/>
          </a:xfrm>
          <a:prstGeom prst="bentConnector3">
            <a:avLst>
              <a:gd name="adj1" fmla="val 61716"/>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9" name="直接连接符 68"/>
          <p:cNvCxnSpPr/>
          <p:nvPr/>
        </p:nvCxnSpPr>
        <p:spPr bwMode="auto">
          <a:xfrm>
            <a:off x="688226" y="3810548"/>
            <a:ext cx="1075334" cy="0"/>
          </a:xfrm>
          <a:prstGeom prst="line">
            <a:avLst/>
          </a:prstGeom>
          <a:ln>
            <a:solidFill>
              <a:srgbClr val="FF9966"/>
            </a:solidFill>
            <a:headEnd type="none" w="sm" len="sm"/>
            <a:tailEnd type="none" w="sm" len="sm"/>
          </a:ln>
        </p:spPr>
        <p:style>
          <a:lnRef idx="2">
            <a:schemeClr val="accent2"/>
          </a:lnRef>
          <a:fillRef idx="0">
            <a:schemeClr val="accent2"/>
          </a:fillRef>
          <a:effectRef idx="1">
            <a:schemeClr val="accent2"/>
          </a:effectRef>
          <a:fontRef idx="minor">
            <a:schemeClr val="tx1"/>
          </a:fontRef>
        </p:style>
      </p:cxnSp>
      <p:sp>
        <p:nvSpPr>
          <p:cNvPr id="75" name="TextBox 74"/>
          <p:cNvSpPr txBox="1"/>
          <p:nvPr/>
        </p:nvSpPr>
        <p:spPr>
          <a:xfrm>
            <a:off x="112146" y="3571336"/>
            <a:ext cx="690113" cy="276999"/>
          </a:xfrm>
          <a:prstGeom prst="rect">
            <a:avLst/>
          </a:prstGeom>
          <a:noFill/>
        </p:spPr>
        <p:txBody>
          <a:bodyPr wrap="square" rtlCol="0">
            <a:spAutoFit/>
          </a:bodyPr>
          <a:lstStyle/>
          <a:p>
            <a:r>
              <a:rPr lang="en-US" altLang="zh-CN" sz="1200" dirty="0" smtClean="0">
                <a:solidFill>
                  <a:srgbClr val="FF9933"/>
                </a:solidFill>
              </a:rPr>
              <a:t>MCS</a:t>
            </a:r>
            <a:r>
              <a:rPr lang="en-US" altLang="zh-CN" sz="1200" baseline="-25000" dirty="0" smtClean="0">
                <a:solidFill>
                  <a:srgbClr val="FF9933"/>
                </a:solidFill>
              </a:rPr>
              <a:t>3</a:t>
            </a:r>
            <a:endParaRPr lang="zh-CN" altLang="en-US" sz="1200" baseline="-25000" dirty="0">
              <a:solidFill>
                <a:srgbClr val="FF9933"/>
              </a:solidFill>
            </a:endParaRPr>
          </a:p>
        </p:txBody>
      </p:sp>
      <p:sp>
        <p:nvSpPr>
          <p:cNvPr id="76" name="TextBox 75"/>
          <p:cNvSpPr txBox="1"/>
          <p:nvPr/>
        </p:nvSpPr>
        <p:spPr>
          <a:xfrm>
            <a:off x="109270" y="3206151"/>
            <a:ext cx="690113" cy="276999"/>
          </a:xfrm>
          <a:prstGeom prst="rect">
            <a:avLst/>
          </a:prstGeom>
          <a:noFill/>
        </p:spPr>
        <p:txBody>
          <a:bodyPr wrap="square" rtlCol="0">
            <a:spAutoFit/>
          </a:bodyPr>
          <a:lstStyle/>
          <a:p>
            <a:r>
              <a:rPr lang="en-US" altLang="zh-CN" sz="1200" dirty="0" smtClean="0">
                <a:solidFill>
                  <a:schemeClr val="accent2">
                    <a:lumMod val="75000"/>
                  </a:schemeClr>
                </a:solidFill>
              </a:rPr>
              <a:t>MCS</a:t>
            </a:r>
            <a:r>
              <a:rPr lang="en-US" altLang="zh-CN" sz="1200" baseline="-25000" dirty="0" smtClean="0">
                <a:solidFill>
                  <a:schemeClr val="accent2">
                    <a:lumMod val="75000"/>
                  </a:schemeClr>
                </a:solidFill>
              </a:rPr>
              <a:t>0</a:t>
            </a:r>
            <a:endParaRPr lang="zh-CN" altLang="en-US" sz="1200" baseline="-25000" dirty="0">
              <a:solidFill>
                <a:schemeClr val="accent2">
                  <a:lumMod val="75000"/>
                </a:schemeClr>
              </a:solidFill>
            </a:endParaRPr>
          </a:p>
        </p:txBody>
      </p:sp>
      <p:sp>
        <p:nvSpPr>
          <p:cNvPr id="77" name="TextBox 76"/>
          <p:cNvSpPr txBox="1"/>
          <p:nvPr/>
        </p:nvSpPr>
        <p:spPr>
          <a:xfrm>
            <a:off x="563980" y="5908767"/>
            <a:ext cx="7686993" cy="584775"/>
          </a:xfrm>
          <a:prstGeom prst="rect">
            <a:avLst/>
          </a:prstGeom>
          <a:noFill/>
        </p:spPr>
        <p:txBody>
          <a:bodyPr wrap="square" rtlCol="0">
            <a:spAutoFit/>
          </a:bodyPr>
          <a:lstStyle/>
          <a:p>
            <a:r>
              <a:rPr lang="en-US" altLang="zh-CN" sz="1600" dirty="0" smtClean="0"/>
              <a:t>ACI|</a:t>
            </a:r>
            <a:r>
              <a:rPr lang="en-US" altLang="zh-CN" sz="800" dirty="0" smtClean="0"/>
              <a:t>[ch2,ch1],MCS3</a:t>
            </a:r>
            <a:r>
              <a:rPr lang="en-US" altLang="zh-CN" sz="1600" dirty="0" smtClean="0"/>
              <a:t>=P</a:t>
            </a:r>
            <a:r>
              <a:rPr lang="en-US" altLang="zh-CN" sz="1000" baseline="-25000" dirty="0" smtClean="0"/>
              <a:t>TX2</a:t>
            </a:r>
            <a:r>
              <a:rPr lang="en-US" altLang="zh-CN" sz="1600" dirty="0" smtClean="0"/>
              <a:t>-ACPR|</a:t>
            </a:r>
            <a:r>
              <a:rPr lang="en-US" altLang="zh-CN" sz="800" dirty="0" smtClean="0"/>
              <a:t>[BW0,BWadj],MCS3</a:t>
            </a:r>
            <a:r>
              <a:rPr lang="en-US" altLang="zh-CN" sz="1600" dirty="0" smtClean="0"/>
              <a:t>-PL(d</a:t>
            </a:r>
            <a:r>
              <a:rPr lang="en-US" altLang="zh-CN" sz="1600" baseline="-25000" dirty="0" smtClean="0"/>
              <a:t>2</a:t>
            </a:r>
            <a:r>
              <a:rPr lang="en-US" altLang="zh-CN" sz="1600" dirty="0" smtClean="0"/>
              <a:t>)=-50.64dBm-38.01dB=-88.65dBm</a:t>
            </a:r>
          </a:p>
          <a:p>
            <a:r>
              <a:rPr lang="en-US" altLang="zh-CN" sz="1600" dirty="0" smtClean="0"/>
              <a:t>P</a:t>
            </a:r>
            <a:r>
              <a:rPr lang="en-US" altLang="zh-CN" sz="1000" baseline="-25000" dirty="0" smtClean="0"/>
              <a:t>RX1</a:t>
            </a:r>
            <a:r>
              <a:rPr lang="en-US" altLang="zh-CN" sz="1600" dirty="0" smtClean="0"/>
              <a:t>= P</a:t>
            </a:r>
            <a:r>
              <a:rPr lang="en-US" altLang="zh-CN" sz="1000" baseline="-25000" dirty="0" smtClean="0"/>
              <a:t>TX1</a:t>
            </a:r>
            <a:r>
              <a:rPr lang="en-US" altLang="zh-CN" sz="1600" dirty="0" smtClean="0"/>
              <a:t>-PL(d</a:t>
            </a:r>
            <a:r>
              <a:rPr lang="en-US" altLang="zh-CN" sz="1600" baseline="-25000" dirty="0" smtClean="0"/>
              <a:t>1</a:t>
            </a:r>
            <a:r>
              <a:rPr lang="en-US" altLang="zh-CN" sz="1600" dirty="0" smtClean="0"/>
              <a:t>)=-49.27dBm   </a:t>
            </a:r>
            <a:endParaRPr lang="zh-CN" altLang="en-US" sz="1600" dirty="0"/>
          </a:p>
        </p:txBody>
      </p:sp>
      <p:cxnSp>
        <p:nvCxnSpPr>
          <p:cNvPr id="79" name="直接连接符 78"/>
          <p:cNvCxnSpPr>
            <a:endCxn id="145" idx="0"/>
          </p:cNvCxnSpPr>
          <p:nvPr/>
        </p:nvCxnSpPr>
        <p:spPr bwMode="auto">
          <a:xfrm>
            <a:off x="3079630" y="3122762"/>
            <a:ext cx="4043" cy="81873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80" name="直接连接符 79"/>
          <p:cNvCxnSpPr/>
          <p:nvPr/>
        </p:nvCxnSpPr>
        <p:spPr bwMode="auto">
          <a:xfrm>
            <a:off x="3433313" y="3519578"/>
            <a:ext cx="1168" cy="42767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43" name="直接箭头连接符 142"/>
          <p:cNvCxnSpPr/>
          <p:nvPr/>
        </p:nvCxnSpPr>
        <p:spPr bwMode="auto">
          <a:xfrm>
            <a:off x="4330460" y="3347049"/>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144" name="TextBox 143"/>
          <p:cNvSpPr txBox="1"/>
          <p:nvPr/>
        </p:nvSpPr>
        <p:spPr>
          <a:xfrm>
            <a:off x="4416724" y="3459192"/>
            <a:ext cx="2717321" cy="246221"/>
          </a:xfrm>
          <a:prstGeom prst="rect">
            <a:avLst/>
          </a:prstGeom>
          <a:noFill/>
        </p:spPr>
        <p:txBody>
          <a:bodyPr wrap="square" rtlCol="0">
            <a:spAutoFit/>
          </a:bodyPr>
          <a:lstStyle/>
          <a:p>
            <a:r>
              <a:rPr lang="el-GR" altLang="zh-CN" sz="1000" dirty="0" smtClean="0">
                <a:solidFill>
                  <a:srgbClr val="FF00FF"/>
                </a:solidFill>
              </a:rPr>
              <a:t>Δ </a:t>
            </a:r>
            <a:r>
              <a:rPr lang="en-US" altLang="zh-CN" sz="1000" dirty="0" smtClean="0">
                <a:solidFill>
                  <a:srgbClr val="FF00FF"/>
                </a:solidFill>
              </a:rPr>
              <a:t>=RCE</a:t>
            </a:r>
            <a:r>
              <a:rPr lang="en-US" altLang="zh-CN" sz="1000" baseline="-25000" dirty="0" smtClean="0">
                <a:solidFill>
                  <a:srgbClr val="FF00FF"/>
                </a:solidFill>
              </a:rPr>
              <a:t>MCS0</a:t>
            </a:r>
            <a:r>
              <a:rPr lang="en-US" altLang="zh-CN" sz="1000" dirty="0" smtClean="0">
                <a:solidFill>
                  <a:srgbClr val="FF00FF"/>
                </a:solidFill>
              </a:rPr>
              <a:t>-RCE</a:t>
            </a:r>
            <a:r>
              <a:rPr lang="en-US" altLang="zh-CN" sz="1000" baseline="-25000" dirty="0" smtClean="0">
                <a:solidFill>
                  <a:srgbClr val="FF00FF"/>
                </a:solidFill>
              </a:rPr>
              <a:t>MCS3</a:t>
            </a:r>
            <a:r>
              <a:rPr lang="en-US" altLang="zh-CN" sz="1000" dirty="0" smtClean="0">
                <a:solidFill>
                  <a:srgbClr val="FF00FF"/>
                </a:solidFill>
              </a:rPr>
              <a:t>=-5-(-16)=11dB</a:t>
            </a:r>
            <a:endParaRPr lang="zh-CN" altLang="en-US" sz="1000" dirty="0">
              <a:solidFill>
                <a:srgbClr val="FF00FF"/>
              </a:solidFill>
            </a:endParaRPr>
          </a:p>
        </p:txBody>
      </p:sp>
      <p:cxnSp>
        <p:nvCxnSpPr>
          <p:cNvPr id="149" name="直接箭头连接符 148"/>
          <p:cNvCxnSpPr/>
          <p:nvPr/>
        </p:nvCxnSpPr>
        <p:spPr bwMode="auto">
          <a:xfrm>
            <a:off x="3611592" y="3068128"/>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cxnSp>
        <p:nvCxnSpPr>
          <p:cNvPr id="151" name="直接箭头连接符 150"/>
          <p:cNvCxnSpPr/>
          <p:nvPr/>
        </p:nvCxnSpPr>
        <p:spPr bwMode="auto">
          <a:xfrm>
            <a:off x="3263660" y="2599426"/>
            <a:ext cx="0" cy="474453"/>
          </a:xfrm>
          <a:prstGeom prst="straightConnector1">
            <a:avLst/>
          </a:prstGeom>
          <a:ln>
            <a:solidFill>
              <a:srgbClr val="FF00FF"/>
            </a:solidFill>
            <a:headEnd type="none" w="sm" len="sm"/>
            <a:tailEnd type="arrow"/>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71" name="矩形 70"/>
          <p:cNvSpPr/>
          <p:nvPr/>
        </p:nvSpPr>
        <p:spPr>
          <a:xfrm>
            <a:off x="493380" y="4243680"/>
            <a:ext cx="6564702" cy="861774"/>
          </a:xfrm>
          <a:prstGeom prst="rect">
            <a:avLst/>
          </a:prstGeom>
        </p:spPr>
        <p:txBody>
          <a:bodyPr wrap="square">
            <a:spAutoFit/>
          </a:bodyPr>
          <a:lstStyle/>
          <a:p>
            <a:r>
              <a:rPr lang="en-US" altLang="zh-CN" sz="1200" dirty="0" smtClean="0"/>
              <a:t>ch</a:t>
            </a:r>
            <a:r>
              <a:rPr lang="en-US" altLang="zh-CN" sz="1200" baseline="-25000" dirty="0" smtClean="0"/>
              <a:t>2</a:t>
            </a:r>
            <a:r>
              <a:rPr lang="en-US" altLang="zh-CN" sz="1200" dirty="0" smtClean="0"/>
              <a:t>:BW</a:t>
            </a:r>
            <a:r>
              <a:rPr lang="en-US" altLang="zh-CN" sz="1200" baseline="-25000" dirty="0" smtClean="0"/>
              <a:t>0</a:t>
            </a:r>
            <a:r>
              <a:rPr lang="en-US" altLang="zh-CN" sz="1200" dirty="0" smtClean="0"/>
              <a:t>=80MHz,     ch</a:t>
            </a:r>
            <a:r>
              <a:rPr lang="en-US" altLang="zh-CN" sz="1200" baseline="-25000" dirty="0" smtClean="0"/>
              <a:t>1</a:t>
            </a:r>
            <a:r>
              <a:rPr lang="en-US" altLang="zh-CN" sz="1200" dirty="0" smtClean="0"/>
              <a:t>: BW</a:t>
            </a:r>
            <a:r>
              <a:rPr lang="en-US" altLang="zh-CN" sz="1200" baseline="-25000" dirty="0" smtClean="0"/>
              <a:t>adj</a:t>
            </a:r>
            <a:r>
              <a:rPr lang="en-US" altLang="zh-CN" sz="1200" dirty="0" smtClean="0"/>
              <a:t>=40MHz,</a:t>
            </a:r>
          </a:p>
          <a:p>
            <a:r>
              <a:rPr lang="en-US" altLang="zh-CN" sz="1200" dirty="0" smtClean="0"/>
              <a:t>N</a:t>
            </a:r>
            <a:r>
              <a:rPr lang="en-US" altLang="zh-CN" sz="1200" baseline="-25000" dirty="0" smtClean="0"/>
              <a:t>0</a:t>
            </a:r>
            <a:r>
              <a:rPr lang="en-US" altLang="zh-CN" sz="1200" dirty="0" smtClean="0"/>
              <a:t>=4,N</a:t>
            </a:r>
            <a:r>
              <a:rPr lang="en-US" altLang="zh-CN" sz="1200" baseline="-25000" dirty="0" smtClean="0"/>
              <a:t>adj</a:t>
            </a:r>
            <a:r>
              <a:rPr lang="en-US" altLang="zh-CN" sz="1200" dirty="0" smtClean="0"/>
              <a:t>=2, t=2*2/4=1, BW</a:t>
            </a:r>
            <a:r>
              <a:rPr lang="en-US" altLang="zh-CN" sz="1200" baseline="-25000" dirty="0" smtClean="0"/>
              <a:t>1</a:t>
            </a:r>
            <a:r>
              <a:rPr lang="en-US" altLang="zh-CN" sz="1200" dirty="0" smtClean="0"/>
              <a:t>=40MHz;           </a:t>
            </a:r>
          </a:p>
          <a:p>
            <a:r>
              <a:rPr lang="en-US" altLang="zh-CN" sz="1200" dirty="0" smtClean="0"/>
              <a:t>ACI</a:t>
            </a:r>
            <a:r>
              <a:rPr lang="en-US" altLang="zh-CN" sz="1400" dirty="0" smtClean="0"/>
              <a:t>|</a:t>
            </a:r>
            <a:r>
              <a:rPr lang="en-US" altLang="zh-CN" sz="800" dirty="0" smtClean="0"/>
              <a:t>[4,2],MCS3</a:t>
            </a:r>
            <a:r>
              <a:rPr lang="en-US" altLang="zh-CN" sz="1200" dirty="0" smtClean="0"/>
              <a:t>=BW</a:t>
            </a:r>
            <a:r>
              <a:rPr lang="en-US" altLang="zh-CN" sz="1200" baseline="-25000" dirty="0" smtClean="0"/>
              <a:t>1</a:t>
            </a:r>
            <a:r>
              <a:rPr lang="en-US" altLang="zh-CN" sz="1200" dirty="0" smtClean="0"/>
              <a:t>*(a</a:t>
            </a:r>
            <a:r>
              <a:rPr lang="en-US" altLang="zh-CN" sz="1200" baseline="-25000" dirty="0" smtClean="0"/>
              <a:t>0,MCS3</a:t>
            </a:r>
            <a:r>
              <a:rPr lang="en-US" altLang="zh-CN" sz="1200" dirty="0" smtClean="0"/>
              <a:t>)=a</a:t>
            </a:r>
            <a:r>
              <a:rPr lang="en-US" altLang="zh-CN" sz="1200" baseline="-25000" dirty="0" smtClean="0"/>
              <a:t>0.MCS3</a:t>
            </a:r>
            <a:r>
              <a:rPr lang="en-US" altLang="zh-CN" sz="1200" dirty="0" smtClean="0"/>
              <a:t>*40MHz,</a:t>
            </a:r>
          </a:p>
          <a:p>
            <a:r>
              <a:rPr lang="el-GR" altLang="zh-CN" sz="1200" dirty="0" smtClean="0"/>
              <a:t>Δ </a:t>
            </a:r>
            <a:r>
              <a:rPr lang="en-US" altLang="zh-CN" sz="1200" dirty="0" smtClean="0"/>
              <a:t>=11,a</a:t>
            </a:r>
            <a:r>
              <a:rPr lang="en-US" altLang="zh-CN" sz="1200" baseline="-25000" dirty="0" smtClean="0"/>
              <a:t>ref</a:t>
            </a:r>
            <a:r>
              <a:rPr lang="en-US" altLang="zh-CN" sz="1200" dirty="0" smtClean="0"/>
              <a:t>=0, a</a:t>
            </a:r>
            <a:r>
              <a:rPr lang="en-US" altLang="zh-CN" sz="1200" baseline="-25000" dirty="0" smtClean="0"/>
              <a:t>0,MCS3</a:t>
            </a:r>
            <a:r>
              <a:rPr lang="en-US" altLang="zh-CN" sz="1200" dirty="0" smtClean="0"/>
              <a:t>=-35,a</a:t>
            </a:r>
            <a:r>
              <a:rPr lang="en-US" altLang="zh-CN" sz="1200" baseline="-25000" dirty="0" smtClean="0"/>
              <a:t>1,MCS3</a:t>
            </a:r>
            <a:r>
              <a:rPr lang="en-US" altLang="zh-CN" sz="1200" dirty="0" smtClean="0"/>
              <a:t>=-45,a</a:t>
            </a:r>
            <a:r>
              <a:rPr lang="en-US" altLang="zh-CN" sz="1200" baseline="-25000" dirty="0" smtClean="0"/>
              <a:t>2,MCS3</a:t>
            </a:r>
            <a:r>
              <a:rPr lang="en-US" altLang="zh-CN" sz="1200" dirty="0" smtClean="0"/>
              <a:t>=-51;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428625"/>
            <a:ext cx="7772400" cy="1066800"/>
          </a:xfrm>
        </p:spPr>
        <p:txBody>
          <a:bodyPr/>
          <a:lstStyle/>
          <a:p>
            <a:r>
              <a:rPr lang="en-US" altLang="zh-CN" dirty="0" smtClean="0">
                <a:ea typeface="宋体" charset="-122"/>
              </a:rPr>
              <a:t>Conclusion</a:t>
            </a:r>
          </a:p>
        </p:txBody>
      </p:sp>
      <p:sp>
        <p:nvSpPr>
          <p:cNvPr id="3075" name="Content Placeholder 2"/>
          <p:cNvSpPr>
            <a:spLocks noGrp="1"/>
          </p:cNvSpPr>
          <p:nvPr>
            <p:ph idx="1"/>
          </p:nvPr>
        </p:nvSpPr>
        <p:spPr>
          <a:xfrm>
            <a:off x="723900" y="1379024"/>
            <a:ext cx="7772400" cy="4354183"/>
          </a:xfrm>
        </p:spPr>
        <p:txBody>
          <a:bodyPr/>
          <a:lstStyle/>
          <a:p>
            <a:pPr>
              <a:spcAft>
                <a:spcPts val="600"/>
              </a:spcAft>
            </a:pPr>
            <a:r>
              <a:rPr lang="en-US" altLang="zh-CN" sz="2000" dirty="0" smtClean="0">
                <a:ea typeface="宋体" charset="-122"/>
              </a:rPr>
              <a:t>A generic method of calculating </a:t>
            </a:r>
            <a:r>
              <a:rPr lang="en-US" altLang="zh-CN" sz="2000" dirty="0" smtClean="0">
                <a:ea typeface="宋体" charset="-122"/>
              </a:rPr>
              <a:t>OOB emission in </a:t>
            </a:r>
            <a:r>
              <a:rPr lang="en-US" altLang="zh-CN" sz="2000" dirty="0" smtClean="0">
                <a:ea typeface="宋体" charset="-122"/>
              </a:rPr>
              <a:t>TX side is proposed here</a:t>
            </a:r>
          </a:p>
          <a:p>
            <a:pPr lvl="1">
              <a:spcAft>
                <a:spcPts val="600"/>
              </a:spcAft>
            </a:pPr>
            <a:r>
              <a:rPr lang="en-US" altLang="zh-CN" sz="1800" dirty="0" smtClean="0">
                <a:ea typeface="宋体" charset="-122"/>
              </a:rPr>
              <a:t>from which generic analytic equations are developed and is easier to be migrated into system simulations. Two examples show how to use them in specific scenarios.</a:t>
            </a:r>
          </a:p>
          <a:p>
            <a:pPr>
              <a:spcAft>
                <a:spcPts val="600"/>
              </a:spcAft>
            </a:pPr>
            <a:r>
              <a:rPr lang="en-US" altLang="zh-CN" sz="2000" dirty="0" smtClean="0">
                <a:ea typeface="宋体" charset="-122"/>
              </a:rPr>
              <a:t>Wireless channels won’t have impact on signal waveform</a:t>
            </a:r>
          </a:p>
          <a:p>
            <a:pPr lvl="1">
              <a:spcAft>
                <a:spcPts val="600"/>
              </a:spcAft>
            </a:pPr>
            <a:r>
              <a:rPr lang="en-US" altLang="zh-CN" sz="1800" dirty="0" smtClean="0">
                <a:ea typeface="宋体" charset="-122"/>
              </a:rPr>
              <a:t>which makes calculation of ACI in TX side plus path loss can be applied in the RX side to simulate the TX side OOB impairment on noise floor in RX side. </a:t>
            </a:r>
          </a:p>
          <a:p>
            <a:pPr>
              <a:spcAft>
                <a:spcPts val="600"/>
              </a:spcAft>
            </a:pPr>
            <a:r>
              <a:rPr lang="en-US" altLang="zh-CN" sz="2000" dirty="0" smtClean="0">
                <a:ea typeface="宋体" charset="-122"/>
              </a:rPr>
              <a:t>Complicated integration method over signal waveform is replaced by summation of step line function over SM designed for different MCS.</a:t>
            </a:r>
          </a:p>
          <a:p>
            <a:pPr lvl="1">
              <a:spcAft>
                <a:spcPts val="600"/>
              </a:spcAft>
              <a:buFontTx/>
              <a:buChar char="–"/>
            </a:pPr>
            <a:r>
              <a:rPr lang="en-US" altLang="zh-CN" sz="1800" dirty="0" smtClean="0">
                <a:ea typeface="宋体" charset="-122"/>
              </a:rPr>
              <a:t>A generic function is given for calculating </a:t>
            </a:r>
            <a:r>
              <a:rPr lang="en-US" altLang="zh-CN" sz="1800" dirty="0" smtClean="0">
                <a:ea typeface="宋体" charset="-122"/>
              </a:rPr>
              <a:t> OOB emission under </a:t>
            </a:r>
            <a:r>
              <a:rPr lang="en-US" altLang="zh-CN" sz="1800" dirty="0" smtClean="0">
                <a:ea typeface="宋体" charset="-122"/>
              </a:rPr>
              <a:t>all scenarios which makes system simulator easier to take this effect into account without consuming too much calculation resources.</a:t>
            </a:r>
          </a:p>
          <a:p>
            <a:pPr>
              <a:spcAft>
                <a:spcPts val="600"/>
              </a:spcAft>
            </a:pPr>
            <a:endParaRPr lang="en-US" altLang="zh-CN" sz="2000" dirty="0" smtClean="0">
              <a:ea typeface="宋体" charset="-122"/>
            </a:endParaRPr>
          </a:p>
          <a:p>
            <a:pPr lvl="1">
              <a:spcAft>
                <a:spcPts val="600"/>
              </a:spcAft>
              <a:buNone/>
            </a:pPr>
            <a:endParaRPr lang="en-US" altLang="zh-CN" sz="1600" dirty="0" smtClean="0">
              <a:ea typeface="宋体" charset="-122"/>
            </a:endParaRPr>
          </a:p>
          <a:p>
            <a:pPr lvl="1"/>
            <a:endParaRPr lang="en-US" altLang="zh-CN" sz="1600" dirty="0" smtClean="0">
              <a:ea typeface="宋体" charset="-122"/>
            </a:endParaRPr>
          </a:p>
        </p:txBody>
      </p:sp>
      <p:sp>
        <p:nvSpPr>
          <p:cNvPr id="3077" name="Footer Placeholder 5"/>
          <p:cNvSpPr>
            <a:spLocks noGrp="1"/>
          </p:cNvSpPr>
          <p:nvPr>
            <p:ph type="ftr" sz="quarter" idx="10"/>
          </p:nvPr>
        </p:nvSpPr>
        <p:spPr>
          <a:xfrm>
            <a:off x="696913" y="332601"/>
            <a:ext cx="942566" cy="276999"/>
          </a:xfrm>
          <a:noFill/>
        </p:spPr>
        <p:txBody>
          <a:bodyPr/>
          <a:lstStyle/>
          <a:p>
            <a:pPr>
              <a:defRPr/>
            </a:pPr>
            <a:r>
              <a:rPr lang="en-US" altLang="zh-CN" dirty="0" smtClean="0"/>
              <a:t>July </a:t>
            </a:r>
            <a:r>
              <a:rPr lang="en-US" altLang="zh-CN" dirty="0"/>
              <a:t>2014</a:t>
            </a:r>
          </a:p>
        </p:txBody>
      </p:sp>
      <p:sp>
        <p:nvSpPr>
          <p:cNvPr id="6" name="页脚占位符 3"/>
          <p:cNvSpPr txBox="1">
            <a:spLocks/>
          </p:cNvSpPr>
          <p:nvPr/>
        </p:nvSpPr>
        <p:spPr bwMode="auto">
          <a:xfrm>
            <a:off x="6705600" y="6477000"/>
            <a:ext cx="183691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Yu </a:t>
            </a:r>
            <a:r>
              <a:rPr kumimoji="0" lang="en-US"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Cai</a:t>
            </a: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Huawei Technologies</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428625"/>
            <a:ext cx="7772400" cy="1066800"/>
          </a:xfrm>
        </p:spPr>
        <p:txBody>
          <a:bodyPr/>
          <a:lstStyle/>
          <a:p>
            <a:r>
              <a:rPr lang="en-US" altLang="zh-CN" dirty="0" smtClean="0">
                <a:ea typeface="宋体" charset="-122"/>
              </a:rPr>
              <a:t>Conclusion (Cont’)</a:t>
            </a:r>
          </a:p>
        </p:txBody>
      </p:sp>
      <p:sp>
        <p:nvSpPr>
          <p:cNvPr id="3075" name="Content Placeholder 2"/>
          <p:cNvSpPr>
            <a:spLocks noGrp="1"/>
          </p:cNvSpPr>
          <p:nvPr>
            <p:ph idx="1"/>
          </p:nvPr>
        </p:nvSpPr>
        <p:spPr>
          <a:xfrm>
            <a:off x="723900" y="1485899"/>
            <a:ext cx="7772400" cy="4354183"/>
          </a:xfrm>
        </p:spPr>
        <p:txBody>
          <a:bodyPr/>
          <a:lstStyle/>
          <a:p>
            <a:pPr>
              <a:spcAft>
                <a:spcPts val="600"/>
              </a:spcAft>
            </a:pPr>
            <a:r>
              <a:rPr lang="en-US" altLang="zh-CN" sz="2000" dirty="0" smtClean="0">
                <a:ea typeface="宋体" charset="-122"/>
              </a:rPr>
              <a:t>ACI &amp; AACI would have impact on CCA and SNR on AC and AAC</a:t>
            </a:r>
          </a:p>
          <a:p>
            <a:pPr lvl="1">
              <a:spcAft>
                <a:spcPts val="600"/>
              </a:spcAft>
            </a:pPr>
            <a:r>
              <a:rPr lang="en-US" altLang="zh-CN" sz="1800" dirty="0" smtClean="0">
                <a:ea typeface="宋体" charset="-122"/>
              </a:rPr>
              <a:t>CCA is a criteria to judge a channel if busy or not, it has strong correlation with ACI and AACI. The ACI and AACI would also have great impact on SNR when both channel are working simultaneously. Both channel SNR degradation can be calculated quantitatively by them. </a:t>
            </a:r>
          </a:p>
          <a:p>
            <a:pPr>
              <a:spcAft>
                <a:spcPts val="600"/>
              </a:spcAft>
            </a:pPr>
            <a:r>
              <a:rPr lang="en-US" altLang="zh-CN" sz="2000" dirty="0" smtClean="0">
                <a:ea typeface="宋体" charset="-122"/>
              </a:rPr>
              <a:t>System simulation model would take ACI into consideration while AACI scenarios might be too complicated to be involved</a:t>
            </a:r>
          </a:p>
          <a:p>
            <a:pPr lvl="1">
              <a:spcAft>
                <a:spcPts val="600"/>
              </a:spcAft>
            </a:pPr>
            <a:r>
              <a:rPr lang="en-US" altLang="zh-CN" sz="1800" dirty="0" smtClean="0">
                <a:ea typeface="宋体" charset="-122"/>
              </a:rPr>
              <a:t>In system level simulations, ACI impact can be calculated by the table in slide  19. The ACI happens in scenarios for any adjacent channels which are not orthogonal, for example, OBSS in typical. The bandwidth would not be necessarily the same as the main channel. However, for alternative channel interference, since the scenarios might have much complicated cases (for example, main channel 20MHz, AC 40MHz, AAC 160MHz, etc.), it might not be worthy to take all sorts of combination of AC, AAC bandwidth,  MCS into consideration at this time. </a:t>
            </a:r>
          </a:p>
          <a:p>
            <a:pPr>
              <a:spcAft>
                <a:spcPts val="600"/>
              </a:spcAft>
            </a:pPr>
            <a:endParaRPr lang="en-US" altLang="zh-CN" sz="2000" dirty="0" smtClean="0">
              <a:ea typeface="宋体" charset="-122"/>
            </a:endParaRPr>
          </a:p>
          <a:p>
            <a:pPr lvl="1">
              <a:spcAft>
                <a:spcPts val="600"/>
              </a:spcAft>
              <a:buNone/>
            </a:pPr>
            <a:endParaRPr lang="en-US" altLang="zh-CN" sz="1600" dirty="0" smtClean="0">
              <a:ea typeface="宋体" charset="-122"/>
            </a:endParaRPr>
          </a:p>
          <a:p>
            <a:pPr lvl="1"/>
            <a:endParaRPr lang="en-US" altLang="zh-CN" sz="1600" dirty="0" smtClean="0">
              <a:ea typeface="宋体" charset="-122"/>
            </a:endParaRPr>
          </a:p>
        </p:txBody>
      </p:sp>
      <p:sp>
        <p:nvSpPr>
          <p:cNvPr id="3077" name="Footer Placeholder 5"/>
          <p:cNvSpPr>
            <a:spLocks noGrp="1"/>
          </p:cNvSpPr>
          <p:nvPr>
            <p:ph type="ftr" sz="quarter" idx="10"/>
          </p:nvPr>
        </p:nvSpPr>
        <p:spPr>
          <a:xfrm>
            <a:off x="696913" y="332601"/>
            <a:ext cx="942566" cy="276999"/>
          </a:xfrm>
          <a:noFill/>
        </p:spPr>
        <p:txBody>
          <a:bodyPr/>
          <a:lstStyle/>
          <a:p>
            <a:pPr>
              <a:defRPr/>
            </a:pPr>
            <a:r>
              <a:rPr lang="en-US" altLang="zh-CN" dirty="0" smtClean="0"/>
              <a:t>July </a:t>
            </a:r>
            <a:r>
              <a:rPr lang="en-US" altLang="zh-CN" dirty="0"/>
              <a:t>2014</a:t>
            </a:r>
          </a:p>
        </p:txBody>
      </p:sp>
      <p:sp>
        <p:nvSpPr>
          <p:cNvPr id="6" name="页脚占位符 3"/>
          <p:cNvSpPr txBox="1">
            <a:spLocks/>
          </p:cNvSpPr>
          <p:nvPr/>
        </p:nvSpPr>
        <p:spPr bwMode="auto">
          <a:xfrm>
            <a:off x="6705600" y="6477000"/>
            <a:ext cx="183691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Yu </a:t>
            </a:r>
            <a:r>
              <a:rPr kumimoji="0" lang="en-US"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Cai</a:t>
            </a: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Huawei Technologies</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4549" y="350052"/>
            <a:ext cx="8320177" cy="1066800"/>
          </a:xfrm>
        </p:spPr>
        <p:txBody>
          <a:bodyPr/>
          <a:lstStyle/>
          <a:p>
            <a:r>
              <a:rPr lang="en-US" altLang="zh-CN" sz="2800" dirty="0" smtClean="0"/>
              <a:t>Open question for calculating ACI, AACI in RX side</a:t>
            </a:r>
            <a:endParaRPr lang="zh-CN" altLang="en-US" sz="28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24</a:t>
            </a:fld>
            <a:endParaRPr lang="en-US" altLang="zh-CN"/>
          </a:p>
        </p:txBody>
      </p:sp>
      <p:sp>
        <p:nvSpPr>
          <p:cNvPr id="6" name="TextBox 5"/>
          <p:cNvSpPr txBox="1"/>
          <p:nvPr/>
        </p:nvSpPr>
        <p:spPr>
          <a:xfrm>
            <a:off x="463444" y="1218290"/>
            <a:ext cx="8240609" cy="5262979"/>
          </a:xfrm>
          <a:prstGeom prst="rect">
            <a:avLst/>
          </a:prstGeom>
          <a:noFill/>
        </p:spPr>
        <p:txBody>
          <a:bodyPr wrap="square" rtlCol="0">
            <a:spAutoFit/>
          </a:bodyPr>
          <a:lstStyle/>
          <a:p>
            <a:pPr marL="457200" indent="-457200">
              <a:buAutoNum type="arabicPeriod"/>
            </a:pPr>
            <a:r>
              <a:rPr lang="en-US" altLang="zh-CN" dirty="0" smtClean="0"/>
              <a:t>ACI, AACI calculation strongly depends on receiver architecture, for example, heterodyne receiver or direct conversion. </a:t>
            </a:r>
          </a:p>
          <a:p>
            <a:pPr marL="457200" indent="-457200">
              <a:buAutoNum type="arabicPeriod"/>
            </a:pPr>
            <a:r>
              <a:rPr lang="en-US" altLang="zh-CN" dirty="0" smtClean="0"/>
              <a:t>Heterodyne receiver is sensitive to channel selection filter  image rejection ratio. Both of these needs to be taken into modeling if this architecture is adopted.</a:t>
            </a:r>
          </a:p>
          <a:p>
            <a:pPr marL="457200" indent="-457200">
              <a:buAutoNum type="arabicPeriod"/>
            </a:pPr>
            <a:r>
              <a:rPr lang="en-US" altLang="zh-CN" dirty="0" smtClean="0"/>
              <a:t>Direct conversion receiver needs to have convincing model which reflects impact of real IQ imbalance and anti-aliasing filter. </a:t>
            </a:r>
          </a:p>
          <a:p>
            <a:pPr marL="457200" indent="-457200">
              <a:buAutoNum type="arabicPeriod"/>
            </a:pPr>
            <a:r>
              <a:rPr lang="en-US" altLang="zh-CN" dirty="0" smtClean="0"/>
              <a:t>Sensitivity and maximum tolerable AC/AAC blocker is specified in the standard. However, how to calculate the impact of blocker’s performance on sensitivity is strongly associated with receiver algorithm. Therefore, RX side calculation is unavoidable in a sense.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en-US" altLang="zh-CN" sz="2400" dirty="0" smtClean="0">
                <a:ea typeface="宋体" charset="-122"/>
              </a:rPr>
              <a:t>Reference</a:t>
            </a:r>
            <a:endParaRPr lang="zh-CN" altLang="en-US" sz="2400" dirty="0" smtClean="0">
              <a:ea typeface="宋体" charset="-122"/>
            </a:endParaRPr>
          </a:p>
        </p:txBody>
      </p:sp>
      <p:sp>
        <p:nvSpPr>
          <p:cNvPr id="10244" name="日期占位符 3"/>
          <p:cNvSpPr>
            <a:spLocks noGrp="1"/>
          </p:cNvSpPr>
          <p:nvPr>
            <p:ph type="dt" sz="quarter" idx="10"/>
          </p:nvPr>
        </p:nvSpPr>
        <p:spPr>
          <a:xfrm>
            <a:off x="696913" y="332601"/>
            <a:ext cx="942566" cy="276999"/>
          </a:xfrm>
          <a:noFill/>
        </p:spPr>
        <p:txBody>
          <a:bodyPr/>
          <a:lstStyle/>
          <a:p>
            <a:r>
              <a:rPr lang="en-US" altLang="zh-CN" dirty="0" smtClean="0"/>
              <a:t>July</a:t>
            </a:r>
            <a:r>
              <a:rPr lang="en-US" altLang="zh-CN" dirty="0" smtClean="0">
                <a:ea typeface="宋体" charset="-122"/>
              </a:rPr>
              <a:t> </a:t>
            </a:r>
            <a:r>
              <a:rPr lang="en-US" altLang="zh-CN" dirty="0">
                <a:ea typeface="宋体" charset="-122"/>
              </a:rPr>
              <a:t>2014</a:t>
            </a:r>
          </a:p>
        </p:txBody>
      </p:sp>
      <p:sp>
        <p:nvSpPr>
          <p:cNvPr id="10245" name="页脚占位符 4"/>
          <p:cNvSpPr>
            <a:spLocks noGrp="1"/>
          </p:cNvSpPr>
          <p:nvPr>
            <p:ph type="ftr" sz="quarter" idx="11"/>
          </p:nvPr>
        </p:nvSpPr>
        <p:spPr>
          <a:xfrm>
            <a:off x="6707012" y="6475413"/>
            <a:ext cx="1836913" cy="184666"/>
          </a:xfrm>
          <a:noFill/>
        </p:spPr>
        <p:txBody>
          <a:bodyPr/>
          <a:lstStyle/>
          <a:p>
            <a:r>
              <a:rPr lang="en-US" altLang="zh-CN" dirty="0" smtClean="0">
                <a:ea typeface="宋体" charset="-122"/>
              </a:rPr>
              <a:t>Yu </a:t>
            </a:r>
            <a:r>
              <a:rPr lang="en-US" altLang="zh-CN" dirty="0" err="1" smtClean="0">
                <a:ea typeface="宋体" charset="-122"/>
              </a:rPr>
              <a:t>Cai</a:t>
            </a:r>
            <a:r>
              <a:rPr lang="en-US" altLang="zh-CN" dirty="0" smtClean="0">
                <a:ea typeface="宋体" charset="-122"/>
              </a:rPr>
              <a:t>, </a:t>
            </a:r>
            <a:r>
              <a:rPr lang="en-US" altLang="zh-CN" dirty="0" err="1">
                <a:ea typeface="宋体" charset="-122"/>
              </a:rPr>
              <a:t>Huawei</a:t>
            </a:r>
            <a:r>
              <a:rPr lang="en-US" altLang="zh-CN" dirty="0">
                <a:ea typeface="宋体" charset="-122"/>
              </a:rPr>
              <a:t> Technologies</a:t>
            </a:r>
          </a:p>
        </p:txBody>
      </p:sp>
      <p:sp>
        <p:nvSpPr>
          <p:cNvPr id="10246" name="灯片编号占位符 5"/>
          <p:cNvSpPr>
            <a:spLocks noGrp="1"/>
          </p:cNvSpPr>
          <p:nvPr>
            <p:ph type="sldNum" sz="quarter" idx="12"/>
          </p:nvPr>
        </p:nvSpPr>
        <p:spPr>
          <a:noFill/>
        </p:spPr>
        <p:txBody>
          <a:bodyPr/>
          <a:lstStyle/>
          <a:p>
            <a:r>
              <a:rPr lang="en-US" altLang="zh-CN">
                <a:ea typeface="宋体" charset="-122"/>
              </a:rPr>
              <a:t>Slide </a:t>
            </a:r>
            <a:fld id="{17D17727-ED72-4754-8226-951BB3D09AB8}" type="slidenum">
              <a:rPr lang="en-US" altLang="zh-CN">
                <a:ea typeface="宋体" charset="-122"/>
              </a:rPr>
              <a:pPr/>
              <a:t>25</a:t>
            </a:fld>
            <a:endParaRPr lang="en-US" altLang="zh-CN">
              <a:ea typeface="宋体" charset="-122"/>
            </a:endParaRPr>
          </a:p>
        </p:txBody>
      </p:sp>
      <p:graphicFrame>
        <p:nvGraphicFramePr>
          <p:cNvPr id="9" name="表格 8"/>
          <p:cNvGraphicFramePr>
            <a:graphicFrameLocks noGrp="1"/>
          </p:cNvGraphicFramePr>
          <p:nvPr/>
        </p:nvGraphicFramePr>
        <p:xfrm>
          <a:off x="1066800" y="1828800"/>
          <a:ext cx="7010399" cy="2510825"/>
        </p:xfrm>
        <a:graphic>
          <a:graphicData uri="http://schemas.openxmlformats.org/drawingml/2006/table">
            <a:tbl>
              <a:tblPr firstRow="1" bandRow="1">
                <a:tableStyleId>{5C22544A-7EE6-4342-B048-85BDC9FD1C3A}</a:tableStyleId>
              </a:tblPr>
              <a:tblGrid>
                <a:gridCol w="762000"/>
                <a:gridCol w="1612490"/>
                <a:gridCol w="1724332"/>
                <a:gridCol w="2149669"/>
                <a:gridCol w="761908"/>
              </a:tblGrid>
              <a:tr h="222743">
                <a:tc>
                  <a:txBody>
                    <a:bodyPr/>
                    <a:lstStyle/>
                    <a:p>
                      <a:endParaRPr lang="zh-CN" altLang="en-US" sz="1000" dirty="0"/>
                    </a:p>
                  </a:txBody>
                  <a:tcPr anchor="ctr" anchorCtr="1"/>
                </a:tc>
                <a:tc>
                  <a:txBody>
                    <a:bodyPr/>
                    <a:lstStyle/>
                    <a:p>
                      <a:r>
                        <a:rPr lang="en-US" altLang="zh-CN" sz="1000" dirty="0" smtClean="0"/>
                        <a:t>Author</a:t>
                      </a:r>
                      <a:endParaRPr lang="zh-CN" altLang="en-US" sz="1000" dirty="0"/>
                    </a:p>
                  </a:txBody>
                  <a:tcPr anchor="ctr" anchorCtr="1"/>
                </a:tc>
                <a:tc>
                  <a:txBody>
                    <a:bodyPr/>
                    <a:lstStyle/>
                    <a:p>
                      <a:r>
                        <a:rPr lang="en-US" altLang="zh-CN" sz="1000" dirty="0" smtClean="0"/>
                        <a:t>Title</a:t>
                      </a:r>
                      <a:endParaRPr lang="zh-CN" altLang="en-US" sz="1000" dirty="0"/>
                    </a:p>
                  </a:txBody>
                  <a:tcPr anchor="ctr" anchorCtr="1"/>
                </a:tc>
                <a:tc>
                  <a:txBody>
                    <a:bodyPr/>
                    <a:lstStyle/>
                    <a:p>
                      <a:r>
                        <a:rPr lang="en-US" altLang="zh-CN" sz="1000" dirty="0" smtClean="0"/>
                        <a:t>Source</a:t>
                      </a:r>
                      <a:endParaRPr lang="zh-CN" altLang="en-US" sz="1000" dirty="0"/>
                    </a:p>
                  </a:txBody>
                  <a:tcPr anchor="ctr" anchorCtr="1"/>
                </a:tc>
                <a:tc>
                  <a:txBody>
                    <a:bodyPr/>
                    <a:lstStyle/>
                    <a:p>
                      <a:r>
                        <a:rPr lang="en-US" altLang="zh-CN" sz="1000" dirty="0" smtClean="0"/>
                        <a:t>Date</a:t>
                      </a:r>
                      <a:endParaRPr lang="zh-CN" altLang="en-US" sz="1000" dirty="0"/>
                    </a:p>
                  </a:txBody>
                  <a:tcPr anchor="ctr" anchorCtr="1"/>
                </a:tc>
              </a:tr>
              <a:tr h="361957">
                <a:tc>
                  <a:txBody>
                    <a:bodyPr/>
                    <a:lstStyle/>
                    <a:p>
                      <a:r>
                        <a:rPr lang="en-US" altLang="zh-CN" sz="800" dirty="0" smtClean="0"/>
                        <a:t>[1]</a:t>
                      </a:r>
                      <a:endParaRPr lang="zh-CN" altLang="en-US" sz="800" dirty="0"/>
                    </a:p>
                  </a:txBody>
                  <a:tcPr anchor="ctr" anchorCtr="1"/>
                </a:tc>
                <a:tc>
                  <a:txBody>
                    <a:bodyPr/>
                    <a:lstStyle/>
                    <a:p>
                      <a:pPr marL="0" algn="l" defTabSz="914400" rtl="0" eaLnBrk="1" latinLnBrk="0" hangingPunct="1"/>
                      <a:r>
                        <a:rPr lang="en-US" altLang="zh-CN" sz="800" kern="1200" dirty="0" err="1" smtClean="0">
                          <a:solidFill>
                            <a:schemeClr val="dk1"/>
                          </a:solidFill>
                          <a:latin typeface="+mn-lt"/>
                          <a:ea typeface="新細明體" pitchFamily="18" charset="-120"/>
                          <a:cs typeface="+mn-cs"/>
                        </a:rPr>
                        <a:t>Tian</a:t>
                      </a:r>
                      <a:r>
                        <a:rPr lang="en-US" altLang="zh-CN" sz="800" kern="1200" dirty="0" smtClean="0">
                          <a:solidFill>
                            <a:schemeClr val="dk1"/>
                          </a:solidFill>
                          <a:latin typeface="+mn-lt"/>
                          <a:ea typeface="新細明體" pitchFamily="18" charset="-120"/>
                          <a:cs typeface="+mn-cs"/>
                        </a:rPr>
                        <a:t>-Wei Huang</a:t>
                      </a:r>
                      <a:endParaRPr lang="zh-CN" altLang="en-US" sz="800" kern="1200" dirty="0">
                        <a:solidFill>
                          <a:schemeClr val="dk1"/>
                        </a:solidFill>
                        <a:latin typeface="+mn-lt"/>
                        <a:ea typeface="新細明體" pitchFamily="18" charset="-120"/>
                        <a:cs typeface="+mn-cs"/>
                      </a:endParaRPr>
                    </a:p>
                  </a:txBody>
                  <a:tcPr anchor="ctr" anchorCtr="1"/>
                </a:tc>
                <a:tc>
                  <a:txBody>
                    <a:bodyPr/>
                    <a:lstStyle/>
                    <a:p>
                      <a:r>
                        <a:rPr lang="en-US" altLang="zh-TW" sz="800" dirty="0" smtClean="0">
                          <a:ea typeface="新細明體" pitchFamily="18" charset="-120"/>
                        </a:rPr>
                        <a:t>80-MHz Non-Contiguous Channel Spectrum</a:t>
                      </a:r>
                      <a:endParaRPr lang="zh-CN" altLang="en-US" sz="800" dirty="0"/>
                    </a:p>
                  </a:txBody>
                  <a:tcPr anchor="ctr" anchorCtr="1"/>
                </a:tc>
                <a:tc>
                  <a:txBody>
                    <a:bodyPr/>
                    <a:lstStyle/>
                    <a:p>
                      <a:r>
                        <a:rPr lang="en-US" altLang="zh-CN" sz="800" dirty="0" smtClean="0"/>
                        <a:t>11-11-0063-00-00ac-80-mhz-non-contiguous-channel-spectrum</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t>2011-1</a:t>
                      </a:r>
                      <a:endParaRPr lang="zh-CN" altLang="en-US" sz="800" dirty="0" smtClean="0"/>
                    </a:p>
                  </a:txBody>
                  <a:tcPr anchor="ctr" anchorCtr="1"/>
                </a:tc>
              </a:tr>
              <a:tr h="361957">
                <a:tc>
                  <a:txBody>
                    <a:bodyPr/>
                    <a:lstStyle/>
                    <a:p>
                      <a:r>
                        <a:rPr lang="en-US" altLang="zh-CN" sz="800" dirty="0" smtClean="0"/>
                        <a:t>[2]</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mn-lt"/>
                          <a:ea typeface="新細明體" pitchFamily="18" charset="-120"/>
                          <a:cs typeface="+mn-cs"/>
                        </a:rPr>
                        <a:t>Paul </a:t>
                      </a:r>
                      <a:r>
                        <a:rPr lang="en-US" altLang="zh-CN" sz="800" kern="1200" dirty="0" err="1" smtClean="0">
                          <a:solidFill>
                            <a:schemeClr val="dk1"/>
                          </a:solidFill>
                          <a:latin typeface="+mn-lt"/>
                          <a:ea typeface="新細明體" pitchFamily="18" charset="-120"/>
                          <a:cs typeface="+mn-cs"/>
                        </a:rPr>
                        <a:t>Chiuchiolo</a:t>
                      </a:r>
                      <a:r>
                        <a:rPr lang="en-US" altLang="zh-CN" sz="800" kern="1200" dirty="0" smtClean="0">
                          <a:solidFill>
                            <a:schemeClr val="dk1"/>
                          </a:solidFill>
                          <a:latin typeface="+mn-lt"/>
                          <a:ea typeface="新細明體" pitchFamily="18" charset="-120"/>
                          <a:cs typeface="+mn-cs"/>
                        </a:rPr>
                        <a:t>, Mark Webster</a:t>
                      </a:r>
                    </a:p>
                  </a:txBody>
                  <a:tcPr anchor="ctr" anchorCtr="1"/>
                </a:tc>
                <a:tc>
                  <a:txBody>
                    <a:bodyPr/>
                    <a:lstStyle/>
                    <a:p>
                      <a:pPr marL="0" algn="l" defTabSz="914400" rtl="0" eaLnBrk="1" latinLnBrk="0" hangingPunct="1"/>
                      <a:r>
                        <a:rPr lang="en-US" altLang="zh-CN" sz="800" kern="1200" dirty="0" smtClean="0">
                          <a:solidFill>
                            <a:schemeClr val="dk1"/>
                          </a:solidFill>
                          <a:latin typeface="+mn-lt"/>
                          <a:ea typeface="新細明體" pitchFamily="18" charset="-120"/>
                          <a:cs typeface="+mn-cs"/>
                        </a:rPr>
                        <a:t>Power Amp Effects for </a:t>
                      </a:r>
                      <a:r>
                        <a:rPr lang="en-US" altLang="zh-CN" sz="800" kern="1200" dirty="0" err="1" smtClean="0">
                          <a:solidFill>
                            <a:schemeClr val="dk1"/>
                          </a:solidFill>
                          <a:latin typeface="+mn-lt"/>
                          <a:ea typeface="新細明體" pitchFamily="18" charset="-120"/>
                          <a:cs typeface="+mn-cs"/>
                        </a:rPr>
                        <a:t>HRb</a:t>
                      </a:r>
                      <a:r>
                        <a:rPr lang="en-US" altLang="zh-CN" sz="800" kern="1200" dirty="0" smtClean="0">
                          <a:solidFill>
                            <a:schemeClr val="dk1"/>
                          </a:solidFill>
                          <a:latin typeface="+mn-lt"/>
                          <a:ea typeface="新細明體" pitchFamily="18" charset="-120"/>
                          <a:cs typeface="+mn-cs"/>
                        </a:rPr>
                        <a:t> OFDM</a:t>
                      </a:r>
                      <a:endParaRPr lang="zh-CN" altLang="en-US" sz="800" kern="1200" dirty="0">
                        <a:solidFill>
                          <a:schemeClr val="dk1"/>
                        </a:solidFill>
                        <a:latin typeface="+mn-lt"/>
                        <a:ea typeface="新細明體" pitchFamily="18" charset="-120"/>
                        <a:cs typeface="+mn-cs"/>
                      </a:endParaRPr>
                    </a:p>
                  </a:txBody>
                  <a:tcPr anchor="ctr" anchorCtr="1"/>
                </a:tc>
                <a:tc>
                  <a:txBody>
                    <a:bodyPr/>
                    <a:lstStyle/>
                    <a:p>
                      <a:r>
                        <a:rPr lang="en-US" altLang="zh-CN" sz="800" dirty="0" smtClean="0"/>
                        <a:t>11-00-0393-00-000g-power-and-effects-for-hrb-ofdm</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t>2000-11</a:t>
                      </a:r>
                      <a:endParaRPr lang="zh-CN" altLang="en-US" sz="800" dirty="0" smtClean="0"/>
                    </a:p>
                  </a:txBody>
                  <a:tcPr anchor="ctr" anchorCtr="1"/>
                </a:tc>
              </a:tr>
              <a:tr h="361957">
                <a:tc>
                  <a:txBody>
                    <a:bodyPr/>
                    <a:lstStyle/>
                    <a:p>
                      <a:r>
                        <a:rPr lang="en-US" altLang="zh-CN" sz="800" dirty="0" smtClean="0"/>
                        <a:t>[3]</a:t>
                      </a:r>
                      <a:endParaRPr lang="zh-CN" altLang="en-US" sz="800" dirty="0"/>
                    </a:p>
                  </a:txBody>
                  <a:tcPr anchor="ctr" anchorCtr="1"/>
                </a:tc>
                <a:tc>
                  <a:txBody>
                    <a:bodyPr/>
                    <a:lstStyle/>
                    <a:p>
                      <a:pPr marL="0" algn="l" defTabSz="914400" rtl="0" eaLnBrk="1" latinLnBrk="0" hangingPunct="1"/>
                      <a:r>
                        <a:rPr lang="en-US" altLang="zh-CN" sz="800" dirty="0" smtClean="0">
                          <a:solidFill>
                            <a:schemeClr val="tx2"/>
                          </a:solidFill>
                          <a:ea typeface="宋体" charset="-122"/>
                        </a:rPr>
                        <a:t>Colin </a:t>
                      </a:r>
                      <a:r>
                        <a:rPr lang="en-US" altLang="zh-CN" sz="800" dirty="0" err="1" smtClean="0">
                          <a:solidFill>
                            <a:schemeClr val="tx2"/>
                          </a:solidFill>
                          <a:ea typeface="宋体" charset="-122"/>
                        </a:rPr>
                        <a:t>Lanzl</a:t>
                      </a:r>
                      <a:r>
                        <a:rPr lang="en-US" altLang="zh-CN" sz="800" dirty="0" smtClean="0">
                          <a:solidFill>
                            <a:schemeClr val="tx2"/>
                          </a:solidFill>
                          <a:ea typeface="宋体" charset="-122"/>
                        </a:rPr>
                        <a:t> </a:t>
                      </a:r>
                      <a:endParaRPr lang="zh-CN" altLang="en-US" sz="800" kern="1200" dirty="0">
                        <a:solidFill>
                          <a:schemeClr val="dk1"/>
                        </a:solidFill>
                        <a:latin typeface="+mn-lt"/>
                        <a:ea typeface="新細明體" pitchFamily="18" charset="-120"/>
                        <a:cs typeface="+mn-cs"/>
                      </a:endParaRPr>
                    </a:p>
                  </a:txBody>
                  <a:tcPr anchor="ctr" anchorCtr="1"/>
                </a:tc>
                <a:tc>
                  <a:txBody>
                    <a:bodyPr/>
                    <a:lstStyle/>
                    <a:p>
                      <a:r>
                        <a:rPr lang="en-US" altLang="zh-CN" sz="800" b="0" u="none" dirty="0" smtClean="0">
                          <a:solidFill>
                            <a:schemeClr val="tx2"/>
                          </a:solidFill>
                          <a:effectLst>
                            <a:outerShdw blurRad="38100" dist="38100" dir="2700000" algn="tl">
                              <a:srgbClr val="C0C0C0"/>
                            </a:outerShdw>
                          </a:effectLst>
                          <a:ea typeface="宋体" charset="-122"/>
                        </a:rPr>
                        <a:t>IEEE P802.15 Working Group for Wireless Personal Area Networks (WPANs)</a:t>
                      </a:r>
                      <a:endParaRPr lang="zh-CN" altLang="en-US" sz="800" b="0" u="none" dirty="0"/>
                    </a:p>
                  </a:txBody>
                  <a:tcPr anchor="ctr" anchorCtr="1"/>
                </a:tc>
                <a:tc>
                  <a:txBody>
                    <a:bodyPr/>
                    <a:lstStyle/>
                    <a:p>
                      <a:r>
                        <a:rPr lang="en-US" altLang="zh-CN" sz="800" dirty="0" smtClean="0"/>
                        <a:t>15-04-0663-00-004b-recommendations-power-amp-model-and-multipath-rms-delay-spread</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t>2004-11</a:t>
                      </a:r>
                      <a:endParaRPr lang="zh-CN" altLang="en-US" sz="800" dirty="0" smtClean="0"/>
                    </a:p>
                  </a:txBody>
                  <a:tcPr anchor="ctr" anchorCtr="1"/>
                </a:tc>
              </a:tr>
              <a:tr h="361957">
                <a:tc>
                  <a:txBody>
                    <a:bodyPr/>
                    <a:lstStyle/>
                    <a:p>
                      <a:r>
                        <a:rPr lang="en-US" altLang="zh-CN" sz="800" dirty="0" smtClean="0"/>
                        <a:t>[4]</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b="0" u="none" kern="1200" dirty="0" smtClean="0">
                          <a:solidFill>
                            <a:schemeClr val="tx2"/>
                          </a:solidFill>
                          <a:effectLst>
                            <a:outerShdw blurRad="38100" dist="38100" dir="2700000" algn="tl">
                              <a:srgbClr val="C0C0C0"/>
                            </a:outerShdw>
                          </a:effectLst>
                          <a:latin typeface="+mn-lt"/>
                          <a:ea typeface="宋体" charset="-122"/>
                          <a:cs typeface="+mn-cs"/>
                        </a:rPr>
                        <a:t>Mark Webster and Karen </a:t>
                      </a:r>
                      <a:r>
                        <a:rPr lang="en-US" altLang="zh-CN" sz="800" b="0" u="none" kern="1200" dirty="0" err="1" smtClean="0">
                          <a:solidFill>
                            <a:schemeClr val="tx2"/>
                          </a:solidFill>
                          <a:effectLst>
                            <a:outerShdw blurRad="38100" dist="38100" dir="2700000" algn="tl">
                              <a:srgbClr val="C0C0C0"/>
                            </a:outerShdw>
                          </a:effectLst>
                          <a:latin typeface="+mn-lt"/>
                          <a:ea typeface="宋体" charset="-122"/>
                          <a:cs typeface="+mn-cs"/>
                        </a:rPr>
                        <a:t>Halford</a:t>
                      </a:r>
                      <a:endParaRPr lang="en-US" altLang="zh-CN" sz="800" b="0" u="none" kern="1200" dirty="0" smtClean="0">
                        <a:solidFill>
                          <a:schemeClr val="tx2"/>
                        </a:solidFill>
                        <a:effectLst>
                          <a:outerShdw blurRad="38100" dist="38100" dir="2700000" algn="tl">
                            <a:srgbClr val="C0C0C0"/>
                          </a:outerShdw>
                        </a:effectLst>
                        <a:latin typeface="+mn-lt"/>
                        <a:ea typeface="宋体" charset="-122"/>
                        <a:cs typeface="+mn-cs"/>
                      </a:endParaRPr>
                    </a:p>
                  </a:txBody>
                  <a:tcPr anchor="ctr" anchorCtr="1"/>
                </a:tc>
                <a:tc>
                  <a:txBody>
                    <a:bodyPr/>
                    <a:lstStyle/>
                    <a:p>
                      <a:pPr marL="0" algn="l" defTabSz="914400" rtl="0" eaLnBrk="1" latinLnBrk="0" hangingPunct="1"/>
                      <a:r>
                        <a:rPr lang="en-US" altLang="zh-CN" sz="800" b="0" u="none" kern="1200" dirty="0" smtClean="0">
                          <a:solidFill>
                            <a:schemeClr val="tx2"/>
                          </a:solidFill>
                          <a:effectLst>
                            <a:outerShdw blurRad="38100" dist="38100" dir="2700000" algn="tl">
                              <a:srgbClr val="C0C0C0"/>
                            </a:outerShdw>
                          </a:effectLst>
                          <a:latin typeface="+mn-lt"/>
                          <a:ea typeface="宋体" charset="-122"/>
                          <a:cs typeface="+mn-cs"/>
                        </a:rPr>
                        <a:t>Spectral Mask Considerations for 802.11 </a:t>
                      </a:r>
                      <a:r>
                        <a:rPr lang="en-US" altLang="zh-CN" sz="800" b="0" u="none" kern="1200" dirty="0" err="1" smtClean="0">
                          <a:solidFill>
                            <a:schemeClr val="tx2"/>
                          </a:solidFill>
                          <a:effectLst>
                            <a:outerShdw blurRad="38100" dist="38100" dir="2700000" algn="tl">
                              <a:srgbClr val="C0C0C0"/>
                            </a:outerShdw>
                          </a:effectLst>
                          <a:latin typeface="+mn-lt"/>
                          <a:ea typeface="宋体" charset="-122"/>
                          <a:cs typeface="+mn-cs"/>
                        </a:rPr>
                        <a:t>HRb</a:t>
                      </a:r>
                      <a:endParaRPr lang="zh-CN" altLang="en-US" sz="800" b="0" u="none" kern="1200" dirty="0">
                        <a:solidFill>
                          <a:schemeClr val="tx2"/>
                        </a:solidFill>
                        <a:effectLst>
                          <a:outerShdw blurRad="38100" dist="38100" dir="2700000" algn="tl">
                            <a:srgbClr val="C0C0C0"/>
                          </a:outerShdw>
                        </a:effectLst>
                        <a:latin typeface="+mn-lt"/>
                        <a:ea typeface="宋体" charset="-122"/>
                        <a:cs typeface="+mn-cs"/>
                      </a:endParaRPr>
                    </a:p>
                  </a:txBody>
                  <a:tcPr anchor="ctr" anchorCtr="1"/>
                </a:tc>
                <a:tc>
                  <a:txBody>
                    <a:bodyPr/>
                    <a:lstStyle/>
                    <a:p>
                      <a:r>
                        <a:rPr lang="en-US" altLang="zh-CN" sz="800" dirty="0" smtClean="0"/>
                        <a:t>11-00-0283-00-00sb-spectrum-mask-considerations-for-802-11-hrb</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t>2000-09</a:t>
                      </a:r>
                      <a:endParaRPr lang="zh-CN" altLang="en-US" sz="800" dirty="0" smtClean="0"/>
                    </a:p>
                  </a:txBody>
                  <a:tcPr anchor="ctr" anchorCtr="1"/>
                </a:tc>
              </a:tr>
              <a:tr h="361957">
                <a:tc>
                  <a:txBody>
                    <a:bodyPr/>
                    <a:lstStyle/>
                    <a:p>
                      <a:r>
                        <a:rPr lang="en-US" altLang="zh-CN" sz="800" dirty="0" smtClean="0"/>
                        <a:t>[5]</a:t>
                      </a:r>
                      <a:endParaRPr lang="zh-CN" altLang="en-US" sz="800" dirty="0"/>
                    </a:p>
                  </a:txBody>
                  <a:tcPr anchor="ctr" anchorCtr="1"/>
                </a:tc>
                <a:tc>
                  <a:txBody>
                    <a:bodyPr/>
                    <a:lstStyle/>
                    <a:p>
                      <a:pPr marL="0" algn="l" defTabSz="914400" rtl="0" eaLnBrk="1" latinLnBrk="0" hangingPunct="1"/>
                      <a:r>
                        <a:rPr lang="en-US" altLang="zh-CN" sz="800" b="0" u="none" kern="1200" dirty="0" smtClean="0">
                          <a:solidFill>
                            <a:schemeClr val="tx2"/>
                          </a:solidFill>
                          <a:effectLst>
                            <a:outerShdw blurRad="38100" dist="38100" dir="2700000" algn="tl">
                              <a:srgbClr val="C0C0C0"/>
                            </a:outerShdw>
                          </a:effectLst>
                          <a:latin typeface="+mn-lt"/>
                          <a:ea typeface="宋体" charset="-122"/>
                          <a:cs typeface="+mn-cs"/>
                        </a:rPr>
                        <a:t>Mark Webster </a:t>
                      </a:r>
                      <a:endParaRPr lang="zh-CN" altLang="en-US" sz="800" b="0" u="none" kern="1200" dirty="0">
                        <a:solidFill>
                          <a:schemeClr val="tx2"/>
                        </a:solidFill>
                        <a:effectLst>
                          <a:outerShdw blurRad="38100" dist="38100" dir="2700000" algn="tl">
                            <a:srgbClr val="C0C0C0"/>
                          </a:outerShdw>
                        </a:effectLst>
                        <a:latin typeface="+mn-lt"/>
                        <a:ea typeface="宋体" charset="-122"/>
                        <a:cs typeface="+mn-cs"/>
                      </a:endParaRPr>
                    </a:p>
                  </a:txBody>
                  <a:tcPr anchor="ctr" anchorCtr="1"/>
                </a:tc>
                <a:tc>
                  <a:txBody>
                    <a:bodyPr/>
                    <a:lstStyle/>
                    <a:p>
                      <a:pPr marL="0" algn="l" defTabSz="914400" rtl="0" eaLnBrk="1" latinLnBrk="0" hangingPunct="1"/>
                      <a:r>
                        <a:rPr lang="en-US" altLang="zh-CN" sz="800" b="0" u="none" kern="1200" dirty="0" smtClean="0">
                          <a:solidFill>
                            <a:schemeClr val="tx2"/>
                          </a:solidFill>
                          <a:effectLst>
                            <a:outerShdw blurRad="38100" dist="38100" dir="2700000" algn="tl">
                              <a:srgbClr val="C0C0C0"/>
                            </a:outerShdw>
                          </a:effectLst>
                          <a:latin typeface="+mn-lt"/>
                          <a:ea typeface="宋体" charset="-122"/>
                          <a:cs typeface="+mn-cs"/>
                        </a:rPr>
                        <a:t>Suggested PA Model for </a:t>
                      </a:r>
                      <a:r>
                        <a:rPr lang="en-US" altLang="zh-CN" sz="800" b="0" u="none" kern="1200" baseline="0" dirty="0" smtClean="0">
                          <a:solidFill>
                            <a:schemeClr val="tx2"/>
                          </a:solidFill>
                          <a:effectLst>
                            <a:outerShdw blurRad="38100" dist="38100" dir="2700000" algn="tl">
                              <a:srgbClr val="C0C0C0"/>
                            </a:outerShdw>
                          </a:effectLst>
                          <a:latin typeface="+mn-lt"/>
                          <a:ea typeface="宋体" charset="-122"/>
                          <a:cs typeface="+mn-cs"/>
                        </a:rPr>
                        <a:t> </a:t>
                      </a:r>
                      <a:r>
                        <a:rPr lang="en-US" altLang="zh-CN" sz="800" b="0" u="none" kern="1200" dirty="0" smtClean="0">
                          <a:solidFill>
                            <a:schemeClr val="tx2"/>
                          </a:solidFill>
                          <a:effectLst>
                            <a:outerShdw blurRad="38100" dist="38100" dir="2700000" algn="tl">
                              <a:srgbClr val="C0C0C0"/>
                            </a:outerShdw>
                          </a:effectLst>
                          <a:latin typeface="+mn-lt"/>
                          <a:ea typeface="宋体" charset="-122"/>
                          <a:cs typeface="+mn-cs"/>
                        </a:rPr>
                        <a:t>802.11 </a:t>
                      </a:r>
                      <a:r>
                        <a:rPr lang="en-US" altLang="zh-CN" sz="800" b="0" u="none" kern="1200" dirty="0" err="1" smtClean="0">
                          <a:solidFill>
                            <a:schemeClr val="tx2"/>
                          </a:solidFill>
                          <a:effectLst>
                            <a:outerShdw blurRad="38100" dist="38100" dir="2700000" algn="tl">
                              <a:srgbClr val="C0C0C0"/>
                            </a:outerShdw>
                          </a:effectLst>
                          <a:latin typeface="+mn-lt"/>
                          <a:ea typeface="宋体" charset="-122"/>
                          <a:cs typeface="+mn-cs"/>
                        </a:rPr>
                        <a:t>HRb</a:t>
                      </a:r>
                      <a:endParaRPr lang="zh-CN" altLang="en-US" sz="800" b="0" u="none" kern="1200" dirty="0">
                        <a:solidFill>
                          <a:schemeClr val="tx2"/>
                        </a:solidFill>
                        <a:effectLst>
                          <a:outerShdw blurRad="38100" dist="38100" dir="2700000" algn="tl">
                            <a:srgbClr val="C0C0C0"/>
                          </a:outerShdw>
                        </a:effectLst>
                        <a:latin typeface="+mn-lt"/>
                        <a:ea typeface="宋体" charset="-122"/>
                        <a:cs typeface="+mn-cs"/>
                      </a:endParaRPr>
                    </a:p>
                  </a:txBody>
                  <a:tcPr anchor="ctr" anchorCtr="1"/>
                </a:tc>
                <a:tc>
                  <a:txBody>
                    <a:bodyPr/>
                    <a:lstStyle/>
                    <a:p>
                      <a:r>
                        <a:rPr lang="en-US" altLang="zh-CN" sz="800" dirty="0" smtClean="0"/>
                        <a:t>11-00-0294-00-00sb-suggested..</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t>2000-09</a:t>
                      </a:r>
                      <a:endParaRPr lang="zh-CN" altLang="en-US" sz="800" dirty="0" smtClean="0"/>
                    </a:p>
                  </a:txBody>
                  <a:tcPr anchor="ctr" anchorCtr="1"/>
                </a:tc>
              </a:tr>
              <a:tr h="361957">
                <a:tc>
                  <a:txBody>
                    <a:bodyPr/>
                    <a:lstStyle/>
                    <a:p>
                      <a:r>
                        <a:rPr lang="en-US" altLang="zh-CN" sz="800" dirty="0" smtClean="0"/>
                        <a:t>[6]</a:t>
                      </a:r>
                      <a:endParaRPr lang="zh-CN" altLang="en-US" sz="800" dirty="0"/>
                    </a:p>
                  </a:txBody>
                  <a:tcPr anchor="ctr" anchorCtr="1"/>
                </a:tc>
                <a:tc>
                  <a:txBody>
                    <a:bodyPr/>
                    <a:lstStyle/>
                    <a:p>
                      <a:pPr marL="0" algn="l" defTabSz="914400" rtl="0" eaLnBrk="1" latinLnBrk="0" hangingPunct="1"/>
                      <a:r>
                        <a:rPr lang="en-US" altLang="zh-CN" sz="800" b="0" u="none" kern="1200" dirty="0" err="1" smtClean="0">
                          <a:solidFill>
                            <a:schemeClr val="tx2"/>
                          </a:solidFill>
                          <a:effectLst>
                            <a:outerShdw blurRad="38100" dist="38100" dir="2700000" algn="tl">
                              <a:srgbClr val="C0C0C0"/>
                            </a:outerShdw>
                          </a:effectLst>
                          <a:latin typeface="+mn-lt"/>
                          <a:ea typeface="宋体" charset="-122"/>
                          <a:cs typeface="+mn-cs"/>
                        </a:rPr>
                        <a:t>Bijoy</a:t>
                      </a:r>
                      <a:r>
                        <a:rPr lang="en-US" altLang="zh-CN" sz="800" b="0" u="none" kern="1200" dirty="0" smtClean="0">
                          <a:solidFill>
                            <a:schemeClr val="tx2"/>
                          </a:solidFill>
                          <a:effectLst>
                            <a:outerShdw blurRad="38100" dist="38100" dir="2700000" algn="tl">
                              <a:srgbClr val="C0C0C0"/>
                            </a:outerShdw>
                          </a:effectLst>
                          <a:latin typeface="+mn-lt"/>
                          <a:ea typeface="宋体" charset="-122"/>
                          <a:cs typeface="+mn-cs"/>
                        </a:rPr>
                        <a:t> </a:t>
                      </a:r>
                      <a:r>
                        <a:rPr lang="en-US" altLang="zh-CN" sz="800" b="0" u="none" kern="1200" dirty="0" err="1" smtClean="0">
                          <a:solidFill>
                            <a:schemeClr val="tx2"/>
                          </a:solidFill>
                          <a:effectLst>
                            <a:outerShdw blurRad="38100" dist="38100" dir="2700000" algn="tl">
                              <a:srgbClr val="C0C0C0"/>
                            </a:outerShdw>
                          </a:effectLst>
                          <a:latin typeface="+mn-lt"/>
                          <a:ea typeface="宋体" charset="-122"/>
                          <a:cs typeface="+mn-cs"/>
                        </a:rPr>
                        <a:t>Bhukania</a:t>
                      </a:r>
                      <a:endParaRPr lang="zh-CN" altLang="en-US" sz="800" b="0" u="none" kern="1200" dirty="0">
                        <a:solidFill>
                          <a:schemeClr val="tx2"/>
                        </a:solidFill>
                        <a:effectLst>
                          <a:outerShdw blurRad="38100" dist="38100" dir="2700000" algn="tl">
                            <a:srgbClr val="C0C0C0"/>
                          </a:outerShdw>
                        </a:effectLst>
                        <a:latin typeface="+mn-lt"/>
                        <a:ea typeface="宋体" charset="-122"/>
                        <a:cs typeface="+mn-cs"/>
                      </a:endParaRPr>
                    </a:p>
                  </a:txBody>
                  <a:tcPr anchor="ctr" anchorCtr="1"/>
                </a:tc>
                <a:tc>
                  <a:txBody>
                    <a:bodyPr/>
                    <a:lstStyle/>
                    <a:p>
                      <a:pPr marL="0" algn="l" defTabSz="914400" rtl="0" eaLnBrk="1" latinLnBrk="0" hangingPunct="1"/>
                      <a:r>
                        <a:rPr lang="en-US" altLang="zh-CN" sz="800" dirty="0" smtClean="0">
                          <a:ea typeface="宋体" charset="-122"/>
                        </a:rPr>
                        <a:t>11n Spectrum Mask Alignment</a:t>
                      </a:r>
                      <a:endParaRPr lang="zh-CN" altLang="en-US" sz="800" b="0" u="none" kern="1200" dirty="0">
                        <a:solidFill>
                          <a:schemeClr val="tx2"/>
                        </a:solidFill>
                        <a:effectLst>
                          <a:outerShdw blurRad="38100" dist="38100" dir="2700000" algn="tl">
                            <a:srgbClr val="C0C0C0"/>
                          </a:outerShdw>
                        </a:effectLst>
                        <a:latin typeface="+mn-lt"/>
                        <a:ea typeface="宋体" charset="-122"/>
                        <a:cs typeface="+mn-cs"/>
                      </a:endParaRPr>
                    </a:p>
                  </a:txBody>
                  <a:tcPr anchor="ctr" anchorCtr="1"/>
                </a:tc>
                <a:tc>
                  <a:txBody>
                    <a:bodyPr/>
                    <a:lstStyle/>
                    <a:p>
                      <a:r>
                        <a:rPr lang="en-US" altLang="zh-CN" sz="800" dirty="0" smtClean="0"/>
                        <a:t>11-11-0160-00-000m-11n-spectrum-mask-alignment</a:t>
                      </a:r>
                      <a:endParaRPr lang="zh-CN" altLang="en-US" sz="8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800" dirty="0" smtClean="0"/>
                    </a:p>
                  </a:txBody>
                  <a:tcPr anchor="ctr" anchorCtr="1"/>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9329" y="292052"/>
            <a:ext cx="7036904" cy="1200994"/>
          </a:xfrm>
        </p:spPr>
        <p:txBody>
          <a:bodyPr/>
          <a:lstStyle/>
          <a:p>
            <a:r>
              <a:rPr lang="en-US" altLang="zh-CN" sz="2000" dirty="0" smtClean="0"/>
              <a:t>Example: ACI and AACI calculation in RX with 2 adjacent channel bandwidth of 40MHz</a:t>
            </a:r>
            <a:endParaRPr lang="zh-CN" altLang="en-US" sz="20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altLang="zh-CN" dirty="0" smtClean="0"/>
              <a:t>July</a:t>
            </a:r>
            <a:r>
              <a:rPr lang="en-US" dirty="0" smtClean="0"/>
              <a:t>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a:t>
            </a:r>
            <a:r>
              <a:rPr lang="en-US" dirty="0" err="1" smtClean="0"/>
              <a:t>Huawei</a:t>
            </a:r>
            <a:r>
              <a:rPr lang="en-US" dirty="0" smtClean="0"/>
              <a:t>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3</a:t>
            </a:fld>
            <a:endParaRPr lang="en-US" altLang="zh-CN"/>
          </a:p>
        </p:txBody>
      </p:sp>
      <p:grpSp>
        <p:nvGrpSpPr>
          <p:cNvPr id="6" name="组合 30"/>
          <p:cNvGrpSpPr/>
          <p:nvPr/>
        </p:nvGrpSpPr>
        <p:grpSpPr>
          <a:xfrm>
            <a:off x="686268" y="1474307"/>
            <a:ext cx="4191000" cy="1981200"/>
            <a:chOff x="2286000" y="2667000"/>
            <a:chExt cx="4191000" cy="1981200"/>
          </a:xfrm>
        </p:grpSpPr>
        <p:cxnSp>
          <p:nvCxnSpPr>
            <p:cNvPr id="8" name="直接连接符 7"/>
            <p:cNvCxnSpPr/>
            <p:nvPr/>
          </p:nvCxnSpPr>
          <p:spPr bwMode="auto">
            <a:xfrm>
              <a:off x="22860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bwMode="auto">
            <a:xfrm flipV="1">
              <a:off x="3352800" y="4038600"/>
              <a:ext cx="3048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bwMode="auto">
            <a:xfrm flipV="1">
              <a:off x="36576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bwMode="auto">
            <a:xfrm flipV="1">
              <a:off x="39624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bwMode="auto">
            <a:xfrm>
              <a:off x="4038600" y="2667000"/>
              <a:ext cx="6096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bwMode="auto">
            <a:xfrm>
              <a:off x="4648200" y="2667000"/>
              <a:ext cx="76200" cy="990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bwMode="auto">
            <a:xfrm>
              <a:off x="4724400" y="3657600"/>
              <a:ext cx="304800" cy="3810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bwMode="auto">
            <a:xfrm>
              <a:off x="5029200" y="4038600"/>
              <a:ext cx="381000" cy="60960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cxnSp>
          <p:nvCxnSpPr>
            <p:cNvPr id="27" name="直接连接符 26"/>
            <p:cNvCxnSpPr/>
            <p:nvPr/>
          </p:nvCxnSpPr>
          <p:spPr bwMode="auto">
            <a:xfrm>
              <a:off x="5410200" y="4648200"/>
              <a:ext cx="1066800"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grpSp>
      <p:grpSp>
        <p:nvGrpSpPr>
          <p:cNvPr id="7" name="组合 31"/>
          <p:cNvGrpSpPr/>
          <p:nvPr/>
        </p:nvGrpSpPr>
        <p:grpSpPr>
          <a:xfrm>
            <a:off x="1372068" y="1474307"/>
            <a:ext cx="4191000" cy="1981200"/>
            <a:chOff x="2286000" y="2667000"/>
            <a:chExt cx="4191000" cy="1981200"/>
          </a:xfrm>
        </p:grpSpPr>
        <p:cxnSp>
          <p:nvCxnSpPr>
            <p:cNvPr id="33" name="直接连接符 32"/>
            <p:cNvCxnSpPr/>
            <p:nvPr/>
          </p:nvCxnSpPr>
          <p:spPr bwMode="auto">
            <a:xfrm>
              <a:off x="2286000" y="4648200"/>
              <a:ext cx="1066800"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4" name="直接连接符 33"/>
            <p:cNvCxnSpPr/>
            <p:nvPr/>
          </p:nvCxnSpPr>
          <p:spPr bwMode="auto">
            <a:xfrm flipV="1">
              <a:off x="3352800" y="4038600"/>
              <a:ext cx="304800" cy="60960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5" name="直接连接符 34"/>
            <p:cNvCxnSpPr/>
            <p:nvPr/>
          </p:nvCxnSpPr>
          <p:spPr bwMode="auto">
            <a:xfrm flipV="1">
              <a:off x="3657600" y="3657600"/>
              <a:ext cx="304800" cy="38100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6" name="直接连接符 35"/>
            <p:cNvCxnSpPr/>
            <p:nvPr/>
          </p:nvCxnSpPr>
          <p:spPr bwMode="auto">
            <a:xfrm flipV="1">
              <a:off x="3962400" y="2667000"/>
              <a:ext cx="76200" cy="99060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7" name="直接连接符 36"/>
            <p:cNvCxnSpPr/>
            <p:nvPr/>
          </p:nvCxnSpPr>
          <p:spPr bwMode="auto">
            <a:xfrm>
              <a:off x="4038600" y="2667000"/>
              <a:ext cx="609600"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8" name="直接连接符 37"/>
            <p:cNvCxnSpPr/>
            <p:nvPr/>
          </p:nvCxnSpPr>
          <p:spPr bwMode="auto">
            <a:xfrm>
              <a:off x="4648200" y="2667000"/>
              <a:ext cx="76200" cy="99060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39" name="直接连接符 38"/>
            <p:cNvCxnSpPr/>
            <p:nvPr/>
          </p:nvCxnSpPr>
          <p:spPr bwMode="auto">
            <a:xfrm>
              <a:off x="4724400" y="3657600"/>
              <a:ext cx="304800" cy="38100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0" name="直接连接符 39"/>
            <p:cNvCxnSpPr/>
            <p:nvPr/>
          </p:nvCxnSpPr>
          <p:spPr bwMode="auto">
            <a:xfrm>
              <a:off x="5029200" y="4038600"/>
              <a:ext cx="381000" cy="60960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41" name="直接连接符 40"/>
            <p:cNvCxnSpPr/>
            <p:nvPr/>
          </p:nvCxnSpPr>
          <p:spPr bwMode="auto">
            <a:xfrm>
              <a:off x="5410200" y="4648200"/>
              <a:ext cx="1066800"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grpSp>
      <p:cxnSp>
        <p:nvCxnSpPr>
          <p:cNvPr id="43" name="直接连接符 42"/>
          <p:cNvCxnSpPr/>
          <p:nvPr/>
        </p:nvCxnSpPr>
        <p:spPr bwMode="auto">
          <a:xfrm>
            <a:off x="3100151" y="2113724"/>
            <a:ext cx="7952" cy="1717482"/>
          </a:xfrm>
          <a:prstGeom prst="line">
            <a:avLst/>
          </a:prstGeom>
          <a:solidFill>
            <a:schemeClr val="accent1"/>
          </a:solidFill>
          <a:ln w="12700" cap="flat" cmpd="sng" algn="ctr">
            <a:solidFill>
              <a:schemeClr val="tx1"/>
            </a:solidFill>
            <a:prstDash val="sysDot"/>
            <a:round/>
            <a:headEnd type="none" w="sm" len="sm"/>
            <a:tailEnd type="none" w="sm" len="sm"/>
          </a:ln>
          <a:effectLst/>
        </p:spPr>
      </p:cxnSp>
      <p:cxnSp>
        <p:nvCxnSpPr>
          <p:cNvPr id="44" name="直接连接符 43"/>
          <p:cNvCxnSpPr/>
          <p:nvPr/>
        </p:nvCxnSpPr>
        <p:spPr bwMode="auto">
          <a:xfrm flipH="1" flipV="1">
            <a:off x="2442213" y="3464789"/>
            <a:ext cx="5930" cy="342563"/>
          </a:xfrm>
          <a:prstGeom prst="line">
            <a:avLst/>
          </a:prstGeom>
          <a:solidFill>
            <a:schemeClr val="accent1"/>
          </a:solidFill>
          <a:ln w="12700" cap="flat" cmpd="sng" algn="ctr">
            <a:solidFill>
              <a:schemeClr val="tx1"/>
            </a:solidFill>
            <a:prstDash val="sysDot"/>
            <a:round/>
            <a:headEnd type="none" w="sm" len="sm"/>
            <a:tailEnd type="none" w="sm" len="sm"/>
          </a:ln>
          <a:effectLst/>
        </p:spPr>
      </p:cxnSp>
      <p:cxnSp>
        <p:nvCxnSpPr>
          <p:cNvPr id="48" name="直接连接符 47"/>
          <p:cNvCxnSpPr/>
          <p:nvPr/>
        </p:nvCxnSpPr>
        <p:spPr bwMode="auto">
          <a:xfrm flipV="1">
            <a:off x="706809" y="3815304"/>
            <a:ext cx="4858247" cy="7951"/>
          </a:xfrm>
          <a:prstGeom prst="line">
            <a:avLst/>
          </a:prstGeom>
          <a:ln>
            <a:prstDash val="sysDash"/>
            <a:headEnd type="none" w="sm" len="sm"/>
            <a:tailEnd type="none" w="sm" len="sm"/>
          </a:ln>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5891059" y="3703985"/>
            <a:ext cx="1423284" cy="338554"/>
          </a:xfrm>
          <a:prstGeom prst="rect">
            <a:avLst/>
          </a:prstGeom>
          <a:noFill/>
        </p:spPr>
        <p:txBody>
          <a:bodyPr wrap="square" rtlCol="0">
            <a:spAutoFit/>
          </a:bodyPr>
          <a:lstStyle/>
          <a:p>
            <a:r>
              <a:rPr lang="en-US" altLang="zh-CN" sz="1600" dirty="0" smtClean="0"/>
              <a:t>Noise floor</a:t>
            </a:r>
            <a:endParaRPr lang="zh-CN" altLang="en-US" sz="1600" dirty="0"/>
          </a:p>
        </p:txBody>
      </p:sp>
      <p:cxnSp>
        <p:nvCxnSpPr>
          <p:cNvPr id="52" name="直接连接符 51"/>
          <p:cNvCxnSpPr/>
          <p:nvPr/>
        </p:nvCxnSpPr>
        <p:spPr bwMode="auto">
          <a:xfrm flipH="1" flipV="1">
            <a:off x="1767709" y="3489973"/>
            <a:ext cx="5930" cy="342563"/>
          </a:xfrm>
          <a:prstGeom prst="line">
            <a:avLst/>
          </a:prstGeom>
          <a:solidFill>
            <a:schemeClr val="accent1"/>
          </a:solidFill>
          <a:ln w="12700" cap="flat" cmpd="sng" algn="ctr">
            <a:solidFill>
              <a:schemeClr val="tx1"/>
            </a:solidFill>
            <a:prstDash val="sysDot"/>
            <a:round/>
            <a:headEnd type="none" w="sm" len="sm"/>
            <a:tailEnd type="none" w="sm" len="sm"/>
          </a:ln>
          <a:effectLst/>
        </p:spPr>
      </p:cxnSp>
      <p:cxnSp>
        <p:nvCxnSpPr>
          <p:cNvPr id="54" name="直接连接符 53"/>
          <p:cNvCxnSpPr/>
          <p:nvPr/>
        </p:nvCxnSpPr>
        <p:spPr bwMode="auto">
          <a:xfrm>
            <a:off x="3028590" y="2527192"/>
            <a:ext cx="79513" cy="15902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5" name="直接连接符 54"/>
          <p:cNvCxnSpPr/>
          <p:nvPr/>
        </p:nvCxnSpPr>
        <p:spPr bwMode="auto">
          <a:xfrm>
            <a:off x="2974264" y="2592131"/>
            <a:ext cx="133839" cy="24516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7" name="直接连接符 56"/>
          <p:cNvCxnSpPr/>
          <p:nvPr/>
        </p:nvCxnSpPr>
        <p:spPr bwMode="auto">
          <a:xfrm>
            <a:off x="2919938" y="2665021"/>
            <a:ext cx="196116" cy="35515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9" name="直接连接符 58"/>
          <p:cNvCxnSpPr/>
          <p:nvPr/>
        </p:nvCxnSpPr>
        <p:spPr bwMode="auto">
          <a:xfrm>
            <a:off x="2857661" y="2729960"/>
            <a:ext cx="250442" cy="45719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1" name="直接连接符 60"/>
          <p:cNvCxnSpPr/>
          <p:nvPr/>
        </p:nvCxnSpPr>
        <p:spPr bwMode="auto">
          <a:xfrm>
            <a:off x="2803335" y="2810801"/>
            <a:ext cx="296816" cy="53537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4" name="直接连接符 63"/>
          <p:cNvCxnSpPr/>
          <p:nvPr/>
        </p:nvCxnSpPr>
        <p:spPr bwMode="auto">
          <a:xfrm>
            <a:off x="2749009" y="2899593"/>
            <a:ext cx="367045" cy="66126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6" name="直接连接符 65"/>
          <p:cNvCxnSpPr/>
          <p:nvPr/>
        </p:nvCxnSpPr>
        <p:spPr bwMode="auto">
          <a:xfrm>
            <a:off x="2694683" y="2996336"/>
            <a:ext cx="429322" cy="763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8" name="直接连接符 67"/>
          <p:cNvCxnSpPr/>
          <p:nvPr/>
        </p:nvCxnSpPr>
        <p:spPr bwMode="auto">
          <a:xfrm>
            <a:off x="2640357" y="3085128"/>
            <a:ext cx="412087" cy="73812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0" name="直接连接符 69"/>
          <p:cNvCxnSpPr/>
          <p:nvPr/>
        </p:nvCxnSpPr>
        <p:spPr bwMode="auto">
          <a:xfrm>
            <a:off x="2593982" y="3173920"/>
            <a:ext cx="363046" cy="64933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2" name="直接连接符 71"/>
          <p:cNvCxnSpPr/>
          <p:nvPr/>
        </p:nvCxnSpPr>
        <p:spPr bwMode="auto">
          <a:xfrm>
            <a:off x="2547607" y="3270663"/>
            <a:ext cx="306054" cy="53668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4" name="直接连接符 73"/>
          <p:cNvCxnSpPr/>
          <p:nvPr/>
        </p:nvCxnSpPr>
        <p:spPr bwMode="auto">
          <a:xfrm>
            <a:off x="2493281" y="3367406"/>
            <a:ext cx="264965" cy="45584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6" name="直接连接符 75"/>
          <p:cNvCxnSpPr/>
          <p:nvPr/>
        </p:nvCxnSpPr>
        <p:spPr bwMode="auto">
          <a:xfrm>
            <a:off x="2456096" y="3465446"/>
            <a:ext cx="206734" cy="35780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9" name="直接连接符 78"/>
          <p:cNvCxnSpPr/>
          <p:nvPr/>
        </p:nvCxnSpPr>
        <p:spPr bwMode="auto">
          <a:xfrm>
            <a:off x="2433574" y="3593993"/>
            <a:ext cx="133840" cy="23721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2" name="直接连接符 81"/>
          <p:cNvCxnSpPr/>
          <p:nvPr/>
        </p:nvCxnSpPr>
        <p:spPr bwMode="auto">
          <a:xfrm flipH="1">
            <a:off x="1756381" y="3473397"/>
            <a:ext cx="119270" cy="7951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3" name="直接连接符 82"/>
          <p:cNvCxnSpPr/>
          <p:nvPr/>
        </p:nvCxnSpPr>
        <p:spPr bwMode="auto">
          <a:xfrm flipH="1">
            <a:off x="1756381" y="3474728"/>
            <a:ext cx="247817" cy="17359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6" name="直接连接符 85"/>
          <p:cNvCxnSpPr/>
          <p:nvPr/>
        </p:nvCxnSpPr>
        <p:spPr bwMode="auto">
          <a:xfrm flipH="1">
            <a:off x="1772284" y="3476053"/>
            <a:ext cx="368413" cy="25178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8" name="直接连接符 87"/>
          <p:cNvCxnSpPr/>
          <p:nvPr/>
        </p:nvCxnSpPr>
        <p:spPr bwMode="auto">
          <a:xfrm flipH="1">
            <a:off x="1780234" y="3469433"/>
            <a:ext cx="512864" cy="345871"/>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0" name="直接连接符 89"/>
          <p:cNvCxnSpPr/>
          <p:nvPr/>
        </p:nvCxnSpPr>
        <p:spPr bwMode="auto">
          <a:xfrm flipH="1">
            <a:off x="1916732" y="3478715"/>
            <a:ext cx="512864" cy="345871"/>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1" name="直接连接符 90"/>
          <p:cNvCxnSpPr/>
          <p:nvPr/>
        </p:nvCxnSpPr>
        <p:spPr bwMode="auto">
          <a:xfrm flipH="1">
            <a:off x="2091657" y="3584716"/>
            <a:ext cx="340584" cy="23986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4" name="直接连接符 93"/>
          <p:cNvCxnSpPr/>
          <p:nvPr/>
        </p:nvCxnSpPr>
        <p:spPr bwMode="auto">
          <a:xfrm flipH="1">
            <a:off x="2234773" y="3680131"/>
            <a:ext cx="205420" cy="15239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7" name="TextBox 96"/>
          <p:cNvSpPr txBox="1"/>
          <p:nvPr/>
        </p:nvSpPr>
        <p:spPr>
          <a:xfrm>
            <a:off x="3157943" y="1169507"/>
            <a:ext cx="561975" cy="307777"/>
          </a:xfrm>
          <a:prstGeom prst="rect">
            <a:avLst/>
          </a:prstGeom>
          <a:noFill/>
        </p:spPr>
        <p:txBody>
          <a:bodyPr wrap="square" rtlCol="0">
            <a:spAutoFit/>
          </a:bodyPr>
          <a:lstStyle/>
          <a:p>
            <a:r>
              <a:rPr lang="en-US" altLang="zh-CN" sz="1400" dirty="0" smtClean="0">
                <a:solidFill>
                  <a:schemeClr val="accent2"/>
                </a:solidFill>
              </a:rPr>
              <a:t>ch</a:t>
            </a:r>
            <a:r>
              <a:rPr lang="en-US" altLang="zh-CN" sz="1400" baseline="-25000" dirty="0" smtClean="0">
                <a:solidFill>
                  <a:schemeClr val="accent2"/>
                </a:solidFill>
              </a:rPr>
              <a:t>2</a:t>
            </a:r>
            <a:endParaRPr lang="zh-CN" altLang="en-US" sz="1400" baseline="-25000" dirty="0">
              <a:solidFill>
                <a:schemeClr val="accent2"/>
              </a:solidFill>
            </a:endParaRPr>
          </a:p>
        </p:txBody>
      </p:sp>
      <p:sp>
        <p:nvSpPr>
          <p:cNvPr id="98" name="TextBox 97"/>
          <p:cNvSpPr txBox="1"/>
          <p:nvPr/>
        </p:nvSpPr>
        <p:spPr>
          <a:xfrm>
            <a:off x="2472143" y="1179032"/>
            <a:ext cx="561975" cy="307777"/>
          </a:xfrm>
          <a:prstGeom prst="rect">
            <a:avLst/>
          </a:prstGeom>
          <a:noFill/>
        </p:spPr>
        <p:txBody>
          <a:bodyPr wrap="square" rtlCol="0">
            <a:spAutoFit/>
          </a:bodyPr>
          <a:lstStyle/>
          <a:p>
            <a:r>
              <a:rPr lang="en-US" altLang="zh-CN" sz="1400" dirty="0" smtClean="0">
                <a:solidFill>
                  <a:srgbClr val="00B050"/>
                </a:solidFill>
              </a:rPr>
              <a:t>ch</a:t>
            </a:r>
            <a:r>
              <a:rPr lang="en-US" altLang="zh-CN" sz="1400" baseline="-25000" dirty="0" smtClean="0">
                <a:solidFill>
                  <a:srgbClr val="00B050"/>
                </a:solidFill>
              </a:rPr>
              <a:t>1</a:t>
            </a:r>
            <a:endParaRPr lang="zh-CN" altLang="en-US" sz="1400" baseline="-25000" dirty="0">
              <a:solidFill>
                <a:srgbClr val="00B050"/>
              </a:solidFill>
            </a:endParaRPr>
          </a:p>
        </p:txBody>
      </p:sp>
      <p:sp>
        <p:nvSpPr>
          <p:cNvPr id="99" name="TextBox 98"/>
          <p:cNvSpPr txBox="1"/>
          <p:nvPr/>
        </p:nvSpPr>
        <p:spPr>
          <a:xfrm>
            <a:off x="2534118" y="3970813"/>
            <a:ext cx="561975" cy="253916"/>
          </a:xfrm>
          <a:prstGeom prst="rect">
            <a:avLst/>
          </a:prstGeom>
          <a:noFill/>
        </p:spPr>
        <p:txBody>
          <a:bodyPr wrap="square" rtlCol="0">
            <a:spAutoFit/>
          </a:bodyPr>
          <a:lstStyle/>
          <a:p>
            <a:r>
              <a:rPr lang="en-US" altLang="zh-CN" sz="1050" dirty="0" smtClean="0">
                <a:solidFill>
                  <a:schemeClr val="accent2"/>
                </a:solidFill>
              </a:rPr>
              <a:t>ACI</a:t>
            </a:r>
            <a:endParaRPr lang="zh-CN" altLang="en-US" sz="1050" dirty="0">
              <a:solidFill>
                <a:schemeClr val="accent2"/>
              </a:solidFill>
            </a:endParaRPr>
          </a:p>
        </p:txBody>
      </p:sp>
      <p:sp>
        <p:nvSpPr>
          <p:cNvPr id="100" name="TextBox 99"/>
          <p:cNvSpPr txBox="1"/>
          <p:nvPr/>
        </p:nvSpPr>
        <p:spPr>
          <a:xfrm>
            <a:off x="1829268" y="3970813"/>
            <a:ext cx="561975" cy="253916"/>
          </a:xfrm>
          <a:prstGeom prst="rect">
            <a:avLst/>
          </a:prstGeom>
          <a:noFill/>
        </p:spPr>
        <p:txBody>
          <a:bodyPr wrap="square" rtlCol="0">
            <a:spAutoFit/>
          </a:bodyPr>
          <a:lstStyle/>
          <a:p>
            <a:r>
              <a:rPr lang="en-US" altLang="zh-CN" sz="1050" dirty="0" smtClean="0">
                <a:solidFill>
                  <a:schemeClr val="accent2"/>
                </a:solidFill>
              </a:rPr>
              <a:t>AACI</a:t>
            </a:r>
            <a:endParaRPr lang="zh-CN" altLang="en-US" sz="1050" dirty="0">
              <a:solidFill>
                <a:schemeClr val="accent2"/>
              </a:solidFill>
            </a:endParaRPr>
          </a:p>
        </p:txBody>
      </p:sp>
      <p:cxnSp>
        <p:nvCxnSpPr>
          <p:cNvPr id="56" name="直接连接符 55"/>
          <p:cNvCxnSpPr/>
          <p:nvPr/>
        </p:nvCxnSpPr>
        <p:spPr bwMode="auto">
          <a:xfrm>
            <a:off x="3777317" y="2099153"/>
            <a:ext cx="7952" cy="1717482"/>
          </a:xfrm>
          <a:prstGeom prst="line">
            <a:avLst/>
          </a:prstGeom>
          <a:solidFill>
            <a:schemeClr val="accent1"/>
          </a:solidFill>
          <a:ln w="12700" cap="flat" cmpd="sng" algn="ctr">
            <a:solidFill>
              <a:schemeClr val="tx1"/>
            </a:solidFill>
            <a:prstDash val="sysDot"/>
            <a:round/>
            <a:headEnd type="none" w="sm" len="sm"/>
            <a:tailEnd type="none" w="sm" len="sm"/>
          </a:ln>
          <a:effectLst/>
        </p:spPr>
      </p:cxnSp>
      <p:cxnSp>
        <p:nvCxnSpPr>
          <p:cNvPr id="60" name="直接连接符 59"/>
          <p:cNvCxnSpPr/>
          <p:nvPr/>
        </p:nvCxnSpPr>
        <p:spPr bwMode="auto">
          <a:xfrm>
            <a:off x="3119367" y="1570275"/>
            <a:ext cx="652007" cy="39756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2" name="直接连接符 61"/>
          <p:cNvCxnSpPr/>
          <p:nvPr/>
        </p:nvCxnSpPr>
        <p:spPr bwMode="auto">
          <a:xfrm>
            <a:off x="3128649" y="1690871"/>
            <a:ext cx="652007" cy="39756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3" name="直接连接符 62"/>
          <p:cNvCxnSpPr/>
          <p:nvPr/>
        </p:nvCxnSpPr>
        <p:spPr bwMode="auto">
          <a:xfrm>
            <a:off x="3114078" y="1803516"/>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7" name="直接连接符 66"/>
          <p:cNvCxnSpPr/>
          <p:nvPr/>
        </p:nvCxnSpPr>
        <p:spPr bwMode="auto">
          <a:xfrm>
            <a:off x="3083605" y="1900259"/>
            <a:ext cx="695720" cy="41743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直接连接符 68"/>
          <p:cNvCxnSpPr/>
          <p:nvPr/>
        </p:nvCxnSpPr>
        <p:spPr bwMode="auto">
          <a:xfrm>
            <a:off x="3092887" y="2020855"/>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直接连接符 72"/>
          <p:cNvCxnSpPr/>
          <p:nvPr/>
        </p:nvCxnSpPr>
        <p:spPr bwMode="auto">
          <a:xfrm>
            <a:off x="3102169" y="2141451"/>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5" name="直接连接符 74"/>
          <p:cNvCxnSpPr/>
          <p:nvPr/>
        </p:nvCxnSpPr>
        <p:spPr bwMode="auto">
          <a:xfrm>
            <a:off x="3111451" y="2269998"/>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7" name="直接连接符 76"/>
          <p:cNvCxnSpPr/>
          <p:nvPr/>
        </p:nvCxnSpPr>
        <p:spPr bwMode="auto">
          <a:xfrm>
            <a:off x="3160453" y="1484145"/>
            <a:ext cx="587067" cy="35647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0" name="直接连接符 79"/>
          <p:cNvCxnSpPr/>
          <p:nvPr/>
        </p:nvCxnSpPr>
        <p:spPr bwMode="auto">
          <a:xfrm>
            <a:off x="3317616" y="1474603"/>
            <a:ext cx="435703" cy="26322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4" name="直接连接符 83"/>
          <p:cNvCxnSpPr/>
          <p:nvPr/>
        </p:nvCxnSpPr>
        <p:spPr bwMode="auto">
          <a:xfrm>
            <a:off x="3489068" y="1474587"/>
            <a:ext cx="259488" cy="1537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7" name="直接连接符 86"/>
          <p:cNvCxnSpPr/>
          <p:nvPr/>
        </p:nvCxnSpPr>
        <p:spPr bwMode="auto">
          <a:xfrm>
            <a:off x="3097146" y="2379531"/>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9" name="直接连接符 88"/>
          <p:cNvCxnSpPr/>
          <p:nvPr/>
        </p:nvCxnSpPr>
        <p:spPr bwMode="auto">
          <a:xfrm>
            <a:off x="3102397" y="2511428"/>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2" name="直接连接符 91"/>
          <p:cNvCxnSpPr/>
          <p:nvPr/>
        </p:nvCxnSpPr>
        <p:spPr bwMode="auto">
          <a:xfrm>
            <a:off x="3111679" y="2632024"/>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3" name="直接连接符 92"/>
          <p:cNvCxnSpPr/>
          <p:nvPr/>
        </p:nvCxnSpPr>
        <p:spPr bwMode="auto">
          <a:xfrm>
            <a:off x="3105889" y="2745499"/>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5" name="直接连接符 94"/>
          <p:cNvCxnSpPr/>
          <p:nvPr/>
        </p:nvCxnSpPr>
        <p:spPr bwMode="auto">
          <a:xfrm>
            <a:off x="3106656" y="2870104"/>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6" name="直接连接符 95"/>
          <p:cNvCxnSpPr/>
          <p:nvPr/>
        </p:nvCxnSpPr>
        <p:spPr bwMode="auto">
          <a:xfrm>
            <a:off x="3113617" y="2992535"/>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1" name="直接连接符 100"/>
          <p:cNvCxnSpPr/>
          <p:nvPr/>
        </p:nvCxnSpPr>
        <p:spPr bwMode="auto">
          <a:xfrm>
            <a:off x="3112851" y="3103083"/>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2" name="直接连接符 101"/>
          <p:cNvCxnSpPr/>
          <p:nvPr/>
        </p:nvCxnSpPr>
        <p:spPr bwMode="auto">
          <a:xfrm>
            <a:off x="3112085" y="3221582"/>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3" name="直接连接符 102"/>
          <p:cNvCxnSpPr/>
          <p:nvPr/>
        </p:nvCxnSpPr>
        <p:spPr bwMode="auto">
          <a:xfrm>
            <a:off x="3107828" y="3346187"/>
            <a:ext cx="681150" cy="4108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4" name="直接连接符 103"/>
          <p:cNvCxnSpPr/>
          <p:nvPr/>
        </p:nvCxnSpPr>
        <p:spPr bwMode="auto">
          <a:xfrm>
            <a:off x="3109508" y="3463419"/>
            <a:ext cx="566145" cy="34112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6" name="直接连接符 105"/>
          <p:cNvCxnSpPr/>
          <p:nvPr/>
        </p:nvCxnSpPr>
        <p:spPr bwMode="auto">
          <a:xfrm>
            <a:off x="3111188" y="3580651"/>
            <a:ext cx="388618" cy="23394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8" name="直接连接符 107"/>
          <p:cNvCxnSpPr/>
          <p:nvPr/>
        </p:nvCxnSpPr>
        <p:spPr bwMode="auto">
          <a:xfrm>
            <a:off x="3120470" y="3701247"/>
            <a:ext cx="181777" cy="11924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1" name="直接连接符 110"/>
          <p:cNvCxnSpPr/>
          <p:nvPr/>
        </p:nvCxnSpPr>
        <p:spPr bwMode="auto">
          <a:xfrm flipH="1">
            <a:off x="3111968" y="1477284"/>
            <a:ext cx="303213" cy="21292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3" name="直接连接符 112"/>
          <p:cNvCxnSpPr/>
          <p:nvPr/>
        </p:nvCxnSpPr>
        <p:spPr bwMode="auto">
          <a:xfrm flipH="1">
            <a:off x="3118319" y="1480657"/>
            <a:ext cx="431799" cy="3175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5" name="直接连接符 114"/>
          <p:cNvCxnSpPr/>
          <p:nvPr/>
        </p:nvCxnSpPr>
        <p:spPr bwMode="auto">
          <a:xfrm flipH="1">
            <a:off x="3105620" y="1487007"/>
            <a:ext cx="603248" cy="4445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7" name="直接连接符 116"/>
          <p:cNvCxnSpPr/>
          <p:nvPr/>
        </p:nvCxnSpPr>
        <p:spPr bwMode="auto">
          <a:xfrm flipH="1">
            <a:off x="3105620" y="1588607"/>
            <a:ext cx="634998" cy="4635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9" name="直接连接符 118"/>
          <p:cNvCxnSpPr/>
          <p:nvPr/>
        </p:nvCxnSpPr>
        <p:spPr bwMode="auto">
          <a:xfrm flipH="1">
            <a:off x="3111970" y="1696557"/>
            <a:ext cx="634998" cy="4635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0" name="直接连接符 119"/>
          <p:cNvCxnSpPr/>
          <p:nvPr/>
        </p:nvCxnSpPr>
        <p:spPr bwMode="auto">
          <a:xfrm flipH="1">
            <a:off x="3111970" y="1810857"/>
            <a:ext cx="634998" cy="4635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1" name="直接连接符 120"/>
          <p:cNvCxnSpPr/>
          <p:nvPr/>
        </p:nvCxnSpPr>
        <p:spPr bwMode="auto">
          <a:xfrm flipH="1">
            <a:off x="3105620" y="19124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3" name="直接连接符 122"/>
          <p:cNvCxnSpPr/>
          <p:nvPr/>
        </p:nvCxnSpPr>
        <p:spPr bwMode="auto">
          <a:xfrm flipH="1">
            <a:off x="3099270" y="20394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4" name="直接连接符 123"/>
          <p:cNvCxnSpPr/>
          <p:nvPr/>
        </p:nvCxnSpPr>
        <p:spPr bwMode="auto">
          <a:xfrm flipH="1">
            <a:off x="3111970" y="21537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5" name="直接连接符 124"/>
          <p:cNvCxnSpPr/>
          <p:nvPr/>
        </p:nvCxnSpPr>
        <p:spPr bwMode="auto">
          <a:xfrm flipH="1">
            <a:off x="3111970" y="22807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6" name="直接连接符 125"/>
          <p:cNvCxnSpPr/>
          <p:nvPr/>
        </p:nvCxnSpPr>
        <p:spPr bwMode="auto">
          <a:xfrm flipH="1">
            <a:off x="3105620" y="24077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7" name="直接连接符 126"/>
          <p:cNvCxnSpPr/>
          <p:nvPr/>
        </p:nvCxnSpPr>
        <p:spPr bwMode="auto">
          <a:xfrm flipH="1">
            <a:off x="3105620" y="252840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8" name="直接连接符 127"/>
          <p:cNvCxnSpPr/>
          <p:nvPr/>
        </p:nvCxnSpPr>
        <p:spPr bwMode="auto">
          <a:xfrm flipH="1">
            <a:off x="3105620" y="26490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9" name="直接连接符 128"/>
          <p:cNvCxnSpPr/>
          <p:nvPr/>
        </p:nvCxnSpPr>
        <p:spPr bwMode="auto">
          <a:xfrm flipH="1">
            <a:off x="3111970" y="276970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0" name="直接连接符 129"/>
          <p:cNvCxnSpPr/>
          <p:nvPr/>
        </p:nvCxnSpPr>
        <p:spPr bwMode="auto">
          <a:xfrm flipH="1">
            <a:off x="3131019" y="1487007"/>
            <a:ext cx="120649" cy="825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2" name="直接连接符 131"/>
          <p:cNvCxnSpPr/>
          <p:nvPr/>
        </p:nvCxnSpPr>
        <p:spPr bwMode="auto">
          <a:xfrm flipH="1">
            <a:off x="3111970" y="2890357"/>
            <a:ext cx="666748" cy="4889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3" name="直接连接符 132"/>
          <p:cNvCxnSpPr/>
          <p:nvPr/>
        </p:nvCxnSpPr>
        <p:spPr bwMode="auto">
          <a:xfrm flipH="1">
            <a:off x="3099270" y="3011007"/>
            <a:ext cx="685798" cy="5016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5" name="直接连接符 134"/>
          <p:cNvCxnSpPr/>
          <p:nvPr/>
        </p:nvCxnSpPr>
        <p:spPr bwMode="auto">
          <a:xfrm flipH="1">
            <a:off x="3092920" y="3138007"/>
            <a:ext cx="685798" cy="5016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6" name="直接连接符 135"/>
          <p:cNvCxnSpPr/>
          <p:nvPr/>
        </p:nvCxnSpPr>
        <p:spPr bwMode="auto">
          <a:xfrm flipH="1">
            <a:off x="3099270" y="3252307"/>
            <a:ext cx="685798" cy="5016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7" name="直接连接符 136"/>
          <p:cNvCxnSpPr/>
          <p:nvPr/>
        </p:nvCxnSpPr>
        <p:spPr bwMode="auto">
          <a:xfrm flipH="1">
            <a:off x="3175470" y="3385657"/>
            <a:ext cx="596898" cy="4381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9" name="直接连接符 138"/>
          <p:cNvCxnSpPr/>
          <p:nvPr/>
        </p:nvCxnSpPr>
        <p:spPr bwMode="auto">
          <a:xfrm flipH="1">
            <a:off x="3346920" y="3506307"/>
            <a:ext cx="431798" cy="3175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1" name="直接连接符 140"/>
          <p:cNvCxnSpPr/>
          <p:nvPr/>
        </p:nvCxnSpPr>
        <p:spPr bwMode="auto">
          <a:xfrm flipH="1">
            <a:off x="3505670" y="3607907"/>
            <a:ext cx="266698" cy="2032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3" name="直接连接符 142"/>
          <p:cNvCxnSpPr/>
          <p:nvPr/>
        </p:nvCxnSpPr>
        <p:spPr bwMode="auto">
          <a:xfrm flipH="1">
            <a:off x="3658070" y="3709507"/>
            <a:ext cx="120648" cy="889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45" name="TextBox 144"/>
          <p:cNvSpPr txBox="1"/>
          <p:nvPr/>
        </p:nvSpPr>
        <p:spPr>
          <a:xfrm>
            <a:off x="2813518" y="3817457"/>
            <a:ext cx="584200" cy="215444"/>
          </a:xfrm>
          <a:prstGeom prst="rect">
            <a:avLst/>
          </a:prstGeom>
          <a:noFill/>
        </p:spPr>
        <p:txBody>
          <a:bodyPr wrap="square" rtlCol="0">
            <a:spAutoFit/>
          </a:bodyPr>
          <a:lstStyle/>
          <a:p>
            <a:r>
              <a:rPr lang="en-US" altLang="zh-CN" sz="800" dirty="0" smtClean="0"/>
              <a:t>-20MHz</a:t>
            </a:r>
            <a:endParaRPr lang="zh-CN" altLang="en-US" sz="800" dirty="0"/>
          </a:p>
        </p:txBody>
      </p:sp>
      <p:sp>
        <p:nvSpPr>
          <p:cNvPr id="146" name="TextBox 145"/>
          <p:cNvSpPr txBox="1"/>
          <p:nvPr/>
        </p:nvSpPr>
        <p:spPr>
          <a:xfrm>
            <a:off x="3543768" y="3823807"/>
            <a:ext cx="603250" cy="215444"/>
          </a:xfrm>
          <a:prstGeom prst="rect">
            <a:avLst/>
          </a:prstGeom>
          <a:noFill/>
        </p:spPr>
        <p:txBody>
          <a:bodyPr wrap="square" rtlCol="0">
            <a:spAutoFit/>
          </a:bodyPr>
          <a:lstStyle/>
          <a:p>
            <a:r>
              <a:rPr lang="en-US" altLang="zh-CN" sz="800" dirty="0" smtClean="0"/>
              <a:t>20MHz</a:t>
            </a:r>
            <a:endParaRPr lang="zh-CN" altLang="en-US" sz="800" dirty="0"/>
          </a:p>
        </p:txBody>
      </p:sp>
      <p:sp>
        <p:nvSpPr>
          <p:cNvPr id="147" name="TextBox 146"/>
          <p:cNvSpPr txBox="1"/>
          <p:nvPr/>
        </p:nvSpPr>
        <p:spPr>
          <a:xfrm>
            <a:off x="2178518" y="3817457"/>
            <a:ext cx="584200" cy="215444"/>
          </a:xfrm>
          <a:prstGeom prst="rect">
            <a:avLst/>
          </a:prstGeom>
          <a:noFill/>
        </p:spPr>
        <p:txBody>
          <a:bodyPr wrap="square" rtlCol="0">
            <a:spAutoFit/>
          </a:bodyPr>
          <a:lstStyle/>
          <a:p>
            <a:r>
              <a:rPr lang="en-US" altLang="zh-CN" sz="800" dirty="0" smtClean="0"/>
              <a:t>-60MHz</a:t>
            </a:r>
            <a:endParaRPr lang="zh-CN" altLang="en-US" sz="800" dirty="0"/>
          </a:p>
        </p:txBody>
      </p:sp>
      <p:sp>
        <p:nvSpPr>
          <p:cNvPr id="148" name="TextBox 147"/>
          <p:cNvSpPr txBox="1"/>
          <p:nvPr/>
        </p:nvSpPr>
        <p:spPr>
          <a:xfrm>
            <a:off x="1431985" y="3823807"/>
            <a:ext cx="638583" cy="215444"/>
          </a:xfrm>
          <a:prstGeom prst="rect">
            <a:avLst/>
          </a:prstGeom>
          <a:noFill/>
        </p:spPr>
        <p:txBody>
          <a:bodyPr wrap="square" rtlCol="0">
            <a:spAutoFit/>
          </a:bodyPr>
          <a:lstStyle/>
          <a:p>
            <a:r>
              <a:rPr lang="en-US" altLang="zh-CN" sz="800" dirty="0" smtClean="0"/>
              <a:t>-100MHz</a:t>
            </a:r>
            <a:endParaRPr lang="zh-CN" altLang="en-US" sz="800" dirty="0"/>
          </a:p>
        </p:txBody>
      </p:sp>
      <p:sp>
        <p:nvSpPr>
          <p:cNvPr id="150" name="TextBox 149"/>
          <p:cNvSpPr txBox="1"/>
          <p:nvPr/>
        </p:nvSpPr>
        <p:spPr>
          <a:xfrm>
            <a:off x="3342118" y="3967940"/>
            <a:ext cx="381932" cy="253916"/>
          </a:xfrm>
          <a:prstGeom prst="rect">
            <a:avLst/>
          </a:prstGeom>
          <a:noFill/>
        </p:spPr>
        <p:txBody>
          <a:bodyPr wrap="square" rtlCol="0">
            <a:spAutoFit/>
          </a:bodyPr>
          <a:lstStyle/>
          <a:p>
            <a:r>
              <a:rPr lang="en-US" altLang="zh-CN" sz="1050" dirty="0" smtClean="0">
                <a:solidFill>
                  <a:schemeClr val="accent2"/>
                </a:solidFill>
              </a:rPr>
              <a:t>P</a:t>
            </a:r>
            <a:endParaRPr lang="zh-CN" altLang="en-US" sz="1050" dirty="0">
              <a:solidFill>
                <a:schemeClr val="accent2"/>
              </a:solidFill>
            </a:endParaRPr>
          </a:p>
        </p:txBody>
      </p:sp>
      <p:grpSp>
        <p:nvGrpSpPr>
          <p:cNvPr id="9" name="组合 157"/>
          <p:cNvGrpSpPr/>
          <p:nvPr/>
        </p:nvGrpSpPr>
        <p:grpSpPr>
          <a:xfrm>
            <a:off x="4908430" y="4157605"/>
            <a:ext cx="3424550" cy="784787"/>
            <a:chOff x="2173582" y="4959824"/>
            <a:chExt cx="3338700" cy="931444"/>
          </a:xfrm>
        </p:grpSpPr>
        <p:grpSp>
          <p:nvGrpSpPr>
            <p:cNvPr id="11" name="组合 154"/>
            <p:cNvGrpSpPr/>
            <p:nvPr/>
          </p:nvGrpSpPr>
          <p:grpSpPr>
            <a:xfrm>
              <a:off x="3623866" y="4959824"/>
              <a:ext cx="1888416" cy="931444"/>
              <a:chOff x="3287436" y="4959824"/>
              <a:chExt cx="1888416" cy="931444"/>
            </a:xfrm>
          </p:grpSpPr>
          <p:pic>
            <p:nvPicPr>
              <p:cNvPr id="67586"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52" name="TextBox 151"/>
              <p:cNvSpPr txBox="1"/>
              <p:nvPr/>
            </p:nvSpPr>
            <p:spPr>
              <a:xfrm>
                <a:off x="3425679" y="5635562"/>
                <a:ext cx="584200"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53" name="TextBox 152"/>
              <p:cNvSpPr txBox="1"/>
              <p:nvPr/>
            </p:nvSpPr>
            <p:spPr>
              <a:xfrm>
                <a:off x="3465940" y="4959824"/>
                <a:ext cx="579857"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54" name="TextBox 153"/>
              <p:cNvSpPr txBox="1"/>
              <p:nvPr/>
            </p:nvSpPr>
            <p:spPr>
              <a:xfrm>
                <a:off x="3769746" y="5167226"/>
                <a:ext cx="1406106" cy="547940"/>
              </a:xfrm>
              <a:prstGeom prst="rect">
                <a:avLst/>
              </a:prstGeom>
              <a:noFill/>
            </p:spPr>
            <p:txBody>
              <a:bodyPr wrap="square" rtlCol="0">
                <a:spAutoFit/>
              </a:bodyPr>
              <a:lstStyle/>
              <a:p>
                <a:r>
                  <a:rPr lang="en-US" altLang="zh-CN" dirty="0" smtClean="0"/>
                  <a:t>PSD</a:t>
                </a:r>
                <a:r>
                  <a:rPr lang="en-US" altLang="zh-CN" sz="1200" dirty="0" smtClean="0"/>
                  <a:t>ch</a:t>
                </a:r>
                <a:r>
                  <a:rPr lang="en-US" altLang="zh-CN" sz="1200" baseline="-25000" dirty="0" smtClean="0"/>
                  <a:t>2</a:t>
                </a:r>
                <a:endParaRPr lang="zh-CN" altLang="en-US" sz="1200" baseline="-25000" dirty="0"/>
              </a:p>
            </p:txBody>
          </p:sp>
        </p:grpSp>
        <p:sp>
          <p:nvSpPr>
            <p:cNvPr id="157" name="TextBox 156"/>
            <p:cNvSpPr txBox="1"/>
            <p:nvPr/>
          </p:nvSpPr>
          <p:spPr>
            <a:xfrm>
              <a:off x="2173582" y="5158591"/>
              <a:ext cx="1578901" cy="547939"/>
            </a:xfrm>
            <a:prstGeom prst="rect">
              <a:avLst/>
            </a:prstGeom>
            <a:noFill/>
          </p:spPr>
          <p:txBody>
            <a:bodyPr wrap="square" rtlCol="0">
              <a:spAutoFit/>
            </a:bodyPr>
            <a:lstStyle/>
            <a:p>
              <a:r>
                <a:rPr lang="en-US" altLang="zh-CN" dirty="0" smtClean="0"/>
                <a:t>P</a:t>
              </a:r>
              <a:r>
                <a:rPr lang="en-US" altLang="zh-CN" baseline="-25000" dirty="0" smtClean="0"/>
                <a:t>ref</a:t>
              </a:r>
              <a:r>
                <a:rPr lang="en-US" altLang="zh-CN" dirty="0" smtClean="0"/>
                <a:t>|</a:t>
              </a:r>
              <a:r>
                <a:rPr lang="en-US" altLang="zh-CN" sz="1200" dirty="0" smtClean="0"/>
                <a:t>ch</a:t>
              </a:r>
              <a:r>
                <a:rPr lang="en-US" altLang="zh-CN" sz="1200" baseline="-25000" dirty="0" smtClean="0"/>
                <a:t>2</a:t>
              </a:r>
              <a:r>
                <a:rPr lang="en-US" altLang="zh-CN" dirty="0" smtClean="0"/>
                <a:t>  =</a:t>
              </a:r>
              <a:endParaRPr lang="zh-CN" altLang="en-US" dirty="0"/>
            </a:p>
          </p:txBody>
        </p:sp>
      </p:grpSp>
      <p:grpSp>
        <p:nvGrpSpPr>
          <p:cNvPr id="13" name="组合 158"/>
          <p:cNvGrpSpPr/>
          <p:nvPr/>
        </p:nvGrpSpPr>
        <p:grpSpPr>
          <a:xfrm>
            <a:off x="4727275" y="4887969"/>
            <a:ext cx="4045655" cy="784784"/>
            <a:chOff x="2386493" y="4959826"/>
            <a:chExt cx="3125789" cy="931442"/>
          </a:xfrm>
        </p:grpSpPr>
        <p:grpSp>
          <p:nvGrpSpPr>
            <p:cNvPr id="15" name="组合 154"/>
            <p:cNvGrpSpPr/>
            <p:nvPr/>
          </p:nvGrpSpPr>
          <p:grpSpPr>
            <a:xfrm>
              <a:off x="3623866" y="4959826"/>
              <a:ext cx="1888416" cy="931442"/>
              <a:chOff x="3287436" y="4959826"/>
              <a:chExt cx="1888416" cy="931442"/>
            </a:xfrm>
          </p:grpSpPr>
          <p:pic>
            <p:nvPicPr>
              <p:cNvPr id="162"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63" name="TextBox 162"/>
              <p:cNvSpPr txBox="1"/>
              <p:nvPr/>
            </p:nvSpPr>
            <p:spPr>
              <a:xfrm>
                <a:off x="3425679" y="5635562"/>
                <a:ext cx="584200" cy="255706"/>
              </a:xfrm>
              <a:prstGeom prst="rect">
                <a:avLst/>
              </a:prstGeom>
              <a:noFill/>
            </p:spPr>
            <p:txBody>
              <a:bodyPr wrap="square" rtlCol="0">
                <a:spAutoFit/>
              </a:bodyPr>
              <a:lstStyle/>
              <a:p>
                <a:r>
                  <a:rPr lang="en-US" altLang="zh-CN" sz="800" dirty="0" smtClean="0"/>
                  <a:t>-60MHz</a:t>
                </a:r>
                <a:endParaRPr lang="zh-CN" altLang="en-US" sz="800" dirty="0"/>
              </a:p>
            </p:txBody>
          </p:sp>
          <p:sp>
            <p:nvSpPr>
              <p:cNvPr id="164" name="TextBox 163"/>
              <p:cNvSpPr txBox="1"/>
              <p:nvPr/>
            </p:nvSpPr>
            <p:spPr>
              <a:xfrm>
                <a:off x="3465940" y="4959826"/>
                <a:ext cx="579857"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65" name="TextBox 164"/>
              <p:cNvSpPr txBox="1"/>
              <p:nvPr/>
            </p:nvSpPr>
            <p:spPr>
              <a:xfrm>
                <a:off x="3769746" y="5167226"/>
                <a:ext cx="1406106" cy="547940"/>
              </a:xfrm>
              <a:prstGeom prst="rect">
                <a:avLst/>
              </a:prstGeom>
              <a:noFill/>
            </p:spPr>
            <p:txBody>
              <a:bodyPr wrap="square" rtlCol="0">
                <a:spAutoFit/>
              </a:bodyPr>
              <a:lstStyle/>
              <a:p>
                <a:r>
                  <a:rPr lang="en-US" altLang="zh-CN" dirty="0" smtClean="0"/>
                  <a:t>PSD</a:t>
                </a:r>
                <a:r>
                  <a:rPr lang="en-US" altLang="zh-CN" sz="1200" dirty="0" smtClean="0"/>
                  <a:t>ch</a:t>
                </a:r>
                <a:r>
                  <a:rPr lang="en-US" altLang="zh-CN" sz="1200" baseline="-25000" dirty="0" smtClean="0"/>
                  <a:t>2</a:t>
                </a:r>
                <a:endParaRPr lang="zh-CN" altLang="en-US" sz="1200" baseline="-25000" dirty="0"/>
              </a:p>
            </p:txBody>
          </p:sp>
        </p:grpSp>
        <p:sp>
          <p:nvSpPr>
            <p:cNvPr id="161" name="TextBox 160"/>
            <p:cNvSpPr txBox="1"/>
            <p:nvPr/>
          </p:nvSpPr>
          <p:spPr>
            <a:xfrm>
              <a:off x="2386493" y="5158598"/>
              <a:ext cx="1365989" cy="547939"/>
            </a:xfrm>
            <a:prstGeom prst="rect">
              <a:avLst/>
            </a:prstGeom>
            <a:noFill/>
          </p:spPr>
          <p:txBody>
            <a:bodyPr wrap="square" rtlCol="0">
              <a:spAutoFit/>
            </a:bodyPr>
            <a:lstStyle/>
            <a:p>
              <a:r>
                <a:rPr lang="en-US" altLang="zh-CN" dirty="0" smtClean="0"/>
                <a:t>ACI|</a:t>
              </a:r>
              <a:r>
                <a:rPr lang="en-US" altLang="zh-CN" sz="1200" dirty="0" smtClean="0"/>
                <a:t>[ch</a:t>
              </a:r>
              <a:r>
                <a:rPr lang="en-US" altLang="zh-CN" sz="1200" baseline="-25000" dirty="0" smtClean="0"/>
                <a:t>2</a:t>
              </a:r>
              <a:r>
                <a:rPr lang="en-US" altLang="zh-CN" sz="1200" dirty="0" smtClean="0"/>
                <a:t>,ch</a:t>
              </a:r>
              <a:r>
                <a:rPr lang="en-US" altLang="zh-CN" sz="1200" baseline="-25000" dirty="0" smtClean="0"/>
                <a:t>1</a:t>
              </a:r>
              <a:r>
                <a:rPr lang="en-US" altLang="zh-CN" sz="1200" dirty="0" smtClean="0"/>
                <a:t>]</a:t>
              </a:r>
              <a:r>
                <a:rPr lang="en-US" altLang="zh-CN" dirty="0" smtClean="0"/>
                <a:t>  =</a:t>
              </a:r>
              <a:endParaRPr lang="zh-CN" altLang="en-US" dirty="0"/>
            </a:p>
          </p:txBody>
        </p:sp>
      </p:grpSp>
      <p:grpSp>
        <p:nvGrpSpPr>
          <p:cNvPr id="17" name="组合 165"/>
          <p:cNvGrpSpPr/>
          <p:nvPr/>
        </p:nvGrpSpPr>
        <p:grpSpPr>
          <a:xfrm>
            <a:off x="4494363" y="5618311"/>
            <a:ext cx="4499976" cy="784784"/>
            <a:chOff x="2397577" y="4959826"/>
            <a:chExt cx="3114705" cy="931442"/>
          </a:xfrm>
        </p:grpSpPr>
        <p:grpSp>
          <p:nvGrpSpPr>
            <p:cNvPr id="19" name="组合 154"/>
            <p:cNvGrpSpPr/>
            <p:nvPr/>
          </p:nvGrpSpPr>
          <p:grpSpPr>
            <a:xfrm>
              <a:off x="3623866" y="4959826"/>
              <a:ext cx="1888416" cy="931442"/>
              <a:chOff x="3287436" y="4959826"/>
              <a:chExt cx="1888416" cy="931442"/>
            </a:xfrm>
          </p:grpSpPr>
          <p:pic>
            <p:nvPicPr>
              <p:cNvPr id="169"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70" name="TextBox 169"/>
              <p:cNvSpPr txBox="1"/>
              <p:nvPr/>
            </p:nvSpPr>
            <p:spPr>
              <a:xfrm>
                <a:off x="3425679" y="5635562"/>
                <a:ext cx="584200" cy="255706"/>
              </a:xfrm>
              <a:prstGeom prst="rect">
                <a:avLst/>
              </a:prstGeom>
              <a:noFill/>
            </p:spPr>
            <p:txBody>
              <a:bodyPr wrap="square" rtlCol="0">
                <a:spAutoFit/>
              </a:bodyPr>
              <a:lstStyle/>
              <a:p>
                <a:r>
                  <a:rPr lang="en-US" altLang="zh-CN" sz="800" dirty="0" smtClean="0"/>
                  <a:t>-100MHz</a:t>
                </a:r>
                <a:endParaRPr lang="zh-CN" altLang="en-US" sz="800" dirty="0"/>
              </a:p>
            </p:txBody>
          </p:sp>
          <p:sp>
            <p:nvSpPr>
              <p:cNvPr id="171" name="TextBox 170"/>
              <p:cNvSpPr txBox="1"/>
              <p:nvPr/>
            </p:nvSpPr>
            <p:spPr>
              <a:xfrm>
                <a:off x="3465940" y="4959826"/>
                <a:ext cx="579857" cy="255706"/>
              </a:xfrm>
              <a:prstGeom prst="rect">
                <a:avLst/>
              </a:prstGeom>
              <a:noFill/>
            </p:spPr>
            <p:txBody>
              <a:bodyPr wrap="square" rtlCol="0">
                <a:spAutoFit/>
              </a:bodyPr>
              <a:lstStyle/>
              <a:p>
                <a:r>
                  <a:rPr lang="en-US" altLang="zh-CN" sz="800" dirty="0" smtClean="0"/>
                  <a:t>-60MHz</a:t>
                </a:r>
                <a:endParaRPr lang="zh-CN" altLang="en-US" sz="800" dirty="0"/>
              </a:p>
            </p:txBody>
          </p:sp>
          <p:sp>
            <p:nvSpPr>
              <p:cNvPr id="172" name="TextBox 171"/>
              <p:cNvSpPr txBox="1"/>
              <p:nvPr/>
            </p:nvSpPr>
            <p:spPr>
              <a:xfrm>
                <a:off x="3769746" y="5167226"/>
                <a:ext cx="1406106" cy="547940"/>
              </a:xfrm>
              <a:prstGeom prst="rect">
                <a:avLst/>
              </a:prstGeom>
              <a:noFill/>
            </p:spPr>
            <p:txBody>
              <a:bodyPr wrap="square" rtlCol="0">
                <a:spAutoFit/>
              </a:bodyPr>
              <a:lstStyle/>
              <a:p>
                <a:r>
                  <a:rPr lang="en-US" altLang="zh-CN" dirty="0" smtClean="0"/>
                  <a:t>PSD</a:t>
                </a:r>
                <a:r>
                  <a:rPr lang="en-US" altLang="zh-CN" sz="1200" dirty="0" smtClean="0"/>
                  <a:t>ch</a:t>
                </a:r>
                <a:r>
                  <a:rPr lang="en-US" altLang="zh-CN" sz="1200" baseline="-25000" dirty="0" smtClean="0"/>
                  <a:t>2</a:t>
                </a:r>
                <a:endParaRPr lang="zh-CN" altLang="en-US" sz="1200" baseline="-25000" dirty="0"/>
              </a:p>
            </p:txBody>
          </p:sp>
        </p:grpSp>
        <p:sp>
          <p:nvSpPr>
            <p:cNvPr id="168" name="TextBox 167"/>
            <p:cNvSpPr txBox="1"/>
            <p:nvPr/>
          </p:nvSpPr>
          <p:spPr>
            <a:xfrm>
              <a:off x="2397577" y="5158598"/>
              <a:ext cx="1354906" cy="547939"/>
            </a:xfrm>
            <a:prstGeom prst="rect">
              <a:avLst/>
            </a:prstGeom>
            <a:noFill/>
          </p:spPr>
          <p:txBody>
            <a:bodyPr wrap="square" rtlCol="0">
              <a:spAutoFit/>
            </a:bodyPr>
            <a:lstStyle/>
            <a:p>
              <a:r>
                <a:rPr lang="en-US" altLang="zh-CN" dirty="0" smtClean="0"/>
                <a:t>AACI|</a:t>
              </a:r>
              <a:r>
                <a:rPr lang="en-US" altLang="zh-CN" sz="1200" dirty="0" smtClean="0"/>
                <a:t>[ch</a:t>
              </a:r>
              <a:r>
                <a:rPr lang="en-US" altLang="zh-CN" sz="1200" baseline="-25000" dirty="0" smtClean="0"/>
                <a:t>2</a:t>
              </a:r>
              <a:r>
                <a:rPr lang="en-US" altLang="zh-CN" sz="1200" dirty="0" smtClean="0"/>
                <a:t>,ch</a:t>
              </a:r>
              <a:r>
                <a:rPr lang="en-US" altLang="zh-CN" sz="1200" baseline="-25000" dirty="0" smtClean="0"/>
                <a:t>1</a:t>
              </a:r>
              <a:r>
                <a:rPr lang="en-US" altLang="zh-CN" sz="1200" dirty="0" smtClean="0"/>
                <a:t>]</a:t>
              </a:r>
              <a:r>
                <a:rPr lang="en-US" altLang="zh-CN" dirty="0" smtClean="0"/>
                <a:t>  =</a:t>
              </a:r>
              <a:endParaRPr lang="zh-CN" altLang="en-US" dirty="0"/>
            </a:p>
          </p:txBody>
        </p:sp>
      </p:grpSp>
      <p:grpSp>
        <p:nvGrpSpPr>
          <p:cNvPr id="20" name="组合 172"/>
          <p:cNvGrpSpPr/>
          <p:nvPr/>
        </p:nvGrpSpPr>
        <p:grpSpPr>
          <a:xfrm>
            <a:off x="569349" y="4163363"/>
            <a:ext cx="3439137" cy="784787"/>
            <a:chOff x="2159361" y="4959824"/>
            <a:chExt cx="3352921" cy="931444"/>
          </a:xfrm>
        </p:grpSpPr>
        <p:grpSp>
          <p:nvGrpSpPr>
            <p:cNvPr id="21" name="组合 154"/>
            <p:cNvGrpSpPr/>
            <p:nvPr/>
          </p:nvGrpSpPr>
          <p:grpSpPr>
            <a:xfrm>
              <a:off x="3623866" y="4959824"/>
              <a:ext cx="1888416" cy="931444"/>
              <a:chOff x="3287436" y="4959824"/>
              <a:chExt cx="1888416" cy="931444"/>
            </a:xfrm>
          </p:grpSpPr>
          <p:pic>
            <p:nvPicPr>
              <p:cNvPr id="176"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77" name="TextBox 176"/>
              <p:cNvSpPr txBox="1"/>
              <p:nvPr/>
            </p:nvSpPr>
            <p:spPr>
              <a:xfrm>
                <a:off x="3425679" y="5635562"/>
                <a:ext cx="584200" cy="255706"/>
              </a:xfrm>
              <a:prstGeom prst="rect">
                <a:avLst/>
              </a:prstGeom>
              <a:noFill/>
            </p:spPr>
            <p:txBody>
              <a:bodyPr wrap="square" rtlCol="0">
                <a:spAutoFit/>
              </a:bodyPr>
              <a:lstStyle/>
              <a:p>
                <a:r>
                  <a:rPr lang="en-US" altLang="zh-CN" sz="800" dirty="0" smtClean="0"/>
                  <a:t>-60MHz</a:t>
                </a:r>
                <a:endParaRPr lang="zh-CN" altLang="en-US" sz="800" dirty="0"/>
              </a:p>
            </p:txBody>
          </p:sp>
          <p:sp>
            <p:nvSpPr>
              <p:cNvPr id="178" name="TextBox 177"/>
              <p:cNvSpPr txBox="1"/>
              <p:nvPr/>
            </p:nvSpPr>
            <p:spPr>
              <a:xfrm>
                <a:off x="3465940" y="4959824"/>
                <a:ext cx="579857"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79" name="TextBox 178"/>
              <p:cNvSpPr txBox="1"/>
              <p:nvPr/>
            </p:nvSpPr>
            <p:spPr>
              <a:xfrm>
                <a:off x="3769746" y="5167226"/>
                <a:ext cx="1406106" cy="547940"/>
              </a:xfrm>
              <a:prstGeom prst="rect">
                <a:avLst/>
              </a:prstGeom>
              <a:noFill/>
            </p:spPr>
            <p:txBody>
              <a:bodyPr wrap="square" rtlCol="0">
                <a:spAutoFit/>
              </a:bodyPr>
              <a:lstStyle/>
              <a:p>
                <a:r>
                  <a:rPr lang="en-US" altLang="zh-CN" dirty="0" smtClean="0"/>
                  <a:t>PSD</a:t>
                </a:r>
                <a:r>
                  <a:rPr lang="en-US" altLang="zh-CN" sz="1200" dirty="0" smtClean="0"/>
                  <a:t>ch</a:t>
                </a:r>
                <a:r>
                  <a:rPr lang="en-US" altLang="zh-CN" sz="1200" baseline="-25000" dirty="0" smtClean="0"/>
                  <a:t>1</a:t>
                </a:r>
                <a:endParaRPr lang="zh-CN" altLang="en-US" sz="1200" baseline="-25000" dirty="0"/>
              </a:p>
            </p:txBody>
          </p:sp>
        </p:grpSp>
        <p:sp>
          <p:nvSpPr>
            <p:cNvPr id="175" name="TextBox 174"/>
            <p:cNvSpPr txBox="1"/>
            <p:nvPr/>
          </p:nvSpPr>
          <p:spPr>
            <a:xfrm>
              <a:off x="2159361" y="5158591"/>
              <a:ext cx="1593121" cy="547939"/>
            </a:xfrm>
            <a:prstGeom prst="rect">
              <a:avLst/>
            </a:prstGeom>
            <a:noFill/>
          </p:spPr>
          <p:txBody>
            <a:bodyPr wrap="square" rtlCol="0">
              <a:spAutoFit/>
            </a:bodyPr>
            <a:lstStyle/>
            <a:p>
              <a:r>
                <a:rPr lang="en-US" altLang="zh-CN" dirty="0" smtClean="0"/>
                <a:t>P</a:t>
              </a:r>
              <a:r>
                <a:rPr lang="en-US" altLang="zh-CN" baseline="-25000" dirty="0" smtClean="0"/>
                <a:t>ref</a:t>
              </a:r>
              <a:r>
                <a:rPr lang="en-US" altLang="zh-CN" dirty="0" smtClean="0"/>
                <a:t>|</a:t>
              </a:r>
              <a:r>
                <a:rPr lang="en-US" altLang="zh-CN" sz="1200" dirty="0" smtClean="0"/>
                <a:t>ch</a:t>
              </a:r>
              <a:r>
                <a:rPr lang="en-US" altLang="zh-CN" sz="1200" baseline="-25000" dirty="0" smtClean="0"/>
                <a:t>1</a:t>
              </a:r>
              <a:r>
                <a:rPr lang="en-US" altLang="zh-CN" dirty="0" smtClean="0"/>
                <a:t>  =</a:t>
              </a:r>
              <a:endParaRPr lang="zh-CN" altLang="en-US" dirty="0"/>
            </a:p>
          </p:txBody>
        </p:sp>
      </p:grpSp>
      <p:grpSp>
        <p:nvGrpSpPr>
          <p:cNvPr id="22" name="组合 179"/>
          <p:cNvGrpSpPr/>
          <p:nvPr/>
        </p:nvGrpSpPr>
        <p:grpSpPr>
          <a:xfrm>
            <a:off x="365760" y="4893727"/>
            <a:ext cx="4194814" cy="784784"/>
            <a:chOff x="2493030" y="4959826"/>
            <a:chExt cx="3019252" cy="931442"/>
          </a:xfrm>
        </p:grpSpPr>
        <p:grpSp>
          <p:nvGrpSpPr>
            <p:cNvPr id="24" name="组合 154"/>
            <p:cNvGrpSpPr/>
            <p:nvPr/>
          </p:nvGrpSpPr>
          <p:grpSpPr>
            <a:xfrm>
              <a:off x="3623866" y="4959826"/>
              <a:ext cx="1888416" cy="931442"/>
              <a:chOff x="3287436" y="4959826"/>
              <a:chExt cx="1888416" cy="931442"/>
            </a:xfrm>
          </p:grpSpPr>
          <p:pic>
            <p:nvPicPr>
              <p:cNvPr id="183"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84" name="TextBox 183"/>
              <p:cNvSpPr txBox="1"/>
              <p:nvPr/>
            </p:nvSpPr>
            <p:spPr>
              <a:xfrm>
                <a:off x="3425679" y="5635562"/>
                <a:ext cx="584200"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85" name="TextBox 184"/>
              <p:cNvSpPr txBox="1"/>
              <p:nvPr/>
            </p:nvSpPr>
            <p:spPr>
              <a:xfrm>
                <a:off x="3465940" y="4959826"/>
                <a:ext cx="579857"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86" name="TextBox 185"/>
              <p:cNvSpPr txBox="1"/>
              <p:nvPr/>
            </p:nvSpPr>
            <p:spPr>
              <a:xfrm>
                <a:off x="3769746" y="5167226"/>
                <a:ext cx="1406106" cy="547940"/>
              </a:xfrm>
              <a:prstGeom prst="rect">
                <a:avLst/>
              </a:prstGeom>
              <a:noFill/>
            </p:spPr>
            <p:txBody>
              <a:bodyPr wrap="square" rtlCol="0">
                <a:spAutoFit/>
              </a:bodyPr>
              <a:lstStyle/>
              <a:p>
                <a:r>
                  <a:rPr lang="en-US" altLang="zh-CN" dirty="0" smtClean="0"/>
                  <a:t>PSD</a:t>
                </a:r>
                <a:r>
                  <a:rPr lang="en-US" altLang="zh-CN" sz="1200" dirty="0" smtClean="0"/>
                  <a:t>ch</a:t>
                </a:r>
                <a:r>
                  <a:rPr lang="en-US" altLang="zh-CN" sz="1200" baseline="-25000" dirty="0" smtClean="0"/>
                  <a:t>1</a:t>
                </a:r>
                <a:endParaRPr lang="zh-CN" altLang="en-US" sz="1200" baseline="-25000" dirty="0"/>
              </a:p>
            </p:txBody>
          </p:sp>
        </p:grpSp>
        <p:sp>
          <p:nvSpPr>
            <p:cNvPr id="182" name="TextBox 181"/>
            <p:cNvSpPr txBox="1"/>
            <p:nvPr/>
          </p:nvSpPr>
          <p:spPr>
            <a:xfrm>
              <a:off x="2493030" y="5158599"/>
              <a:ext cx="1259452" cy="547939"/>
            </a:xfrm>
            <a:prstGeom prst="rect">
              <a:avLst/>
            </a:prstGeom>
            <a:noFill/>
          </p:spPr>
          <p:txBody>
            <a:bodyPr wrap="square" rtlCol="0">
              <a:spAutoFit/>
            </a:bodyPr>
            <a:lstStyle/>
            <a:p>
              <a:r>
                <a:rPr lang="en-US" altLang="zh-CN" dirty="0" smtClean="0"/>
                <a:t>ACI|</a:t>
              </a:r>
              <a:r>
                <a:rPr lang="en-US" altLang="zh-CN" sz="1200" dirty="0" smtClean="0"/>
                <a:t>[ch</a:t>
              </a:r>
              <a:r>
                <a:rPr lang="en-US" altLang="zh-CN" sz="1200" baseline="-25000" dirty="0" smtClean="0"/>
                <a:t>1</a:t>
              </a:r>
              <a:r>
                <a:rPr lang="en-US" altLang="zh-CN" sz="1200" dirty="0" smtClean="0"/>
                <a:t>,ch</a:t>
              </a:r>
              <a:r>
                <a:rPr lang="en-US" altLang="zh-CN" sz="1200" baseline="-25000" dirty="0" smtClean="0"/>
                <a:t>2</a:t>
              </a:r>
              <a:r>
                <a:rPr lang="en-US" altLang="zh-CN" sz="1200" dirty="0" smtClean="0"/>
                <a:t>]  </a:t>
              </a:r>
              <a:r>
                <a:rPr lang="en-US" altLang="zh-CN" dirty="0" smtClean="0"/>
                <a:t>=</a:t>
              </a:r>
              <a:endParaRPr lang="zh-CN" altLang="en-US" dirty="0"/>
            </a:p>
          </p:txBody>
        </p:sp>
      </p:grpSp>
      <p:grpSp>
        <p:nvGrpSpPr>
          <p:cNvPr id="26" name="组合 186"/>
          <p:cNvGrpSpPr/>
          <p:nvPr/>
        </p:nvGrpSpPr>
        <p:grpSpPr>
          <a:xfrm>
            <a:off x="146658" y="5624069"/>
            <a:ext cx="4480057" cy="784784"/>
            <a:chOff x="2411364" y="4959826"/>
            <a:chExt cx="3100918" cy="931442"/>
          </a:xfrm>
        </p:grpSpPr>
        <p:grpSp>
          <p:nvGrpSpPr>
            <p:cNvPr id="28" name="组合 154"/>
            <p:cNvGrpSpPr/>
            <p:nvPr/>
          </p:nvGrpSpPr>
          <p:grpSpPr>
            <a:xfrm>
              <a:off x="3623866" y="4959826"/>
              <a:ext cx="1888416" cy="931442"/>
              <a:chOff x="3287436" y="4959826"/>
              <a:chExt cx="1888416" cy="931442"/>
            </a:xfrm>
          </p:grpSpPr>
          <p:pic>
            <p:nvPicPr>
              <p:cNvPr id="190" name="Picture 2" descr="File:WPint.svg">
                <a:hlinkClick r:id="rId2"/>
              </p:cNvPr>
              <p:cNvPicPr>
                <a:picLocks noChangeAspect="1" noChangeArrowheads="1"/>
              </p:cNvPicPr>
              <p:nvPr/>
            </p:nvPicPr>
            <p:blipFill>
              <a:blip r:embed="rId3" cstate="print"/>
              <a:srcRect/>
              <a:stretch>
                <a:fillRect/>
              </a:stretch>
            </p:blipFill>
            <p:spPr bwMode="auto">
              <a:xfrm rot="21327601">
                <a:off x="3287436" y="4973192"/>
                <a:ext cx="249394" cy="845545"/>
              </a:xfrm>
              <a:prstGeom prst="rect">
                <a:avLst/>
              </a:prstGeom>
              <a:noFill/>
            </p:spPr>
          </p:pic>
          <p:sp>
            <p:nvSpPr>
              <p:cNvPr id="191" name="TextBox 190"/>
              <p:cNvSpPr txBox="1"/>
              <p:nvPr/>
            </p:nvSpPr>
            <p:spPr>
              <a:xfrm>
                <a:off x="3425679" y="5635562"/>
                <a:ext cx="584200" cy="255706"/>
              </a:xfrm>
              <a:prstGeom prst="rect">
                <a:avLst/>
              </a:prstGeom>
              <a:noFill/>
            </p:spPr>
            <p:txBody>
              <a:bodyPr wrap="square" rtlCol="0">
                <a:spAutoFit/>
              </a:bodyPr>
              <a:lstStyle/>
              <a:p>
                <a:r>
                  <a:rPr lang="en-US" altLang="zh-CN" sz="800" dirty="0" smtClean="0"/>
                  <a:t>20MHz</a:t>
                </a:r>
                <a:endParaRPr lang="zh-CN" altLang="en-US" sz="800" dirty="0"/>
              </a:p>
            </p:txBody>
          </p:sp>
          <p:sp>
            <p:nvSpPr>
              <p:cNvPr id="192" name="TextBox 191"/>
              <p:cNvSpPr txBox="1"/>
              <p:nvPr/>
            </p:nvSpPr>
            <p:spPr>
              <a:xfrm>
                <a:off x="3465940" y="4959826"/>
                <a:ext cx="579857" cy="255706"/>
              </a:xfrm>
              <a:prstGeom prst="rect">
                <a:avLst/>
              </a:prstGeom>
              <a:noFill/>
            </p:spPr>
            <p:txBody>
              <a:bodyPr wrap="square" rtlCol="0">
                <a:spAutoFit/>
              </a:bodyPr>
              <a:lstStyle/>
              <a:p>
                <a:r>
                  <a:rPr lang="en-US" altLang="zh-CN" sz="800" dirty="0" smtClean="0"/>
                  <a:t>60MHz</a:t>
                </a:r>
                <a:endParaRPr lang="zh-CN" altLang="en-US" sz="800" dirty="0"/>
              </a:p>
            </p:txBody>
          </p:sp>
          <p:sp>
            <p:nvSpPr>
              <p:cNvPr id="193" name="TextBox 192"/>
              <p:cNvSpPr txBox="1"/>
              <p:nvPr/>
            </p:nvSpPr>
            <p:spPr>
              <a:xfrm>
                <a:off x="3769746" y="5167226"/>
                <a:ext cx="1406106" cy="547940"/>
              </a:xfrm>
              <a:prstGeom prst="rect">
                <a:avLst/>
              </a:prstGeom>
              <a:noFill/>
            </p:spPr>
            <p:txBody>
              <a:bodyPr wrap="square" rtlCol="0">
                <a:spAutoFit/>
              </a:bodyPr>
              <a:lstStyle/>
              <a:p>
                <a:r>
                  <a:rPr lang="en-US" altLang="zh-CN" dirty="0" smtClean="0"/>
                  <a:t>PSD</a:t>
                </a:r>
                <a:r>
                  <a:rPr lang="en-US" altLang="zh-CN" sz="1200" dirty="0" smtClean="0"/>
                  <a:t>ch</a:t>
                </a:r>
                <a:r>
                  <a:rPr lang="en-US" altLang="zh-CN" sz="1200" baseline="-25000" dirty="0" smtClean="0"/>
                  <a:t>1</a:t>
                </a:r>
                <a:endParaRPr lang="zh-CN" altLang="en-US" sz="1200" baseline="-25000" dirty="0"/>
              </a:p>
            </p:txBody>
          </p:sp>
        </p:grpSp>
        <p:sp>
          <p:nvSpPr>
            <p:cNvPr id="189" name="TextBox 188"/>
            <p:cNvSpPr txBox="1"/>
            <p:nvPr/>
          </p:nvSpPr>
          <p:spPr>
            <a:xfrm>
              <a:off x="2411364" y="5158599"/>
              <a:ext cx="1341119" cy="547940"/>
            </a:xfrm>
            <a:prstGeom prst="rect">
              <a:avLst/>
            </a:prstGeom>
            <a:noFill/>
          </p:spPr>
          <p:txBody>
            <a:bodyPr wrap="square" rtlCol="0">
              <a:spAutoFit/>
            </a:bodyPr>
            <a:lstStyle/>
            <a:p>
              <a:r>
                <a:rPr lang="en-US" altLang="zh-CN" dirty="0" smtClean="0"/>
                <a:t>AACI|</a:t>
              </a:r>
              <a:r>
                <a:rPr lang="en-US" altLang="zh-CN" sz="1200" dirty="0" smtClean="0"/>
                <a:t>[ch</a:t>
              </a:r>
              <a:r>
                <a:rPr lang="en-US" altLang="zh-CN" sz="1200" baseline="-25000" dirty="0" smtClean="0"/>
                <a:t>1</a:t>
              </a:r>
              <a:r>
                <a:rPr lang="en-US" altLang="zh-CN" sz="1200" dirty="0" smtClean="0"/>
                <a:t>,ch</a:t>
              </a:r>
              <a:r>
                <a:rPr lang="en-US" altLang="zh-CN" sz="1200" baseline="-25000" dirty="0" smtClean="0"/>
                <a:t>2</a:t>
              </a:r>
              <a:r>
                <a:rPr lang="en-US" altLang="zh-CN" sz="1200" dirty="0" smtClean="0"/>
                <a:t>]  </a:t>
              </a:r>
              <a:r>
                <a:rPr lang="en-US" altLang="zh-CN" dirty="0" smtClean="0"/>
                <a:t>=</a:t>
              </a:r>
              <a:endParaRPr lang="zh-CN" altLang="en-US" dirty="0"/>
            </a:p>
          </p:txBody>
        </p:sp>
      </p:grpSp>
      <p:sp>
        <p:nvSpPr>
          <p:cNvPr id="194" name="TextBox 193"/>
          <p:cNvSpPr txBox="1"/>
          <p:nvPr/>
        </p:nvSpPr>
        <p:spPr>
          <a:xfrm>
            <a:off x="4248232" y="3829565"/>
            <a:ext cx="603250" cy="215444"/>
          </a:xfrm>
          <a:prstGeom prst="rect">
            <a:avLst/>
          </a:prstGeom>
          <a:noFill/>
        </p:spPr>
        <p:txBody>
          <a:bodyPr wrap="square" rtlCol="0">
            <a:spAutoFit/>
          </a:bodyPr>
          <a:lstStyle/>
          <a:p>
            <a:r>
              <a:rPr lang="en-US" altLang="zh-CN" sz="800" dirty="0" smtClean="0"/>
              <a:t>60MHz</a:t>
            </a:r>
            <a:endParaRPr lang="zh-CN" altLang="en-US" sz="800" dirty="0"/>
          </a:p>
        </p:txBody>
      </p:sp>
      <p:sp>
        <p:nvSpPr>
          <p:cNvPr id="197" name="TextBox 196"/>
          <p:cNvSpPr txBox="1"/>
          <p:nvPr/>
        </p:nvSpPr>
        <p:spPr>
          <a:xfrm>
            <a:off x="4175174" y="1327171"/>
            <a:ext cx="4572004" cy="584775"/>
          </a:xfrm>
          <a:prstGeom prst="rect">
            <a:avLst/>
          </a:prstGeom>
          <a:solidFill>
            <a:schemeClr val="bg1">
              <a:lumMod val="85000"/>
            </a:schemeClr>
          </a:solidFill>
        </p:spPr>
        <p:txBody>
          <a:bodyPr wrap="square" rtlCol="0">
            <a:spAutoFit/>
          </a:bodyPr>
          <a:lstStyle/>
          <a:p>
            <a:r>
              <a:rPr lang="en-US" altLang="zh-CN" sz="1600" dirty="0" smtClean="0"/>
              <a:t>ACPR|</a:t>
            </a:r>
            <a:r>
              <a:rPr lang="en-US" altLang="zh-CN" sz="1200" dirty="0" smtClean="0"/>
              <a:t>[</a:t>
            </a:r>
            <a:r>
              <a:rPr lang="en-US" altLang="zh-CN" sz="1200" dirty="0" err="1" smtClean="0"/>
              <a:t>chx,chy</a:t>
            </a:r>
            <a:r>
              <a:rPr lang="en-US" altLang="zh-CN" sz="1200" dirty="0" smtClean="0"/>
              <a:t>]</a:t>
            </a:r>
            <a:r>
              <a:rPr lang="en-US" altLang="zh-CN" sz="1600" dirty="0" smtClean="0"/>
              <a:t>(dB)= P</a:t>
            </a:r>
            <a:r>
              <a:rPr lang="en-US" altLang="zh-CN" sz="1200" dirty="0" smtClean="0"/>
              <a:t>ch</a:t>
            </a:r>
            <a:r>
              <a:rPr lang="en-US" altLang="zh-CN" sz="1200" baseline="-25000" dirty="0" smtClean="0"/>
              <a:t>x</a:t>
            </a:r>
            <a:r>
              <a:rPr lang="en-US" altLang="zh-CN" sz="1600" dirty="0" smtClean="0"/>
              <a:t>(dB)-ACI|</a:t>
            </a:r>
            <a:r>
              <a:rPr lang="en-US" altLang="zh-CN" sz="1200" dirty="0" smtClean="0"/>
              <a:t>[</a:t>
            </a:r>
            <a:r>
              <a:rPr lang="en-US" altLang="zh-CN" sz="1200" dirty="0" err="1" smtClean="0"/>
              <a:t>chx,chy</a:t>
            </a:r>
            <a:r>
              <a:rPr lang="en-US" altLang="zh-CN" sz="1200" dirty="0" smtClean="0"/>
              <a:t>]</a:t>
            </a:r>
            <a:r>
              <a:rPr lang="en-US" altLang="zh-CN" sz="1600" dirty="0" smtClean="0"/>
              <a:t>(dB)</a:t>
            </a:r>
          </a:p>
          <a:p>
            <a:r>
              <a:rPr lang="en-US" altLang="zh-CN" sz="1600" dirty="0" smtClean="0"/>
              <a:t>AACPR|</a:t>
            </a:r>
            <a:r>
              <a:rPr lang="en-US" altLang="zh-CN" sz="1200" dirty="0" smtClean="0"/>
              <a:t>[</a:t>
            </a:r>
            <a:r>
              <a:rPr lang="en-US" altLang="zh-CN" sz="1200" dirty="0" err="1" smtClean="0"/>
              <a:t>chx,chy</a:t>
            </a:r>
            <a:r>
              <a:rPr lang="en-US" altLang="zh-CN" sz="1200" dirty="0" smtClean="0"/>
              <a:t>] </a:t>
            </a:r>
            <a:r>
              <a:rPr lang="en-US" altLang="zh-CN" sz="1600" dirty="0" smtClean="0"/>
              <a:t>(dB)=</a:t>
            </a:r>
            <a:r>
              <a:rPr lang="en-US" altLang="zh-CN" sz="1600" dirty="0" err="1" smtClean="0"/>
              <a:t>P|</a:t>
            </a:r>
            <a:r>
              <a:rPr lang="en-US" altLang="zh-CN" sz="1200" dirty="0" err="1" smtClean="0"/>
              <a:t>chx</a:t>
            </a:r>
            <a:r>
              <a:rPr lang="en-US" altLang="zh-CN" sz="1600" dirty="0" smtClean="0"/>
              <a:t>(dB)-AACI|</a:t>
            </a:r>
            <a:r>
              <a:rPr lang="en-US" altLang="zh-CN" sz="1200" dirty="0" smtClean="0"/>
              <a:t>[</a:t>
            </a:r>
            <a:r>
              <a:rPr lang="en-US" altLang="zh-CN" sz="1200" dirty="0" err="1" smtClean="0"/>
              <a:t>chx,chy</a:t>
            </a:r>
            <a:r>
              <a:rPr lang="en-US" altLang="zh-CN" sz="1200" dirty="0" smtClean="0"/>
              <a:t>]</a:t>
            </a:r>
            <a:r>
              <a:rPr lang="en-US" altLang="zh-CN" sz="1600" dirty="0" smtClean="0"/>
              <a:t>(dB)</a:t>
            </a:r>
            <a:endParaRPr lang="zh-CN" altLang="en-US" sz="1600" dirty="0"/>
          </a:p>
        </p:txBody>
      </p:sp>
      <p:sp>
        <p:nvSpPr>
          <p:cNvPr id="151" name="TextBox 150"/>
          <p:cNvSpPr txBox="1"/>
          <p:nvPr/>
        </p:nvSpPr>
        <p:spPr>
          <a:xfrm>
            <a:off x="4321835" y="1961711"/>
            <a:ext cx="4209690" cy="1384995"/>
          </a:xfrm>
          <a:prstGeom prst="rect">
            <a:avLst/>
          </a:prstGeom>
          <a:noFill/>
        </p:spPr>
        <p:txBody>
          <a:bodyPr wrap="square" rtlCol="0">
            <a:spAutoFit/>
          </a:bodyPr>
          <a:lstStyle/>
          <a:p>
            <a:pPr marL="457200" indent="-457200"/>
            <a:r>
              <a:rPr lang="en-US" altLang="zh-CN" sz="1400" dirty="0" smtClean="0"/>
              <a:t>ACI calculation is by integrating all the signal power which leak to the adjacent band.</a:t>
            </a:r>
          </a:p>
          <a:p>
            <a:pPr marL="457200" indent="-457200"/>
            <a:r>
              <a:rPr lang="en-US" altLang="zh-CN" sz="1400" dirty="0" smtClean="0"/>
              <a:t>ACPR|</a:t>
            </a:r>
            <a:r>
              <a:rPr lang="en-US" altLang="zh-CN" sz="1100" dirty="0" smtClean="0"/>
              <a:t>[</a:t>
            </a:r>
            <a:r>
              <a:rPr lang="en-US" altLang="zh-CN" sz="1100" dirty="0" err="1" smtClean="0"/>
              <a:t>chx,chy</a:t>
            </a:r>
            <a:r>
              <a:rPr lang="en-US" altLang="zh-CN" sz="1100" dirty="0" smtClean="0"/>
              <a:t>]</a:t>
            </a:r>
            <a:r>
              <a:rPr lang="en-US" altLang="zh-CN" sz="1400" dirty="0" smtClean="0"/>
              <a:t> is the adjacent channel power ratio between the signal in channel x and the leakage from the signal in channel x to channel y.</a:t>
            </a:r>
            <a:endParaRPr lang="zh-CN" altLang="en-US" sz="1100" dirty="0"/>
          </a:p>
        </p:txBody>
      </p:sp>
      <p:sp>
        <p:nvSpPr>
          <p:cNvPr id="155" name="TextBox 154"/>
          <p:cNvSpPr txBox="1"/>
          <p:nvPr/>
        </p:nvSpPr>
        <p:spPr>
          <a:xfrm>
            <a:off x="6711368" y="3277196"/>
            <a:ext cx="2231701" cy="276999"/>
          </a:xfrm>
          <a:prstGeom prst="rect">
            <a:avLst/>
          </a:prstGeom>
          <a:noFill/>
        </p:spPr>
        <p:txBody>
          <a:bodyPr wrap="none" rtlCol="0">
            <a:spAutoFit/>
          </a:bodyPr>
          <a:lstStyle/>
          <a:p>
            <a:r>
              <a:rPr lang="en-US" altLang="zh-CN" sz="1200" dirty="0" smtClean="0">
                <a:solidFill>
                  <a:srgbClr val="00B050"/>
                </a:solidFill>
              </a:rPr>
              <a:t>Signal waveform in RX in CH1</a:t>
            </a:r>
            <a:endParaRPr lang="zh-CN" altLang="en-US" sz="1200" dirty="0">
              <a:solidFill>
                <a:srgbClr val="00B050"/>
              </a:solidFill>
            </a:endParaRPr>
          </a:p>
        </p:txBody>
      </p:sp>
      <p:cxnSp>
        <p:nvCxnSpPr>
          <p:cNvPr id="158" name="直接连接符 157"/>
          <p:cNvCxnSpPr/>
          <p:nvPr/>
        </p:nvCxnSpPr>
        <p:spPr bwMode="auto">
          <a:xfrm>
            <a:off x="6012628" y="3415219"/>
            <a:ext cx="638354" cy="0"/>
          </a:xfrm>
          <a:prstGeom prst="line">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6725752" y="3481352"/>
            <a:ext cx="2231701" cy="276999"/>
          </a:xfrm>
          <a:prstGeom prst="rect">
            <a:avLst/>
          </a:prstGeom>
          <a:noFill/>
        </p:spPr>
        <p:txBody>
          <a:bodyPr wrap="none" rtlCol="0">
            <a:spAutoFit/>
          </a:bodyPr>
          <a:lstStyle/>
          <a:p>
            <a:r>
              <a:rPr lang="en-US" altLang="zh-CN" sz="1200" dirty="0" smtClean="0">
                <a:solidFill>
                  <a:schemeClr val="accent6">
                    <a:lumMod val="60000"/>
                    <a:lumOff val="40000"/>
                  </a:schemeClr>
                </a:solidFill>
              </a:rPr>
              <a:t>Signal waveform in RX in CH2</a:t>
            </a:r>
            <a:endParaRPr lang="zh-CN" altLang="en-US" sz="1200" dirty="0">
              <a:solidFill>
                <a:schemeClr val="accent6">
                  <a:lumMod val="60000"/>
                  <a:lumOff val="40000"/>
                </a:schemeClr>
              </a:solidFill>
            </a:endParaRPr>
          </a:p>
        </p:txBody>
      </p:sp>
      <p:cxnSp>
        <p:nvCxnSpPr>
          <p:cNvPr id="160" name="直接连接符 159"/>
          <p:cNvCxnSpPr/>
          <p:nvPr/>
        </p:nvCxnSpPr>
        <p:spPr bwMode="auto">
          <a:xfrm>
            <a:off x="6027012" y="3619375"/>
            <a:ext cx="638354" cy="0"/>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8976" y="692624"/>
            <a:ext cx="7772400" cy="1066800"/>
          </a:xfrm>
        </p:spPr>
        <p:txBody>
          <a:bodyPr/>
          <a:lstStyle/>
          <a:p>
            <a:r>
              <a:rPr lang="en-US" altLang="zh-CN" dirty="0" smtClean="0"/>
              <a:t>OOB Emission and PA non-linearity</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4</a:t>
            </a:fld>
            <a:endParaRPr lang="en-US" altLang="zh-CN"/>
          </a:p>
        </p:txBody>
      </p:sp>
      <p:sp>
        <p:nvSpPr>
          <p:cNvPr id="21" name="TextBox 20"/>
          <p:cNvSpPr txBox="1"/>
          <p:nvPr/>
        </p:nvSpPr>
        <p:spPr>
          <a:xfrm>
            <a:off x="726437" y="1710261"/>
            <a:ext cx="7439704" cy="4524315"/>
          </a:xfrm>
          <a:prstGeom prst="rect">
            <a:avLst/>
          </a:prstGeom>
          <a:noFill/>
        </p:spPr>
        <p:txBody>
          <a:bodyPr wrap="square" rtlCol="0">
            <a:spAutoFit/>
          </a:bodyPr>
          <a:lstStyle/>
          <a:p>
            <a:pPr marL="457200" indent="-457200">
              <a:buAutoNum type="arabicPeriod"/>
            </a:pPr>
            <a:r>
              <a:rPr lang="en-US" altLang="zh-CN" sz="1800" dirty="0" smtClean="0"/>
              <a:t>ACI Definition:                                                                                       , where F means the Rx filter effect.</a:t>
            </a:r>
            <a:endParaRPr lang="en-US" altLang="zh-CN" sz="1800" dirty="0" smtClean="0"/>
          </a:p>
          <a:p>
            <a:pPr marL="457200" indent="-457200">
              <a:buAutoNum type="arabicPeriod"/>
            </a:pPr>
            <a:r>
              <a:rPr lang="en-US" altLang="zh-CN" sz="1800" dirty="0" smtClean="0"/>
              <a:t>OOB </a:t>
            </a:r>
            <a:r>
              <a:rPr lang="en-US" altLang="zh-CN" sz="1800" dirty="0" smtClean="0"/>
              <a:t>Emission normally comes from non-linearity of PA, we also called it as out of band leakage. </a:t>
            </a:r>
          </a:p>
          <a:p>
            <a:pPr marL="457200" indent="-457200">
              <a:buAutoNum type="arabicPeriod"/>
            </a:pPr>
            <a:r>
              <a:rPr lang="en-US" altLang="zh-CN" sz="1800" dirty="0" smtClean="0"/>
              <a:t>Normally we can used adjacent channel power ratio (ACPR) and alternative adjacent channel power ratio (AACPR) to evaluate it. But it also needs to calculate ACI and AACI. Then ACPR=Channel Power/ACI, AACPR=Channel Power/AACI.</a:t>
            </a:r>
          </a:p>
          <a:p>
            <a:pPr marL="457200" indent="-457200">
              <a:buAutoNum type="arabicPeriod"/>
            </a:pPr>
            <a:r>
              <a:rPr lang="en-US" altLang="zh-CN" sz="1800" dirty="0" smtClean="0"/>
              <a:t>The other simple way of evaluating OOB Emission is through SM, which can give us qualitative impression how bad the ACI, AACI is. Normally SM represents the worst case of tolerable signal waveform.</a:t>
            </a:r>
          </a:p>
          <a:p>
            <a:pPr marL="457200" indent="-457200">
              <a:buAutoNum type="arabicPeriod"/>
            </a:pPr>
            <a:r>
              <a:rPr lang="en-US" altLang="zh-CN" sz="1800" dirty="0" smtClean="0"/>
              <a:t>Rapp model can be used to evaluate how non-linearity of PA exert its impact on signal waveform. We can control the shape of signal waveform by changing </a:t>
            </a:r>
            <a:r>
              <a:rPr lang="en-US" altLang="zh-CN" sz="1800" dirty="0" err="1" smtClean="0"/>
              <a:t>backoff</a:t>
            </a:r>
            <a:r>
              <a:rPr lang="en-US" altLang="zh-CN" sz="1800" dirty="0" smtClean="0"/>
              <a:t> value from P1dB to adjust PA’s non-linearity and its OOB Emission and ACI, AACI. The effect is shown in the next slides.</a:t>
            </a:r>
            <a:endParaRPr lang="zh-CN" altLang="en-US" sz="1800" dirty="0"/>
          </a:p>
        </p:txBody>
      </p:sp>
      <p:sp>
        <p:nvSpPr>
          <p:cNvPr id="7" name="TextBox 6"/>
          <p:cNvSpPr txBox="1"/>
          <p:nvPr/>
        </p:nvSpPr>
        <p:spPr>
          <a:xfrm>
            <a:off x="2952266" y="1665185"/>
            <a:ext cx="4895198" cy="461665"/>
          </a:xfrm>
          <a:prstGeom prst="rect">
            <a:avLst/>
          </a:prstGeom>
          <a:noFill/>
        </p:spPr>
        <p:txBody>
          <a:bodyPr wrap="square" rtlCol="0">
            <a:spAutoFit/>
          </a:bodyPr>
          <a:lstStyle/>
          <a:p>
            <a:r>
              <a:rPr lang="en-US" altLang="zh-CN" dirty="0" smtClean="0"/>
              <a:t>ACI|</a:t>
            </a:r>
            <a:r>
              <a:rPr lang="en-US" altLang="zh-CN" sz="1200" dirty="0" smtClean="0"/>
              <a:t>[</a:t>
            </a:r>
            <a:r>
              <a:rPr lang="en-US" altLang="zh-CN" sz="1200" dirty="0" smtClean="0"/>
              <a:t>ch</a:t>
            </a:r>
            <a:r>
              <a:rPr lang="en-US" altLang="zh-CN" sz="1200" baseline="-25000" dirty="0" smtClean="0"/>
              <a:t>1</a:t>
            </a:r>
            <a:r>
              <a:rPr lang="en-US" altLang="zh-CN" sz="1200" dirty="0" smtClean="0"/>
              <a:t>,ch</a:t>
            </a:r>
            <a:r>
              <a:rPr lang="en-US" altLang="zh-CN" sz="1200" baseline="-25000" dirty="0" smtClean="0"/>
              <a:t>2</a:t>
            </a:r>
            <a:r>
              <a:rPr lang="en-US" altLang="zh-CN" sz="1200" dirty="0" smtClean="0"/>
              <a:t>]  </a:t>
            </a:r>
            <a:r>
              <a:rPr lang="en-US" altLang="zh-CN" dirty="0" smtClean="0"/>
              <a:t>= </a:t>
            </a:r>
            <a:r>
              <a:rPr lang="en-US" altLang="zh-CN" dirty="0" smtClean="0"/>
              <a:t>OOB|</a:t>
            </a:r>
            <a:r>
              <a:rPr lang="en-US" altLang="zh-CN" sz="1200" dirty="0" smtClean="0"/>
              <a:t>[</a:t>
            </a:r>
            <a:r>
              <a:rPr lang="en-US" altLang="zh-CN" sz="1200" dirty="0" smtClean="0"/>
              <a:t>ch</a:t>
            </a:r>
            <a:r>
              <a:rPr lang="en-US" altLang="zh-CN" sz="1200" baseline="-25000" dirty="0" smtClean="0"/>
              <a:t>1</a:t>
            </a:r>
            <a:r>
              <a:rPr lang="en-US" altLang="zh-CN" sz="1200" dirty="0" smtClean="0"/>
              <a:t>,ch</a:t>
            </a:r>
            <a:r>
              <a:rPr lang="en-US" altLang="zh-CN" sz="1200" baseline="-25000" dirty="0" smtClean="0"/>
              <a:t>2</a:t>
            </a:r>
            <a:r>
              <a:rPr lang="en-US" altLang="zh-CN" sz="1200" dirty="0" smtClean="0"/>
              <a:t>]</a:t>
            </a:r>
            <a:r>
              <a:rPr lang="en-US" altLang="zh-CN" dirty="0" smtClean="0"/>
              <a:t>+PL+F</a:t>
            </a:r>
            <a:r>
              <a:rPr lang="en-US" altLang="zh-CN" dirty="0" smtClean="0"/>
              <a:t> </a:t>
            </a:r>
            <a:r>
              <a:rPr lang="en-US" altLang="zh-CN" dirty="0" smtClean="0"/>
              <a:t>|</a:t>
            </a:r>
            <a:r>
              <a:rPr lang="en-US" altLang="zh-CN" sz="1200" dirty="0" smtClean="0"/>
              <a:t>Rx, [ch</a:t>
            </a:r>
            <a:r>
              <a:rPr lang="en-US" altLang="zh-CN" sz="1200" baseline="-25000" dirty="0" smtClean="0"/>
              <a:t>1</a:t>
            </a:r>
            <a:r>
              <a:rPr lang="en-US" altLang="zh-CN" sz="1200" dirty="0" smtClean="0"/>
              <a:t>,ch</a:t>
            </a:r>
            <a:r>
              <a:rPr lang="en-US" altLang="zh-CN" sz="1200" baseline="-25000" dirty="0" smtClean="0"/>
              <a:t>2</a:t>
            </a:r>
            <a:r>
              <a:rPr lang="en-US" altLang="zh-CN" sz="1200" dirty="0" smtClean="0"/>
              <a:t>] </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日期占位符 2"/>
          <p:cNvSpPr>
            <a:spLocks noGrp="1"/>
          </p:cNvSpPr>
          <p:nvPr>
            <p:ph type="dt" sz="half" idx="10"/>
          </p:nvPr>
        </p:nvSpPr>
        <p:spPr>
          <a:xfrm>
            <a:off x="696913" y="332601"/>
            <a:ext cx="942566" cy="276999"/>
          </a:xfrm>
        </p:spPr>
        <p:txBody>
          <a:bodyPr/>
          <a:lstStyle/>
          <a:p>
            <a:r>
              <a:rPr lang="en-US" altLang="zh-CN" dirty="0" smtClean="0"/>
              <a:t>July 2014</a:t>
            </a:r>
            <a:endParaRPr lang="en-US" altLang="zh-CN" dirty="0"/>
          </a:p>
        </p:txBody>
      </p:sp>
      <p:sp>
        <p:nvSpPr>
          <p:cNvPr id="18" name="页脚占位符 3"/>
          <p:cNvSpPr>
            <a:spLocks noGrp="1"/>
          </p:cNvSpPr>
          <p:nvPr>
            <p:ph type="ftr" sz="quarter" idx="11"/>
          </p:nvPr>
        </p:nvSpPr>
        <p:spPr>
          <a:xfrm>
            <a:off x="6707012" y="6475413"/>
            <a:ext cx="1836913" cy="184666"/>
          </a:xfrm>
        </p:spPr>
        <p:txBody>
          <a:bodyPr/>
          <a:lstStyle/>
          <a:p>
            <a:pPr>
              <a:defRPr/>
            </a:pPr>
            <a:r>
              <a:rPr lang="en-US" altLang="zh-CN" dirty="0" smtClean="0"/>
              <a:t>Yu </a:t>
            </a:r>
            <a:r>
              <a:rPr lang="en-US" altLang="zh-CN" dirty="0" err="1" smtClean="0"/>
              <a:t>Cai</a:t>
            </a:r>
            <a:r>
              <a:rPr lang="en-US" altLang="zh-CN" dirty="0" smtClean="0"/>
              <a:t>, </a:t>
            </a:r>
            <a:r>
              <a:rPr lang="en-US" altLang="zh-CN" dirty="0" err="1" smtClean="0"/>
              <a:t>Huawei</a:t>
            </a:r>
            <a:r>
              <a:rPr lang="en-US" altLang="zh-CN" dirty="0" smtClean="0"/>
              <a:t> Technologies</a:t>
            </a:r>
            <a:endParaRPr lang="en-US" altLang="zh-CN" dirty="0"/>
          </a:p>
        </p:txBody>
      </p:sp>
      <p:sp>
        <p:nvSpPr>
          <p:cNvPr id="19" name="灯片编号占位符 4"/>
          <p:cNvSpPr>
            <a:spLocks noGrp="1"/>
          </p:cNvSpPr>
          <p:nvPr>
            <p:ph type="sldNum" sz="quarter" idx="12"/>
          </p:nvPr>
        </p:nvSpPr>
        <p:spPr/>
        <p:txBody>
          <a:bodyPr/>
          <a:lstStyle/>
          <a:p>
            <a:r>
              <a:rPr lang="en-US" altLang="zh-CN"/>
              <a:t>Slide </a:t>
            </a:r>
            <a:fld id="{1F28F0D6-5A39-4A99-9CEF-8DBFF85224AB}" type="slidenum">
              <a:rPr lang="en-US" altLang="zh-CN"/>
              <a:pPr/>
              <a:t>5</a:t>
            </a:fld>
            <a:endParaRPr lang="en-US" altLang="zh-CN"/>
          </a:p>
        </p:txBody>
      </p:sp>
      <p:pic>
        <p:nvPicPr>
          <p:cNvPr id="49155" name="Picture 3"/>
          <p:cNvPicPr>
            <a:picLocks noChangeAspect="1" noChangeArrowheads="1"/>
          </p:cNvPicPr>
          <p:nvPr/>
        </p:nvPicPr>
        <p:blipFill>
          <a:blip r:embed="rId2" cstate="print"/>
          <a:srcRect/>
          <a:stretch>
            <a:fillRect/>
          </a:stretch>
        </p:blipFill>
        <p:spPr bwMode="auto">
          <a:xfrm>
            <a:off x="1371600" y="1676400"/>
            <a:ext cx="6088063" cy="4565650"/>
          </a:xfrm>
          <a:prstGeom prst="rect">
            <a:avLst/>
          </a:prstGeom>
          <a:noFill/>
          <a:ln w="9525">
            <a:noFill/>
            <a:miter lim="800000"/>
            <a:headEnd/>
            <a:tailEnd/>
          </a:ln>
          <a:effectLst/>
        </p:spPr>
      </p:pic>
      <p:sp>
        <p:nvSpPr>
          <p:cNvPr id="49154" name="Rectangle 2"/>
          <p:cNvSpPr>
            <a:spLocks noGrp="1" noChangeArrowheads="1"/>
          </p:cNvSpPr>
          <p:nvPr>
            <p:ph type="title"/>
          </p:nvPr>
        </p:nvSpPr>
        <p:spPr/>
        <p:txBody>
          <a:bodyPr/>
          <a:lstStyle/>
          <a:p>
            <a:r>
              <a:rPr lang="en-US" altLang="zh-CN" sz="2800" b="1" dirty="0" smtClean="0">
                <a:ea typeface="宋体" charset="-122"/>
              </a:rPr>
              <a:t>PA non-linearity vs. </a:t>
            </a:r>
            <a:r>
              <a:rPr lang="en-US" altLang="zh-CN" sz="2800" b="1" dirty="0" err="1" smtClean="0">
                <a:ea typeface="宋体" charset="-122"/>
              </a:rPr>
              <a:t>backoff</a:t>
            </a:r>
            <a:r>
              <a:rPr lang="en-US" altLang="zh-CN" sz="2800" b="1" dirty="0" smtClean="0">
                <a:ea typeface="宋体" charset="-122"/>
              </a:rPr>
              <a:t> value and its impact on ACP [2] </a:t>
            </a:r>
            <a:r>
              <a:rPr lang="en-US" altLang="zh-CN" sz="2800" b="1" dirty="0" smtClean="0">
                <a:solidFill>
                  <a:schemeClr val="tx1"/>
                </a:solidFill>
                <a:ea typeface="宋体" charset="-122"/>
              </a:rPr>
              <a:t>(Rapp model p=3)</a:t>
            </a:r>
            <a:endParaRPr lang="en-US" altLang="zh-CN" sz="2800" b="1" dirty="0">
              <a:solidFill>
                <a:schemeClr val="tx1"/>
              </a:solidFill>
              <a:ea typeface="宋体" charset="-122"/>
            </a:endParaRPr>
          </a:p>
        </p:txBody>
      </p:sp>
      <p:grpSp>
        <p:nvGrpSpPr>
          <p:cNvPr id="2" name="Group 4"/>
          <p:cNvGrpSpPr>
            <a:grpSpLocks/>
          </p:cNvGrpSpPr>
          <p:nvPr/>
        </p:nvGrpSpPr>
        <p:grpSpPr bwMode="auto">
          <a:xfrm>
            <a:off x="5562600" y="3124200"/>
            <a:ext cx="3251200" cy="3276600"/>
            <a:chOff x="3504" y="1680"/>
            <a:chExt cx="2048" cy="2064"/>
          </a:xfrm>
        </p:grpSpPr>
        <p:sp>
          <p:nvSpPr>
            <p:cNvPr id="49157" name="Line 5"/>
            <p:cNvSpPr>
              <a:spLocks noChangeShapeType="1"/>
            </p:cNvSpPr>
            <p:nvPr/>
          </p:nvSpPr>
          <p:spPr bwMode="auto">
            <a:xfrm flipH="1" flipV="1">
              <a:off x="4320" y="2304"/>
              <a:ext cx="384" cy="96"/>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49158" name="Text Box 6"/>
            <p:cNvSpPr txBox="1">
              <a:spLocks noChangeArrowheads="1"/>
            </p:cNvSpPr>
            <p:nvPr/>
          </p:nvSpPr>
          <p:spPr bwMode="auto">
            <a:xfrm>
              <a:off x="3504" y="3552"/>
              <a:ext cx="848" cy="192"/>
            </a:xfrm>
            <a:prstGeom prst="rect">
              <a:avLst/>
            </a:prstGeom>
            <a:noFill/>
            <a:ln w="9525">
              <a:noFill/>
              <a:miter lim="800000"/>
              <a:headEnd/>
              <a:tailEnd/>
            </a:ln>
            <a:effectLst/>
          </p:spPr>
          <p:txBody>
            <a:bodyPr wrap="none">
              <a:spAutoFit/>
            </a:bodyPr>
            <a:lstStyle/>
            <a:p>
              <a:pPr algn="l"/>
              <a:r>
                <a:rPr lang="en-US" altLang="zh-CN" sz="1400">
                  <a:ea typeface="宋体" charset="-122"/>
                </a:rPr>
                <a:t>backoff=16.0dB</a:t>
              </a:r>
            </a:p>
          </p:txBody>
        </p:sp>
        <p:sp>
          <p:nvSpPr>
            <p:cNvPr id="49159" name="Text Box 7"/>
            <p:cNvSpPr txBox="1">
              <a:spLocks noChangeArrowheads="1"/>
            </p:cNvSpPr>
            <p:nvPr/>
          </p:nvSpPr>
          <p:spPr bwMode="auto">
            <a:xfrm>
              <a:off x="4704" y="1680"/>
              <a:ext cx="792" cy="192"/>
            </a:xfrm>
            <a:prstGeom prst="rect">
              <a:avLst/>
            </a:prstGeom>
            <a:noFill/>
            <a:ln w="9525">
              <a:noFill/>
              <a:miter lim="800000"/>
              <a:headEnd/>
              <a:tailEnd/>
            </a:ln>
            <a:effectLst/>
          </p:spPr>
          <p:txBody>
            <a:bodyPr wrap="none">
              <a:spAutoFit/>
            </a:bodyPr>
            <a:lstStyle/>
            <a:p>
              <a:pPr algn="l"/>
              <a:r>
                <a:rPr lang="en-US" altLang="zh-CN" sz="1400">
                  <a:ea typeface="宋体" charset="-122"/>
                </a:rPr>
                <a:t>backoff=3.4dB</a:t>
              </a:r>
            </a:p>
          </p:txBody>
        </p:sp>
        <p:sp>
          <p:nvSpPr>
            <p:cNvPr id="49160" name="Text Box 8"/>
            <p:cNvSpPr txBox="1">
              <a:spLocks noChangeArrowheads="1"/>
            </p:cNvSpPr>
            <p:nvPr/>
          </p:nvSpPr>
          <p:spPr bwMode="auto">
            <a:xfrm>
              <a:off x="4704" y="2304"/>
              <a:ext cx="792" cy="192"/>
            </a:xfrm>
            <a:prstGeom prst="rect">
              <a:avLst/>
            </a:prstGeom>
            <a:noFill/>
            <a:ln w="9525">
              <a:noFill/>
              <a:miter lim="800000"/>
              <a:headEnd/>
              <a:tailEnd/>
            </a:ln>
            <a:effectLst/>
          </p:spPr>
          <p:txBody>
            <a:bodyPr wrap="none">
              <a:spAutoFit/>
            </a:bodyPr>
            <a:lstStyle/>
            <a:p>
              <a:pPr algn="l"/>
              <a:r>
                <a:rPr lang="en-US" altLang="zh-CN" sz="1400">
                  <a:ea typeface="宋体" charset="-122"/>
                </a:rPr>
                <a:t>backoff=4.6dB</a:t>
              </a:r>
            </a:p>
          </p:txBody>
        </p:sp>
        <p:sp>
          <p:nvSpPr>
            <p:cNvPr id="49161" name="Line 9"/>
            <p:cNvSpPr>
              <a:spLocks noChangeShapeType="1"/>
            </p:cNvSpPr>
            <p:nvPr/>
          </p:nvSpPr>
          <p:spPr bwMode="auto">
            <a:xfrm flipV="1">
              <a:off x="3744" y="3168"/>
              <a:ext cx="0" cy="336"/>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49162" name="Line 10"/>
            <p:cNvSpPr>
              <a:spLocks noChangeShapeType="1"/>
            </p:cNvSpPr>
            <p:nvPr/>
          </p:nvSpPr>
          <p:spPr bwMode="auto">
            <a:xfrm flipH="1">
              <a:off x="4224" y="1776"/>
              <a:ext cx="480" cy="336"/>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49163" name="Text Box 11"/>
            <p:cNvSpPr txBox="1">
              <a:spLocks noChangeArrowheads="1"/>
            </p:cNvSpPr>
            <p:nvPr/>
          </p:nvSpPr>
          <p:spPr bwMode="auto">
            <a:xfrm>
              <a:off x="4704" y="2640"/>
              <a:ext cx="792" cy="192"/>
            </a:xfrm>
            <a:prstGeom prst="rect">
              <a:avLst/>
            </a:prstGeom>
            <a:noFill/>
            <a:ln w="9525">
              <a:noFill/>
              <a:miter lim="800000"/>
              <a:headEnd/>
              <a:tailEnd/>
            </a:ln>
            <a:effectLst/>
          </p:spPr>
          <p:txBody>
            <a:bodyPr wrap="none">
              <a:spAutoFit/>
            </a:bodyPr>
            <a:lstStyle/>
            <a:p>
              <a:pPr algn="l"/>
              <a:r>
                <a:rPr lang="en-US" altLang="zh-CN" sz="1400">
                  <a:ea typeface="宋体" charset="-122"/>
                </a:rPr>
                <a:t>backoff=8.1dB</a:t>
              </a:r>
            </a:p>
          </p:txBody>
        </p:sp>
        <p:sp>
          <p:nvSpPr>
            <p:cNvPr id="49164" name="Line 12"/>
            <p:cNvSpPr>
              <a:spLocks noChangeShapeType="1"/>
            </p:cNvSpPr>
            <p:nvPr/>
          </p:nvSpPr>
          <p:spPr bwMode="auto">
            <a:xfrm flipH="1" flipV="1">
              <a:off x="4176" y="2592"/>
              <a:ext cx="576" cy="144"/>
            </a:xfrm>
            <a:prstGeom prst="line">
              <a:avLst/>
            </a:prstGeom>
            <a:noFill/>
            <a:ln w="9525">
              <a:solidFill>
                <a:schemeClr val="tx1"/>
              </a:solidFill>
              <a:round/>
              <a:headEnd/>
              <a:tailEnd type="triangle" w="med" len="med"/>
            </a:ln>
            <a:effectLst/>
          </p:spPr>
          <p:txBody>
            <a:bodyPr wrap="none" anchor="ctr"/>
            <a:lstStyle/>
            <a:p>
              <a:endParaRPr lang="zh-CN" altLang="en-US"/>
            </a:p>
          </p:txBody>
        </p:sp>
        <p:sp>
          <p:nvSpPr>
            <p:cNvPr id="49165" name="Text Box 13"/>
            <p:cNvSpPr txBox="1">
              <a:spLocks noChangeArrowheads="1"/>
            </p:cNvSpPr>
            <p:nvPr/>
          </p:nvSpPr>
          <p:spPr bwMode="auto">
            <a:xfrm>
              <a:off x="4704" y="2880"/>
              <a:ext cx="848" cy="192"/>
            </a:xfrm>
            <a:prstGeom prst="rect">
              <a:avLst/>
            </a:prstGeom>
            <a:noFill/>
            <a:ln w="9525">
              <a:noFill/>
              <a:miter lim="800000"/>
              <a:headEnd/>
              <a:tailEnd/>
            </a:ln>
            <a:effectLst/>
          </p:spPr>
          <p:txBody>
            <a:bodyPr wrap="none">
              <a:spAutoFit/>
            </a:bodyPr>
            <a:lstStyle/>
            <a:p>
              <a:pPr algn="l"/>
              <a:r>
                <a:rPr lang="en-US" altLang="zh-CN" sz="1400">
                  <a:ea typeface="宋体" charset="-122"/>
                </a:rPr>
                <a:t>backoff=12.0dB</a:t>
              </a:r>
            </a:p>
          </p:txBody>
        </p:sp>
        <p:sp>
          <p:nvSpPr>
            <p:cNvPr id="49166" name="Line 14"/>
            <p:cNvSpPr>
              <a:spLocks noChangeShapeType="1"/>
            </p:cNvSpPr>
            <p:nvPr/>
          </p:nvSpPr>
          <p:spPr bwMode="auto">
            <a:xfrm flipH="1" flipV="1">
              <a:off x="3744" y="2640"/>
              <a:ext cx="1008" cy="336"/>
            </a:xfrm>
            <a:prstGeom prst="line">
              <a:avLst/>
            </a:prstGeom>
            <a:noFill/>
            <a:ln w="9525">
              <a:solidFill>
                <a:schemeClr val="tx1"/>
              </a:solidFill>
              <a:round/>
              <a:headEnd/>
              <a:tailEnd type="triangle" w="med" len="med"/>
            </a:ln>
            <a:effectLst/>
          </p:spPr>
          <p:txBody>
            <a:bodyPr wrap="none" anchor="ctr"/>
            <a:lstStyle/>
            <a:p>
              <a:endParaRPr lang="zh-CN" altLang="en-US"/>
            </a:p>
          </p:txBody>
        </p:sp>
      </p:grpSp>
      <p:sp>
        <p:nvSpPr>
          <p:cNvPr id="49167" name="Text Box 15"/>
          <p:cNvSpPr txBox="1">
            <a:spLocks noChangeArrowheads="1"/>
          </p:cNvSpPr>
          <p:nvPr/>
        </p:nvSpPr>
        <p:spPr bwMode="auto">
          <a:xfrm>
            <a:off x="5781675" y="2362200"/>
            <a:ext cx="847725" cy="457200"/>
          </a:xfrm>
          <a:prstGeom prst="rect">
            <a:avLst/>
          </a:prstGeom>
          <a:noFill/>
          <a:ln w="12700">
            <a:noFill/>
            <a:miter lim="800000"/>
            <a:headEnd type="none" w="sm" len="sm"/>
            <a:tailEnd type="none" w="sm" len="sm"/>
          </a:ln>
          <a:effectLst/>
        </p:spPr>
        <p:txBody>
          <a:bodyPr wrap="none">
            <a:spAutoFit/>
          </a:bodyPr>
          <a:lstStyle/>
          <a:p>
            <a:r>
              <a:rPr lang="en-US" altLang="zh-CN" sz="2400" b="1">
                <a:solidFill>
                  <a:srgbClr val="FF0000"/>
                </a:solidFill>
                <a:ea typeface="宋体" charset="-122"/>
              </a:rPr>
              <a:t>P = 3</a:t>
            </a:r>
          </a:p>
        </p:txBody>
      </p:sp>
      <p:sp>
        <p:nvSpPr>
          <p:cNvPr id="49168" name="Text Box 16"/>
          <p:cNvSpPr txBox="1">
            <a:spLocks noChangeArrowheads="1"/>
          </p:cNvSpPr>
          <p:nvPr/>
        </p:nvSpPr>
        <p:spPr bwMode="auto">
          <a:xfrm>
            <a:off x="7523163" y="1955800"/>
            <a:ext cx="992187" cy="730250"/>
          </a:xfrm>
          <a:prstGeom prst="rect">
            <a:avLst/>
          </a:prstGeom>
          <a:noFill/>
          <a:ln w="12700">
            <a:noFill/>
            <a:miter lim="800000"/>
            <a:headEnd type="none" w="sm" len="sm"/>
            <a:tailEnd type="none" w="sm" len="sm"/>
          </a:ln>
          <a:effectLst/>
        </p:spPr>
        <p:txBody>
          <a:bodyPr wrap="none">
            <a:spAutoFit/>
          </a:bodyPr>
          <a:lstStyle/>
          <a:p>
            <a:pPr algn="l"/>
            <a:r>
              <a:rPr lang="en-US" altLang="zh-CN" sz="1400" b="1">
                <a:ea typeface="宋体" charset="-122"/>
              </a:rPr>
              <a:t>Backoff </a:t>
            </a:r>
          </a:p>
          <a:p>
            <a:pPr algn="l"/>
            <a:r>
              <a:rPr lang="en-US" altLang="zh-CN" sz="1400" b="1">
                <a:ea typeface="宋体" charset="-122"/>
              </a:rPr>
              <a:t>from Full</a:t>
            </a:r>
          </a:p>
          <a:p>
            <a:pPr algn="l"/>
            <a:r>
              <a:rPr lang="en-US" altLang="zh-CN" sz="1400" b="1">
                <a:ea typeface="宋体" charset="-122"/>
              </a:rPr>
              <a:t>Saturation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4287" y="455124"/>
            <a:ext cx="8548777" cy="1066800"/>
          </a:xfrm>
        </p:spPr>
        <p:txBody>
          <a:bodyPr/>
          <a:lstStyle/>
          <a:p>
            <a:r>
              <a:rPr lang="en-US" altLang="zh-CN" sz="2800" dirty="0" smtClean="0"/>
              <a:t>Calculation of </a:t>
            </a:r>
            <a:r>
              <a:rPr lang="en-US" altLang="zh-CN" sz="2800" dirty="0" smtClean="0">
                <a:solidFill>
                  <a:schemeClr val="tx1"/>
                </a:solidFill>
              </a:rPr>
              <a:t>OOB Emission </a:t>
            </a:r>
            <a:r>
              <a:rPr lang="en-US" altLang="zh-CN" sz="2800" dirty="0" smtClean="0"/>
              <a:t>in TX </a:t>
            </a:r>
            <a:r>
              <a:rPr lang="en-US" altLang="zh-CN" sz="2800" dirty="0" smtClean="0"/>
              <a:t>side</a:t>
            </a:r>
            <a:endParaRPr lang="zh-CN" altLang="en-US" sz="28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6</a:t>
            </a:fld>
            <a:endParaRPr lang="en-US" altLang="zh-CN"/>
          </a:p>
        </p:txBody>
      </p:sp>
      <p:sp>
        <p:nvSpPr>
          <p:cNvPr id="21" name="TextBox 20"/>
          <p:cNvSpPr txBox="1"/>
          <p:nvPr/>
        </p:nvSpPr>
        <p:spPr>
          <a:xfrm>
            <a:off x="724365" y="1362694"/>
            <a:ext cx="7825869" cy="4462760"/>
          </a:xfrm>
          <a:prstGeom prst="rect">
            <a:avLst/>
          </a:prstGeom>
          <a:noFill/>
        </p:spPr>
        <p:txBody>
          <a:bodyPr wrap="square" rtlCol="0">
            <a:spAutoFit/>
          </a:bodyPr>
          <a:lstStyle/>
          <a:p>
            <a:pPr marL="457200" indent="-457200">
              <a:buAutoNum type="arabicPeriod"/>
            </a:pPr>
            <a:r>
              <a:rPr lang="en-US" altLang="zh-CN" dirty="0" smtClean="0"/>
              <a:t>We focus on </a:t>
            </a:r>
            <a:r>
              <a:rPr lang="en-US" altLang="zh-CN" dirty="0" smtClean="0"/>
              <a:t>the </a:t>
            </a:r>
            <a:r>
              <a:rPr lang="en-US" altLang="zh-CN" dirty="0" smtClean="0"/>
              <a:t>calculation of OOB emission at </a:t>
            </a:r>
            <a:r>
              <a:rPr lang="en-US" altLang="zh-CN" dirty="0" smtClean="0"/>
              <a:t>TX side in this </a:t>
            </a:r>
            <a:r>
              <a:rPr lang="en-US" altLang="zh-CN" dirty="0" smtClean="0"/>
              <a:t>slides.</a:t>
            </a:r>
            <a:endParaRPr lang="en-US" altLang="zh-CN" dirty="0" smtClean="0"/>
          </a:p>
          <a:p>
            <a:pPr marL="914400" lvl="1" indent="-457200">
              <a:buFont typeface="+mj-lt"/>
              <a:buAutoNum type="arabicPeriod"/>
            </a:pPr>
            <a:r>
              <a:rPr lang="en-US" altLang="zh-CN" sz="2000" dirty="0" smtClean="0"/>
              <a:t>Calculation in TX side only needs to know the signal waveform in TX side. </a:t>
            </a:r>
          </a:p>
          <a:p>
            <a:pPr marL="914400" lvl="1" indent="-457200">
              <a:buFont typeface="+mj-lt"/>
              <a:buAutoNum type="arabicPeriod"/>
            </a:pPr>
            <a:r>
              <a:rPr lang="en-US" altLang="zh-CN" sz="2000" dirty="0" smtClean="0"/>
              <a:t>Signal </a:t>
            </a:r>
            <a:r>
              <a:rPr lang="en-US" altLang="zh-CN" sz="2000" dirty="0" smtClean="0"/>
              <a:t>waveform in TX side might also be irregular. Fortunately, standard of 802.11 specify SM and relative constellation error (RCE). That specified the worst signal waveform (with largest ACI, AACI) could be for MCS0.</a:t>
            </a:r>
          </a:p>
          <a:p>
            <a:pPr marL="457200" indent="-457200">
              <a:buFont typeface="+mj-lt"/>
              <a:buAutoNum type="arabicPeriod"/>
            </a:pPr>
            <a:r>
              <a:rPr lang="en-US" altLang="zh-CN" dirty="0" smtClean="0"/>
              <a:t>Calculation </a:t>
            </a:r>
            <a:r>
              <a:rPr lang="en-US" altLang="zh-CN" dirty="0" smtClean="0"/>
              <a:t>of </a:t>
            </a:r>
            <a:r>
              <a:rPr lang="en-US" altLang="zh-CN" dirty="0" smtClean="0"/>
              <a:t>OOB emission based </a:t>
            </a:r>
            <a:r>
              <a:rPr lang="en-US" altLang="zh-CN" dirty="0" smtClean="0"/>
              <a:t>on SM in TX side + effect of wireless channel is equivalent to performing the calculation in RX side.  </a:t>
            </a:r>
          </a:p>
          <a:p>
            <a:pPr marL="914400" lvl="1" indent="-457200">
              <a:buFont typeface="+mj-lt"/>
              <a:buAutoNum type="arabicPeriod"/>
            </a:pPr>
            <a:endParaRPr lang="en-US" altLang="zh-CN" sz="2000" dirty="0" smtClean="0"/>
          </a:p>
          <a:p>
            <a:pPr marL="457200" indent="-457200">
              <a:buAutoNum type="arabicPeriod"/>
            </a:pPr>
            <a:endParaRPr lang="en-US" altLang="zh-CN"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Equivalence of </a:t>
            </a:r>
            <a:r>
              <a:rPr lang="en-US" altLang="zh-CN" dirty="0" smtClean="0"/>
              <a:t>OOB Emission calculation </a:t>
            </a:r>
            <a:r>
              <a:rPr lang="en-US" altLang="zh-CN" dirty="0" smtClean="0"/>
              <a:t>in RX and TX side</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7</a:t>
            </a:fld>
            <a:endParaRPr lang="en-US" altLang="zh-CN"/>
          </a:p>
        </p:txBody>
      </p:sp>
      <p:sp>
        <p:nvSpPr>
          <p:cNvPr id="6" name="矩形 5"/>
          <p:cNvSpPr/>
          <p:nvPr/>
        </p:nvSpPr>
        <p:spPr>
          <a:xfrm>
            <a:off x="1114459" y="2995574"/>
            <a:ext cx="6897756" cy="1200329"/>
          </a:xfrm>
          <a:prstGeom prst="rect">
            <a:avLst/>
          </a:prstGeom>
        </p:spPr>
        <p:txBody>
          <a:bodyPr wrap="square">
            <a:spAutoFit/>
          </a:bodyPr>
          <a:lstStyle/>
          <a:p>
            <a:r>
              <a:rPr lang="en-US" altLang="zh-CN" dirty="0" smtClean="0"/>
              <a:t>ACI|</a:t>
            </a:r>
            <a:r>
              <a:rPr lang="en-US" altLang="zh-CN" sz="1200" dirty="0" smtClean="0"/>
              <a:t>[ch</a:t>
            </a:r>
            <a:r>
              <a:rPr lang="en-US" altLang="zh-CN" sz="1200" baseline="-25000" dirty="0" smtClean="0"/>
              <a:t>1</a:t>
            </a:r>
            <a:r>
              <a:rPr lang="en-US" altLang="zh-CN" sz="1200" dirty="0" smtClean="0"/>
              <a:t>,ch</a:t>
            </a:r>
            <a:r>
              <a:rPr lang="en-US" altLang="zh-CN" sz="1200" baseline="-25000" dirty="0" smtClean="0"/>
              <a:t>2</a:t>
            </a:r>
            <a:r>
              <a:rPr lang="en-US" altLang="zh-CN" sz="1200" dirty="0" smtClean="0"/>
              <a:t>]</a:t>
            </a:r>
            <a:r>
              <a:rPr lang="en-US" altLang="zh-CN" dirty="0" smtClean="0"/>
              <a:t>=P</a:t>
            </a:r>
            <a:r>
              <a:rPr lang="en-US" altLang="zh-CN" sz="1200" baseline="-25000" dirty="0" smtClean="0"/>
              <a:t>RX</a:t>
            </a:r>
            <a:r>
              <a:rPr lang="en-US" altLang="zh-CN" dirty="0" smtClean="0"/>
              <a:t>-ACPR                              RX Side</a:t>
            </a:r>
          </a:p>
          <a:p>
            <a:r>
              <a:rPr lang="en-US" altLang="zh-CN" dirty="0" smtClean="0"/>
              <a:t>                =P</a:t>
            </a:r>
            <a:r>
              <a:rPr lang="en-US" altLang="zh-CN" sz="1200" baseline="-25000" dirty="0" smtClean="0"/>
              <a:t>TX</a:t>
            </a:r>
            <a:r>
              <a:rPr lang="en-US" altLang="zh-CN" dirty="0" smtClean="0"/>
              <a:t>-PL(d)-ACPR</a:t>
            </a:r>
          </a:p>
          <a:p>
            <a:r>
              <a:rPr lang="en-US" altLang="zh-CN" dirty="0" smtClean="0"/>
              <a:t>                =P</a:t>
            </a:r>
            <a:r>
              <a:rPr lang="en-US" altLang="zh-CN" sz="1200" baseline="-25000" dirty="0" smtClean="0"/>
              <a:t>TX</a:t>
            </a:r>
            <a:r>
              <a:rPr lang="en-US" altLang="zh-CN" dirty="0" smtClean="0"/>
              <a:t>-ACPR-PL(d)	        	     TX Side</a:t>
            </a:r>
            <a:endParaRPr lang="zh-CN" altLang="en-US" dirty="0"/>
          </a:p>
        </p:txBody>
      </p:sp>
      <p:sp>
        <p:nvSpPr>
          <p:cNvPr id="7" name="矩形 6"/>
          <p:cNvSpPr/>
          <p:nvPr/>
        </p:nvSpPr>
        <p:spPr>
          <a:xfrm>
            <a:off x="4539582" y="5819097"/>
            <a:ext cx="3989554" cy="307777"/>
          </a:xfrm>
          <a:prstGeom prst="rect">
            <a:avLst/>
          </a:prstGeom>
        </p:spPr>
        <p:txBody>
          <a:bodyPr wrap="none">
            <a:spAutoFit/>
          </a:bodyPr>
          <a:lstStyle/>
          <a:p>
            <a:r>
              <a:rPr lang="en-US" altLang="zh-CN" sz="1400" dirty="0" smtClean="0"/>
              <a:t>where,  ACI|[ch</a:t>
            </a:r>
            <a:r>
              <a:rPr lang="en-US" altLang="zh-CN" sz="1400" baseline="-25000" dirty="0" smtClean="0"/>
              <a:t>1</a:t>
            </a:r>
            <a:r>
              <a:rPr lang="en-US" altLang="zh-CN" sz="1400" dirty="0" smtClean="0"/>
              <a:t>,ch</a:t>
            </a:r>
            <a:r>
              <a:rPr lang="en-US" altLang="zh-CN" sz="1400" baseline="-25000" dirty="0" smtClean="0"/>
              <a:t>2</a:t>
            </a:r>
            <a:r>
              <a:rPr lang="en-US" altLang="zh-CN" sz="1400" dirty="0" smtClean="0"/>
              <a:t>] means ACI from ch</a:t>
            </a:r>
            <a:r>
              <a:rPr lang="en-US" altLang="zh-CN" sz="1400" baseline="-25000" dirty="0" smtClean="0"/>
              <a:t>1</a:t>
            </a:r>
            <a:r>
              <a:rPr lang="en-US" altLang="zh-CN" sz="1400" dirty="0" smtClean="0"/>
              <a:t> to ch</a:t>
            </a:r>
            <a:r>
              <a:rPr lang="en-US" altLang="zh-CN" sz="1400" baseline="-25000" dirty="0" smtClean="0"/>
              <a:t>2</a:t>
            </a:r>
            <a:endParaRPr lang="zh-CN" altLang="en-US" sz="1400" baseline="-25000" dirty="0"/>
          </a:p>
        </p:txBody>
      </p:sp>
      <p:sp>
        <p:nvSpPr>
          <p:cNvPr id="8" name="矩形 7"/>
          <p:cNvSpPr/>
          <p:nvPr/>
        </p:nvSpPr>
        <p:spPr>
          <a:xfrm>
            <a:off x="1111584" y="4571333"/>
            <a:ext cx="6897756" cy="1200329"/>
          </a:xfrm>
          <a:prstGeom prst="rect">
            <a:avLst/>
          </a:prstGeom>
        </p:spPr>
        <p:txBody>
          <a:bodyPr wrap="square">
            <a:spAutoFit/>
          </a:bodyPr>
          <a:lstStyle/>
          <a:p>
            <a:r>
              <a:rPr lang="en-US" altLang="zh-CN" dirty="0" smtClean="0"/>
              <a:t>AACI|</a:t>
            </a:r>
            <a:r>
              <a:rPr lang="en-US" altLang="zh-CN" sz="1200" dirty="0" smtClean="0"/>
              <a:t>[ch</a:t>
            </a:r>
            <a:r>
              <a:rPr lang="en-US" altLang="zh-CN" sz="1200" baseline="-25000" dirty="0" smtClean="0"/>
              <a:t>1</a:t>
            </a:r>
            <a:r>
              <a:rPr lang="en-US" altLang="zh-CN" sz="1200" dirty="0" smtClean="0"/>
              <a:t>,ch</a:t>
            </a:r>
            <a:r>
              <a:rPr lang="en-US" altLang="zh-CN" sz="1200" baseline="-25000" dirty="0" smtClean="0"/>
              <a:t>2</a:t>
            </a:r>
            <a:r>
              <a:rPr lang="en-US" altLang="zh-CN" sz="1200" dirty="0" smtClean="0"/>
              <a:t>]</a:t>
            </a:r>
            <a:r>
              <a:rPr lang="en-US" altLang="zh-CN" dirty="0" smtClean="0"/>
              <a:t>=P</a:t>
            </a:r>
            <a:r>
              <a:rPr lang="en-US" altLang="zh-CN" sz="1200" baseline="-25000" dirty="0" smtClean="0"/>
              <a:t>RX</a:t>
            </a:r>
            <a:r>
              <a:rPr lang="en-US" altLang="zh-CN" dirty="0" smtClean="0"/>
              <a:t>-AACPR                         RX Side</a:t>
            </a:r>
          </a:p>
          <a:p>
            <a:r>
              <a:rPr lang="en-US" altLang="zh-CN" dirty="0" smtClean="0"/>
              <a:t>                =P</a:t>
            </a:r>
            <a:r>
              <a:rPr lang="en-US" altLang="zh-CN" sz="1200" baseline="-25000" dirty="0" smtClean="0"/>
              <a:t>TX</a:t>
            </a:r>
            <a:r>
              <a:rPr lang="en-US" altLang="zh-CN" dirty="0" smtClean="0"/>
              <a:t>-PL(d)-AACPR</a:t>
            </a:r>
          </a:p>
          <a:p>
            <a:r>
              <a:rPr lang="en-US" altLang="zh-CN" dirty="0" smtClean="0"/>
              <a:t>                =P</a:t>
            </a:r>
            <a:r>
              <a:rPr lang="en-US" altLang="zh-CN" sz="1200" baseline="-25000" dirty="0" smtClean="0"/>
              <a:t>TX</a:t>
            </a:r>
            <a:r>
              <a:rPr lang="en-US" altLang="zh-CN" dirty="0" smtClean="0"/>
              <a:t>-AACPR-PL(d)	      TX Side</a:t>
            </a:r>
            <a:endParaRPr lang="zh-CN" altLang="en-US" dirty="0"/>
          </a:p>
        </p:txBody>
      </p:sp>
      <p:sp>
        <p:nvSpPr>
          <p:cNvPr id="9" name="TextBox 8"/>
          <p:cNvSpPr txBox="1"/>
          <p:nvPr/>
        </p:nvSpPr>
        <p:spPr>
          <a:xfrm>
            <a:off x="779528" y="1938618"/>
            <a:ext cx="7545488" cy="584775"/>
          </a:xfrm>
          <a:prstGeom prst="rect">
            <a:avLst/>
          </a:prstGeom>
          <a:noFill/>
        </p:spPr>
        <p:txBody>
          <a:bodyPr wrap="square" rtlCol="0">
            <a:spAutoFit/>
          </a:bodyPr>
          <a:lstStyle/>
          <a:p>
            <a:r>
              <a:rPr lang="en-US" altLang="zh-CN" sz="1600" dirty="0" smtClean="0"/>
              <a:t>Since it is assumed that signal waveform won’t change due to different channels, the only difference between TX and RX is PL (Path Loss)</a:t>
            </a:r>
            <a:endParaRPr lang="zh-CN" alt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tx1"/>
                </a:solidFill>
              </a:rPr>
              <a:t>Example: </a:t>
            </a:r>
            <a:r>
              <a:rPr lang="en-US" altLang="zh-CN" dirty="0" smtClean="0"/>
              <a:t>Simulation scenarios and path loss (PL) calculation</a:t>
            </a:r>
            <a:endParaRPr lang="zh-CN" altLang="en-US"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8</a:t>
            </a:fld>
            <a:endParaRPr lang="en-US" altLang="zh-CN"/>
          </a:p>
        </p:txBody>
      </p:sp>
      <p:sp>
        <p:nvSpPr>
          <p:cNvPr id="20" name="TextBox 19"/>
          <p:cNvSpPr txBox="1"/>
          <p:nvPr/>
        </p:nvSpPr>
        <p:spPr>
          <a:xfrm>
            <a:off x="543464" y="4753155"/>
            <a:ext cx="6193766" cy="738664"/>
          </a:xfrm>
          <a:prstGeom prst="rect">
            <a:avLst/>
          </a:prstGeom>
          <a:noFill/>
        </p:spPr>
        <p:txBody>
          <a:bodyPr wrap="square" rtlCol="0">
            <a:spAutoFit/>
          </a:bodyPr>
          <a:lstStyle/>
          <a:p>
            <a:r>
              <a:rPr lang="en-US" altLang="zh-CN" sz="1400" dirty="0" smtClean="0"/>
              <a:t>PL(d)=LFS (d</a:t>
            </a:r>
            <a:r>
              <a:rPr lang="en-US" altLang="zh-CN" sz="1000" baseline="-25000" dirty="0" smtClean="0"/>
              <a:t>BP</a:t>
            </a:r>
            <a:r>
              <a:rPr lang="en-US" altLang="zh-CN" sz="1400" dirty="0" smtClean="0"/>
              <a:t>)+35*log10(d/ d</a:t>
            </a:r>
            <a:r>
              <a:rPr lang="en-US" altLang="zh-CN" sz="1000" baseline="-25000" dirty="0" smtClean="0"/>
              <a:t>BP</a:t>
            </a:r>
            <a:r>
              <a:rPr lang="en-US" altLang="zh-CN" sz="1400" dirty="0" smtClean="0"/>
              <a:t>)+SF     d&gt; d</a:t>
            </a:r>
            <a:r>
              <a:rPr lang="en-US" altLang="zh-CN" sz="1000" baseline="-25000" dirty="0" smtClean="0"/>
              <a:t>BP</a:t>
            </a:r>
            <a:r>
              <a:rPr lang="en-US" altLang="zh-CN" sz="1400" dirty="0" smtClean="0"/>
              <a:t> =10m for Channel D</a:t>
            </a:r>
          </a:p>
          <a:p>
            <a:r>
              <a:rPr lang="en-US" altLang="zh-CN" sz="1400" dirty="0" smtClean="0"/>
              <a:t>SF=0,</a:t>
            </a:r>
          </a:p>
          <a:p>
            <a:r>
              <a:rPr lang="en-US" altLang="zh-CN" sz="1400" dirty="0" smtClean="0"/>
              <a:t>L</a:t>
            </a:r>
            <a:r>
              <a:rPr lang="en-US" altLang="zh-CN" sz="1000" baseline="-25000" dirty="0" smtClean="0"/>
              <a:t>FS</a:t>
            </a:r>
            <a:r>
              <a:rPr lang="en-US" altLang="zh-CN" sz="1400" dirty="0" smtClean="0"/>
              <a:t> (d)=20*log10(d)+20*log10(f)-147.5                 f=2.4*10^9 Hz</a:t>
            </a:r>
            <a:endParaRPr lang="zh-CN" altLang="en-US" sz="1400" dirty="0"/>
          </a:p>
        </p:txBody>
      </p:sp>
      <p:sp>
        <p:nvSpPr>
          <p:cNvPr id="21" name="TextBox 20"/>
          <p:cNvSpPr txBox="1"/>
          <p:nvPr/>
        </p:nvSpPr>
        <p:spPr>
          <a:xfrm>
            <a:off x="5633049" y="2449900"/>
            <a:ext cx="3338423" cy="523220"/>
          </a:xfrm>
          <a:prstGeom prst="rect">
            <a:avLst/>
          </a:prstGeom>
          <a:noFill/>
        </p:spPr>
        <p:txBody>
          <a:bodyPr wrap="square" rtlCol="0">
            <a:spAutoFit/>
          </a:bodyPr>
          <a:lstStyle/>
          <a:p>
            <a:r>
              <a:rPr lang="en-US" altLang="zh-CN" sz="1400" dirty="0" smtClean="0"/>
              <a:t>Path loss can be calculated in terms of channel D path loss model.</a:t>
            </a:r>
            <a:endParaRPr lang="zh-CN" altLang="en-US" sz="1400" dirty="0"/>
          </a:p>
        </p:txBody>
      </p:sp>
      <p:sp>
        <p:nvSpPr>
          <p:cNvPr id="22" name="椭圆 21"/>
          <p:cNvSpPr/>
          <p:nvPr/>
        </p:nvSpPr>
        <p:spPr bwMode="auto">
          <a:xfrm rot="19846841">
            <a:off x="2072364" y="2260570"/>
            <a:ext cx="198783" cy="174929"/>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sp>
        <p:nvSpPr>
          <p:cNvPr id="23" name="椭圆 22"/>
          <p:cNvSpPr/>
          <p:nvPr/>
        </p:nvSpPr>
        <p:spPr bwMode="auto">
          <a:xfrm>
            <a:off x="3106034" y="4168883"/>
            <a:ext cx="198782" cy="190831"/>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sp>
        <p:nvSpPr>
          <p:cNvPr id="24" name="椭圆 23"/>
          <p:cNvSpPr/>
          <p:nvPr/>
        </p:nvSpPr>
        <p:spPr bwMode="auto">
          <a:xfrm>
            <a:off x="4751954" y="2006128"/>
            <a:ext cx="198782" cy="166978"/>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1" i="0" u="none" strike="noStrike" cap="none" normalizeH="0" baseline="0" smtClean="0">
              <a:ln>
                <a:noFill/>
              </a:ln>
              <a:solidFill>
                <a:schemeClr val="tx1"/>
              </a:solidFill>
              <a:effectLst/>
              <a:latin typeface="Times New Roman" pitchFamily="18" charset="0"/>
            </a:endParaRPr>
          </a:p>
        </p:txBody>
      </p:sp>
      <p:cxnSp>
        <p:nvCxnSpPr>
          <p:cNvPr id="25" name="直接箭头连接符 24"/>
          <p:cNvCxnSpPr>
            <a:stCxn id="22" idx="4"/>
            <a:endCxn id="23" idx="1"/>
          </p:cNvCxnSpPr>
          <p:nvPr/>
        </p:nvCxnSpPr>
        <p:spPr bwMode="auto">
          <a:xfrm>
            <a:off x="2214452" y="2424370"/>
            <a:ext cx="920693" cy="177246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6" name="直接箭头连接符 25"/>
          <p:cNvCxnSpPr>
            <a:stCxn id="24" idx="3"/>
            <a:endCxn id="23" idx="7"/>
          </p:cNvCxnSpPr>
          <p:nvPr/>
        </p:nvCxnSpPr>
        <p:spPr bwMode="auto">
          <a:xfrm flipH="1">
            <a:off x="3275705" y="2148653"/>
            <a:ext cx="1505360" cy="2048177"/>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7" name="TextBox 26"/>
          <p:cNvSpPr txBox="1"/>
          <p:nvPr/>
        </p:nvSpPr>
        <p:spPr>
          <a:xfrm>
            <a:off x="1802020" y="3230629"/>
            <a:ext cx="731520" cy="553998"/>
          </a:xfrm>
          <a:prstGeom prst="rect">
            <a:avLst/>
          </a:prstGeom>
          <a:noFill/>
        </p:spPr>
        <p:txBody>
          <a:bodyPr wrap="square" rtlCol="0">
            <a:spAutoFit/>
          </a:bodyPr>
          <a:lstStyle/>
          <a:p>
            <a:r>
              <a:rPr lang="en-US" altLang="zh-CN" sz="1000" dirty="0" smtClean="0">
                <a:solidFill>
                  <a:schemeClr val="accent2">
                    <a:lumMod val="75000"/>
                  </a:schemeClr>
                </a:solidFill>
              </a:rPr>
              <a:t>MCS</a:t>
            </a:r>
            <a:r>
              <a:rPr lang="en-US" altLang="zh-CN" sz="1000" baseline="-25000" dirty="0" smtClean="0">
                <a:solidFill>
                  <a:schemeClr val="accent2">
                    <a:lumMod val="75000"/>
                  </a:schemeClr>
                </a:solidFill>
              </a:rPr>
              <a:t>0</a:t>
            </a:r>
            <a:r>
              <a:rPr lang="en-US" altLang="zh-CN" sz="1000" dirty="0" smtClean="0">
                <a:solidFill>
                  <a:schemeClr val="accent2">
                    <a:lumMod val="75000"/>
                  </a:schemeClr>
                </a:solidFill>
              </a:rPr>
              <a:t>,</a:t>
            </a:r>
          </a:p>
          <a:p>
            <a:r>
              <a:rPr lang="en-US" altLang="zh-CN" sz="1000" dirty="0" smtClean="0">
                <a:solidFill>
                  <a:schemeClr val="accent2">
                    <a:lumMod val="75000"/>
                  </a:schemeClr>
                </a:solidFill>
              </a:rPr>
              <a:t>d</a:t>
            </a:r>
            <a:r>
              <a:rPr lang="en-US" altLang="zh-CN" sz="1000" baseline="-25000" dirty="0" smtClean="0">
                <a:solidFill>
                  <a:schemeClr val="accent2">
                    <a:lumMod val="75000"/>
                  </a:schemeClr>
                </a:solidFill>
              </a:rPr>
              <a:t>1</a:t>
            </a:r>
            <a:r>
              <a:rPr lang="en-US" altLang="zh-CN" sz="1000" dirty="0" smtClean="0">
                <a:solidFill>
                  <a:schemeClr val="accent2">
                    <a:lumMod val="75000"/>
                  </a:schemeClr>
                </a:solidFill>
              </a:rPr>
              <a:t>=15m,</a:t>
            </a:r>
          </a:p>
          <a:p>
            <a:r>
              <a:rPr lang="en-US" altLang="zh-CN" sz="1000" dirty="0" smtClean="0">
                <a:solidFill>
                  <a:schemeClr val="accent2">
                    <a:lumMod val="75000"/>
                  </a:schemeClr>
                </a:solidFill>
              </a:rPr>
              <a:t>40MHz</a:t>
            </a:r>
            <a:endParaRPr lang="zh-CN" altLang="en-US" sz="1000" dirty="0">
              <a:solidFill>
                <a:schemeClr val="accent2">
                  <a:lumMod val="75000"/>
                </a:schemeClr>
              </a:solidFill>
            </a:endParaRPr>
          </a:p>
        </p:txBody>
      </p:sp>
      <p:sp>
        <p:nvSpPr>
          <p:cNvPr id="28" name="TextBox 27"/>
          <p:cNvSpPr txBox="1"/>
          <p:nvPr/>
        </p:nvSpPr>
        <p:spPr>
          <a:xfrm>
            <a:off x="4172834" y="3184246"/>
            <a:ext cx="769952" cy="553998"/>
          </a:xfrm>
          <a:prstGeom prst="rect">
            <a:avLst/>
          </a:prstGeom>
          <a:noFill/>
        </p:spPr>
        <p:txBody>
          <a:bodyPr wrap="square" rtlCol="0">
            <a:spAutoFit/>
          </a:bodyPr>
          <a:lstStyle/>
          <a:p>
            <a:r>
              <a:rPr lang="en-US" altLang="zh-CN" sz="1000" dirty="0" smtClean="0">
                <a:solidFill>
                  <a:srgbClr val="FF9933"/>
                </a:solidFill>
              </a:rPr>
              <a:t>MCS</a:t>
            </a:r>
            <a:r>
              <a:rPr lang="en-US" altLang="zh-CN" sz="1000" baseline="-25000" dirty="0" smtClean="0">
                <a:solidFill>
                  <a:srgbClr val="FF9933"/>
                </a:solidFill>
              </a:rPr>
              <a:t>3</a:t>
            </a:r>
            <a:r>
              <a:rPr lang="en-US" altLang="zh-CN" sz="1000" dirty="0" smtClean="0">
                <a:solidFill>
                  <a:srgbClr val="FF9933"/>
                </a:solidFill>
              </a:rPr>
              <a:t>,</a:t>
            </a:r>
          </a:p>
          <a:p>
            <a:r>
              <a:rPr lang="en-US" altLang="zh-CN" sz="1000" dirty="0" smtClean="0">
                <a:solidFill>
                  <a:srgbClr val="FF9933"/>
                </a:solidFill>
              </a:rPr>
              <a:t>d</a:t>
            </a:r>
            <a:r>
              <a:rPr lang="en-US" altLang="zh-CN" sz="1000" baseline="-25000" dirty="0" smtClean="0">
                <a:solidFill>
                  <a:srgbClr val="FF9933"/>
                </a:solidFill>
              </a:rPr>
              <a:t>2</a:t>
            </a:r>
            <a:r>
              <a:rPr lang="en-US" altLang="zh-CN" sz="1000" dirty="0" smtClean="0">
                <a:solidFill>
                  <a:srgbClr val="FF9933"/>
                </a:solidFill>
              </a:rPr>
              <a:t>=20m,</a:t>
            </a:r>
          </a:p>
          <a:p>
            <a:r>
              <a:rPr lang="en-US" altLang="zh-CN" sz="1000" dirty="0" smtClean="0">
                <a:solidFill>
                  <a:srgbClr val="FF9933"/>
                </a:solidFill>
              </a:rPr>
              <a:t>80MHz</a:t>
            </a:r>
            <a:endParaRPr lang="zh-CN" altLang="en-US" sz="1000" dirty="0">
              <a:solidFill>
                <a:srgbClr val="FF9933"/>
              </a:solidFill>
            </a:endParaRPr>
          </a:p>
        </p:txBody>
      </p:sp>
      <p:sp>
        <p:nvSpPr>
          <p:cNvPr id="29" name="TextBox 28"/>
          <p:cNvSpPr txBox="1"/>
          <p:nvPr/>
        </p:nvSpPr>
        <p:spPr>
          <a:xfrm>
            <a:off x="1953094" y="1910713"/>
            <a:ext cx="532737" cy="276999"/>
          </a:xfrm>
          <a:prstGeom prst="rect">
            <a:avLst/>
          </a:prstGeom>
          <a:noFill/>
        </p:spPr>
        <p:txBody>
          <a:bodyPr wrap="square" rtlCol="0">
            <a:spAutoFit/>
          </a:bodyPr>
          <a:lstStyle/>
          <a:p>
            <a:r>
              <a:rPr lang="en-US" altLang="zh-CN" sz="1200" dirty="0" smtClean="0"/>
              <a:t>TX</a:t>
            </a:r>
            <a:r>
              <a:rPr lang="en-US" altLang="zh-CN" sz="1200" baseline="-25000" dirty="0" smtClean="0"/>
              <a:t>1</a:t>
            </a:r>
            <a:endParaRPr lang="zh-CN" altLang="en-US" sz="1200" baseline="-25000" dirty="0"/>
          </a:p>
        </p:txBody>
      </p:sp>
      <p:sp>
        <p:nvSpPr>
          <p:cNvPr id="30" name="TextBox 29"/>
          <p:cNvSpPr txBox="1"/>
          <p:nvPr/>
        </p:nvSpPr>
        <p:spPr>
          <a:xfrm>
            <a:off x="5039525" y="1888184"/>
            <a:ext cx="532737" cy="276999"/>
          </a:xfrm>
          <a:prstGeom prst="rect">
            <a:avLst/>
          </a:prstGeom>
          <a:noFill/>
        </p:spPr>
        <p:txBody>
          <a:bodyPr wrap="square" rtlCol="0">
            <a:spAutoFit/>
          </a:bodyPr>
          <a:lstStyle/>
          <a:p>
            <a:r>
              <a:rPr lang="en-US" altLang="zh-CN" sz="1200" dirty="0" smtClean="0"/>
              <a:t>TX</a:t>
            </a:r>
            <a:r>
              <a:rPr lang="en-US" altLang="zh-CN" sz="1200" baseline="-25000" dirty="0" smtClean="0"/>
              <a:t>2</a:t>
            </a:r>
            <a:endParaRPr lang="zh-CN" altLang="en-US" sz="1200" baseline="-25000" dirty="0"/>
          </a:p>
        </p:txBody>
      </p:sp>
      <p:sp>
        <p:nvSpPr>
          <p:cNvPr id="31" name="TextBox 30"/>
          <p:cNvSpPr txBox="1"/>
          <p:nvPr/>
        </p:nvSpPr>
        <p:spPr>
          <a:xfrm>
            <a:off x="3132538" y="4410073"/>
            <a:ext cx="434672" cy="276999"/>
          </a:xfrm>
          <a:prstGeom prst="rect">
            <a:avLst/>
          </a:prstGeom>
          <a:noFill/>
        </p:spPr>
        <p:txBody>
          <a:bodyPr wrap="square" rtlCol="0">
            <a:spAutoFit/>
          </a:bodyPr>
          <a:lstStyle/>
          <a:p>
            <a:r>
              <a:rPr lang="en-US" altLang="zh-CN" sz="1200" dirty="0" smtClean="0"/>
              <a:t>RX</a:t>
            </a:r>
            <a:endParaRPr lang="zh-CN" altLang="en-US" sz="1200" dirty="0"/>
          </a:p>
        </p:txBody>
      </p:sp>
      <p:sp>
        <p:nvSpPr>
          <p:cNvPr id="32" name="TextBox 31"/>
          <p:cNvSpPr txBox="1"/>
          <p:nvPr/>
        </p:nvSpPr>
        <p:spPr>
          <a:xfrm>
            <a:off x="5495026" y="1897811"/>
            <a:ext cx="1578634" cy="276999"/>
          </a:xfrm>
          <a:prstGeom prst="rect">
            <a:avLst/>
          </a:prstGeom>
          <a:noFill/>
        </p:spPr>
        <p:txBody>
          <a:bodyPr wrap="square" rtlCol="0">
            <a:spAutoFit/>
          </a:bodyPr>
          <a:lstStyle/>
          <a:p>
            <a:r>
              <a:rPr lang="en-US" altLang="zh-CN" sz="1200" dirty="0" smtClean="0">
                <a:solidFill>
                  <a:srgbClr val="FF9933"/>
                </a:solidFill>
              </a:rPr>
              <a:t>P</a:t>
            </a:r>
            <a:r>
              <a:rPr lang="en-US" altLang="zh-CN" sz="1200" baseline="-25000" dirty="0" smtClean="0">
                <a:solidFill>
                  <a:srgbClr val="FF9933"/>
                </a:solidFill>
              </a:rPr>
              <a:t>TX2</a:t>
            </a:r>
            <a:r>
              <a:rPr lang="en-US" altLang="zh-CN" sz="1200" dirty="0" smtClean="0">
                <a:solidFill>
                  <a:srgbClr val="FF9933"/>
                </a:solidFill>
              </a:rPr>
              <a:t>=20dBm</a:t>
            </a:r>
            <a:endParaRPr lang="zh-CN" altLang="en-US" sz="1200" dirty="0">
              <a:solidFill>
                <a:srgbClr val="FF9933"/>
              </a:solidFill>
            </a:endParaRPr>
          </a:p>
        </p:txBody>
      </p:sp>
      <p:sp>
        <p:nvSpPr>
          <p:cNvPr id="33" name="TextBox 32"/>
          <p:cNvSpPr txBox="1"/>
          <p:nvPr/>
        </p:nvSpPr>
        <p:spPr>
          <a:xfrm>
            <a:off x="707365" y="2214113"/>
            <a:ext cx="1273835" cy="276999"/>
          </a:xfrm>
          <a:prstGeom prst="rect">
            <a:avLst/>
          </a:prstGeom>
          <a:noFill/>
        </p:spPr>
        <p:txBody>
          <a:bodyPr wrap="square" rtlCol="0">
            <a:spAutoFit/>
          </a:bodyPr>
          <a:lstStyle/>
          <a:p>
            <a:r>
              <a:rPr lang="en-US" altLang="zh-CN" sz="1200" dirty="0" smtClean="0">
                <a:solidFill>
                  <a:schemeClr val="accent2">
                    <a:lumMod val="75000"/>
                  </a:schemeClr>
                </a:solidFill>
              </a:rPr>
              <a:t>P</a:t>
            </a:r>
            <a:r>
              <a:rPr lang="en-US" altLang="zh-CN" sz="1200" baseline="-25000" dirty="0" smtClean="0">
                <a:solidFill>
                  <a:schemeClr val="accent2">
                    <a:lumMod val="75000"/>
                  </a:schemeClr>
                </a:solidFill>
              </a:rPr>
              <a:t>TX1</a:t>
            </a:r>
            <a:r>
              <a:rPr lang="en-US" altLang="zh-CN" sz="1200" dirty="0" smtClean="0">
                <a:solidFill>
                  <a:schemeClr val="accent2">
                    <a:lumMod val="75000"/>
                  </a:schemeClr>
                </a:solidFill>
              </a:rPr>
              <a:t>=17dBm</a:t>
            </a:r>
            <a:endParaRPr lang="zh-CN" altLang="en-US" sz="1200" dirty="0">
              <a:solidFill>
                <a:schemeClr val="accent2">
                  <a:lumMod val="75000"/>
                </a:schemeClr>
              </a:solidFill>
            </a:endParaRPr>
          </a:p>
        </p:txBody>
      </p:sp>
      <p:sp>
        <p:nvSpPr>
          <p:cNvPr id="34" name="TextBox 33"/>
          <p:cNvSpPr txBox="1"/>
          <p:nvPr/>
        </p:nvSpPr>
        <p:spPr>
          <a:xfrm>
            <a:off x="241540" y="4143555"/>
            <a:ext cx="2760454" cy="276999"/>
          </a:xfrm>
          <a:prstGeom prst="rect">
            <a:avLst/>
          </a:prstGeom>
          <a:noFill/>
        </p:spPr>
        <p:txBody>
          <a:bodyPr wrap="square" rtlCol="0">
            <a:spAutoFit/>
          </a:bodyPr>
          <a:lstStyle/>
          <a:p>
            <a:r>
              <a:rPr lang="en-US" altLang="zh-CN" sz="1200" dirty="0" smtClean="0">
                <a:solidFill>
                  <a:schemeClr val="accent2">
                    <a:lumMod val="75000"/>
                  </a:schemeClr>
                </a:solidFill>
              </a:rPr>
              <a:t>P</a:t>
            </a:r>
            <a:r>
              <a:rPr lang="en-US" altLang="zh-CN" sz="1200" baseline="-25000" dirty="0" smtClean="0">
                <a:solidFill>
                  <a:schemeClr val="accent2">
                    <a:lumMod val="75000"/>
                  </a:schemeClr>
                </a:solidFill>
              </a:rPr>
              <a:t>RX1</a:t>
            </a:r>
            <a:r>
              <a:rPr lang="en-US" altLang="zh-CN" sz="1200" dirty="0" smtClean="0">
                <a:solidFill>
                  <a:schemeClr val="accent2">
                    <a:lumMod val="75000"/>
                  </a:schemeClr>
                </a:solidFill>
              </a:rPr>
              <a:t>=P</a:t>
            </a:r>
            <a:r>
              <a:rPr lang="en-US" altLang="zh-CN" sz="1200" baseline="-25000" dirty="0" smtClean="0">
                <a:solidFill>
                  <a:schemeClr val="accent2">
                    <a:lumMod val="75000"/>
                  </a:schemeClr>
                </a:solidFill>
              </a:rPr>
              <a:t>TX1</a:t>
            </a:r>
            <a:r>
              <a:rPr lang="en-US" altLang="zh-CN" sz="1200" dirty="0" smtClean="0">
                <a:solidFill>
                  <a:schemeClr val="accent2">
                    <a:lumMod val="75000"/>
                  </a:schemeClr>
                </a:solidFill>
              </a:rPr>
              <a:t>-PL(15)=-49.27dBm</a:t>
            </a:r>
            <a:endParaRPr lang="zh-CN" altLang="en-US" sz="1200" dirty="0">
              <a:solidFill>
                <a:schemeClr val="accent2">
                  <a:lumMod val="75000"/>
                </a:schemeClr>
              </a:solidFill>
            </a:endParaRPr>
          </a:p>
        </p:txBody>
      </p:sp>
      <p:sp>
        <p:nvSpPr>
          <p:cNvPr id="35" name="TextBox 34"/>
          <p:cNvSpPr txBox="1"/>
          <p:nvPr/>
        </p:nvSpPr>
        <p:spPr>
          <a:xfrm>
            <a:off x="3464942" y="4157932"/>
            <a:ext cx="2884099" cy="276999"/>
          </a:xfrm>
          <a:prstGeom prst="rect">
            <a:avLst/>
          </a:prstGeom>
          <a:noFill/>
        </p:spPr>
        <p:txBody>
          <a:bodyPr wrap="square" rtlCol="0">
            <a:spAutoFit/>
          </a:bodyPr>
          <a:lstStyle/>
          <a:p>
            <a:r>
              <a:rPr lang="en-US" altLang="zh-CN" sz="1200" dirty="0" smtClean="0">
                <a:solidFill>
                  <a:srgbClr val="FF9933"/>
                </a:solidFill>
              </a:rPr>
              <a:t>P</a:t>
            </a:r>
            <a:r>
              <a:rPr lang="en-US" altLang="zh-CN" sz="1200" baseline="-25000" dirty="0" smtClean="0">
                <a:solidFill>
                  <a:srgbClr val="FF9933"/>
                </a:solidFill>
              </a:rPr>
              <a:t>RX2</a:t>
            </a:r>
            <a:r>
              <a:rPr lang="en-US" altLang="zh-CN" sz="1200" dirty="0" smtClean="0">
                <a:solidFill>
                  <a:srgbClr val="FF9933"/>
                </a:solidFill>
              </a:rPr>
              <a:t>=P</a:t>
            </a:r>
            <a:r>
              <a:rPr lang="en-US" altLang="zh-CN" sz="1200" baseline="-25000" dirty="0" smtClean="0">
                <a:solidFill>
                  <a:srgbClr val="FF9933"/>
                </a:solidFill>
              </a:rPr>
              <a:t>TX2</a:t>
            </a:r>
            <a:r>
              <a:rPr lang="en-US" altLang="zh-CN" sz="1200" dirty="0" smtClean="0">
                <a:solidFill>
                  <a:srgbClr val="FF9933"/>
                </a:solidFill>
              </a:rPr>
              <a:t>-PL(20)=-50.64dBm</a:t>
            </a:r>
            <a:endParaRPr lang="zh-CN" altLang="en-US" sz="1200" dirty="0">
              <a:solidFill>
                <a:srgbClr val="FF9933"/>
              </a:solidFill>
            </a:endParaRPr>
          </a:p>
        </p:txBody>
      </p:sp>
      <p:sp>
        <p:nvSpPr>
          <p:cNvPr id="36" name="TextBox 35"/>
          <p:cNvSpPr txBox="1"/>
          <p:nvPr/>
        </p:nvSpPr>
        <p:spPr>
          <a:xfrm>
            <a:off x="2389518" y="2199735"/>
            <a:ext cx="526210" cy="276999"/>
          </a:xfrm>
          <a:prstGeom prst="rect">
            <a:avLst/>
          </a:prstGeom>
          <a:noFill/>
        </p:spPr>
        <p:txBody>
          <a:bodyPr wrap="square" rtlCol="0">
            <a:spAutoFit/>
          </a:bodyPr>
          <a:lstStyle/>
          <a:p>
            <a:r>
              <a:rPr lang="en-US" altLang="zh-CN" sz="1200" dirty="0" smtClean="0">
                <a:solidFill>
                  <a:srgbClr val="00B050"/>
                </a:solidFill>
              </a:rPr>
              <a:t>ch</a:t>
            </a:r>
            <a:r>
              <a:rPr lang="en-US" altLang="zh-CN" sz="1200" baseline="-25000" dirty="0" smtClean="0">
                <a:solidFill>
                  <a:srgbClr val="00B050"/>
                </a:solidFill>
              </a:rPr>
              <a:t>1</a:t>
            </a:r>
            <a:endParaRPr lang="zh-CN" altLang="en-US" sz="1200" baseline="-25000" dirty="0">
              <a:solidFill>
                <a:srgbClr val="00B050"/>
              </a:solidFill>
            </a:endParaRPr>
          </a:p>
        </p:txBody>
      </p:sp>
      <p:sp>
        <p:nvSpPr>
          <p:cNvPr id="37" name="TextBox 36"/>
          <p:cNvSpPr txBox="1"/>
          <p:nvPr/>
        </p:nvSpPr>
        <p:spPr>
          <a:xfrm>
            <a:off x="4241316" y="1938065"/>
            <a:ext cx="434198" cy="276999"/>
          </a:xfrm>
          <a:prstGeom prst="rect">
            <a:avLst/>
          </a:prstGeom>
          <a:noFill/>
        </p:spPr>
        <p:txBody>
          <a:bodyPr wrap="square" rtlCol="0">
            <a:spAutoFit/>
          </a:bodyPr>
          <a:lstStyle/>
          <a:p>
            <a:r>
              <a:rPr lang="en-US" altLang="zh-CN" sz="1200" dirty="0" smtClean="0">
                <a:solidFill>
                  <a:srgbClr val="C00000"/>
                </a:solidFill>
              </a:rPr>
              <a:t>ch</a:t>
            </a:r>
            <a:r>
              <a:rPr lang="en-US" altLang="zh-CN" sz="1200" baseline="-25000" dirty="0" smtClean="0">
                <a:solidFill>
                  <a:srgbClr val="C00000"/>
                </a:solidFill>
              </a:rPr>
              <a:t>2</a:t>
            </a:r>
            <a:endParaRPr lang="zh-CN" altLang="en-US" sz="1200" baseline="-25000" dirty="0">
              <a:solidFill>
                <a:srgbClr val="C00000"/>
              </a:solidFill>
            </a:endParaRPr>
          </a:p>
        </p:txBody>
      </p:sp>
      <p:sp>
        <p:nvSpPr>
          <p:cNvPr id="38" name="TextBox 37"/>
          <p:cNvSpPr txBox="1"/>
          <p:nvPr/>
        </p:nvSpPr>
        <p:spPr>
          <a:xfrm>
            <a:off x="586597" y="5477774"/>
            <a:ext cx="5952226" cy="954107"/>
          </a:xfrm>
          <a:prstGeom prst="rect">
            <a:avLst/>
          </a:prstGeom>
          <a:noFill/>
        </p:spPr>
        <p:txBody>
          <a:bodyPr wrap="square" rtlCol="0">
            <a:spAutoFit/>
          </a:bodyPr>
          <a:lstStyle/>
          <a:p>
            <a:r>
              <a:rPr lang="en-US" altLang="zh-CN" sz="1400" dirty="0" smtClean="0"/>
              <a:t>PL(d)= 20*log10(f)-147.5 +35*log10(d)-15*log10( d</a:t>
            </a:r>
            <a:r>
              <a:rPr lang="en-US" altLang="zh-CN" sz="1000" baseline="-25000" dirty="0" smtClean="0"/>
              <a:t>BP</a:t>
            </a:r>
            <a:r>
              <a:rPr lang="en-US" altLang="zh-CN" sz="1400" dirty="0" smtClean="0"/>
              <a:t>)</a:t>
            </a:r>
          </a:p>
          <a:p>
            <a:r>
              <a:rPr lang="en-US" altLang="zh-CN" sz="1400" dirty="0" smtClean="0"/>
              <a:t>f=2.4*10^9 Hz, d</a:t>
            </a:r>
            <a:r>
              <a:rPr lang="en-US" altLang="zh-CN" sz="1000" baseline="-25000" dirty="0" smtClean="0"/>
              <a:t>BP</a:t>
            </a:r>
            <a:r>
              <a:rPr lang="en-US" altLang="zh-CN" sz="1400" dirty="0" smtClean="0"/>
              <a:t>=10m</a:t>
            </a:r>
          </a:p>
          <a:p>
            <a:r>
              <a:rPr lang="en-US" altLang="zh-CN" sz="1400" dirty="0" smtClean="0"/>
              <a:t>PL(d</a:t>
            </a:r>
            <a:r>
              <a:rPr lang="en-US" altLang="zh-CN" sz="1400" baseline="-25000" dirty="0" smtClean="0"/>
              <a:t>1</a:t>
            </a:r>
            <a:r>
              <a:rPr lang="en-US" altLang="zh-CN" sz="1400" dirty="0" smtClean="0"/>
              <a:t>)=66.27dB</a:t>
            </a:r>
          </a:p>
          <a:p>
            <a:r>
              <a:rPr lang="en-US" altLang="zh-CN" sz="1400" dirty="0" smtClean="0"/>
              <a:t>PL(d</a:t>
            </a:r>
            <a:r>
              <a:rPr lang="en-US" altLang="zh-CN" sz="1400" baseline="-25000" dirty="0" smtClean="0"/>
              <a:t>2</a:t>
            </a:r>
            <a:r>
              <a:rPr lang="en-US" altLang="zh-CN" sz="1400" dirty="0" smtClean="0"/>
              <a:t>)=70.64dB</a:t>
            </a:r>
            <a:endParaRPr lang="zh-CN" alt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8977" y="545975"/>
            <a:ext cx="7772400" cy="1066800"/>
          </a:xfrm>
        </p:spPr>
        <p:txBody>
          <a:bodyPr/>
          <a:lstStyle/>
          <a:p>
            <a:r>
              <a:rPr lang="en-US" altLang="zh-CN" sz="2800" dirty="0" smtClean="0"/>
              <a:t>Calculation complexity due to two adjacent channels with different bandwidth and MCS</a:t>
            </a:r>
            <a:endParaRPr lang="zh-CN" altLang="en-US" sz="2800" dirty="0"/>
          </a:p>
        </p:txBody>
      </p:sp>
      <p:sp>
        <p:nvSpPr>
          <p:cNvPr id="3" name="日期占位符 2"/>
          <p:cNvSpPr>
            <a:spLocks noGrp="1"/>
          </p:cNvSpPr>
          <p:nvPr>
            <p:ph type="dt" sz="half" idx="10"/>
          </p:nvPr>
        </p:nvSpPr>
        <p:spPr>
          <a:xfrm>
            <a:off x="696913" y="332601"/>
            <a:ext cx="942566" cy="276999"/>
          </a:xfrm>
        </p:spPr>
        <p:txBody>
          <a:bodyPr/>
          <a:lstStyle/>
          <a:p>
            <a:pPr>
              <a:defRPr/>
            </a:pPr>
            <a:r>
              <a:rPr lang="en-US" dirty="0" smtClean="0"/>
              <a:t>July 2014</a:t>
            </a:r>
            <a:endParaRPr lang="en-US" dirty="0"/>
          </a:p>
        </p:txBody>
      </p:sp>
      <p:sp>
        <p:nvSpPr>
          <p:cNvPr id="4" name="页脚占位符 3"/>
          <p:cNvSpPr>
            <a:spLocks noGrp="1"/>
          </p:cNvSpPr>
          <p:nvPr>
            <p:ph type="ftr" sz="quarter" idx="11"/>
          </p:nvPr>
        </p:nvSpPr>
        <p:spPr>
          <a:xfrm>
            <a:off x="6707012" y="6475413"/>
            <a:ext cx="1836913" cy="184666"/>
          </a:xfrm>
        </p:spPr>
        <p:txBody>
          <a:bodyPr/>
          <a:lstStyle/>
          <a:p>
            <a:pPr>
              <a:defRPr/>
            </a:pPr>
            <a:r>
              <a:rPr lang="en-US" dirty="0" smtClean="0"/>
              <a:t>Yu </a:t>
            </a:r>
            <a:r>
              <a:rPr lang="en-US" dirty="0" err="1" smtClean="0"/>
              <a:t>Cai</a:t>
            </a:r>
            <a:r>
              <a:rPr lang="en-US" dirty="0" smtClean="0"/>
              <a:t>, Huawei Technologies</a:t>
            </a:r>
            <a:endParaRPr lang="en-US" dirty="0"/>
          </a:p>
        </p:txBody>
      </p:sp>
      <p:sp>
        <p:nvSpPr>
          <p:cNvPr id="5" name="灯片编号占位符 4"/>
          <p:cNvSpPr>
            <a:spLocks noGrp="1"/>
          </p:cNvSpPr>
          <p:nvPr>
            <p:ph type="sldNum" sz="quarter" idx="12"/>
          </p:nvPr>
        </p:nvSpPr>
        <p:spPr/>
        <p:txBody>
          <a:bodyPr/>
          <a:lstStyle/>
          <a:p>
            <a:pPr>
              <a:defRPr/>
            </a:pPr>
            <a:r>
              <a:rPr lang="en-US" altLang="zh-CN" smtClean="0"/>
              <a:t>Slide </a:t>
            </a:r>
            <a:fld id="{A53D1C00-D3D6-408D-8817-913EB1405203}" type="slidenum">
              <a:rPr lang="en-US" altLang="zh-CN" smtClean="0"/>
              <a:pPr>
                <a:defRPr/>
              </a:pPr>
              <a:t>9</a:t>
            </a:fld>
            <a:endParaRPr lang="en-US" altLang="zh-CN"/>
          </a:p>
        </p:txBody>
      </p:sp>
      <p:sp>
        <p:nvSpPr>
          <p:cNvPr id="21" name="TextBox 20"/>
          <p:cNvSpPr txBox="1"/>
          <p:nvPr/>
        </p:nvSpPr>
        <p:spPr>
          <a:xfrm>
            <a:off x="772643" y="1721033"/>
            <a:ext cx="7482836" cy="3785652"/>
          </a:xfrm>
          <a:prstGeom prst="rect">
            <a:avLst/>
          </a:prstGeom>
          <a:noFill/>
        </p:spPr>
        <p:txBody>
          <a:bodyPr wrap="square" rtlCol="0">
            <a:spAutoFit/>
          </a:bodyPr>
          <a:lstStyle/>
          <a:p>
            <a:pPr marL="457200" indent="-457200">
              <a:buAutoNum type="arabicPeriod"/>
            </a:pPr>
            <a:r>
              <a:rPr lang="en-US" altLang="zh-CN" sz="2000" dirty="0" smtClean="0"/>
              <a:t>Bandwidth of major signal band (BW</a:t>
            </a:r>
            <a:r>
              <a:rPr lang="en-US" altLang="zh-CN" sz="2000" baseline="-25000" dirty="0" smtClean="0"/>
              <a:t>0</a:t>
            </a:r>
            <a:r>
              <a:rPr lang="en-US" altLang="zh-CN" sz="2000" dirty="0" smtClean="0"/>
              <a:t>) might not be equivalent to the bandwidth of the adjacent band (BW</a:t>
            </a:r>
            <a:r>
              <a:rPr lang="en-US" altLang="zh-CN" sz="2000" baseline="-25000" dirty="0" smtClean="0"/>
              <a:t>adj</a:t>
            </a:r>
            <a:r>
              <a:rPr lang="en-US" altLang="zh-CN" sz="2000" dirty="0" smtClean="0"/>
              <a:t>) or alternative adjacent band (BW</a:t>
            </a:r>
            <a:r>
              <a:rPr lang="en-US" altLang="zh-CN" sz="2000" baseline="-25000" dirty="0" smtClean="0"/>
              <a:t>aadj</a:t>
            </a:r>
            <a:r>
              <a:rPr lang="en-US" altLang="zh-CN" sz="2000" dirty="0" smtClean="0"/>
              <a:t>).</a:t>
            </a:r>
          </a:p>
          <a:p>
            <a:pPr marL="914400" lvl="1" indent="-457200">
              <a:buFont typeface="Wingdings" pitchFamily="2" charset="2"/>
              <a:buChar char="u"/>
            </a:pPr>
            <a:r>
              <a:rPr lang="en-US" altLang="zh-CN" sz="2000" dirty="0" smtClean="0"/>
              <a:t>For example, BW</a:t>
            </a:r>
            <a:r>
              <a:rPr lang="en-US" altLang="zh-CN" sz="2000" baseline="-25000" dirty="0" smtClean="0"/>
              <a:t>0</a:t>
            </a:r>
            <a:r>
              <a:rPr lang="en-US" altLang="zh-CN" sz="2000" dirty="0" smtClean="0"/>
              <a:t> =40MHz, BW</a:t>
            </a:r>
            <a:r>
              <a:rPr lang="en-US" altLang="zh-CN" sz="2000" baseline="-25000" dirty="0" smtClean="0"/>
              <a:t>adj</a:t>
            </a:r>
            <a:r>
              <a:rPr lang="en-US" altLang="zh-CN" sz="2000" dirty="0" smtClean="0"/>
              <a:t> =20MHz, BW</a:t>
            </a:r>
            <a:r>
              <a:rPr lang="en-US" altLang="zh-CN" sz="2000" baseline="-25000" dirty="0" smtClean="0"/>
              <a:t>aadj</a:t>
            </a:r>
            <a:r>
              <a:rPr lang="en-US" altLang="zh-CN" sz="2000" dirty="0" smtClean="0"/>
              <a:t> =80MHz</a:t>
            </a:r>
          </a:p>
          <a:p>
            <a:pPr marL="457200" indent="-457200">
              <a:buAutoNum type="arabicPeriod"/>
            </a:pPr>
            <a:r>
              <a:rPr lang="en-US" altLang="zh-CN" sz="2000" dirty="0" smtClean="0"/>
              <a:t>MCS of major signal band might not be equivalent to the MCS of the adjacent band (BW</a:t>
            </a:r>
            <a:r>
              <a:rPr lang="en-US" altLang="zh-CN" sz="2000" baseline="-25000" dirty="0" smtClean="0"/>
              <a:t>adj</a:t>
            </a:r>
            <a:r>
              <a:rPr lang="en-US" altLang="zh-CN" sz="2000" dirty="0" smtClean="0"/>
              <a:t>) or alternative adjacent band (BW</a:t>
            </a:r>
            <a:r>
              <a:rPr lang="en-US" altLang="zh-CN" sz="2000" baseline="-25000" dirty="0" smtClean="0"/>
              <a:t>aadj</a:t>
            </a:r>
            <a:r>
              <a:rPr lang="en-US" altLang="zh-CN" sz="2000" dirty="0" smtClean="0"/>
              <a:t>).</a:t>
            </a:r>
          </a:p>
          <a:p>
            <a:pPr marL="914400" lvl="1" indent="-457200">
              <a:buFont typeface="Wingdings" pitchFamily="2" charset="2"/>
              <a:buChar char="u"/>
            </a:pPr>
            <a:r>
              <a:rPr lang="en-US" altLang="zh-CN" sz="2000" dirty="0" smtClean="0"/>
              <a:t>For example, Major band=MCS3, Adjacent band=MCS5, Alternative adjacent band=MCS0.</a:t>
            </a:r>
          </a:p>
          <a:p>
            <a:pPr lvl="1" indent="-457200"/>
            <a:r>
              <a:rPr lang="en-US" altLang="zh-CN" sz="2000" dirty="0" smtClean="0"/>
              <a:t>3.      In order to cover all these scenarios, signal waveform (SM function) scalability and quantization needs to be introduced.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104124</TotalTime>
  <Words>3253</Words>
  <Application>Microsoft Office PowerPoint</Application>
  <PresentationFormat>全屏显示(4:3)</PresentationFormat>
  <Paragraphs>702</Paragraphs>
  <Slides>25</Slides>
  <Notes>1</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25</vt:i4>
      </vt:variant>
    </vt:vector>
  </HeadingPairs>
  <TitlesOfParts>
    <vt:vector size="28" baseType="lpstr">
      <vt:lpstr>Default Design</vt:lpstr>
      <vt:lpstr>Custom Design</vt:lpstr>
      <vt:lpstr>Document</vt:lpstr>
      <vt:lpstr>ACI and AACI for 802.11ax System Simulations</vt:lpstr>
      <vt:lpstr>Summary</vt:lpstr>
      <vt:lpstr>Example: ACI and AACI calculation in RX with 2 adjacent channel bandwidth of 40MHz</vt:lpstr>
      <vt:lpstr>OOB Emission and PA non-linearity</vt:lpstr>
      <vt:lpstr>PA non-linearity vs. backoff value and its impact on ACP [2] (Rapp model p=3)</vt:lpstr>
      <vt:lpstr>Calculation of OOB Emission in TX side</vt:lpstr>
      <vt:lpstr>Equivalence of OOB Emission calculation in RX and TX side</vt:lpstr>
      <vt:lpstr>Example: Simulation scenarios and path loss (PL) calculation</vt:lpstr>
      <vt:lpstr>Calculation complexity due to two adjacent channels with different bandwidth and MCS</vt:lpstr>
      <vt:lpstr>SM Scalability (40MHZ to 80MHz)</vt:lpstr>
      <vt:lpstr>Stepwise SM Scaling (40MHZ to 80MHz)</vt:lpstr>
      <vt:lpstr>SM Quantization----Due to piecewise line and scalability</vt:lpstr>
      <vt:lpstr>Stepwise SM Scalability ( from 20MHz to 160MHz)</vt:lpstr>
      <vt:lpstr>OOB Emission for 2 adjacent channel with arbitrary bandwidth -------based on stepwise line integration</vt:lpstr>
      <vt:lpstr>AACI and AACPR for 2 adjacent channel with arbitrary bandwidth  -------based on stepwise line integration</vt:lpstr>
      <vt:lpstr>Quantized SM function for arbitrary MCSx</vt:lpstr>
      <vt:lpstr>幻灯片 17</vt:lpstr>
      <vt:lpstr>幻灯片 18</vt:lpstr>
      <vt:lpstr>ACPR Table</vt:lpstr>
      <vt:lpstr>Example: ACI|[ch1,ch2],MCS0</vt:lpstr>
      <vt:lpstr>Example: ACI|[ch2,ch1],MCS3</vt:lpstr>
      <vt:lpstr>Conclusion</vt:lpstr>
      <vt:lpstr>Conclusion (Cont’)</vt:lpstr>
      <vt:lpstr>Open question for calculating ACI, AACI in RX side</vt:lpstr>
      <vt:lpstr>Reference</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Liaison from WFA - HEW Use Cases</dc:title>
  <dc:creator>Adrian Stephens</dc:creator>
  <cp:lastModifiedBy>Yang Xun</cp:lastModifiedBy>
  <cp:revision>2879</cp:revision>
  <cp:lastPrinted>1998-02-10T13:28:06Z</cp:lastPrinted>
  <dcterms:created xsi:type="dcterms:W3CDTF">1998-02-10T13:07:52Z</dcterms:created>
  <dcterms:modified xsi:type="dcterms:W3CDTF">2014-07-15T18:57:43Z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(3)MCHf3+qZT3cbIPbB4rncdGUe6OyqsmSEczjXJUakcXtebAIBf2zXbak2o5vAtnQEqQRlTt9+_x000d_
P5GRhszDV/Pl+6cnkuE1R6eGMU4MmnhXzMNAqCv6SbYBhqxRyDXHCNrUxpQ+bR1njsIlZy8e_x000d_
qPxpjFOQh3C+/so4VplXSYUyNyBZqZ6YWC8TsopScOvUehdavUxIe0IS7Sqqb0uN6uD+Z89Y_x000d_
hSHfB3HqqG8T4kq0c7</vt:lpwstr>
  </property>
  <property fmtid="{D5CDD505-2E9C-101B-9397-08002B2CF9AE}" pid="3" name="_new_ms_pID_725431">
    <vt:lpwstr>RXS4kvgJcFAWrg8uFfAY3qw6mAg+mvtaOPZFqXTr3ht4kDC/e8rm5t_x000d_
HzrimtiXcYJLVciX8ASF+Ai5i1zzgk29yVhr93X/h0i5JzP+T41nnvkkpkmrNWMBJuYXi/2f_x000d_
z0Y4W7eVXxS2KRjJ4+PfGx2NnuM3cH5C/oUCsI9RvwrXDQz2sUwl5dHflPX1xVLlHb7Mtwsd_x000d_
cieru8Lcbo0mv3YLICmBe6CcJxl5d4UJI8SY</vt:lpwstr>
  </property>
  <property fmtid="{D5CDD505-2E9C-101B-9397-08002B2CF9AE}" pid="4" name="_new_ms_pID_725432">
    <vt:lpwstr>YNU6vZBAQkwnXyBY5yndujfDvXsQHG3hhBmJ_x000d_
mFnutLbzGLBdD/jzfCjtqms5YtsA6ISFOpGlM0HmpETQTo+hF2K0VoW8LfzfZ+B8TIvb91IR_x000d_
lgNf0OrlBmPzsiNK7XXdz+gshXd2C+yO8iha+QD48ETZtj6TiAuN/Z/9z3hFMDIhvMXyRxIP_x000d_
IKalUz8oXxVdeg==</vt:lpwstr>
  </property>
  <property fmtid="{D5CDD505-2E9C-101B-9397-08002B2CF9AE}" pid="5" name="sflag">
    <vt:lpwstr>1405384738</vt:lpwstr>
  </property>
</Properties>
</file>