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5" r:id="rId4"/>
    <p:sldId id="266" r:id="rId5"/>
    <p:sldId id="267" r:id="rId6"/>
    <p:sldId id="268" r:id="rId7"/>
    <p:sldId id="279" r:id="rId8"/>
    <p:sldId id="269" r:id="rId9"/>
    <p:sldId id="270" r:id="rId10"/>
    <p:sldId id="273" r:id="rId11"/>
    <p:sldId id="278" r:id="rId12"/>
    <p:sldId id="271" r:id="rId13"/>
    <p:sldId id="272" r:id="rId14"/>
    <p:sldId id="274" r:id="rId15"/>
    <p:sldId id="275" r:id="rId16"/>
    <p:sldId id="276" r:id="rId17"/>
    <p:sldId id="277" r:id="rId18"/>
    <p:sldId id="264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14" autoAdjust="0"/>
  </p:normalViewPr>
  <p:slideViewPr>
    <p:cSldViewPr>
      <p:cViewPr>
        <p:scale>
          <a:sx n="100" d="100"/>
          <a:sy n="100" d="100"/>
        </p:scale>
        <p:origin x="-180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blue square</a:t>
            </a:r>
            <a:r>
              <a:rPr lang="en-US" baseline="0" dirty="0" smtClean="0"/>
              <a:t> indicates that we will treat this first and then take up MU-MIMO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5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OFDM Parameters as in 802.11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Bandwidth = 80MHz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# of Antennas at STA = 1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# of Antennas at AP = 1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Segment BW = 5MHz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Assume packet transmission is always successful </a:t>
            </a:r>
          </a:p>
          <a:p>
            <a:pPr lvl="1"/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No PHY abstraction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SNR = 14dB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Outdoor </a:t>
            </a:r>
            <a:r>
              <a:rPr lang="en-US" sz="1200" kern="120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UMi</a:t>
            </a:r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 Channel Model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32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OFDM Parameters as in 802.11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Bandwidth = 80MHz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# of Antennas at STA = 1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# of Antennas at AP = 1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Segment BW = 5MHz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Assume packet transmission is always successful </a:t>
            </a:r>
          </a:p>
          <a:p>
            <a:pPr lvl="1"/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No PHY abstraction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SNR = 14dB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Outdoor </a:t>
            </a:r>
            <a:r>
              <a:rPr lang="en-US" sz="1200" kern="120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UMi</a:t>
            </a:r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 Channel Model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58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OFDM Parameters as in 802.11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Bandwidth = 80MHz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# of Antennas at STA = 1</a:t>
            </a:r>
          </a:p>
          <a:p>
            <a:r>
              <a:rPr lang="en-US" sz="9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# of Antennas at AP = 1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Segment BW = 1 subcarrier</a:t>
            </a:r>
            <a:r>
              <a:rPr lang="en-US" sz="1200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 312.5KHz</a:t>
            </a:r>
            <a:endParaRPr lang="en-US" sz="1200" kern="1200" dirty="0" smtClean="0">
              <a:solidFill>
                <a:srgbClr val="000000"/>
              </a:solidFill>
              <a:latin typeface="Times New Roman" pitchFamily="16" charset="0"/>
              <a:ea typeface="+mn-ea"/>
              <a:cs typeface="+mn-cs"/>
              <a:sym typeface="Wingdings" panose="05000000000000000000" pitchFamily="2" charset="2"/>
            </a:endParaRP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Assume packet transmission is always successful </a:t>
            </a:r>
          </a:p>
          <a:p>
            <a:pPr lvl="1"/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No PHY abstraction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SNR = 14dB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Outdoor </a:t>
            </a:r>
            <a:r>
              <a:rPr lang="en-US" sz="1200" kern="1200" dirty="0" err="1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UMi</a:t>
            </a:r>
            <a:r>
              <a:rPr lang="en-US" sz="1200" kern="120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  <a:sym typeface="Wingdings" panose="05000000000000000000" pitchFamily="2" charset="2"/>
              </a:rPr>
              <a:t> Channel Model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57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11-10/0858r1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Analysis on Multiplexing Schemes exploiting frequency selectivity </a:t>
            </a:r>
            <a:br>
              <a:rPr lang="en-GB" dirty="0" smtClean="0"/>
            </a:br>
            <a:r>
              <a:rPr lang="en-GB" sz="2000" dirty="0" smtClean="0"/>
              <a:t>in WLAN Systems</a:t>
            </a:r>
            <a:endParaRPr lang="en-GB" sz="2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6384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2014-7-17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531823"/>
              </p:ext>
            </p:extLst>
          </p:nvPr>
        </p:nvGraphicFramePr>
        <p:xfrm>
          <a:off x="514350" y="3238500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Document" r:id="rId5" imgW="8254533" imgH="2534496" progId="Word.Document.8">
                  <p:embed/>
                </p:oleObj>
              </mc:Choice>
              <mc:Fallback>
                <p:oleObj name="Document" r:id="rId5" imgW="8254533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38500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9019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OFDM with OFDMA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57059"/>
                <a:ext cx="7770813" cy="4113213"/>
              </a:xfrm>
            </p:spPr>
            <p:txBody>
              <a:bodyPr/>
              <a:lstStyle/>
              <a:p>
                <a:r>
                  <a:rPr lang="en-US" sz="2000" b="0" dirty="0" smtClean="0"/>
                  <a:t>	For a choice of two users (instantiated by random generation of channels)</a:t>
                </a:r>
              </a:p>
              <a:p>
                <a:pPr lvl="1"/>
                <a:r>
                  <a:rPr lang="en-US" sz="1600" b="0" dirty="0"/>
                  <a:t>	</a:t>
                </a:r>
                <a:r>
                  <a:rPr lang="en-US" sz="1800" b="0" dirty="0" smtClean="0">
                    <a:sym typeface="Wingdings" panose="05000000000000000000" pitchFamily="2" charset="2"/>
                  </a:rPr>
                  <a:t> 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sym typeface="Wingdings" panose="05000000000000000000" pitchFamily="2" charset="2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sym typeface="Wingdings" panose="05000000000000000000" pitchFamily="2" charset="2"/>
                          </a:rPr>
                          <m:t>𝑂𝐹𝐷𝑀</m:t>
                        </m:r>
                      </m:sub>
                    </m:sSub>
                  </m:oMath>
                </a14:m>
                <a:r>
                  <a:rPr lang="en-US" sz="1800" b="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𝑂𝐹𝐷𝑀𝐴</m:t>
                        </m:r>
                      </m:sub>
                    </m:sSub>
                  </m:oMath>
                </a14:m>
                <a:endParaRPr lang="en-US" sz="1600" b="0" dirty="0" smtClean="0"/>
              </a:p>
              <a:p>
                <a:r>
                  <a:rPr lang="en-US" sz="2000" b="0" dirty="0" smtClean="0"/>
                  <a:t>	Plot CDF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b="0" i="1" dirty="0" smtClean="0">
                            <a:latin typeface="Cambria Math"/>
                          </a:rPr>
                          <m:t>𝑂𝐹𝐷𝑀</m:t>
                        </m:r>
                      </m:sub>
                    </m:sSub>
                    <m:r>
                      <a:rPr lang="en-US" sz="2000" b="0" i="0" dirty="0" smtClean="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b="0" i="1" dirty="0" smtClean="0">
                            <a:latin typeface="Cambria Math"/>
                          </a:rPr>
                          <m:t>𝑂𝐹𝐷𝑀𝐴</m:t>
                        </m:r>
                      </m:sub>
                    </m:sSub>
                  </m:oMath>
                </a14:m>
                <a:r>
                  <a:rPr lang="en-US" sz="2000" b="0" dirty="0" smtClean="0"/>
                  <a:t> computed at every instant over many instantiations</a:t>
                </a:r>
              </a:p>
              <a:p>
                <a:r>
                  <a:rPr lang="en-US" sz="2000" b="0" dirty="0"/>
                  <a:t>	</a:t>
                </a:r>
                <a:r>
                  <a:rPr lang="en-US" sz="2000" b="0" dirty="0" smtClean="0"/>
                  <a:t>	</a:t>
                </a:r>
                <a:endParaRPr lang="en-US" sz="20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57059"/>
                <a:ext cx="7770813" cy="4113213"/>
              </a:xfrm>
              <a:blipFill rotWithShape="1">
                <a:blip r:embed="rId2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438400" y="3352800"/>
            <a:ext cx="4648200" cy="2819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33600" y="59875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33600" y="32443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580719" y="4282218"/>
            <a:ext cx="1253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CDF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0100" y="61399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0</a:t>
            </a:r>
            <a:endParaRPr lang="en-US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 bwMode="auto">
              <a:xfrm>
                <a:off x="4762500" y="3276600"/>
                <a:ext cx="2400300" cy="3080266"/>
              </a:xfrm>
              <a:prstGeom prst="rect">
                <a:avLst/>
              </a:prstGeom>
              <a:solidFill>
                <a:srgbClr val="0000FF">
                  <a:alpha val="902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𝑂𝐹𝐷𝑀</m:t>
                        </m:r>
                      </m:sub>
                    </m:sSub>
                    <m:r>
                      <a:rPr lang="en-US" sz="1800" dirty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𝑂𝐹𝐷𝑀𝐴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&gt; 0</a:t>
                </a:r>
              </a:p>
              <a:p>
                <a:pPr algn="ctr"/>
                <a:r>
                  <a:rPr lang="en-US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OFDMA is better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62500" y="3276600"/>
                <a:ext cx="2400300" cy="308026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 bwMode="auto">
              <a:xfrm>
                <a:off x="2362200" y="3276600"/>
                <a:ext cx="2400299" cy="3080266"/>
              </a:xfrm>
              <a:prstGeom prst="rect">
                <a:avLst/>
              </a:prstGeom>
              <a:solidFill>
                <a:srgbClr val="0000FF">
                  <a:alpha val="902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𝑂𝐹𝐷𝑀</m:t>
                        </m:r>
                      </m:sub>
                    </m:sSub>
                    <m:r>
                      <a:rPr lang="en-US" sz="1800" dirty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𝑂𝐹𝐷𝑀𝐴</m:t>
                        </m:r>
                      </m:sub>
                    </m:sSub>
                    <m:r>
                      <a:rPr lang="en-US" sz="18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&lt; 0</a:t>
                </a:r>
              </a:p>
              <a:p>
                <a:pPr algn="ctr"/>
                <a:r>
                  <a:rPr lang="en-US" sz="18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OFDM is better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62200" y="3276600"/>
                <a:ext cx="2400299" cy="308026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>
            <a:endCxn id="14" idx="2"/>
          </p:cNvCxnSpPr>
          <p:nvPr/>
        </p:nvCxnSpPr>
        <p:spPr bwMode="auto">
          <a:xfrm>
            <a:off x="4762500" y="2971800"/>
            <a:ext cx="0" cy="353746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9992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6831431" cy="5029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OFDM with 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238875" y="3657600"/>
            <a:ext cx="266700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Not apples-to-apples!</a:t>
            </a:r>
            <a:endParaRPr lang="en-US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OFDM – 802.11 style is at a </a:t>
            </a:r>
            <a:r>
              <a:rPr lang="en-US" sz="1600" i="1" dirty="0" smtClean="0">
                <a:solidFill>
                  <a:srgbClr val="FF0000"/>
                </a:solidFill>
              </a:rPr>
              <a:t>disadvantage. </a:t>
            </a:r>
          </a:p>
          <a:p>
            <a:r>
              <a:rPr lang="en-US" sz="1600" dirty="0" smtClean="0">
                <a:solidFill>
                  <a:schemeClr val="tx1"/>
                </a:solidFill>
                <a:sym typeface="Wingdings" panose="05000000000000000000" pitchFamily="2" charset="2"/>
              </a:rPr>
              <a:t>OFDMA assumes per segment adaptation which is advantageous in a frequency selective channel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5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1"/>
            <a:ext cx="7315200" cy="5193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Fairly comparing OFDM and 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191000" y="3048000"/>
            <a:ext cx="2362200" cy="920152"/>
          </a:xfrm>
          <a:prstGeom prst="wedgeRoundRectCallout">
            <a:avLst>
              <a:gd name="adj1" fmla="val -39188"/>
              <a:gd name="adj2" fmla="val -969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Since rate is chosen per segment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segmented OFDM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05200" y="5943600"/>
                <a:ext cx="571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𝑆𝐸𝐺𝑂𝐹𝐷𝑀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𝑆𝐸𝐺𝑂𝐹𝐷𝑀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𝑆𝐸𝐺𝑂𝐹𝐷𝑀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943600"/>
                <a:ext cx="57150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13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816" y="1371600"/>
            <a:ext cx="6802784" cy="5029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SEG-OFDM with 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10" name="Left Arrow 9"/>
          <p:cNvSpPr/>
          <p:nvPr/>
        </p:nvSpPr>
        <p:spPr bwMode="auto">
          <a:xfrm>
            <a:off x="5343525" y="3505200"/>
            <a:ext cx="304800" cy="152400"/>
          </a:xfrm>
          <a:prstGeom prst="lef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00800" y="3276599"/>
            <a:ext cx="24384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Gains due to user selection still persists!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SDMA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6075" y="1828800"/>
            <a:ext cx="1524000" cy="264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33600"/>
            <a:ext cx="46291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0" y="4800600"/>
            <a:ext cx="533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Assume </a:t>
            </a:r>
            <a:r>
              <a:rPr lang="en-US" sz="2000" dirty="0">
                <a:solidFill>
                  <a:schemeClr val="tx1"/>
                </a:solidFill>
              </a:rPr>
              <a:t>MRT transmission </a:t>
            </a:r>
            <a:r>
              <a:rPr lang="en-US" sz="2000" dirty="0" smtClean="0">
                <a:solidFill>
                  <a:schemeClr val="tx1"/>
                </a:solidFill>
              </a:rPr>
              <a:t>with the </a:t>
            </a:r>
            <a:r>
              <a:rPr lang="en-US" sz="2000" dirty="0" err="1" smtClean="0">
                <a:solidFill>
                  <a:schemeClr val="tx1"/>
                </a:solidFill>
              </a:rPr>
              <a:t>precoder</a:t>
            </a:r>
            <a:r>
              <a:rPr lang="en-US" sz="2000" dirty="0" smtClean="0">
                <a:solidFill>
                  <a:schemeClr val="tx1"/>
                </a:solidFill>
              </a:rPr>
              <a:t> set to the </a:t>
            </a:r>
            <a:r>
              <a:rPr lang="en-US" sz="2000" dirty="0">
                <a:solidFill>
                  <a:schemeClr val="tx1"/>
                </a:solidFill>
              </a:rPr>
              <a:t>inverse of the concatenated </a:t>
            </a:r>
            <a:r>
              <a:rPr lang="en-US" sz="2000" dirty="0" smtClean="0">
                <a:solidFill>
                  <a:schemeClr val="tx1"/>
                </a:solidFill>
              </a:rPr>
              <a:t>channel. 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9050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Update AP to have 2 antennas</a:t>
            </a:r>
            <a:endParaRPr 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6275" y="5708541"/>
                <a:ext cx="677227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Measure </a:t>
                </a:r>
                <a:r>
                  <a:rPr lang="en-US" sz="2000" i="1" dirty="0" smtClean="0">
                    <a:solidFill>
                      <a:schemeClr val="tx1"/>
                    </a:solidFill>
                  </a:rPr>
                  <a:t>total MPDU transmission time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𝑆𝐷𝑀𝐴</m:t>
                        </m:r>
                      </m:sub>
                    </m:sSub>
                  </m:oMath>
                </a14:m>
                <a:endParaRPr lang="en-US" sz="20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75" y="5708541"/>
                <a:ext cx="6772275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99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294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95400"/>
            <a:ext cx="6802784" cy="50292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to user selection in SDMA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48050" y="4736156"/>
            <a:ext cx="8382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SDMA is better</a:t>
            </a:r>
            <a:endParaRPr lang="en-US" sz="1200" b="1" dirty="0">
              <a:solidFill>
                <a:srgbClr val="00B05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152900" y="5197822"/>
            <a:ext cx="266700" cy="22413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34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OFDMA </a:t>
            </a:r>
            <a:r>
              <a:rPr lang="en-US" sz="2000" dirty="0" smtClean="0"/>
              <a:t>can be considered as a multiplexing technique in 802.11ax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There </a:t>
            </a:r>
            <a:r>
              <a:rPr lang="en-US" sz="1800" b="0" dirty="0"/>
              <a:t>is a measurable advantage that can be extracted by frequency adaptive loading of </a:t>
            </a:r>
            <a:r>
              <a:rPr lang="en-US" sz="1800" b="0" dirty="0" smtClean="0"/>
              <a:t>users even in the </a:t>
            </a:r>
            <a:r>
              <a:rPr lang="en-US" sz="1800" b="0" i="1" dirty="0" smtClean="0"/>
              <a:t>absence</a:t>
            </a:r>
            <a:r>
              <a:rPr lang="en-US" sz="1800" b="0" dirty="0" smtClean="0"/>
              <a:t> of sophisticated user selection algorithms.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advantage persists even when 802.11 OFDM is *</a:t>
            </a:r>
            <a:r>
              <a:rPr lang="en-US" sz="1800" b="1" dirty="0"/>
              <a:t>improved</a:t>
            </a:r>
            <a:r>
              <a:rPr lang="en-US" sz="1800" dirty="0"/>
              <a:t>* to support </a:t>
            </a:r>
            <a:r>
              <a:rPr lang="en-US" sz="1800" dirty="0" smtClean="0"/>
              <a:t>the adaptive </a:t>
            </a:r>
            <a:r>
              <a:rPr lang="en-US" sz="1800" dirty="0"/>
              <a:t>loading of </a:t>
            </a:r>
            <a:r>
              <a:rPr lang="en-US" sz="1800" dirty="0" smtClean="0"/>
              <a:t>subcarriers (slide #13)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advantage </a:t>
            </a:r>
            <a:r>
              <a:rPr lang="en-US" sz="1800" dirty="0" smtClean="0"/>
              <a:t>increases with an increasing frequency </a:t>
            </a:r>
            <a:r>
              <a:rPr lang="en-US" sz="1800" dirty="0"/>
              <a:t>selectivity of the channel </a:t>
            </a:r>
            <a:r>
              <a:rPr lang="en-US" sz="1800" dirty="0" smtClean="0"/>
              <a:t>(</a:t>
            </a:r>
            <a:r>
              <a:rPr lang="en-US" sz="1800" dirty="0"/>
              <a:t>as </a:t>
            </a:r>
            <a:r>
              <a:rPr lang="en-US" sz="1800" dirty="0" smtClean="0"/>
              <a:t>is likely to be the case in the outdoor scenario)</a:t>
            </a:r>
            <a:endParaRPr lang="en-US" sz="1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 smtClean="0"/>
              <a:t>The channel frequently favors OFDMA over SDMA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Both </a:t>
            </a:r>
            <a:r>
              <a:rPr lang="en-US" sz="1800" dirty="0"/>
              <a:t>have similar channel state information requirements at the </a:t>
            </a:r>
            <a:r>
              <a:rPr lang="en-US" sz="1800" dirty="0" smtClean="0"/>
              <a:t>transmitter.</a:t>
            </a:r>
            <a:endParaRPr lang="en-US" sz="18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 smtClean="0"/>
              <a:t>Basic mechanisms that were incorporated to support MU-MIMO can be reused to support OFDMA.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6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Scale up spatial dimensions at both AP and STAs to include results with MIMO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Evaluate assuming non-ideal CSI at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Update metric to include throughput evaluated using PHY abstraction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Discuss evaluation methodology to study techniques like OFDMA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38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 smtClean="0"/>
              <a:t>[1] C.Y. Wong, R. S. Cheng, K. B. </a:t>
            </a:r>
            <a:r>
              <a:rPr lang="en-US" sz="2000" b="0" dirty="0" err="1" smtClean="0"/>
              <a:t>Letaief</a:t>
            </a:r>
            <a:r>
              <a:rPr lang="en-US" sz="2000" b="0" dirty="0" smtClean="0"/>
              <a:t>  and R. D. </a:t>
            </a:r>
            <a:r>
              <a:rPr lang="en-US" sz="2000" b="0" dirty="0" err="1" smtClean="0"/>
              <a:t>Murch</a:t>
            </a:r>
            <a:r>
              <a:rPr lang="en-US" sz="2000" b="0" dirty="0" smtClean="0"/>
              <a:t>, “ Multiuser OFDM with Adaptive Subcarrier, Bit and Power Allocation”, IEEE Journal on Selected Areas in Communications, Vol. 17, No.10 Oct 99</a:t>
            </a:r>
          </a:p>
          <a:p>
            <a:r>
              <a:rPr lang="en-US" sz="2000" b="0" dirty="0"/>
              <a:t>[2] Brian Hart, </a:t>
            </a:r>
            <a:r>
              <a:rPr lang="en-US" sz="2000" b="0" dirty="0" smtClean="0"/>
              <a:t>11-14-0855-00-00ax-techniques-for-short-downlink-frames.pptx</a:t>
            </a:r>
          </a:p>
          <a:p>
            <a:endParaRPr lang="en-US" sz="2000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We introduce frequency selective multiplexing using OFDMA for consideration in  IEEE 802.11ax and provide an initial analysis that captures the gains that can be obtained through OFDMA.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Multiplexing Techniques in 802.11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10200"/>
            <a:ext cx="103838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171" y="2938465"/>
            <a:ext cx="3381375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715" y="3180246"/>
            <a:ext cx="1524000" cy="264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 bwMode="auto">
          <a:xfrm>
            <a:off x="657536" y="2405063"/>
            <a:ext cx="4129010" cy="384333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862590" y="2405063"/>
            <a:ext cx="4129010" cy="3843337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1441" y="2476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OFDM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6495" y="249584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MU-MIMO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5400" y="5819777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Widely used in 802.11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55495" y="580325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Introduced in 802.11ac 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7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introducing 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105400"/>
            <a:ext cx="1038382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2209800" cy="2401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05175" y="1524000"/>
            <a:ext cx="565785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Already explored time and space multiplexing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Frequency </a:t>
            </a:r>
            <a:r>
              <a:rPr lang="en-US" sz="1800" dirty="0">
                <a:solidFill>
                  <a:schemeClr val="tx1"/>
                </a:solidFill>
              </a:rPr>
              <a:t>is another dimension in the </a:t>
            </a:r>
            <a:r>
              <a:rPr lang="en-US" sz="1800" dirty="0" smtClean="0">
                <a:solidFill>
                  <a:schemeClr val="tx1"/>
                </a:solidFill>
              </a:rPr>
              <a:t>triad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Allows frequency sensitive multiplexing</a:t>
            </a:r>
          </a:p>
          <a:p>
            <a:pPr marL="457200" lvl="1" indent="0"/>
            <a:endParaRPr lang="en-US" sz="1800" dirty="0" smtClean="0">
              <a:solidFill>
                <a:schemeClr val="tx1"/>
              </a:solidFill>
            </a:endParaRP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Need to support large </a:t>
            </a:r>
            <a:r>
              <a:rPr lang="en-US" sz="2000" dirty="0">
                <a:solidFill>
                  <a:schemeClr val="tx1"/>
                </a:solidFill>
              </a:rPr>
              <a:t>number of users in dense </a:t>
            </a:r>
            <a:r>
              <a:rPr lang="en-US" sz="2000" dirty="0" smtClean="0">
                <a:solidFill>
                  <a:schemeClr val="tx1"/>
                </a:solidFill>
              </a:rPr>
              <a:t>deployments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Cellular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standards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use </a:t>
            </a:r>
            <a:r>
              <a:rPr lang="en-US" sz="1800" dirty="0">
                <a:solidFill>
                  <a:schemeClr val="tx1"/>
                </a:solidFill>
                <a:sym typeface="Wingdings" panose="05000000000000000000" pitchFamily="2" charset="2"/>
              </a:rPr>
              <a:t>OFDMA in such deployment scenarios </a:t>
            </a:r>
            <a:endParaRPr lang="en-US" sz="18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802.11ax contributions have proposed the use of OFDMA in such scenarios for short data frames </a:t>
            </a:r>
            <a:r>
              <a:rPr lang="en-US" sz="1400" dirty="0" smtClean="0">
                <a:solidFill>
                  <a:schemeClr val="tx1"/>
                </a:solidFill>
                <a:sym typeface="Wingdings" panose="05000000000000000000" pitchFamily="2" charset="2"/>
              </a:rPr>
              <a:t>[2]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5715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Extract scheduling gains/selection diversity by scheduling users not in outage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Easily done at AP where channel state information is available for MU-MIMO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Quantifying gains from OFDMA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Insights from the literature [1]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Per sub-carrier bit, power coupled with user selection outperforms per sub-carrier bit , power loaded OFDM with TDM among users</a:t>
            </a:r>
          </a:p>
          <a:p>
            <a:pPr marL="457200" lvl="1" indent="0"/>
            <a:endParaRPr lang="en-US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We are interested in finding out merits of OFDMA relative to 802.11 style OFDM with TDM among users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Even in the </a:t>
            </a:r>
            <a:r>
              <a:rPr lang="en-US" i="1" dirty="0" smtClean="0"/>
              <a:t>absence</a:t>
            </a:r>
            <a:r>
              <a:rPr lang="en-US" dirty="0" smtClean="0"/>
              <a:t> of sophisticated scheduling algorithms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In particular, assuming arbitrarily chosen users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MU-MIMO requires careful user selection</a:t>
            </a:r>
            <a:endParaRPr lang="en-US" b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Does the same hold true for OFDMA?   </a:t>
            </a:r>
            <a:endParaRPr lang="en-US" b="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8600" y="3505200"/>
            <a:ext cx="8763000" cy="1447800"/>
          </a:xfrm>
          <a:prstGeom prst="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60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86200"/>
            <a:ext cx="46291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76675" y="482985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tx1"/>
                </a:solidFill>
              </a:rPr>
              <a:t>STAs -1 &amp; 2 are arbitrarily chosen.  </a:t>
            </a:r>
            <a:endParaRPr lang="en-US" sz="1800" i="1" dirty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1638300"/>
            <a:ext cx="7329488" cy="2174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ular Callout 8"/>
          <p:cNvSpPr/>
          <p:nvPr/>
        </p:nvSpPr>
        <p:spPr bwMode="auto">
          <a:xfrm>
            <a:off x="781050" y="1104900"/>
            <a:ext cx="1524000" cy="533400"/>
          </a:xfrm>
          <a:prstGeom prst="wedgeRoundRectCallout">
            <a:avLst>
              <a:gd name="adj1" fmla="val 63542"/>
              <a:gd name="adj2" fmla="val 87500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Assume channel is known at AP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6572250" y="1714500"/>
            <a:ext cx="1447800" cy="838200"/>
          </a:xfrm>
          <a:prstGeom prst="wedgeRoundRectCallout">
            <a:avLst>
              <a:gd name="adj1" fmla="val -24148"/>
              <a:gd name="adj2" fmla="val 10366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Depends on Multiplexing technique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57875" y="4267200"/>
            <a:ext cx="30575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Compare time taken to transmit data MPDUs using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a) OFDM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b) OFDMA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2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taken to transmit a packet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057400"/>
            <a:ext cx="3117321" cy="210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733800" y="1600200"/>
                <a:ext cx="5486400" cy="46467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Use the Capacity formula to map instantaneous SNR per subcarrier to the rate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sz="20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/>
                                                </a:rPr>
                                                <m:t>h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endParaRPr lang="en-US" sz="2000" dirty="0">
                  <a:solidFill>
                    <a:schemeClr val="tx1"/>
                  </a:solidFill>
                </a:endParaRPr>
              </a:p>
              <a:p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Compute the  </a:t>
                </a:r>
                <a:r>
                  <a:rPr lang="en-US" sz="2000" b="1" dirty="0" smtClean="0">
                    <a:solidFill>
                      <a:schemeClr val="tx1"/>
                    </a:solidFill>
                  </a:rPr>
                  <a:t>average rate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</m:acc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𝑑𝑎𝑡𝑎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18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𝑑𝑎𝑡𝑎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endParaRPr lang="en-US" sz="2000" dirty="0" smtClean="0">
                  <a:solidFill>
                    <a:schemeClr val="tx1"/>
                  </a:solidFill>
                </a:endParaRPr>
              </a:p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Use the average rate to compute</a:t>
                </a:r>
                <a:endParaRPr lang="en-US" sz="2000" dirty="0" smtClean="0">
                  <a:solidFill>
                    <a:schemeClr val="tx1"/>
                  </a:solidFill>
                  <a:sym typeface="Wingdings" panose="05000000000000000000" pitchFamily="2" charset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# of bits per OFDM Symbol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Compute # of OFDM Symbols per packet  time taken to transmit the packet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600200"/>
                <a:ext cx="5486400" cy="4646721"/>
              </a:xfrm>
              <a:prstGeom prst="rect">
                <a:avLst/>
              </a:prstGeom>
              <a:blipFill rotWithShape="1">
                <a:blip r:embed="rId3"/>
                <a:stretch>
                  <a:fillRect l="-1222" t="-656" b="-13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58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170300"/>
            <a:ext cx="7467600" cy="485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09800" y="6022030"/>
                <a:ext cx="571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𝑂𝐹𝐷𝑀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𝑂𝐹𝐷𝑀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𝑂𝐹𝐷𝑀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6022030"/>
                <a:ext cx="57150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98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66800"/>
            <a:ext cx="466907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962150"/>
            <a:ext cx="9810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114800"/>
            <a:ext cx="9810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2533650"/>
            <a:ext cx="8953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381250"/>
            <a:ext cx="12192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29200" y="2995136"/>
            <a:ext cx="18288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Choose user with maximum rate for each segment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3041213"/>
            <a:ext cx="314325" cy="54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381250"/>
            <a:ext cx="714375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 bwMode="auto">
          <a:xfrm>
            <a:off x="6934200" y="2238375"/>
            <a:ext cx="1143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67525" y="1802368"/>
                <a:ext cx="10763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𝑂𝐹𝐷𝑀𝐴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525" y="1802368"/>
                <a:ext cx="1076325" cy="369332"/>
              </a:xfrm>
              <a:prstGeom prst="rect">
                <a:avLst/>
              </a:prstGeom>
              <a:blipFill rotWithShape="1">
                <a:blip r:embed="rId8"/>
                <a:stretch>
                  <a:fillRect r="-11932"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ular Callout 13"/>
          <p:cNvSpPr/>
          <p:nvPr/>
        </p:nvSpPr>
        <p:spPr bwMode="auto">
          <a:xfrm>
            <a:off x="5534024" y="872609"/>
            <a:ext cx="3005138" cy="1066800"/>
          </a:xfrm>
          <a:prstGeom prst="wedgeRoundRectCallout">
            <a:avLst>
              <a:gd name="adj1" fmla="val 33909"/>
              <a:gd name="adj2" fmla="val 88718"/>
              <a:gd name="adj3" fmla="val 16667"/>
            </a:avLst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If the transmission of one user’s data MPDU is complete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use the entire BW for the second user.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8077200" y="2238375"/>
            <a:ext cx="71437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1000" y="1840468"/>
                <a:ext cx="10763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𝑈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𝑂𝐹𝐷𝑀𝐴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1840468"/>
                <a:ext cx="1076325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119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86175" y="5867400"/>
                <a:ext cx="571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𝑂𝐹𝐷𝑀𝐴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𝑂𝐹𝐷𝑀𝐴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2−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𝑂𝐹𝐷𝑀𝐴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6175" y="5867400"/>
                <a:ext cx="5715000" cy="461665"/>
              </a:xfrm>
              <a:prstGeom prst="rect">
                <a:avLst/>
              </a:prstGeom>
              <a:blipFill rotWithShape="1">
                <a:blip r:embed="rId10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58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1250</TotalTime>
  <Words>1145</Words>
  <Application>Microsoft Office PowerPoint</Application>
  <PresentationFormat>On-screen Show (4:3)</PresentationFormat>
  <Paragraphs>212</Paragraphs>
  <Slides>18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Analysis on Multiplexing Schemes exploiting frequency selectivity  in WLAN Systems</vt:lpstr>
      <vt:lpstr>Abstract</vt:lpstr>
      <vt:lpstr>Multiplexing Techniques in 802.11</vt:lpstr>
      <vt:lpstr>Considerations for introducing OFDMA</vt:lpstr>
      <vt:lpstr>Quantifying gains from OFDMA</vt:lpstr>
      <vt:lpstr>Experiment Design</vt:lpstr>
      <vt:lpstr>Time taken to transmit a packet</vt:lpstr>
      <vt:lpstr>OFDM</vt:lpstr>
      <vt:lpstr>OFDMA</vt:lpstr>
      <vt:lpstr>Comparing OFDM with OFDMA</vt:lpstr>
      <vt:lpstr>Comparing OFDM with OFDMA</vt:lpstr>
      <vt:lpstr>Fairly comparing OFDM and OFDMA</vt:lpstr>
      <vt:lpstr>Comparing SEG-OFDM with OFDMA</vt:lpstr>
      <vt:lpstr>Comparison with SDMA</vt:lpstr>
      <vt:lpstr>Sensitivity to user selection in SDMA</vt:lpstr>
      <vt:lpstr>Observations</vt:lpstr>
      <vt:lpstr>Next Steps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63</cp:revision>
  <cp:lastPrinted>1601-01-01T00:00:00Z</cp:lastPrinted>
  <dcterms:created xsi:type="dcterms:W3CDTF">2013-07-12T19:51:42Z</dcterms:created>
  <dcterms:modified xsi:type="dcterms:W3CDTF">2014-07-17T15:13:34Z</dcterms:modified>
</cp:coreProperties>
</file>