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69" r:id="rId2"/>
    <p:sldId id="271" r:id="rId3"/>
    <p:sldId id="272" r:id="rId4"/>
    <p:sldId id="273" r:id="rId5"/>
    <p:sldId id="274" r:id="rId6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uthor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601" autoAdjust="0"/>
    <p:restoredTop sz="97114" autoAdjust="0"/>
  </p:normalViewPr>
  <p:slideViewPr>
    <p:cSldViewPr>
      <p:cViewPr>
        <p:scale>
          <a:sx n="60" d="100"/>
          <a:sy n="60" d="100"/>
        </p:scale>
        <p:origin x="-2106" y="-444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2472" y="-72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24349" y="177284"/>
            <a:ext cx="20145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doc.: IEEE </a:t>
            </a:r>
            <a:r>
              <a:rPr lang="en-US" dirty="0" smtClean="0"/>
              <a:t>802.11-13/0099r0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284"/>
            <a:ext cx="64761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Jan 2013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Andrew Myles, Cisco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3753DC19-8812-4792-945A-0146567480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9094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89095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3450" eaLnBrk="0" hangingPunct="0"/>
            <a:r>
              <a:rPr lang="en-US"/>
              <a:t>Submission</a:t>
            </a:r>
          </a:p>
        </p:txBody>
      </p:sp>
      <p:sp>
        <p:nvSpPr>
          <p:cNvPr id="89096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48640170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67212" y="97909"/>
            <a:ext cx="20145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doc.: IEEE 802.11-13/0099r0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7909"/>
            <a:ext cx="64761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Jan 2013</a:t>
            </a:r>
            <a:endParaRPr lang="en-US" dirty="0"/>
          </a:p>
        </p:txBody>
      </p:sp>
      <p:sp>
        <p:nvSpPr>
          <p:cNvPr id="655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Andrew Myles, Cisco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E0F2C28F-FB9A-4C03-A25C-86CE5AB16B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5544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/>
              <a:t>Submission</a:t>
            </a:r>
          </a:p>
        </p:txBody>
      </p:sp>
      <p:sp>
        <p:nvSpPr>
          <p:cNvPr id="65545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65546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8362844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dirty="0">
                <a:latin typeface="Arial" pitchFamily="34" charset="0"/>
              </a:rPr>
              <a:t>doc.: IEEE </a:t>
            </a:r>
            <a:r>
              <a:rPr lang="en-US" dirty="0" smtClean="0">
                <a:latin typeface="Arial" pitchFamily="34" charset="0"/>
              </a:rPr>
              <a:t>802.11-10/0903r0</a:t>
            </a:r>
            <a:endParaRPr lang="en-US" dirty="0">
              <a:latin typeface="Arial" pitchFamily="34" charset="0"/>
            </a:endParaRPr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smtClean="0">
                <a:latin typeface="Arial" pitchFamily="34" charset="0"/>
              </a:rPr>
              <a:t>July 2010</a:t>
            </a:r>
          </a:p>
        </p:txBody>
      </p:sp>
      <p:sp>
        <p:nvSpPr>
          <p:cNvPr id="51204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Andrew Myles, Cisco</a:t>
            </a:r>
          </a:p>
        </p:txBody>
      </p:sp>
      <p:sp>
        <p:nvSpPr>
          <p:cNvPr id="51205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68BAF402-F008-4966-9D92-CECD4570A3EA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665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665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Assumptions: </a:t>
            </a:r>
          </a:p>
          <a:p>
            <a:pPr marL="173713" indent="-173713" defTabSz="926470" eaLnBrk="1" fontAlgn="auto" hangingPunct="1">
              <a:spcBef>
                <a:spcPts val="0"/>
              </a:spcBef>
              <a:spcAft>
                <a:spcPts val="0"/>
              </a:spcAft>
              <a:buFont typeface="Arial" charset="0"/>
              <a:buChar char="•"/>
            </a:pPr>
            <a:r>
              <a:rPr lang="en-US" dirty="0" smtClean="0">
                <a:sym typeface="Wingdings"/>
              </a:rPr>
              <a:t>Downlink traffic</a:t>
            </a:r>
            <a:endParaRPr lang="en-US" dirty="0" smtClean="0"/>
          </a:p>
          <a:p>
            <a:pPr marL="173713" indent="-173713">
              <a:buFont typeface="Arial" charset="0"/>
              <a:buChar char="•"/>
            </a:pPr>
            <a:r>
              <a:rPr lang="en-US" dirty="0" smtClean="0"/>
              <a:t>80 MHz </a:t>
            </a:r>
            <a:r>
              <a:rPr lang="en-US" dirty="0" smtClean="0">
                <a:sym typeface="Wingdings"/>
              </a:rPr>
              <a:t></a:t>
            </a:r>
          </a:p>
          <a:p>
            <a:pPr marL="173713" indent="-173713">
              <a:buFont typeface="Arial" charset="0"/>
              <a:buChar char="•"/>
            </a:pPr>
            <a:r>
              <a:rPr lang="en-US" dirty="0" smtClean="0">
                <a:sym typeface="Wingdings"/>
              </a:rPr>
              <a:t>Intermittent traffic – not suitable for aggregation, no recent sounding </a:t>
            </a:r>
          </a:p>
          <a:p>
            <a:pPr marL="173713" indent="-173713" defTabSz="926470" eaLnBrk="1" fontAlgn="auto" hangingPunct="1">
              <a:spcBef>
                <a:spcPts val="0"/>
              </a:spcBef>
              <a:spcAft>
                <a:spcPts val="0"/>
              </a:spcAft>
              <a:buFont typeface="Arial" charset="0"/>
              <a:buChar char="•"/>
            </a:pPr>
            <a:r>
              <a:rPr lang="en-US" dirty="0"/>
              <a:t>AP density is high, AP antenna count is high (i.e. highest MCS is always available for Data) </a:t>
            </a:r>
            <a:r>
              <a:rPr lang="en-US" dirty="0" smtClean="0">
                <a:sym typeface="Wingdings"/>
              </a:rPr>
              <a:t></a:t>
            </a:r>
            <a:endParaRPr lang="en-US" dirty="0"/>
          </a:p>
          <a:p>
            <a:pPr marL="173713" indent="-173713" defTabSz="926470" eaLnBrk="1" fontAlgn="auto" hangingPunct="1">
              <a:spcBef>
                <a:spcPts val="0"/>
              </a:spcBef>
              <a:spcAft>
                <a:spcPts val="0"/>
              </a:spcAft>
              <a:buFont typeface="Arial" charset="0"/>
              <a:buChar char="•"/>
            </a:pPr>
            <a:r>
              <a:rPr lang="en-US" dirty="0">
                <a:sym typeface="Wingdings"/>
              </a:rPr>
              <a:t>No collisions, no retries </a:t>
            </a:r>
            <a:r>
              <a:rPr lang="en-US" dirty="0" smtClean="0">
                <a:sym typeface="Wingdings"/>
              </a:rPr>
              <a:t></a:t>
            </a:r>
            <a:endParaRPr lang="en-US" dirty="0"/>
          </a:p>
          <a:p>
            <a:pPr marL="173713" indent="-173713" defTabSz="926470" eaLnBrk="1" fontAlgn="auto" hangingPunct="1">
              <a:spcBef>
                <a:spcPts val="0"/>
              </a:spcBef>
              <a:spcAft>
                <a:spcPts val="0"/>
              </a:spcAft>
              <a:buFont typeface="Arial" charset="0"/>
              <a:buChar char="•"/>
            </a:pPr>
            <a:r>
              <a:rPr lang="en-US" dirty="0"/>
              <a:t>Clients have 1 antenna only </a:t>
            </a:r>
            <a:r>
              <a:rPr lang="en-US" dirty="0" smtClean="0">
                <a:sym typeface="Wingdings"/>
              </a:rPr>
              <a:t></a:t>
            </a:r>
            <a:endParaRPr lang="en-US" dirty="0"/>
          </a:p>
          <a:p>
            <a:pPr marL="173713" indent="-173713" defTabSz="926470" eaLnBrk="1" fontAlgn="auto" hangingPunct="1">
              <a:spcBef>
                <a:spcPts val="0"/>
              </a:spcBef>
              <a:spcAft>
                <a:spcPts val="0"/>
              </a:spcAft>
              <a:buFont typeface="Arial" charset="0"/>
              <a:buChar char="•"/>
            </a:pPr>
            <a:r>
              <a:rPr lang="en-US" dirty="0"/>
              <a:t>24 Mbps 11ag control frames </a:t>
            </a:r>
            <a:r>
              <a:rPr lang="en-US" dirty="0" smtClean="0">
                <a:sym typeface="Wingdings"/>
              </a:rPr>
              <a:t></a:t>
            </a:r>
            <a:endParaRPr lang="en-US" dirty="0"/>
          </a:p>
          <a:p>
            <a:pPr marL="173713" indent="-173713" defTabSz="926470" eaLnBrk="1" fontAlgn="auto" hangingPunct="1">
              <a:spcBef>
                <a:spcPts val="0"/>
              </a:spcBef>
              <a:spcAft>
                <a:spcPts val="0"/>
              </a:spcAft>
              <a:buFont typeface="Arial" charset="0"/>
              <a:buChar char="•"/>
            </a:pPr>
            <a:r>
              <a:rPr lang="en-US" dirty="0"/>
              <a:t>No RTS/CTS </a:t>
            </a:r>
            <a:r>
              <a:rPr lang="en-US" dirty="0" smtClean="0">
                <a:sym typeface="Wingdings"/>
              </a:rPr>
              <a:t></a:t>
            </a:r>
            <a:endParaRPr lang="en-US" dirty="0"/>
          </a:p>
          <a:p>
            <a:pPr marL="173713" indent="-173713" defTabSz="926470" eaLnBrk="1" fontAlgn="auto" hangingPunct="1">
              <a:spcBef>
                <a:spcPts val="0"/>
              </a:spcBef>
              <a:spcAft>
                <a:spcPts val="0"/>
              </a:spcAft>
              <a:buFont typeface="Arial" charset="0"/>
              <a:buChar char="•"/>
            </a:pPr>
            <a:r>
              <a:rPr lang="en-US" dirty="0"/>
              <a:t>No overheads to point clients </a:t>
            </a:r>
            <a:r>
              <a:rPr lang="en-US" dirty="0" err="1"/>
              <a:t>ot</a:t>
            </a:r>
            <a:r>
              <a:rPr lang="en-US" dirty="0"/>
              <a:t> the correct </a:t>
            </a:r>
            <a:r>
              <a:rPr lang="en-US" dirty="0" err="1"/>
              <a:t>subchannel</a:t>
            </a:r>
            <a:r>
              <a:rPr lang="en-US" dirty="0"/>
              <a:t> with OFDMA </a:t>
            </a:r>
            <a:r>
              <a:rPr lang="en-US" dirty="0" smtClean="0">
                <a:sym typeface="Wingdings"/>
              </a:rPr>
              <a:t></a:t>
            </a:r>
            <a:endParaRPr lang="en-US" dirty="0"/>
          </a:p>
          <a:p>
            <a:pPr marL="173713" indent="-173713" defTabSz="926470" eaLnBrk="1" fontAlgn="auto" hangingPunct="1">
              <a:spcBef>
                <a:spcPts val="0"/>
              </a:spcBef>
              <a:spcAft>
                <a:spcPts val="0"/>
              </a:spcAft>
              <a:buFont typeface="Arial" charset="0"/>
              <a:buChar char="•"/>
            </a:pPr>
            <a:r>
              <a:rPr lang="en-US" dirty="0"/>
              <a:t>Preamble duration for UL-MU-MIMO with 4SStot is same as VHT preamble length for 4SStot</a:t>
            </a:r>
          </a:p>
          <a:p>
            <a:pPr marL="173713" indent="-173713" defTabSz="926470" eaLnBrk="1" fontAlgn="auto" hangingPunct="1">
              <a:spcBef>
                <a:spcPts val="0"/>
              </a:spcBef>
              <a:spcAft>
                <a:spcPts val="0"/>
              </a:spcAft>
              <a:buFont typeface="Arial" charset="0"/>
              <a:buChar char="•"/>
            </a:pPr>
            <a:r>
              <a:rPr lang="en-US" dirty="0"/>
              <a:t>VHT Data frames for MU-MIMO, else shortest 11ag/HT_MM/VHT Data frames (BCC) </a:t>
            </a:r>
            <a:r>
              <a:rPr lang="en-US" dirty="0" smtClean="0">
                <a:sym typeface="Wingdings"/>
              </a:rPr>
              <a:t></a:t>
            </a:r>
          </a:p>
          <a:p>
            <a:pPr marL="173713" indent="-173713" defTabSz="926470" eaLnBrk="1" fontAlgn="auto" hangingPunct="1">
              <a:spcBef>
                <a:spcPts val="0"/>
              </a:spcBef>
              <a:spcAft>
                <a:spcPts val="0"/>
              </a:spcAft>
              <a:buFont typeface="Arial" charset="0"/>
              <a:buChar char="•"/>
            </a:pPr>
            <a:r>
              <a:rPr lang="en-US" dirty="0">
                <a:sym typeface="Wingdings"/>
              </a:rPr>
              <a:t>Count DIFS after </a:t>
            </a:r>
            <a:r>
              <a:rPr lang="en-US" dirty="0" err="1">
                <a:sym typeface="Wingdings"/>
              </a:rPr>
              <a:t>Ack</a:t>
            </a:r>
            <a:r>
              <a:rPr lang="en-US" dirty="0">
                <a:sym typeface="Wingdings"/>
              </a:rPr>
              <a:t> as overhead (not </a:t>
            </a:r>
            <a:r>
              <a:rPr lang="en-US" dirty="0" err="1">
                <a:sym typeface="Wingdings"/>
              </a:rPr>
              <a:t>backoff</a:t>
            </a:r>
            <a:r>
              <a:rPr lang="en-US" dirty="0">
                <a:sym typeface="Wingdings"/>
              </a:rPr>
              <a:t> times, which are shared) </a:t>
            </a:r>
            <a:r>
              <a:rPr lang="en-US" dirty="0" smtClean="0">
                <a:sym typeface="Wingdings"/>
              </a:rPr>
              <a:t></a:t>
            </a:r>
          </a:p>
          <a:p>
            <a:pPr marL="173713" indent="-173713" defTabSz="926470" eaLnBrk="1" fontAlgn="auto" hangingPunct="1">
              <a:spcBef>
                <a:spcPts val="0"/>
              </a:spcBef>
              <a:spcAft>
                <a:spcPts val="0"/>
              </a:spcAft>
              <a:buFont typeface="Arial" charset="0"/>
              <a:buChar char="•"/>
            </a:pPr>
            <a:r>
              <a:rPr lang="en-US" dirty="0">
                <a:sym typeface="Wingdings"/>
              </a:rPr>
              <a:t>PSMP uses SIFS</a:t>
            </a:r>
          </a:p>
          <a:p>
            <a:pPr marL="173713" indent="-173713" defTabSz="926470" eaLnBrk="1" fontAlgn="auto" hangingPunct="1">
              <a:spcBef>
                <a:spcPts val="0"/>
              </a:spcBef>
              <a:spcAft>
                <a:spcPts val="0"/>
              </a:spcAft>
              <a:buFont typeface="Arial" charset="0"/>
              <a:buChar char="•"/>
            </a:pPr>
            <a:r>
              <a:rPr lang="en-US" dirty="0">
                <a:sym typeface="Wingdings"/>
              </a:rPr>
              <a:t>Slot = 9us [A], SIFS = 16us [B</a:t>
            </a:r>
            <a:r>
              <a:rPr lang="en-US" dirty="0" smtClean="0">
                <a:sym typeface="Wingdings"/>
              </a:rPr>
              <a:t>], RIFS = 2us [B2], </a:t>
            </a:r>
            <a:r>
              <a:rPr lang="en-US" dirty="0">
                <a:sym typeface="Wingdings"/>
              </a:rPr>
              <a:t>DIFS = </a:t>
            </a:r>
            <a:r>
              <a:rPr lang="en-US" dirty="0" smtClean="0">
                <a:sym typeface="Wingdings"/>
              </a:rPr>
              <a:t>B+2*A=34us </a:t>
            </a:r>
            <a:r>
              <a:rPr lang="en-US" dirty="0">
                <a:sym typeface="Wingdings"/>
              </a:rPr>
              <a:t>[C</a:t>
            </a:r>
            <a:r>
              <a:rPr lang="en-US" dirty="0" smtClean="0">
                <a:sym typeface="Wingdings"/>
              </a:rPr>
              <a:t>]</a:t>
            </a:r>
            <a:endParaRPr lang="en-US" dirty="0">
              <a:sym typeface="Wingdings"/>
            </a:endParaRPr>
          </a:p>
          <a:p>
            <a:pPr marL="173713" indent="-173713" defTabSz="926470" eaLnBrk="1" fontAlgn="auto" hangingPunct="1">
              <a:spcBef>
                <a:spcPts val="0"/>
              </a:spcBef>
              <a:spcAft>
                <a:spcPts val="0"/>
              </a:spcAft>
              <a:buFont typeface="Arial" charset="0"/>
              <a:buChar char="•"/>
            </a:pPr>
            <a:endParaRPr lang="en-US" dirty="0"/>
          </a:p>
          <a:p>
            <a:pPr defTabSz="92647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u="sng" dirty="0" err="1"/>
              <a:t>Precalculations</a:t>
            </a:r>
            <a:endParaRPr lang="en-US" u="sng" dirty="0"/>
          </a:p>
          <a:p>
            <a:pPr defTabSz="926470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u="sng" dirty="0"/>
          </a:p>
          <a:p>
            <a:pPr defTabSz="92647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dirty="0"/>
              <a:t>TXTIME of 90 octet frame at maximum MCS</a:t>
            </a:r>
          </a:p>
          <a:p>
            <a:pPr defTabSz="92647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dirty="0"/>
              <a:t>11ag: 20us + 4us*ceil((22+90*8)/(54e6*4e-6)) = 36us [D]</a:t>
            </a:r>
          </a:p>
          <a:p>
            <a:pPr defTabSz="92647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dirty="0"/>
              <a:t>HT40-1SS: 36us + 4us*ceil(3.6/4*ceil((22+90*8)/(150e6*3.6e-6))) = 44us [E]</a:t>
            </a:r>
          </a:p>
          <a:p>
            <a:pPr defTabSz="92647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dirty="0"/>
              <a:t>VHT80-1SS: 40us + 4us*ceil(3.6/4*ceil((22+90*8)/(433.3e6*3.6e-6))) = 44us [F]</a:t>
            </a:r>
          </a:p>
          <a:p>
            <a:pPr defTabSz="92647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dirty="0"/>
              <a:t>G = min(D,E,F) = D = 36us</a:t>
            </a:r>
          </a:p>
          <a:p>
            <a:pPr defTabSz="92647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dirty="0"/>
              <a:t>VHT80-(1+1+1+1)SS: 52us + 4us6*ceil(3.6/4*ceil((22+90*8)/(433.3e6*3.6e-6))) = 56us [H]</a:t>
            </a:r>
          </a:p>
          <a:p>
            <a:pPr defTabSz="926470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dirty="0"/>
          </a:p>
          <a:p>
            <a:pPr defTabSz="92647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TXTIME of </a:t>
            </a:r>
            <a:r>
              <a:rPr lang="en-US" dirty="0" err="1"/>
              <a:t>Ack</a:t>
            </a:r>
            <a:r>
              <a:rPr lang="en-US" dirty="0"/>
              <a:t> frame at 24 Mbps</a:t>
            </a:r>
          </a:p>
          <a:p>
            <a:pPr defTabSz="92647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11ag: 20us + 4us*ceil((22+14*8)/(24e6*4e-6)) = 28us [I]</a:t>
            </a:r>
          </a:p>
          <a:p>
            <a:pPr defTabSz="92647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dirty="0"/>
              <a:t>Uplink MU80-(1+1+1+1)SS: 52us + 4us*ceil(3.6/4*ceil((22+14*8)/(433.3e6*3.6e-6))) = 56us [J]</a:t>
            </a:r>
          </a:p>
          <a:p>
            <a:pPr defTabSz="926470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dirty="0"/>
          </a:p>
          <a:p>
            <a:pPr defTabSz="92647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dirty="0"/>
              <a:t>TXTIME of PSMP frame at 24 Mbps</a:t>
            </a:r>
          </a:p>
          <a:p>
            <a:pPr defTabSz="92647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dirty="0"/>
              <a:t>11ag: 20us + 4us*ceil((22+64*8)/(24e6*4e-6)) = 44us [K]</a:t>
            </a:r>
          </a:p>
          <a:p>
            <a:pPr defTabSz="926470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dirty="0"/>
          </a:p>
          <a:p>
            <a:pPr defTabSz="92647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TXTIME of VHT NDP Announcement frame at 24 Mbps</a:t>
            </a:r>
          </a:p>
          <a:p>
            <a:pPr defTabSz="92647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11ag: 20us + 4us*ceil((22+29*8)/(24e6*4e-6)) = 44us [L]</a:t>
            </a:r>
          </a:p>
          <a:p>
            <a:pPr defTabSz="92647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  <a:p>
            <a:pPr defTabSz="92647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TXTIME of VHT NDP PPDU</a:t>
            </a:r>
          </a:p>
          <a:p>
            <a:pPr defTabSz="92647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VHT-&gt;=4SS: &gt;=52us [M]</a:t>
            </a:r>
          </a:p>
          <a:p>
            <a:pPr defTabSz="92647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  <a:p>
            <a:pPr defTabSz="92647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TXTIME of Beamforming Report frame at 24 Mbps (&gt;=332 octets)</a:t>
            </a:r>
          </a:p>
          <a:p>
            <a:pPr defTabSz="92647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VHT80-1SS: 40us + 4us*ceil(3.6/4*ceil((22+332*8)/(433.3e6*3.6e-6))) or &gt;=48us [N]</a:t>
            </a:r>
          </a:p>
          <a:p>
            <a:pPr defTabSz="926470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dirty="0"/>
          </a:p>
          <a:p>
            <a:pPr defTabSz="92647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TXTIME of Beamforming Report Poll frame at 24 Mbps</a:t>
            </a:r>
          </a:p>
          <a:p>
            <a:pPr defTabSz="92647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11ag: 20us + 4us*ceil((22+21*8)/(24e6*4e-6)) = 28us [O]</a:t>
            </a:r>
          </a:p>
          <a:p>
            <a:pPr defTabSz="92647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  <a:p>
            <a:pPr defTabSz="92647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TXTIME of BAR frame at 24 Mbps</a:t>
            </a:r>
          </a:p>
          <a:p>
            <a:pPr defTabSz="92647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11ag: 20us + 4us*ceil((22+24*8)/(24e6*4e-6)) = 32us [P]</a:t>
            </a:r>
          </a:p>
          <a:p>
            <a:pPr defTabSz="92647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  <a:p>
            <a:pPr defTabSz="92647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TXTIME of BA frame at 24 Mbps</a:t>
            </a:r>
          </a:p>
          <a:p>
            <a:pPr defTabSz="92647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11ag: 20us + 4us*ceil((22+32*8)/(24e6*4e-6)) = 32us [Q]</a:t>
            </a:r>
          </a:p>
          <a:p>
            <a:pPr defTabSz="92647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  <a:p>
            <a:pPr defTabSz="92647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  <a:p>
            <a:pPr defTabSz="926470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dirty="0"/>
          </a:p>
          <a:p>
            <a:pPr defTabSz="92647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u="sng" dirty="0"/>
              <a:t>Technique 1</a:t>
            </a:r>
          </a:p>
          <a:p>
            <a:pPr defTabSz="92647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dirty="0" smtClean="0"/>
              <a:t>L+B+M+B+N+3*(B+O+N</a:t>
            </a:r>
            <a:r>
              <a:rPr lang="en-US" dirty="0"/>
              <a:t>) + </a:t>
            </a:r>
            <a:r>
              <a:rPr lang="en-US" dirty="0" smtClean="0"/>
              <a:t>B+H+B+Q+3*(B+P+Q</a:t>
            </a:r>
            <a:r>
              <a:rPr lang="en-US" dirty="0"/>
              <a:t>)+C or </a:t>
            </a:r>
            <a:r>
              <a:rPr lang="en-US" dirty="0" smtClean="0"/>
              <a:t>&gt;=846 </a:t>
            </a:r>
            <a:r>
              <a:rPr lang="en-US" dirty="0"/>
              <a:t>us</a:t>
            </a:r>
          </a:p>
          <a:p>
            <a:pPr defTabSz="926470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u="sng" dirty="0"/>
          </a:p>
          <a:p>
            <a:pPr defTabSz="92647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u="sng" dirty="0"/>
              <a:t>Technique 2</a:t>
            </a:r>
          </a:p>
          <a:p>
            <a:pPr defTabSz="92647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dirty="0"/>
              <a:t>4*(G+B+I+C) </a:t>
            </a:r>
            <a:r>
              <a:rPr lang="en-US" dirty="0" smtClean="0"/>
              <a:t>= </a:t>
            </a:r>
            <a:r>
              <a:rPr lang="en-US" dirty="0"/>
              <a:t>456 us</a:t>
            </a:r>
          </a:p>
          <a:p>
            <a:pPr defTabSz="926470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u="sng" dirty="0"/>
          </a:p>
          <a:p>
            <a:pPr defTabSz="92647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u="sng" dirty="0"/>
              <a:t>Technique </a:t>
            </a:r>
            <a:r>
              <a:rPr lang="en-US" u="sng" dirty="0" smtClean="0"/>
              <a:t>3a</a:t>
            </a:r>
            <a:endParaRPr lang="en-US" u="sng" dirty="0"/>
          </a:p>
          <a:p>
            <a:pPr defTabSz="92647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dirty="0"/>
              <a:t>K+4</a:t>
            </a:r>
            <a:r>
              <a:rPr lang="en-US" dirty="0" smtClean="0"/>
              <a:t>*(B+G</a:t>
            </a:r>
            <a:r>
              <a:rPr lang="en-US" dirty="0"/>
              <a:t>)+4</a:t>
            </a:r>
            <a:r>
              <a:rPr lang="en-US" dirty="0" smtClean="0"/>
              <a:t>*(B+I</a:t>
            </a:r>
            <a:r>
              <a:rPr lang="en-US" dirty="0"/>
              <a:t>)+C = </a:t>
            </a:r>
            <a:r>
              <a:rPr lang="en-US" dirty="0" smtClean="0"/>
              <a:t>462 </a:t>
            </a:r>
            <a:r>
              <a:rPr lang="en-US" dirty="0"/>
              <a:t>us</a:t>
            </a:r>
          </a:p>
          <a:p>
            <a:pPr defTabSz="926470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u="sng" dirty="0"/>
          </a:p>
          <a:p>
            <a:pPr defTabSz="92647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u="sng" dirty="0" smtClean="0"/>
              <a:t>Technique 3b</a:t>
            </a:r>
          </a:p>
          <a:p>
            <a:pPr defTabSz="92647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dirty="0" smtClean="0"/>
              <a:t>K+4*(B2+G)+4*(B2+I)+C = 350 us</a:t>
            </a:r>
          </a:p>
          <a:p>
            <a:pPr defTabSz="926470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u="sng" dirty="0" smtClean="0"/>
          </a:p>
          <a:p>
            <a:pPr defTabSz="92647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u="sng" dirty="0" smtClean="0"/>
              <a:t>Technique </a:t>
            </a:r>
            <a:r>
              <a:rPr lang="en-US" u="sng" dirty="0"/>
              <a:t>4</a:t>
            </a:r>
          </a:p>
          <a:p>
            <a:pPr defTabSz="92647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dirty="0"/>
              <a:t>G+B+J+C = </a:t>
            </a:r>
            <a:r>
              <a:rPr lang="en-US" dirty="0" smtClean="0"/>
              <a:t>142 </a:t>
            </a:r>
            <a:r>
              <a:rPr lang="en-US" dirty="0"/>
              <a:t>us</a:t>
            </a:r>
          </a:p>
          <a:p>
            <a:pPr defTabSz="926470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u="sng" dirty="0"/>
          </a:p>
          <a:p>
            <a:pPr defTabSz="92647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u="sng" dirty="0"/>
              <a:t>Technique 5</a:t>
            </a:r>
          </a:p>
          <a:p>
            <a:pPr defTabSz="92647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dirty="0"/>
              <a:t>G+B+I+C = </a:t>
            </a:r>
            <a:r>
              <a:rPr lang="en-US" dirty="0" smtClean="0"/>
              <a:t>114 </a:t>
            </a:r>
            <a:r>
              <a:rPr lang="en-US" dirty="0"/>
              <a:t>us</a:t>
            </a:r>
          </a:p>
          <a:p>
            <a:pPr defTabSz="926470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u="sng" dirty="0"/>
          </a:p>
          <a:p>
            <a:pPr defTabSz="926470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u="sng" dirty="0"/>
          </a:p>
          <a:p>
            <a:pPr marL="173713" indent="-173713">
              <a:buFont typeface="Arial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658444" y="8985250"/>
            <a:ext cx="76944" cy="184666"/>
          </a:xfrm>
        </p:spPr>
        <p:txBody>
          <a:bodyPr/>
          <a:lstStyle/>
          <a:p>
            <a:fld id="{32DC6A43-F10C-470B-B93E-F8DCDF3BF34E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88110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9866096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 smtClean="0"/>
          </a:p>
        </p:txBody>
      </p:sp>
      <p:sp>
        <p:nvSpPr>
          <p:cNvPr id="2" name="Rectangle 7"/>
          <p:cNvSpPr>
            <a:spLocks noChangeArrowheads="1"/>
          </p:cNvSpPr>
          <p:nvPr/>
        </p:nvSpPr>
        <p:spPr bwMode="auto">
          <a:xfrm>
            <a:off x="5292521" y="364851"/>
            <a:ext cx="3152979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/>
            <a:r>
              <a:rPr lang="en-US" sz="1600" b="1" dirty="0">
                <a:latin typeface="Arial" pitchFamily="34" charset="0"/>
              </a:rPr>
              <a:t>doc.: IEEE </a:t>
            </a:r>
            <a:r>
              <a:rPr lang="en-US" sz="1600" b="1" dirty="0" smtClean="0">
                <a:latin typeface="Arial" pitchFamily="34" charset="0"/>
              </a:rPr>
              <a:t>802.11-14/0855r0</a:t>
            </a:r>
            <a:endParaRPr lang="en-US" sz="1600" b="1" dirty="0">
              <a:latin typeface="Arial" pitchFamily="34" charset="0"/>
            </a:endParaRPr>
          </a:p>
          <a:p>
            <a:pPr marL="457200" lvl="4" algn="r" eaLnBrk="0" hangingPunct="0"/>
            <a:endParaRPr lang="en-US" sz="1600" b="1" dirty="0">
              <a:latin typeface="Arial" pitchFamily="34" charset="0"/>
            </a:endParaRPr>
          </a:p>
        </p:txBody>
      </p:sp>
      <p:sp>
        <p:nvSpPr>
          <p:cNvPr id="1031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032" name="Rectangle 9"/>
          <p:cNvSpPr>
            <a:spLocks noChangeArrowheads="1"/>
          </p:cNvSpPr>
          <p:nvPr/>
        </p:nvSpPr>
        <p:spPr bwMode="auto">
          <a:xfrm>
            <a:off x="685800" y="6475413"/>
            <a:ext cx="791883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dirty="0" smtClean="0">
                <a:latin typeface="Arial" pitchFamily="34" charset="0"/>
              </a:rPr>
              <a:t>Submission</a:t>
            </a:r>
            <a:endParaRPr lang="en-US" dirty="0">
              <a:latin typeface="Arial" pitchFamily="34" charset="0"/>
            </a:endParaRPr>
          </a:p>
        </p:txBody>
      </p:sp>
      <p:sp>
        <p:nvSpPr>
          <p:cNvPr id="1033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034" name="Rectangle 7"/>
          <p:cNvSpPr>
            <a:spLocks noChangeArrowheads="1"/>
          </p:cNvSpPr>
          <p:nvPr userDrawn="1"/>
        </p:nvSpPr>
        <p:spPr bwMode="auto">
          <a:xfrm>
            <a:off x="685800" y="380842"/>
            <a:ext cx="923330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0" lvl="3" eaLnBrk="0" hangingPunct="0"/>
            <a:r>
              <a:rPr lang="en-US" sz="1600" b="1" dirty="0" smtClean="0">
                <a:latin typeface="Arial" pitchFamily="34" charset="0"/>
              </a:rPr>
              <a:t>July 2014</a:t>
            </a:r>
            <a:endParaRPr lang="en-US" sz="1600" b="1" dirty="0">
              <a:latin typeface="Arial" pitchFamily="34" charset="0"/>
            </a:endParaRPr>
          </a:p>
        </p:txBody>
      </p:sp>
      <p:sp>
        <p:nvSpPr>
          <p:cNvPr id="11" name="Rectangle 9"/>
          <p:cNvSpPr>
            <a:spLocks noChangeArrowheads="1"/>
          </p:cNvSpPr>
          <p:nvPr userDrawn="1"/>
        </p:nvSpPr>
        <p:spPr bwMode="auto">
          <a:xfrm>
            <a:off x="6681329" y="6477000"/>
            <a:ext cx="185307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r" eaLnBrk="0" hangingPunct="0"/>
            <a:r>
              <a:rPr lang="en-US" dirty="0" smtClean="0">
                <a:latin typeface="Arial" pitchFamily="34" charset="0"/>
              </a:rPr>
              <a:t>Brian Hart (Cisco Systems)</a:t>
            </a:r>
            <a:endParaRPr lang="en-US" dirty="0">
              <a:latin typeface="Arial" pitchFamily="34" charset="0"/>
            </a:endParaRPr>
          </a:p>
        </p:txBody>
      </p:sp>
      <p:sp>
        <p:nvSpPr>
          <p:cNvPr id="13" name="Rectangle 9"/>
          <p:cNvSpPr>
            <a:spLocks noChangeArrowheads="1"/>
          </p:cNvSpPr>
          <p:nvPr userDrawn="1"/>
        </p:nvSpPr>
        <p:spPr bwMode="auto">
          <a:xfrm>
            <a:off x="4324765" y="6500167"/>
            <a:ext cx="570669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dirty="0" smtClean="0">
                <a:latin typeface="Arial" pitchFamily="34" charset="0"/>
              </a:rPr>
              <a:t>Slide </a:t>
            </a:r>
            <a:fld id="{E198E265-BFE8-459D-8CAE-3BAA5BC09AB2}" type="slidenum">
              <a:rPr lang="en-US" smtClean="0">
                <a:latin typeface="Arial" pitchFamily="34" charset="0"/>
              </a:rPr>
              <a:t>‹#›</a:t>
            </a:fld>
            <a:endParaRPr lang="en-US" dirty="0">
              <a:latin typeface="Arial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defRPr b="1">
          <a:solidFill>
            <a:schemeClr val="tx1"/>
          </a:solidFill>
          <a:latin typeface="+mn-lt"/>
          <a:ea typeface="+mn-ea"/>
          <a:cs typeface="+mn-cs"/>
        </a:defRPr>
      </a:lvl1pPr>
      <a:lvl2pPr marL="182563" indent="-180975" algn="l" rtl="0" eaLnBrk="0" fontAlgn="base" hangingPunct="0">
        <a:spcBef>
          <a:spcPct val="50000"/>
        </a:spcBef>
        <a:spcAft>
          <a:spcPct val="0"/>
        </a:spcAft>
        <a:buChar char="•"/>
        <a:defRPr baseline="0">
          <a:solidFill>
            <a:schemeClr val="tx1"/>
          </a:solidFill>
          <a:latin typeface="+mn-lt"/>
        </a:defRPr>
      </a:lvl2pPr>
      <a:lvl3pPr marL="365125" indent="-180975" algn="l" rtl="0" eaLnBrk="0" fontAlgn="base" hangingPunct="0">
        <a:spcBef>
          <a:spcPct val="25000"/>
        </a:spcBef>
        <a:spcAft>
          <a:spcPct val="0"/>
        </a:spcAft>
        <a:buFont typeface="Arial" pitchFamily="34" charset="0"/>
        <a:buChar char="–"/>
        <a:defRPr sz="1600">
          <a:solidFill>
            <a:schemeClr val="tx1"/>
          </a:solidFill>
          <a:latin typeface="+mn-lt"/>
        </a:defRPr>
      </a:lvl3pPr>
      <a:lvl4pPr marL="711200" indent="-344488" algn="l" rtl="0" eaLnBrk="0" fontAlgn="base" hangingPunct="0">
        <a:spcBef>
          <a:spcPct val="10000"/>
        </a:spcBef>
        <a:spcAft>
          <a:spcPct val="0"/>
        </a:spcAft>
        <a:buFont typeface="Times New Roman" pitchFamily="18" charset="0"/>
        <a:buChar char="—"/>
        <a:defRPr sz="1400">
          <a:solidFill>
            <a:schemeClr val="tx1"/>
          </a:solidFill>
          <a:latin typeface="+mn-lt"/>
        </a:defRPr>
      </a:lvl4pPr>
      <a:lvl5pPr marL="9699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14271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18843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23415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27987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brianh@cisco.com" TargetMode="External"/><Relationship Id="rId7" Type="http://schemas.openxmlformats.org/officeDocument/2006/relationships/hyperlink" Target="mailto:sschelstraete@quantenna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hyperlink" Target="mailto:kare.agardh@sonymobile.com" TargetMode="External"/><Relationship Id="rId5" Type="http://schemas.openxmlformats.org/officeDocument/2006/relationships/hyperlink" Target="mailto:leif.wilhelmsson@ericsson.com" TargetMode="External"/><Relationship Id="rId4" Type="http://schemas.openxmlformats.org/officeDocument/2006/relationships/hyperlink" Target="mailto:coffey@realtek.com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219200"/>
          </a:xfrm>
        </p:spPr>
        <p:txBody>
          <a:bodyPr/>
          <a:lstStyle/>
          <a:p>
            <a:pPr algn="ctr"/>
            <a:r>
              <a:rPr lang="en-US" dirty="0" smtClean="0"/>
              <a:t>Techniques for Short Downlink Frames</a:t>
            </a:r>
          </a:p>
        </p:txBody>
      </p:sp>
      <p:sp>
        <p:nvSpPr>
          <p:cNvPr id="2054" name="Rectangle 12"/>
          <p:cNvSpPr>
            <a:spLocks noChangeArrowheads="1"/>
          </p:cNvSpPr>
          <p:nvPr/>
        </p:nvSpPr>
        <p:spPr bwMode="auto">
          <a:xfrm>
            <a:off x="533400" y="274637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eaLnBrk="0" hangingPunct="0">
              <a:spcBef>
                <a:spcPct val="50000"/>
              </a:spcBef>
            </a:pPr>
            <a:r>
              <a:rPr lang="en-US" sz="1600" b="1" dirty="0">
                <a:latin typeface="Arial" pitchFamily="34" charset="0"/>
              </a:rPr>
              <a:t>Authors:</a:t>
            </a:r>
            <a:endParaRPr lang="en-US" sz="1600" dirty="0">
              <a:latin typeface="Arial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8707313"/>
              </p:ext>
            </p:extLst>
          </p:nvPr>
        </p:nvGraphicFramePr>
        <p:xfrm>
          <a:off x="685800" y="3429000"/>
          <a:ext cx="7696200" cy="2575086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47800"/>
                <a:gridCol w="1219200"/>
                <a:gridCol w="1600200"/>
                <a:gridCol w="3429000"/>
              </a:tblGrid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kern="0" dirty="0" smtClean="0">
                          <a:effectLst/>
                        </a:rPr>
                        <a:t>Name</a:t>
                      </a:r>
                      <a:endParaRPr lang="en-AU" sz="1600" b="1" kern="0" dirty="0">
                        <a:effectLst/>
                        <a:latin typeface="+mj-l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+mj-lt"/>
                          <a:ea typeface="Times New Roman"/>
                        </a:rPr>
                        <a:t>Affiliation</a:t>
                      </a:r>
                      <a:endParaRPr lang="en-AU" sz="16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Phone</a:t>
                      </a:r>
                      <a:endParaRPr lang="en-AU" sz="16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email</a:t>
                      </a:r>
                      <a:endParaRPr lang="en-AU" sz="16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600" dirty="0" smtClean="0">
                          <a:effectLst/>
                          <a:latin typeface="+mn-lt"/>
                        </a:rPr>
                        <a:t>Brian Hart</a:t>
                      </a:r>
                      <a:endParaRPr lang="en-AU" sz="16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600" kern="1200" dirty="0" smtClean="0">
                          <a:effectLst/>
                          <a:latin typeface="+mn-lt"/>
                        </a:rPr>
                        <a:t>Cisco</a:t>
                      </a:r>
                      <a:endParaRPr lang="en-AU" sz="16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endParaRPr lang="en-AU" sz="16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600" dirty="0" smtClean="0">
                          <a:effectLst/>
                          <a:latin typeface="+mn-lt"/>
                          <a:hlinkClick r:id="rId3"/>
                        </a:rPr>
                        <a:t>brianh@cisco.com</a:t>
                      </a:r>
                      <a:endParaRPr lang="en-AU" sz="16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6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Sean Coffey</a:t>
                      </a:r>
                      <a:endParaRPr lang="en-AU" sz="16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6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Realtek</a:t>
                      </a:r>
                      <a:endParaRPr lang="en-AU" sz="16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endParaRPr lang="en-AU" sz="16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6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hlinkClick r:id="rId4"/>
                        </a:rPr>
                        <a:t>coffey@realtek.com</a:t>
                      </a:r>
                      <a:endParaRPr lang="en-AU" sz="16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6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Leif </a:t>
                      </a:r>
                      <a:r>
                        <a:rPr lang="en-AU" sz="16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Wilhelmsson</a:t>
                      </a:r>
                      <a:endParaRPr lang="en-AU" sz="16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6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Ericsson AB</a:t>
                      </a:r>
                      <a:endParaRPr lang="en-AU" sz="16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endParaRPr lang="en-AU" sz="16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5"/>
                        </a:rPr>
                        <a:t>leif.wilhelmsson@ericsson.com</a:t>
                      </a:r>
                      <a:endParaRPr lang="en-US" sz="16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6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Kåre</a:t>
                      </a:r>
                      <a:r>
                        <a:rPr lang="en-AU" sz="16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 </a:t>
                      </a:r>
                      <a:r>
                        <a:rPr lang="en-AU" sz="16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Agardh</a:t>
                      </a:r>
                      <a:endParaRPr lang="en-AU" sz="16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6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Sony</a:t>
                      </a:r>
                      <a:r>
                        <a:rPr lang="en-AU" sz="16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 Mobile</a:t>
                      </a:r>
                      <a:endParaRPr lang="en-AU" sz="16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endParaRPr lang="en-AU" sz="16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6"/>
                        </a:rPr>
                        <a:t>kare.agardh@sonymobile.com</a:t>
                      </a:r>
                      <a:endParaRPr lang="en-AU" sz="16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6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Sigurd Schelstraete </a:t>
                      </a:r>
                      <a:endParaRPr lang="en-AU" sz="16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6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Quantenna</a:t>
                      </a:r>
                      <a:endParaRPr lang="en-AU" sz="16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endParaRPr lang="en-AU" sz="16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6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hlinkClick r:id="rId7"/>
                        </a:rPr>
                        <a:t>sschelstraete@quantenna.com</a:t>
                      </a:r>
                      <a:endParaRPr lang="en-AU" sz="16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295400"/>
            <a:ext cx="7772400" cy="5105400"/>
          </a:xfrm>
        </p:spPr>
        <p:txBody>
          <a:bodyPr>
            <a:normAutofit fontScale="85000" lnSpcReduction="20000"/>
          </a:bodyPr>
          <a:lstStyle/>
          <a:p>
            <a:r>
              <a:rPr lang="en-US" sz="2400" dirty="0" smtClean="0"/>
              <a:t>Situation: </a:t>
            </a:r>
          </a:p>
          <a:p>
            <a:pPr lvl="1"/>
            <a:r>
              <a:rPr lang="en-US" sz="2400" dirty="0" smtClean="0"/>
              <a:t>Whether or not a user is running obvious network applications (browsing, video streaming, </a:t>
            </a:r>
            <a:r>
              <a:rPr lang="en-US" sz="2400" dirty="0" err="1" smtClean="0"/>
              <a:t>etc</a:t>
            </a:r>
            <a:r>
              <a:rPr lang="en-US" sz="2400" dirty="0" smtClean="0"/>
              <a:t>), their 802.11 client continually receives (and transmits) short packets, at a low duty cycle [1-7]</a:t>
            </a:r>
          </a:p>
          <a:p>
            <a:pPr lvl="2"/>
            <a:r>
              <a:rPr lang="en-US" dirty="0" smtClean="0"/>
              <a:t>Uplink: NBNS</a:t>
            </a:r>
            <a:r>
              <a:rPr lang="en-US" dirty="0"/>
              <a:t>, </a:t>
            </a:r>
            <a:r>
              <a:rPr lang="en-US" dirty="0" smtClean="0"/>
              <a:t>LDAP</a:t>
            </a:r>
            <a:r>
              <a:rPr lang="en-US" dirty="0"/>
              <a:t>,  LLMNR</a:t>
            </a:r>
            <a:r>
              <a:rPr lang="en-US" dirty="0" smtClean="0"/>
              <a:t>, BJNP, ARP, DNS</a:t>
            </a:r>
            <a:endParaRPr lang="en-US" dirty="0"/>
          </a:p>
          <a:p>
            <a:pPr lvl="2"/>
            <a:r>
              <a:rPr lang="en-US" u="sng" dirty="0"/>
              <a:t>Downlink </a:t>
            </a:r>
            <a:r>
              <a:rPr lang="en-US" u="sng" dirty="0" smtClean="0"/>
              <a:t>unicast: NBNS</a:t>
            </a:r>
            <a:r>
              <a:rPr lang="en-US" u="sng" dirty="0"/>
              <a:t>, </a:t>
            </a:r>
            <a:r>
              <a:rPr lang="en-US" u="sng" dirty="0" smtClean="0"/>
              <a:t>LDAP, </a:t>
            </a:r>
            <a:r>
              <a:rPr lang="en-US" u="sng" dirty="0"/>
              <a:t>ARP, </a:t>
            </a:r>
            <a:r>
              <a:rPr lang="en-US" u="sng" dirty="0" smtClean="0"/>
              <a:t>DNS</a:t>
            </a:r>
            <a:endParaRPr lang="en-US" u="sng" dirty="0"/>
          </a:p>
          <a:p>
            <a:pPr lvl="2"/>
            <a:r>
              <a:rPr lang="en-US" dirty="0"/>
              <a:t>Downlink multicast/broadcast: LLMNR, BJNP, ICMPv6, </a:t>
            </a:r>
            <a:r>
              <a:rPr lang="en-US" dirty="0" smtClean="0"/>
              <a:t>IGMPv2</a:t>
            </a:r>
          </a:p>
          <a:p>
            <a:pPr lvl="2"/>
            <a:r>
              <a:rPr lang="en-US" dirty="0"/>
              <a:t>60-120 octets is </a:t>
            </a:r>
            <a:r>
              <a:rPr lang="en-US" dirty="0" smtClean="0"/>
              <a:t>typical of these frames</a:t>
            </a:r>
          </a:p>
          <a:p>
            <a:pPr marL="1588" lvl="1" indent="0">
              <a:buNone/>
            </a:pPr>
            <a:r>
              <a:rPr lang="en-US" sz="2400" b="1" dirty="0" smtClean="0"/>
              <a:t>Problem tackled in this presentation:</a:t>
            </a:r>
          </a:p>
          <a:p>
            <a:pPr lvl="1"/>
            <a:r>
              <a:rPr lang="en-US" sz="2400" dirty="0" smtClean="0"/>
              <a:t>It is difficult to aggregate such downlink traffic; recent channel sounding is not available for such traffic</a:t>
            </a:r>
          </a:p>
          <a:p>
            <a:pPr lvl="1"/>
            <a:r>
              <a:rPr lang="en-US" sz="2400" dirty="0" smtClean="0"/>
              <a:t>Networks with many users per channel experience poor throughput due to preamble overheads</a:t>
            </a:r>
          </a:p>
          <a:p>
            <a:pPr marL="342900" lvl="1" indent="-342900">
              <a:buNone/>
            </a:pPr>
            <a:r>
              <a:rPr lang="en-US" sz="2400" b="1" dirty="0" smtClean="0"/>
              <a:t>Solution:</a:t>
            </a:r>
            <a:endParaRPr lang="en-US" sz="2400" b="1" dirty="0"/>
          </a:p>
          <a:p>
            <a:pPr lvl="1"/>
            <a:r>
              <a:rPr lang="en-US" sz="2400" dirty="0" smtClean="0"/>
              <a:t>Study different MU/aggregation schemes, and if a new technique is found that outperforms existing 802.11 techniques, then add a short frame requirement to the 802.11ax SFD </a:t>
            </a:r>
          </a:p>
        </p:txBody>
      </p:sp>
    </p:spTree>
    <p:extLst>
      <p:ext uri="{BB962C8B-B14F-4D97-AF65-F5344CB8AC3E}">
        <p14:creationId xmlns:p14="http://schemas.microsoft.com/office/powerpoint/2010/main" val="2855964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Transmission duration comparison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7735657"/>
              </p:ext>
            </p:extLst>
          </p:nvPr>
        </p:nvGraphicFramePr>
        <p:xfrm>
          <a:off x="152400" y="2312671"/>
          <a:ext cx="7315199" cy="4016427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295400"/>
                <a:gridCol w="3810000"/>
                <a:gridCol w="2209799"/>
              </a:tblGrid>
              <a:tr h="517048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Technique ID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Technique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Medium time </a:t>
                      </a:r>
                      <a:br>
                        <a:rPr lang="en-US" sz="1600" dirty="0" smtClean="0"/>
                      </a:br>
                      <a:r>
                        <a:rPr lang="en-US" sz="1600" dirty="0" smtClean="0"/>
                        <a:t>(see notes)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1474">
                <a:tc>
                  <a:txBody>
                    <a:bodyPr/>
                    <a:lstStyle/>
                    <a:p>
                      <a:pPr lvl="0"/>
                      <a:r>
                        <a:rPr lang="en-US" sz="180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0</a:t>
                      </a:r>
                      <a:endParaRPr lang="en-US" sz="18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en-US" sz="180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Aggregation with other traffic to the same RA</a:t>
                      </a:r>
                      <a:endParaRPr lang="en-US" sz="18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Disallowed due to traffic pattern</a:t>
                      </a:r>
                      <a:endParaRPr lang="en-US" sz="18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71474">
                <a:tc>
                  <a:txBody>
                    <a:bodyPr/>
                    <a:lstStyle/>
                    <a:p>
                      <a:pPr lvl="0"/>
                      <a:r>
                        <a:rPr lang="en-US" sz="180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1</a:t>
                      </a:r>
                      <a:endParaRPr lang="en-US" sz="18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en-US" sz="180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Explicit sounding + DL-MU-MIMO Data + polled BAs</a:t>
                      </a:r>
                      <a:endParaRPr lang="en-US" sz="18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&gt;= 846 us</a:t>
                      </a:r>
                      <a:endParaRPr lang="en-US" sz="18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26557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4 * </a:t>
                      </a:r>
                      <a:r>
                        <a:rPr lang="en-US" sz="1800" dirty="0" err="1" smtClean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Data+Ack</a:t>
                      </a:r>
                      <a:r>
                        <a:rPr lang="en-US" sz="180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456 us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26557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3a</a:t>
                      </a:r>
                      <a:endParaRPr lang="en-US" sz="18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PSMP (SIFS)</a:t>
                      </a:r>
                      <a:endParaRPr lang="en-US" sz="18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462 us</a:t>
                      </a:r>
                      <a:endParaRPr lang="en-US" sz="18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26557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3b</a:t>
                      </a:r>
                      <a:endParaRPr lang="en-US" sz="18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PSMP</a:t>
                      </a:r>
                      <a:r>
                        <a:rPr lang="en-US" sz="1800" baseline="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 (RIFS)</a:t>
                      </a:r>
                      <a:endParaRPr lang="en-US" sz="18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350 us</a:t>
                      </a:r>
                      <a:endParaRPr lang="en-US" sz="18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71474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DL-OFDMA Data + </a:t>
                      </a:r>
                      <a:br>
                        <a:rPr lang="en-US" sz="1800" dirty="0" smtClean="0"/>
                      </a:br>
                      <a:r>
                        <a:rPr lang="en-US" sz="1800" dirty="0" smtClean="0"/>
                        <a:t>UL-MU-MIMO </a:t>
                      </a:r>
                      <a:r>
                        <a:rPr lang="en-US" sz="1800" dirty="0" err="1" smtClean="0"/>
                        <a:t>Ack</a:t>
                      </a:r>
                      <a:endParaRPr lang="en-US" sz="18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142 us</a:t>
                      </a:r>
                      <a:endParaRPr 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19787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DL-OFDMA Data + UL-OFDMA </a:t>
                      </a:r>
                      <a:r>
                        <a:rPr lang="en-US" sz="1800" dirty="0" err="1" smtClean="0"/>
                        <a:t>Ack</a:t>
                      </a:r>
                      <a:endParaRPr lang="en-US" sz="18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114 us</a:t>
                      </a:r>
                      <a:endParaRPr 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685800" y="1295400"/>
            <a:ext cx="7772400" cy="914400"/>
          </a:xfrm>
        </p:spPr>
        <p:txBody>
          <a:bodyPr>
            <a:normAutofit fontScale="92500"/>
          </a:bodyPr>
          <a:lstStyle/>
          <a:p>
            <a:pPr lvl="1"/>
            <a:r>
              <a:rPr lang="en-US" sz="2400" dirty="0" smtClean="0"/>
              <a:t>What </a:t>
            </a:r>
            <a:r>
              <a:rPr lang="en-US" sz="2400" dirty="0"/>
              <a:t>is the best way to send 4 downlink </a:t>
            </a:r>
            <a:r>
              <a:rPr lang="en-US" sz="2400" dirty="0" smtClean="0"/>
              <a:t>frame to </a:t>
            </a:r>
            <a:r>
              <a:rPr lang="en-US" sz="2400" dirty="0"/>
              <a:t>4 clients, in an 80 MHz BSS, where each </a:t>
            </a:r>
            <a:r>
              <a:rPr lang="en-US" sz="2400" dirty="0" smtClean="0"/>
              <a:t>frame carries </a:t>
            </a:r>
            <a:r>
              <a:rPr lang="en-US" sz="2400" dirty="0"/>
              <a:t>90 octets?</a:t>
            </a:r>
          </a:p>
          <a:p>
            <a:pPr lvl="1"/>
            <a:endParaRPr lang="en-US" sz="2400" dirty="0"/>
          </a:p>
          <a:p>
            <a:endParaRPr lang="en-US" sz="2400" dirty="0" smtClean="0"/>
          </a:p>
        </p:txBody>
      </p:sp>
      <p:sp>
        <p:nvSpPr>
          <p:cNvPr id="10" name="Freeform 9"/>
          <p:cNvSpPr/>
          <p:nvPr/>
        </p:nvSpPr>
        <p:spPr bwMode="auto">
          <a:xfrm>
            <a:off x="7798490" y="4038600"/>
            <a:ext cx="563039" cy="1714500"/>
          </a:xfrm>
          <a:custGeom>
            <a:avLst/>
            <a:gdLst>
              <a:gd name="connsiteX0" fmla="*/ 27296 w 464093"/>
              <a:gd name="connsiteY0" fmla="*/ 0 h 1528549"/>
              <a:gd name="connsiteX1" fmla="*/ 464024 w 464093"/>
              <a:gd name="connsiteY1" fmla="*/ 750626 h 1528549"/>
              <a:gd name="connsiteX2" fmla="*/ 0 w 464093"/>
              <a:gd name="connsiteY2" fmla="*/ 1528549 h 15285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64093" h="1528549">
                <a:moveTo>
                  <a:pt x="27296" y="0"/>
                </a:moveTo>
                <a:cubicBezTo>
                  <a:pt x="247934" y="247934"/>
                  <a:pt x="468573" y="495868"/>
                  <a:pt x="464024" y="750626"/>
                </a:cubicBezTo>
                <a:cubicBezTo>
                  <a:pt x="459475" y="1005384"/>
                  <a:pt x="229737" y="1266966"/>
                  <a:pt x="0" y="1528549"/>
                </a:cubicBezTo>
              </a:path>
            </a:pathLst>
          </a:custGeom>
          <a:noFill/>
          <a:ln w="76200" cap="flat" cmpd="sng" algn="ctr">
            <a:solidFill>
              <a:srgbClr val="FF0000"/>
            </a:solidFill>
            <a:prstDash val="solid"/>
            <a:round/>
            <a:headEnd type="triangl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" name="Content Placeholder 2"/>
          <p:cNvSpPr txBox="1">
            <a:spLocks/>
          </p:cNvSpPr>
          <p:nvPr/>
        </p:nvSpPr>
        <p:spPr>
          <a:xfrm>
            <a:off x="7599529" y="3314700"/>
            <a:ext cx="1524000" cy="1447800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rtl="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82563" indent="-180975" algn="l" rtl="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baseline="0">
                <a:solidFill>
                  <a:schemeClr val="tx1"/>
                </a:solidFill>
                <a:latin typeface="+mn-lt"/>
              </a:defRPr>
            </a:lvl2pPr>
            <a:lvl3pPr marL="365125" indent="-180975" algn="l" rtl="0" eaLnBrk="0" fontAlgn="base" hangingPunct="0">
              <a:spcBef>
                <a:spcPct val="25000"/>
              </a:spcBef>
              <a:spcAft>
                <a:spcPct val="0"/>
              </a:spcAft>
              <a:buFont typeface="Arial" pitchFamily="34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3pPr>
            <a:lvl4pPr marL="711200" indent="-344488" algn="l" rtl="0" eaLnBrk="0" fontAlgn="base" hangingPunct="0">
              <a:spcBef>
                <a:spcPct val="10000"/>
              </a:spcBef>
              <a:spcAft>
                <a:spcPct val="0"/>
              </a:spcAft>
              <a:buFont typeface="Times New Roman" pitchFamily="18" charset="0"/>
              <a:buChar char="—"/>
              <a:defRPr sz="1400">
                <a:solidFill>
                  <a:schemeClr val="tx1"/>
                </a:solidFill>
                <a:latin typeface="+mn-lt"/>
              </a:defRPr>
            </a:lvl4pPr>
            <a:lvl5pPr marL="9699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14271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18843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23415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27987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1588" lvl="1" indent="0" algn="r">
              <a:buNone/>
            </a:pPr>
            <a:r>
              <a:rPr lang="en-US" sz="2000" b="1" kern="0" dirty="0" smtClean="0">
                <a:solidFill>
                  <a:srgbClr val="FF0000"/>
                </a:solidFill>
              </a:rPr>
              <a:t>Large available gains!</a:t>
            </a:r>
          </a:p>
        </p:txBody>
      </p:sp>
      <p:sp>
        <p:nvSpPr>
          <p:cNvPr id="12" name="Right Brace 11"/>
          <p:cNvSpPr/>
          <p:nvPr/>
        </p:nvSpPr>
        <p:spPr bwMode="auto">
          <a:xfrm>
            <a:off x="7497172" y="2895600"/>
            <a:ext cx="213814" cy="2286000"/>
          </a:xfrm>
          <a:prstGeom prst="rightBrace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" name="Right Brace 12"/>
          <p:cNvSpPr/>
          <p:nvPr/>
        </p:nvSpPr>
        <p:spPr bwMode="auto">
          <a:xfrm>
            <a:off x="7497173" y="5257800"/>
            <a:ext cx="213814" cy="1033818"/>
          </a:xfrm>
          <a:prstGeom prst="rightBrace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9809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Socializing the following (no strawpoll yet)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Add to the SFD:</a:t>
            </a:r>
          </a:p>
          <a:p>
            <a:r>
              <a:rPr lang="en-US" sz="2400" dirty="0" smtClean="0"/>
              <a:t>“The 802.11ax amendment shall require a solution that provides significantly increased efficiency for short MSDUs (&lt;250 octets) intermittently </a:t>
            </a:r>
            <a:r>
              <a:rPr lang="en-US" sz="2400" dirty="0"/>
              <a:t>transmitted </a:t>
            </a:r>
            <a:r>
              <a:rPr lang="en-US" sz="2400" dirty="0" smtClean="0"/>
              <a:t>to different non-AP STAs”</a:t>
            </a:r>
          </a:p>
          <a:p>
            <a:endParaRPr lang="en-US" sz="2400" dirty="0"/>
          </a:p>
          <a:p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1236928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Short Frame/Packet 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/>
            <a:r>
              <a:rPr lang="en-US" sz="2400" dirty="0" smtClean="0"/>
              <a:t>[1</a:t>
            </a:r>
            <a:r>
              <a:rPr lang="en-US" sz="2400" dirty="0"/>
              <a:t>] </a:t>
            </a:r>
            <a:r>
              <a:rPr lang="en-US" sz="2400" dirty="0" smtClean="0"/>
              <a:t>Bill Carney et al, 11-13-0728-01-0hew-network-optimization-for-expected-traffic-patterns.pptx</a:t>
            </a:r>
          </a:p>
          <a:p>
            <a:pPr marL="0" indent="0"/>
            <a:r>
              <a:rPr lang="en-US" sz="2400" dirty="0" smtClean="0"/>
              <a:t>[2</a:t>
            </a:r>
            <a:r>
              <a:rPr lang="en-US" sz="2400" dirty="0"/>
              <a:t>] </a:t>
            </a:r>
            <a:r>
              <a:rPr lang="en-US" sz="2400" dirty="0" smtClean="0"/>
              <a:t>Jim Lansford, 11-14-0546-01-00ax-packet-traffic-measurements-around-boulder-colorado.ppt</a:t>
            </a:r>
          </a:p>
          <a:p>
            <a:pPr marL="0" indent="0"/>
            <a:r>
              <a:rPr lang="en-US" sz="2400" dirty="0" smtClean="0"/>
              <a:t>[3</a:t>
            </a:r>
            <a:r>
              <a:rPr lang="en-US" sz="2400" dirty="0"/>
              <a:t>] Phillip </a:t>
            </a:r>
            <a:r>
              <a:rPr lang="en-US" sz="2400" dirty="0" smtClean="0"/>
              <a:t>Barber et al, </a:t>
            </a:r>
            <a:r>
              <a:rPr lang="en-US" sz="2400" dirty="0"/>
              <a:t>11-13-1438-00-0hew-traffic-observation-and-study-on-virtual-desktop-infrastructure.pptx</a:t>
            </a:r>
          </a:p>
          <a:p>
            <a:pPr marL="0" indent="0"/>
            <a:r>
              <a:rPr lang="en-US" sz="2400" dirty="0" smtClean="0"/>
              <a:t>[4] </a:t>
            </a:r>
            <a:r>
              <a:rPr lang="en-US" sz="2400" dirty="0"/>
              <a:t>Bill Carney </a:t>
            </a:r>
            <a:r>
              <a:rPr lang="en-US" sz="2400" dirty="0" smtClean="0"/>
              <a:t>et al, 11-13-1305-00-0hew-traffic-simulation-simplifications.pptx</a:t>
            </a:r>
            <a:endParaRPr lang="en-US" sz="2400" dirty="0"/>
          </a:p>
          <a:p>
            <a:pPr marL="0" indent="0"/>
            <a:r>
              <a:rPr lang="en-US" sz="2400" dirty="0" smtClean="0"/>
              <a:t>[5] </a:t>
            </a:r>
            <a:r>
              <a:rPr lang="en-US" sz="2400" dirty="0"/>
              <a:t>Ericsson measurement, 2012/Q4, smartphone-dominated mature LTE/HSPA/2G network</a:t>
            </a:r>
          </a:p>
          <a:p>
            <a:pPr marL="0" indent="0"/>
            <a:r>
              <a:rPr lang="en-US" sz="2400" dirty="0" smtClean="0"/>
              <a:t>[6] </a:t>
            </a:r>
            <a:r>
              <a:rPr lang="en-US" sz="2400" dirty="0"/>
              <a:t>A. </a:t>
            </a:r>
            <a:r>
              <a:rPr lang="en-US" sz="2400" dirty="0" err="1"/>
              <a:t>Doufexi</a:t>
            </a:r>
            <a:r>
              <a:rPr lang="en-US" sz="2400" dirty="0"/>
              <a:t>, S. </a:t>
            </a:r>
            <a:r>
              <a:rPr lang="en-US" sz="2400" dirty="0" err="1"/>
              <a:t>Armour</a:t>
            </a:r>
            <a:r>
              <a:rPr lang="en-US" sz="2400" dirty="0"/>
              <a:t>, P. </a:t>
            </a:r>
            <a:r>
              <a:rPr lang="en-US" sz="2400" dirty="0" err="1"/>
              <a:t>Karlsson</a:t>
            </a:r>
            <a:r>
              <a:rPr lang="en-US" sz="2400" dirty="0"/>
              <a:t>, M. Butler, A. Nix, D.  Bull, J. McGeehan, “A Comparison of the HIPERLAN/2 and  IEEE 802.11a Wireless LAN Standards,” IEEE Communications Magazine, May 2002, Vol. 40, No. 5</a:t>
            </a:r>
          </a:p>
          <a:p>
            <a:pPr marL="0" indent="0"/>
            <a:r>
              <a:rPr lang="en-US" sz="2400" dirty="0" smtClean="0"/>
              <a:t>[7</a:t>
            </a:r>
            <a:r>
              <a:rPr lang="en-US" sz="2400" dirty="0"/>
              <a:t>] ChaoChun </a:t>
            </a:r>
            <a:r>
              <a:rPr lang="en-US" sz="2400" dirty="0" smtClean="0"/>
              <a:t>Wang et al, 11-13-1407-00-0hew-simulation-based-study-of-qoe.pptx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64638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rtlCol="0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1600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+mj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0</TotalTime>
  <Words>935</Words>
  <Application>Microsoft Office PowerPoint</Application>
  <PresentationFormat>On-screen Show (4:3)</PresentationFormat>
  <Paragraphs>146</Paragraphs>
  <Slides>5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802-11-Submission</vt:lpstr>
      <vt:lpstr>Techniques for Short Downlink Frames</vt:lpstr>
      <vt:lpstr>Overview</vt:lpstr>
      <vt:lpstr>Transmission duration comparison</vt:lpstr>
      <vt:lpstr>Socializing the following (no strawpoll yet)</vt:lpstr>
      <vt:lpstr>Short Frame/Packet References</vt:lpstr>
    </vt:vector>
  </TitlesOfParts>
  <Manager/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Techniques for Short Downlink Frames</dc:title>
  <dc:creator/>
  <cp:lastModifiedBy/>
  <cp:revision>1</cp:revision>
  <dcterms:created xsi:type="dcterms:W3CDTF">2011-09-19T06:02:14Z</dcterms:created>
  <dcterms:modified xsi:type="dcterms:W3CDTF">2014-07-14T02:27:17Z</dcterms:modified>
</cp:coreProperties>
</file>