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1" r:id="rId3"/>
    <p:sldId id="272" r:id="rId4"/>
    <p:sldId id="273" r:id="rId5"/>
    <p:sldId id="27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7114" autoAdjust="0"/>
  </p:normalViewPr>
  <p:slideViewPr>
    <p:cSldViewPr>
      <p:cViewPr>
        <p:scale>
          <a:sx n="60" d="100"/>
          <a:sy n="60" d="100"/>
        </p:scale>
        <p:origin x="-2106" y="-4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Assumptions: 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 smtClean="0">
                <a:sym typeface="Wingdings"/>
              </a:rPr>
              <a:t>Downlink traffic</a:t>
            </a:r>
            <a:endParaRPr lang="en-US" dirty="0" smtClean="0"/>
          </a:p>
          <a:p>
            <a:pPr marL="173713" indent="-173713">
              <a:buFont typeface="Arial" charset="0"/>
              <a:buChar char="•"/>
            </a:pPr>
            <a:r>
              <a:rPr lang="en-US" dirty="0" smtClean="0"/>
              <a:t>80 MHz </a:t>
            </a:r>
            <a:r>
              <a:rPr lang="en-US" dirty="0" smtClean="0">
                <a:sym typeface="Wingdings"/>
              </a:rPr>
              <a:t></a:t>
            </a:r>
          </a:p>
          <a:p>
            <a:pPr marL="173713" indent="-173713">
              <a:buFont typeface="Arial" charset="0"/>
              <a:buChar char="•"/>
            </a:pPr>
            <a:r>
              <a:rPr lang="en-US" dirty="0" smtClean="0">
                <a:sym typeface="Wingdings"/>
              </a:rPr>
              <a:t>Intermittent traffic – not suitable for aggregation, no recent sounding 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AP density is high, AP antenna count is high (i.e. highest MCS is always available for Data) </a:t>
            </a:r>
            <a:r>
              <a:rPr lang="en-US" dirty="0" smtClean="0">
                <a:sym typeface="Wingdings"/>
              </a:rPr>
              <a:t>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No collisions, no retries </a:t>
            </a:r>
            <a:r>
              <a:rPr lang="en-US" dirty="0" smtClean="0">
                <a:sym typeface="Wingdings"/>
              </a:rPr>
              <a:t>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Clients have 1 antenna only </a:t>
            </a:r>
            <a:r>
              <a:rPr lang="en-US" dirty="0" smtClean="0">
                <a:sym typeface="Wingdings"/>
              </a:rPr>
              <a:t>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24 Mbps 11ag control frames </a:t>
            </a:r>
            <a:r>
              <a:rPr lang="en-US" dirty="0" smtClean="0">
                <a:sym typeface="Wingdings"/>
              </a:rPr>
              <a:t>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No RTS/CTS </a:t>
            </a:r>
            <a:r>
              <a:rPr lang="en-US" dirty="0" smtClean="0">
                <a:sym typeface="Wingdings"/>
              </a:rPr>
              <a:t>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No overheads to point clients </a:t>
            </a:r>
            <a:r>
              <a:rPr lang="en-US" dirty="0" err="1"/>
              <a:t>ot</a:t>
            </a:r>
            <a:r>
              <a:rPr lang="en-US" dirty="0"/>
              <a:t> the correct </a:t>
            </a:r>
            <a:r>
              <a:rPr lang="en-US" dirty="0" err="1"/>
              <a:t>subchannel</a:t>
            </a:r>
            <a:r>
              <a:rPr lang="en-US" dirty="0"/>
              <a:t> with OFDMA </a:t>
            </a:r>
            <a:r>
              <a:rPr lang="en-US" dirty="0" smtClean="0">
                <a:sym typeface="Wingdings"/>
              </a:rPr>
              <a:t></a:t>
            </a:r>
            <a:endParaRPr lang="en-US" dirty="0"/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Preamble duration for UL-MU-MIMO with 4SStot is same as VHT preamble length for 4SStot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/>
              <a:t>VHT Data frames for MU-MIMO, else shortest 11ag/HT_MM/VHT Data frames (BCC) </a:t>
            </a:r>
            <a:r>
              <a:rPr lang="en-US" dirty="0" smtClean="0">
                <a:sym typeface="Wingdings"/>
              </a:rPr>
              <a:t>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Count DIFS after </a:t>
            </a:r>
            <a:r>
              <a:rPr lang="en-US" dirty="0" err="1">
                <a:sym typeface="Wingdings"/>
              </a:rPr>
              <a:t>Ack</a:t>
            </a:r>
            <a:r>
              <a:rPr lang="en-US" dirty="0">
                <a:sym typeface="Wingdings"/>
              </a:rPr>
              <a:t> as overhead (not </a:t>
            </a:r>
            <a:r>
              <a:rPr lang="en-US" dirty="0" err="1">
                <a:sym typeface="Wingdings"/>
              </a:rPr>
              <a:t>backoff</a:t>
            </a:r>
            <a:r>
              <a:rPr lang="en-US" dirty="0">
                <a:sym typeface="Wingdings"/>
              </a:rPr>
              <a:t> times, which are shared) </a:t>
            </a:r>
            <a:r>
              <a:rPr lang="en-US" dirty="0" smtClean="0">
                <a:sym typeface="Wingdings"/>
              </a:rPr>
              <a:t>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PSMP uses SIFS</a:t>
            </a: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Slot = 9us [A], SIFS = 16us [B</a:t>
            </a:r>
            <a:r>
              <a:rPr lang="en-US" dirty="0" smtClean="0">
                <a:sym typeface="Wingdings"/>
              </a:rPr>
              <a:t>], RIFS = 2us [B2], </a:t>
            </a:r>
            <a:r>
              <a:rPr lang="en-US" dirty="0">
                <a:sym typeface="Wingdings"/>
              </a:rPr>
              <a:t>DIFS = </a:t>
            </a:r>
            <a:r>
              <a:rPr lang="en-US" dirty="0" smtClean="0">
                <a:sym typeface="Wingdings"/>
              </a:rPr>
              <a:t>B+2*A=34us </a:t>
            </a:r>
            <a:r>
              <a:rPr lang="en-US" dirty="0">
                <a:sym typeface="Wingdings"/>
              </a:rPr>
              <a:t>[C</a:t>
            </a:r>
            <a:r>
              <a:rPr lang="en-US" dirty="0" smtClean="0">
                <a:sym typeface="Wingdings"/>
              </a:rPr>
              <a:t>]</a:t>
            </a:r>
            <a:endParaRPr lang="en-US" dirty="0">
              <a:sym typeface="Wingdings"/>
            </a:endParaRPr>
          </a:p>
          <a:p>
            <a:pPr marL="173713" indent="-173713" defTabSz="92647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 err="1"/>
              <a:t>Precalculations</a:t>
            </a: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TXTIME of 90 octet frame at maximum MCS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11ag: 20us + 4us*ceil((22+90*8)/(54e6*4e-6)) = 36us [D]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HT40-1SS: 36us + 4us*ceil(3.6/4*ceil((22+90*8)/(150e6*3.6e-6))) = 44us [E]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VHT80-1SS: 40us + 4us*ceil(3.6/4*ceil((22+90*8)/(433.3e6*3.6e-6))) = 44us [F]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 = min(D,E,F) = D = 36us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VHT80-(1+1+1+1)SS: 52us + 4us6*ceil(3.6/4*ceil((22+90*8)/(433.3e6*3.6e-6))) = 56us [H]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</a:t>
            </a:r>
            <a:r>
              <a:rPr lang="en-US" dirty="0" err="1"/>
              <a:t>Ack</a:t>
            </a:r>
            <a:r>
              <a:rPr lang="en-US" dirty="0"/>
              <a:t>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11ag: 20us + 4us*ceil((22+14*8)/(24e6*4e-6)) = 28us [I]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Uplink MU80-(1+1+1+1)SS: 52us + 4us*ceil(3.6/4*ceil((22+14*8)/(433.3e6*3.6e-6))) = 56us [J]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TXTIME of PSMP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11ag: 20us + 4us*ceil((22+64*8)/(24e6*4e-6)) = 44us [K]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VHT NDP Announcement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11ag: 20us + 4us*ceil((22+29*8)/(24e6*4e-6)) = 44us [L]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VHT NDP PPDU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VHT-&gt;=4SS: &gt;=52us [M]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Beamforming Report frame at 24 Mbps (&gt;=332 octets)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VHT80-1SS: 40us + 4us*ceil(3.6/4*ceil((22+332*8)/(433.3e6*3.6e-6))) or &gt;=48us [N]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Beamforming Report Poll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11ag: 20us + 4us*ceil((22+21*8)/(24e6*4e-6)) = 28us [O]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BAR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11ag: 20us + 4us*ceil((22+24*8)/(24e6*4e-6)) = 32us [P]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TXTIME of BA frame at 24 Mbps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11ag: 20us + 4us*ceil((22+32*8)/(24e6*4e-6)) = 32us [Q]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/>
              <a:t>Technique 1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L+B+M+B+N+3*(B+O+N</a:t>
            </a:r>
            <a:r>
              <a:rPr lang="en-US" dirty="0"/>
              <a:t>) + </a:t>
            </a:r>
            <a:r>
              <a:rPr lang="en-US" dirty="0" smtClean="0"/>
              <a:t>B+H+B+Q+3*(B+P+Q</a:t>
            </a:r>
            <a:r>
              <a:rPr lang="en-US" dirty="0"/>
              <a:t>)+C or </a:t>
            </a:r>
            <a:r>
              <a:rPr lang="en-US" dirty="0" smtClean="0"/>
              <a:t>&gt;=846 </a:t>
            </a:r>
            <a:r>
              <a:rPr lang="en-US" dirty="0"/>
              <a:t>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/>
              <a:t>Technique 2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4*(G+B+I+C) </a:t>
            </a:r>
            <a:r>
              <a:rPr lang="en-US" dirty="0" smtClean="0"/>
              <a:t>= </a:t>
            </a:r>
            <a:r>
              <a:rPr lang="en-US" dirty="0"/>
              <a:t>456 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/>
              <a:t>Technique </a:t>
            </a:r>
            <a:r>
              <a:rPr lang="en-US" u="sng" dirty="0" smtClean="0"/>
              <a:t>3a</a:t>
            </a: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K+4</a:t>
            </a:r>
            <a:r>
              <a:rPr lang="en-US" dirty="0" smtClean="0"/>
              <a:t>*(B+G</a:t>
            </a:r>
            <a:r>
              <a:rPr lang="en-US" dirty="0"/>
              <a:t>)+4</a:t>
            </a:r>
            <a:r>
              <a:rPr lang="en-US" dirty="0" smtClean="0"/>
              <a:t>*(B+I</a:t>
            </a:r>
            <a:r>
              <a:rPr lang="en-US" dirty="0"/>
              <a:t>)+C = </a:t>
            </a:r>
            <a:r>
              <a:rPr lang="en-US" dirty="0" smtClean="0"/>
              <a:t>462 </a:t>
            </a:r>
            <a:r>
              <a:rPr lang="en-US" dirty="0"/>
              <a:t>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/>
              <a:t>Technique 3b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K+4*(B2+G)+4*(B2+I)+C = 350 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 smtClean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 smtClean="0"/>
              <a:t>Technique </a:t>
            </a:r>
            <a:r>
              <a:rPr lang="en-US" u="sng" dirty="0"/>
              <a:t>4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G+B+J+C = </a:t>
            </a:r>
            <a:r>
              <a:rPr lang="en-US" dirty="0" smtClean="0"/>
              <a:t>142 </a:t>
            </a:r>
            <a:r>
              <a:rPr lang="en-US" dirty="0"/>
              <a:t>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u="sng" dirty="0"/>
              <a:t>Technique 5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G+B+I+C = </a:t>
            </a:r>
            <a:r>
              <a:rPr lang="en-US" dirty="0" smtClean="0"/>
              <a:t>114 </a:t>
            </a:r>
            <a:r>
              <a:rPr lang="en-US" dirty="0"/>
              <a:t>us</a:t>
            </a:r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defTabSz="92647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u="sng" dirty="0"/>
          </a:p>
          <a:p>
            <a:pPr marL="173713" indent="-173713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32DC6A43-F10C-470B-B93E-F8DCDF3BF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51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802.11-14/0855r0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7" Type="http://schemas.openxmlformats.org/officeDocument/2006/relationships/hyperlink" Target="mailto:sschelstraete@quantenna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are.agardh@sonymobile.com" TargetMode="External"/><Relationship Id="rId5" Type="http://schemas.openxmlformats.org/officeDocument/2006/relationships/hyperlink" Target="mailto:leif.wilhelmsson@ericsson.com" TargetMode="External"/><Relationship Id="rId4" Type="http://schemas.openxmlformats.org/officeDocument/2006/relationships/hyperlink" Target="mailto:coffey@real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Techniques for Short Downlink Frames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07313"/>
              </p:ext>
            </p:extLst>
          </p:nvPr>
        </p:nvGraphicFramePr>
        <p:xfrm>
          <a:off x="685800" y="3429000"/>
          <a:ext cx="7696200" cy="2575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  <a:latin typeface="+mn-lt"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latin typeface="+mn-lt"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Sean Coffey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Realtek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4"/>
                        </a:rPr>
                        <a:t>coffey@realtek.com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Leif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Wilhelmsson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Ericsson AB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leif.wilhelmsson@ericsson.com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Kåre</a:t>
                      </a: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Agardh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Sony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Mobile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kare.agardh@sonymobile.com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Sigurd Schelstraete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7"/>
                        </a:rPr>
                        <a:t>sschelstraete@quantenna.com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Situation: </a:t>
            </a:r>
          </a:p>
          <a:p>
            <a:pPr lvl="1"/>
            <a:r>
              <a:rPr lang="en-US" sz="2400" dirty="0" smtClean="0"/>
              <a:t>Whether or not a user is running obvious network applications (browsing, video streaming, </a:t>
            </a:r>
            <a:r>
              <a:rPr lang="en-US" sz="2400" dirty="0" err="1" smtClean="0"/>
              <a:t>etc</a:t>
            </a:r>
            <a:r>
              <a:rPr lang="en-US" sz="2400" dirty="0" smtClean="0"/>
              <a:t>), their 802.11 client continually receives (and transmits) short packets, at a low duty cycle [1-7]</a:t>
            </a:r>
          </a:p>
          <a:p>
            <a:pPr lvl="2"/>
            <a:r>
              <a:rPr lang="en-US" dirty="0" smtClean="0"/>
              <a:t>Uplink: NBNS</a:t>
            </a:r>
            <a:r>
              <a:rPr lang="en-US" dirty="0"/>
              <a:t>, </a:t>
            </a:r>
            <a:r>
              <a:rPr lang="en-US" dirty="0" smtClean="0"/>
              <a:t>LDAP</a:t>
            </a:r>
            <a:r>
              <a:rPr lang="en-US" dirty="0"/>
              <a:t>,  LLMNR</a:t>
            </a:r>
            <a:r>
              <a:rPr lang="en-US" dirty="0" smtClean="0"/>
              <a:t>, BJNP, ARP, DNS</a:t>
            </a:r>
            <a:endParaRPr lang="en-US" dirty="0"/>
          </a:p>
          <a:p>
            <a:pPr lvl="2"/>
            <a:r>
              <a:rPr lang="en-US" u="sng" dirty="0"/>
              <a:t>Downlink </a:t>
            </a:r>
            <a:r>
              <a:rPr lang="en-US" u="sng" dirty="0" smtClean="0"/>
              <a:t>unicast: NBNS</a:t>
            </a:r>
            <a:r>
              <a:rPr lang="en-US" u="sng" dirty="0"/>
              <a:t>, </a:t>
            </a:r>
            <a:r>
              <a:rPr lang="en-US" u="sng" dirty="0" smtClean="0"/>
              <a:t>LDAP, </a:t>
            </a:r>
            <a:r>
              <a:rPr lang="en-US" u="sng" dirty="0"/>
              <a:t>ARP, </a:t>
            </a:r>
            <a:r>
              <a:rPr lang="en-US" u="sng" dirty="0" smtClean="0"/>
              <a:t>DNS</a:t>
            </a:r>
            <a:endParaRPr lang="en-US" u="sng" dirty="0"/>
          </a:p>
          <a:p>
            <a:pPr lvl="2"/>
            <a:r>
              <a:rPr lang="en-US" dirty="0"/>
              <a:t>Downlink multicast/broadcast: LLMNR, BJNP, ICMPv6, </a:t>
            </a:r>
            <a:r>
              <a:rPr lang="en-US" dirty="0" smtClean="0"/>
              <a:t>IGMPv2</a:t>
            </a:r>
          </a:p>
          <a:p>
            <a:pPr lvl="2"/>
            <a:r>
              <a:rPr lang="en-US" dirty="0"/>
              <a:t>60-120 octets is </a:t>
            </a:r>
            <a:r>
              <a:rPr lang="en-US" dirty="0" smtClean="0"/>
              <a:t>typical of these frames</a:t>
            </a:r>
          </a:p>
          <a:p>
            <a:pPr marL="1588" lvl="1" indent="0">
              <a:buNone/>
            </a:pPr>
            <a:r>
              <a:rPr lang="en-US" sz="2400" b="1" dirty="0" smtClean="0"/>
              <a:t>Problem tackled in this presentation:</a:t>
            </a:r>
          </a:p>
          <a:p>
            <a:pPr lvl="1"/>
            <a:r>
              <a:rPr lang="en-US" sz="2400" dirty="0" smtClean="0"/>
              <a:t>It is difficult to aggregate such downlink traffic; recent channel sounding is not available for such traffic</a:t>
            </a:r>
          </a:p>
          <a:p>
            <a:pPr lvl="1"/>
            <a:r>
              <a:rPr lang="en-US" sz="2400" dirty="0" smtClean="0"/>
              <a:t>Networks with many users per channel experience poor throughput due to preamble overheads</a:t>
            </a:r>
          </a:p>
          <a:p>
            <a:pPr marL="342900" lvl="1" indent="-342900">
              <a:buNone/>
            </a:pPr>
            <a:r>
              <a:rPr lang="en-US" sz="2400" b="1" dirty="0" smtClean="0"/>
              <a:t>Solution:</a:t>
            </a:r>
            <a:endParaRPr lang="en-US" sz="2400" b="1" dirty="0"/>
          </a:p>
          <a:p>
            <a:pPr lvl="1"/>
            <a:r>
              <a:rPr lang="en-US" sz="2400" dirty="0" smtClean="0"/>
              <a:t>Study different MU/aggregation schemes, and if a new technique is found that outperforms existing 802.11 techniques, then add a short frame requirement to the 802.11ax SFD </a:t>
            </a:r>
          </a:p>
        </p:txBody>
      </p:sp>
    </p:spTree>
    <p:extLst>
      <p:ext uri="{BB962C8B-B14F-4D97-AF65-F5344CB8AC3E}">
        <p14:creationId xmlns:p14="http://schemas.microsoft.com/office/powerpoint/2010/main" val="28559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Transmission duration comparison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35657"/>
              </p:ext>
            </p:extLst>
          </p:nvPr>
        </p:nvGraphicFramePr>
        <p:xfrm>
          <a:off x="152400" y="2312671"/>
          <a:ext cx="7315199" cy="40164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3810000"/>
                <a:gridCol w="2209799"/>
              </a:tblGrid>
              <a:tr h="5170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Technique ID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Technique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Medium time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(see notes)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474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Aggregation with other traffic to the same RA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Disallowed due to traffic pattern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4"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Explicit sounding + DL-MU-MIMO Data + polled BAs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&gt;= 846 us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5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 * </a:t>
                      </a:r>
                      <a:r>
                        <a:rPr lang="en-US" sz="18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Data+Ack</a:t>
                      </a: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456 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55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3a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PSMP (SIFS)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462 us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55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3b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PSMP</a:t>
                      </a:r>
                      <a:r>
                        <a:rPr lang="en-US" sz="18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(RIFS)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350 us</a:t>
                      </a:r>
                      <a:endParaRPr lang="en-US" sz="1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DL-OFDMA Data +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UL-MU-MIMO </a:t>
                      </a:r>
                      <a:r>
                        <a:rPr lang="en-US" sz="1800" dirty="0" err="1" smtClean="0"/>
                        <a:t>Ack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142 us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78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DL-OFDMA Data + UL-OFDMA </a:t>
                      </a:r>
                      <a:r>
                        <a:rPr lang="en-US" sz="1800" dirty="0" err="1" smtClean="0"/>
                        <a:t>Ack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114 us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914400"/>
          </a:xfrm>
        </p:spPr>
        <p:txBody>
          <a:bodyPr>
            <a:normAutofit fontScale="92500"/>
          </a:bodyPr>
          <a:lstStyle/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best way to send 4 downlink </a:t>
            </a:r>
            <a:r>
              <a:rPr lang="en-US" sz="2400" dirty="0" smtClean="0"/>
              <a:t>frame to </a:t>
            </a:r>
            <a:r>
              <a:rPr lang="en-US" sz="2400" dirty="0"/>
              <a:t>4 clients, in an 80 MHz BSS, where each </a:t>
            </a:r>
            <a:r>
              <a:rPr lang="en-US" sz="2400" dirty="0" smtClean="0"/>
              <a:t>frame carries </a:t>
            </a:r>
            <a:r>
              <a:rPr lang="en-US" sz="2400" dirty="0"/>
              <a:t>90 octets?</a:t>
            </a:r>
          </a:p>
          <a:p>
            <a:pPr lvl="1"/>
            <a:endParaRPr lang="en-US" sz="2400" dirty="0"/>
          </a:p>
          <a:p>
            <a:endParaRPr lang="en-US" sz="2400" dirty="0" smtClean="0"/>
          </a:p>
        </p:txBody>
      </p:sp>
      <p:sp>
        <p:nvSpPr>
          <p:cNvPr id="10" name="Freeform 9"/>
          <p:cNvSpPr/>
          <p:nvPr/>
        </p:nvSpPr>
        <p:spPr bwMode="auto">
          <a:xfrm>
            <a:off x="7798490" y="4038600"/>
            <a:ext cx="563039" cy="1714500"/>
          </a:xfrm>
          <a:custGeom>
            <a:avLst/>
            <a:gdLst>
              <a:gd name="connsiteX0" fmla="*/ 27296 w 464093"/>
              <a:gd name="connsiteY0" fmla="*/ 0 h 1528549"/>
              <a:gd name="connsiteX1" fmla="*/ 464024 w 464093"/>
              <a:gd name="connsiteY1" fmla="*/ 750626 h 1528549"/>
              <a:gd name="connsiteX2" fmla="*/ 0 w 464093"/>
              <a:gd name="connsiteY2" fmla="*/ 1528549 h 1528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93" h="1528549">
                <a:moveTo>
                  <a:pt x="27296" y="0"/>
                </a:moveTo>
                <a:cubicBezTo>
                  <a:pt x="247934" y="247934"/>
                  <a:pt x="468573" y="495868"/>
                  <a:pt x="464024" y="750626"/>
                </a:cubicBezTo>
                <a:cubicBezTo>
                  <a:pt x="459475" y="1005384"/>
                  <a:pt x="229737" y="1266966"/>
                  <a:pt x="0" y="1528549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99529" y="3314700"/>
            <a:ext cx="15240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 algn="r">
              <a:buNone/>
            </a:pPr>
            <a:r>
              <a:rPr lang="en-US" sz="2000" b="1" kern="0" dirty="0" smtClean="0">
                <a:solidFill>
                  <a:srgbClr val="FF0000"/>
                </a:solidFill>
              </a:rPr>
              <a:t>Large available gains!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7497172" y="2895600"/>
            <a:ext cx="213814" cy="2286000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7497173" y="5257800"/>
            <a:ext cx="213814" cy="1033818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Socializing the following (no strawpoll yet)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 to the SFD:</a:t>
            </a:r>
          </a:p>
          <a:p>
            <a:r>
              <a:rPr lang="en-US" sz="2400" dirty="0" smtClean="0"/>
              <a:t>“The 802.11ax amendment shall require a solution that provides significantly increased efficiency for short MSDUs (&lt;250 octets) intermittently </a:t>
            </a:r>
            <a:r>
              <a:rPr lang="en-US" sz="2400" dirty="0"/>
              <a:t>transmitted </a:t>
            </a:r>
            <a:r>
              <a:rPr lang="en-US" sz="2400" dirty="0" smtClean="0"/>
              <a:t>to different non-AP STAs”</a:t>
            </a:r>
          </a:p>
          <a:p>
            <a:endParaRPr lang="en-US" sz="24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369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Frame/Packet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/>
            <a:r>
              <a:rPr lang="en-US" sz="2400" dirty="0" smtClean="0"/>
              <a:t>[1</a:t>
            </a:r>
            <a:r>
              <a:rPr lang="en-US" sz="2400" dirty="0"/>
              <a:t>] </a:t>
            </a:r>
            <a:r>
              <a:rPr lang="en-US" sz="2400" dirty="0" smtClean="0"/>
              <a:t>Bill Carney et al, 11-13-0728-01-0hew-network-optimization-for-expected-traffic-patterns.pptx</a:t>
            </a:r>
          </a:p>
          <a:p>
            <a:pPr marL="0" indent="0"/>
            <a:r>
              <a:rPr lang="en-US" sz="2400" dirty="0" smtClean="0"/>
              <a:t>[2</a:t>
            </a:r>
            <a:r>
              <a:rPr lang="en-US" sz="2400" dirty="0"/>
              <a:t>] </a:t>
            </a:r>
            <a:r>
              <a:rPr lang="en-US" sz="2400" dirty="0" smtClean="0"/>
              <a:t>Jim Lansford, 11-14-0546-01-00ax-packet-traffic-measurements-around-boulder-colorado.ppt</a:t>
            </a:r>
          </a:p>
          <a:p>
            <a:pPr marL="0" indent="0"/>
            <a:r>
              <a:rPr lang="en-US" sz="2400" dirty="0" smtClean="0"/>
              <a:t>[3</a:t>
            </a:r>
            <a:r>
              <a:rPr lang="en-US" sz="2400" dirty="0"/>
              <a:t>] Phillip </a:t>
            </a:r>
            <a:r>
              <a:rPr lang="en-US" sz="2400" dirty="0" smtClean="0"/>
              <a:t>Barber et al, </a:t>
            </a:r>
            <a:r>
              <a:rPr lang="en-US" sz="2400" dirty="0"/>
              <a:t>11-13-1438-00-0hew-traffic-observation-and-study-on-virtual-desktop-infrastructure.pptx</a:t>
            </a:r>
          </a:p>
          <a:p>
            <a:pPr marL="0" indent="0"/>
            <a:r>
              <a:rPr lang="en-US" sz="2400" dirty="0" smtClean="0"/>
              <a:t>[4] </a:t>
            </a:r>
            <a:r>
              <a:rPr lang="en-US" sz="2400" dirty="0"/>
              <a:t>Bill Carney </a:t>
            </a:r>
            <a:r>
              <a:rPr lang="en-US" sz="2400" dirty="0" smtClean="0"/>
              <a:t>et al, 11-13-1305-00-0hew-traffic-simulation-simplifications.pptx</a:t>
            </a:r>
            <a:endParaRPr lang="en-US" sz="2400" dirty="0"/>
          </a:p>
          <a:p>
            <a:pPr marL="0" indent="0"/>
            <a:r>
              <a:rPr lang="en-US" sz="2400" dirty="0" smtClean="0"/>
              <a:t>[5] </a:t>
            </a:r>
            <a:r>
              <a:rPr lang="en-US" sz="2400" dirty="0"/>
              <a:t>Ericsson measurement, 2012/Q4, smartphone-dominated mature LTE/HSPA/2G network</a:t>
            </a:r>
          </a:p>
          <a:p>
            <a:pPr marL="0" indent="0"/>
            <a:r>
              <a:rPr lang="en-US" sz="2400" dirty="0" smtClean="0"/>
              <a:t>[6] </a:t>
            </a:r>
            <a:r>
              <a:rPr lang="en-US" sz="2400" dirty="0"/>
              <a:t>A. </a:t>
            </a:r>
            <a:r>
              <a:rPr lang="en-US" sz="2400" dirty="0" err="1"/>
              <a:t>Doufexi</a:t>
            </a:r>
            <a:r>
              <a:rPr lang="en-US" sz="2400" dirty="0"/>
              <a:t>, S. </a:t>
            </a:r>
            <a:r>
              <a:rPr lang="en-US" sz="2400" dirty="0" err="1"/>
              <a:t>Armour</a:t>
            </a:r>
            <a:r>
              <a:rPr lang="en-US" sz="2400" dirty="0"/>
              <a:t>, P. </a:t>
            </a:r>
            <a:r>
              <a:rPr lang="en-US" sz="2400" dirty="0" err="1"/>
              <a:t>Karlsson</a:t>
            </a:r>
            <a:r>
              <a:rPr lang="en-US" sz="2400" dirty="0"/>
              <a:t>, M. Butler, A. Nix, D.  Bull, J. McGeehan, “A Comparison of the HIPERLAN/2 and  IEEE 802.11a Wireless LAN Standards,” IEEE Communications Magazine, May 2002, Vol. 40, No. 5</a:t>
            </a:r>
          </a:p>
          <a:p>
            <a:pPr marL="0" indent="0"/>
            <a:r>
              <a:rPr lang="en-US" sz="2400" dirty="0" smtClean="0"/>
              <a:t>[7</a:t>
            </a:r>
            <a:r>
              <a:rPr lang="en-US" sz="2400" dirty="0"/>
              <a:t>] ChaoChun </a:t>
            </a:r>
            <a:r>
              <a:rPr lang="en-US" sz="2400" dirty="0" smtClean="0"/>
              <a:t>Wang et al, 11-13-1407-00-0hew-simulation-based-study-of-qoe.pptx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6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935</Words>
  <Application>Microsoft Office PowerPoint</Application>
  <PresentationFormat>On-screen Show (4:3)</PresentationFormat>
  <Paragraphs>146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Techniques for Short Downlink Frames</vt:lpstr>
      <vt:lpstr>Overview</vt:lpstr>
      <vt:lpstr>Transmission duration comparison</vt:lpstr>
      <vt:lpstr>Socializing the following (no strawpoll yet)</vt:lpstr>
      <vt:lpstr>Short Frame/Packet References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for Short Downlink Frames</dc:title>
  <dc:creator/>
  <cp:lastModifiedBy/>
  <cp:revision>1</cp:revision>
  <dcterms:created xsi:type="dcterms:W3CDTF">2011-09-19T06:02:14Z</dcterms:created>
  <dcterms:modified xsi:type="dcterms:W3CDTF">2014-07-14T02:27:17Z</dcterms:modified>
</cp:coreProperties>
</file>