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736" r:id="rId2"/>
    <p:sldMasterId id="2147483748" r:id="rId3"/>
  </p:sldMasterIdLst>
  <p:notesMasterIdLst>
    <p:notesMasterId r:id="rId16"/>
  </p:notesMasterIdLst>
  <p:handoutMasterIdLst>
    <p:handoutMasterId r:id="rId17"/>
  </p:handoutMasterIdLst>
  <p:sldIdLst>
    <p:sldId id="256" r:id="rId4"/>
    <p:sldId id="305" r:id="rId5"/>
    <p:sldId id="292" r:id="rId6"/>
    <p:sldId id="308" r:id="rId7"/>
    <p:sldId id="325" r:id="rId8"/>
    <p:sldId id="326" r:id="rId9"/>
    <p:sldId id="327" r:id="rId10"/>
    <p:sldId id="328" r:id="rId11"/>
    <p:sldId id="309" r:id="rId12"/>
    <p:sldId id="329" r:id="rId13"/>
    <p:sldId id="271" r:id="rId14"/>
    <p:sldId id="264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70" autoAdjust="0"/>
    <p:restoredTop sz="86117" autoAdjust="0"/>
  </p:normalViewPr>
  <p:slideViewPr>
    <p:cSldViewPr>
      <p:cViewPr varScale="1">
        <p:scale>
          <a:sx n="138" d="100"/>
          <a:sy n="138" d="100"/>
        </p:scale>
        <p:origin x="-2528" y="-1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5" d="100"/>
        <a:sy n="145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i-FI" smtClean="0"/>
              <a:t>doc.: IEEE 802.11-14/0847r1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smtClean="0"/>
              <a:t>July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John Son, WILUS Institue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 smtClean="0"/>
              <a:t>doc.: IEEE 802.11-14/0847r1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July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John Son, WILUS Institue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smtClean="0"/>
              <a:t>doc.: IEEE 802.11-14/0847r1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John Son, WILUS Institue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smtClean="0"/>
              <a:t>doc.: IEEE 802.11-14/0847r1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John Son, WILUS Institue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802.11-14/0847r1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July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Son, WILUS Institue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2426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802.11-14/0847r1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July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Son, WILUS Institue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8547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smtClean="0"/>
              <a:t>doc.: IEEE 802.11-14/0847r1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John Son, WILUS Institue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indent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Son, WILUS Institue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2014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John Son, WILUS Institue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D0A3039D-220E-2E4B-A32F-653B2816598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923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2014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John Son, WILUS Institue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41917976-4584-804F-812C-3B0AEE3E82F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313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John Son, WILUS Institue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A847C7B0-EA6D-A743-8CF2-A52F5B2C8C0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4431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John Son, WILUS Institue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7C894677-B2B7-E947-8665-6BAA324C5DF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828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John Son, WILUS Institue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79A8BAA5-99CA-2F4A-AE93-F1F6E82A3DF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9144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John Son, WILUS Institue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91215B88-911F-F64A-A560-268D922C68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599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John Son, WILUS Institue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6F7BEA10-D29A-4641-9FFA-5406324E727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6418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John Son, WILUS Institue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E8A61389-9F7D-9248-A859-F7C59EB21A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3056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John Son, WILUS Institue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1DA20707-7027-2143-B1E6-24C884050A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5450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John Son, WILUS Institue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932E9FFD-435F-C047-AB00-CDE6BAA00D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665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Son, WILUS Institue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John Son, WILUS Institue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5FCE43E3-1916-1C44-870D-14DD047138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3704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2014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John Son, WILUS Institue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D0A3039D-220E-2E4B-A32F-653B2816598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7935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2014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John Son, WILUS Institue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41917976-4584-804F-812C-3B0AEE3E82F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0681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John Son, WILUS Institue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A847C7B0-EA6D-A743-8CF2-A52F5B2C8C0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6305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John Son, WILUS Institue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7C894677-B2B7-E947-8665-6BAA324C5DF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3933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John Son, WILUS Institue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79A8BAA5-99CA-2F4A-AE93-F1F6E82A3DF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2779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John Son, WILUS Institue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91215B88-911F-F64A-A560-268D922C68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5315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John Son, WILUS Institue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6F7BEA10-D29A-4641-9FFA-5406324E727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9292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John Son, WILUS Institue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E8A61389-9F7D-9248-A859-F7C59EB21A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0521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John Son, WILUS Institue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1DA20707-7027-2143-B1E6-24C884050A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865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Son, WILUS Institue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John Son, WILUS Institue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932E9FFD-435F-C047-AB00-CDE6BAA00D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2043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John Son, WILUS Institue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5FCE43E3-1916-1C44-870D-14DD047138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164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Son, WILUS Institue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Son, WILUS Institue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Son, WILUS Institue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Son, WILUS Institue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Son, WILUS Institue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Son, WILUS Institue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0.xml"/><Relationship Id="rId2" Type="http://schemas.openxmlformats.org/officeDocument/2006/relationships/slideLayout" Target="../slideLayouts/slideLayout11.xml"/><Relationship Id="rId3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2.xml"/><Relationship Id="rId3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5.xml"/><Relationship Id="rId6" Type="http://schemas.openxmlformats.org/officeDocument/2006/relationships/slideLayout" Target="../slideLayouts/slideLayout26.xml"/><Relationship Id="rId7" Type="http://schemas.openxmlformats.org/officeDocument/2006/relationships/slideLayout" Target="../slideLayouts/slideLayout27.xml"/><Relationship Id="rId8" Type="http://schemas.openxmlformats.org/officeDocument/2006/relationships/slideLayout" Target="../slideLayouts/slideLayout28.xml"/><Relationship Id="rId9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July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Son, WILUS Institue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0847r</a:t>
            </a: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3271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2014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0588" y="6553200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sz="1200" smtClean="0">
                <a:solidFill>
                  <a:srgbClr val="000000"/>
                </a:solidFill>
              </a:rPr>
              <a:t>John Son, WILUS Institue</a:t>
            </a: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3400" y="6553200"/>
            <a:ext cx="530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 defTabSz="914400">
              <a:buClrTx/>
              <a:buSzTx/>
              <a:buFontTx/>
              <a:buNone/>
            </a:pPr>
            <a:r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t>Slide </a:t>
            </a:r>
            <a:fld id="{C40C753F-E247-D54D-BEC6-8750DD519478}" type="slidenum"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pPr defTabSz="914400">
                <a:buClrTx/>
                <a:buSzTx/>
                <a:buFontTx/>
                <a:buNone/>
              </a:pPr>
              <a:t>‹#›</a:t>
            </a:fld>
            <a:endParaRPr lang="en-US" sz="1200" smtClean="0">
              <a:solidFill>
                <a:srgbClr val="000000"/>
              </a:solidFill>
              <a:latin typeface="Times New Roman" charset="0"/>
              <a:ea typeface="ＭＳ Ｐゴシック" charset="0"/>
              <a:cs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50" y="333375"/>
            <a:ext cx="32702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indent="0" algn="r" defTabSz="914400"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doc.: IEEE 802.11-11/0061r0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55320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5532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392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3271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2014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0588" y="6553200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sz="1200" smtClean="0">
                <a:solidFill>
                  <a:srgbClr val="000000"/>
                </a:solidFill>
              </a:rPr>
              <a:t>John Son, WILUS Institue</a:t>
            </a: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3400" y="6553200"/>
            <a:ext cx="530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 defTabSz="914400">
              <a:buClrTx/>
              <a:buSzTx/>
              <a:buFontTx/>
              <a:buNone/>
            </a:pPr>
            <a:r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t>Slide </a:t>
            </a:r>
            <a:fld id="{C40C753F-E247-D54D-BEC6-8750DD519478}" type="slidenum"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pPr defTabSz="914400">
                <a:buClrTx/>
                <a:buSzTx/>
                <a:buFontTx/>
                <a:buNone/>
              </a:pPr>
              <a:t>‹#›</a:t>
            </a:fld>
            <a:endParaRPr lang="en-US" sz="1200" smtClean="0">
              <a:solidFill>
                <a:srgbClr val="000000"/>
              </a:solidFill>
              <a:latin typeface="Times New Roman" charset="0"/>
              <a:ea typeface="ＭＳ Ｐゴシック" charset="0"/>
              <a:cs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50" y="333375"/>
            <a:ext cx="32702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indent="0" algn="r" defTabSz="914400"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doc.: IEEE 802.11-11/0061r0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55320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5532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08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smtClean="0"/>
              <a:t>July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John Son, WILUS Institue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r>
              <a:rPr lang="en-US" dirty="0"/>
              <a:t>Further Considerations 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Enhanced </a:t>
            </a:r>
            <a:r>
              <a:rPr lang="en-US" dirty="0"/>
              <a:t>CCA for 11ax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5200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2014-07-15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7213240"/>
              </p:ext>
            </p:extLst>
          </p:nvPr>
        </p:nvGraphicFramePr>
        <p:xfrm>
          <a:off x="506413" y="3003550"/>
          <a:ext cx="8097837" cy="283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7" name="Document" r:id="rId4" imgW="8255000" imgH="3009900" progId="Word.Document.8">
                  <p:embed/>
                </p:oleObj>
              </mc:Choice>
              <mc:Fallback>
                <p:oleObj name="Document" r:id="rId4" imgW="8255000" imgH="30099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3003550"/>
                        <a:ext cx="8097837" cy="2838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20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John Son, WILUS Institue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2014</a:t>
            </a:r>
            <a:endParaRPr lang="en-GB" dirty="0"/>
          </a:p>
        </p:txBody>
      </p:sp>
      <p:cxnSp>
        <p:nvCxnSpPr>
          <p:cNvPr id="88" name="Straight Connector 87"/>
          <p:cNvCxnSpPr/>
          <p:nvPr/>
        </p:nvCxnSpPr>
        <p:spPr bwMode="auto">
          <a:xfrm>
            <a:off x="1260474" y="3429821"/>
            <a:ext cx="7559998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9" name="Rectangle 88"/>
          <p:cNvSpPr/>
          <p:nvPr/>
        </p:nvSpPr>
        <p:spPr bwMode="auto">
          <a:xfrm>
            <a:off x="1404490" y="2700671"/>
            <a:ext cx="504056" cy="71999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DATA 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3364682" y="3066718"/>
            <a:ext cx="864371" cy="359999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Preamble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4228778" y="3066677"/>
            <a:ext cx="360000" cy="359999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BSS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Color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6353326" y="3066677"/>
            <a:ext cx="288000" cy="359999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  <a:prstDash val="sysDash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93" name="Rectangle 92"/>
          <p:cNvSpPr/>
          <p:nvPr/>
        </p:nvSpPr>
        <p:spPr bwMode="auto">
          <a:xfrm>
            <a:off x="4589378" y="3066677"/>
            <a:ext cx="1584184" cy="359999"/>
          </a:xfrm>
          <a:prstGeom prst="rect">
            <a:avLst/>
          </a:prstGeom>
          <a:noFill/>
          <a:ln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</a:p>
        </p:txBody>
      </p:sp>
      <p:sp>
        <p:nvSpPr>
          <p:cNvPr id="94" name="Rectangle 93"/>
          <p:cNvSpPr/>
          <p:nvPr/>
        </p:nvSpPr>
        <p:spPr bwMode="auto">
          <a:xfrm>
            <a:off x="5796136" y="2709741"/>
            <a:ext cx="2945182" cy="719999"/>
          </a:xfrm>
          <a:prstGeom prst="rect">
            <a:avLst/>
          </a:prstGeom>
          <a:noFill/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 sz="1400" dirty="0" smtClean="0">
              <a:solidFill>
                <a:srgbClr val="000000"/>
              </a:solidFill>
              <a:latin typeface="Times New Roman" pitchFamily="16" charset="0"/>
              <a:ea typeface="MS Gothic" charset="-128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My TX DATA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 sz="1400" dirty="0">
              <a:solidFill>
                <a:srgbClr val="000000"/>
              </a:solidFill>
              <a:latin typeface="Times New Roman" pitchFamily="16" charset="0"/>
              <a:ea typeface="MS Gothic" charset="-128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 sz="1400" dirty="0" smtClean="0">
              <a:solidFill>
                <a:srgbClr val="000000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3451232" y="2060848"/>
            <a:ext cx="2276392" cy="46166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frame is NOT protected if RSSI is below CCA-SD(ax)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07" name="Straight Arrow Connector 106"/>
          <p:cNvCxnSpPr/>
          <p:nvPr/>
        </p:nvCxnSpPr>
        <p:spPr bwMode="auto">
          <a:xfrm>
            <a:off x="4590573" y="2538684"/>
            <a:ext cx="3" cy="49107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3" name="Rectangle 122"/>
          <p:cNvSpPr/>
          <p:nvPr/>
        </p:nvSpPr>
        <p:spPr bwMode="auto">
          <a:xfrm>
            <a:off x="2341394" y="3513931"/>
            <a:ext cx="612000" cy="179996"/>
          </a:xfrm>
          <a:prstGeom prst="rect">
            <a:avLst/>
          </a:prstGeom>
          <a:solidFill>
            <a:schemeClr val="bg1"/>
          </a:solidFill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AIFS</a:t>
            </a:r>
            <a:endParaRPr kumimoji="0" lang="en-US" sz="105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4" name="Straight Arrow Connector 123"/>
          <p:cNvCxnSpPr/>
          <p:nvPr/>
        </p:nvCxnSpPr>
        <p:spPr bwMode="auto">
          <a:xfrm>
            <a:off x="2340594" y="3509851"/>
            <a:ext cx="61207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125" name="Straight Arrow Connector 124"/>
          <p:cNvCxnSpPr/>
          <p:nvPr/>
        </p:nvCxnSpPr>
        <p:spPr bwMode="auto">
          <a:xfrm>
            <a:off x="2964587" y="3509851"/>
            <a:ext cx="39607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26" name="Rectangle 125"/>
          <p:cNvSpPr/>
          <p:nvPr/>
        </p:nvSpPr>
        <p:spPr bwMode="auto">
          <a:xfrm>
            <a:off x="2952731" y="3513931"/>
            <a:ext cx="431998" cy="179996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dirty="0" err="1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backoff</a:t>
            </a:r>
            <a:endParaRPr kumimoji="0" lang="en-US" sz="105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7" name="Straight Connector 126"/>
          <p:cNvCxnSpPr/>
          <p:nvPr/>
        </p:nvCxnSpPr>
        <p:spPr bwMode="auto">
          <a:xfrm>
            <a:off x="2956598" y="2853791"/>
            <a:ext cx="0" cy="864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8" name="Straight Connector 127"/>
          <p:cNvCxnSpPr/>
          <p:nvPr/>
        </p:nvCxnSpPr>
        <p:spPr bwMode="auto">
          <a:xfrm>
            <a:off x="3159895" y="2853792"/>
            <a:ext cx="0" cy="86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9" name="Straight Connector 128"/>
          <p:cNvCxnSpPr/>
          <p:nvPr/>
        </p:nvCxnSpPr>
        <p:spPr bwMode="auto">
          <a:xfrm>
            <a:off x="3360110" y="2853792"/>
            <a:ext cx="0" cy="86399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0" name="Straight Connector 129"/>
          <p:cNvCxnSpPr/>
          <p:nvPr/>
        </p:nvCxnSpPr>
        <p:spPr bwMode="auto">
          <a:xfrm>
            <a:off x="2340594" y="2853792"/>
            <a:ext cx="0" cy="86399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33" name="Rectangle 132"/>
          <p:cNvSpPr/>
          <p:nvPr/>
        </p:nvSpPr>
        <p:spPr bwMode="auto">
          <a:xfrm>
            <a:off x="2052562" y="2700670"/>
            <a:ext cx="288000" cy="71999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  <a:prstDash val="sysDash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135" name="Rectangle 134"/>
          <p:cNvSpPr/>
          <p:nvPr/>
        </p:nvSpPr>
        <p:spPr bwMode="auto">
          <a:xfrm>
            <a:off x="4593651" y="3513897"/>
            <a:ext cx="612000" cy="179996"/>
          </a:xfrm>
          <a:prstGeom prst="rect">
            <a:avLst/>
          </a:prstGeom>
          <a:solidFill>
            <a:schemeClr val="bg1"/>
          </a:solidFill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AIFS</a:t>
            </a:r>
            <a:endParaRPr kumimoji="0" lang="en-US" sz="105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36" name="Straight Arrow Connector 135"/>
          <p:cNvCxnSpPr/>
          <p:nvPr/>
        </p:nvCxnSpPr>
        <p:spPr bwMode="auto">
          <a:xfrm>
            <a:off x="4592851" y="3509817"/>
            <a:ext cx="61207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142" name="Straight Connector 141"/>
          <p:cNvCxnSpPr/>
          <p:nvPr/>
        </p:nvCxnSpPr>
        <p:spPr bwMode="auto">
          <a:xfrm>
            <a:off x="4592851" y="2853758"/>
            <a:ext cx="0" cy="86399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95" name="TextBox 94"/>
          <p:cNvSpPr txBox="1"/>
          <p:nvPr/>
        </p:nvSpPr>
        <p:spPr>
          <a:xfrm>
            <a:off x="395536" y="1556792"/>
            <a:ext cx="4906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buFont typeface="Arial"/>
              <a:buChar char="•"/>
            </a:pPr>
            <a:r>
              <a:rPr lang="en-US" sz="1800" b="1" u="sng" dirty="0" smtClean="0">
                <a:solidFill>
                  <a:schemeClr val="tx1"/>
                </a:solidFill>
              </a:rPr>
              <a:t>Case</a:t>
            </a:r>
            <a:r>
              <a:rPr lang="en-US" sz="1800" b="1" u="sng" dirty="0">
                <a:solidFill>
                  <a:schemeClr val="tx1"/>
                </a:solidFill>
              </a:rPr>
              <a:t>3</a:t>
            </a:r>
            <a:r>
              <a:rPr lang="en-US" sz="1800" b="1" u="sng" dirty="0" smtClean="0">
                <a:solidFill>
                  <a:schemeClr val="tx1"/>
                </a:solidFill>
              </a:rPr>
              <a:t>) RX frame’s BSS color is OBSS</a:t>
            </a:r>
          </a:p>
        </p:txBody>
      </p:sp>
      <p:cxnSp>
        <p:nvCxnSpPr>
          <p:cNvPr id="96" name="Straight Arrow Connector 95"/>
          <p:cNvCxnSpPr/>
          <p:nvPr/>
        </p:nvCxnSpPr>
        <p:spPr bwMode="auto">
          <a:xfrm>
            <a:off x="5200510" y="3509030"/>
            <a:ext cx="57988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97" name="Rectangle 96"/>
          <p:cNvSpPr/>
          <p:nvPr/>
        </p:nvSpPr>
        <p:spPr bwMode="auto">
          <a:xfrm>
            <a:off x="5145474" y="3513110"/>
            <a:ext cx="711934" cy="347938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dirty="0" err="1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b</a:t>
            </a:r>
            <a:r>
              <a:rPr lang="en-US" sz="1050" dirty="0" err="1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ackoff</a:t>
            </a:r>
            <a:endParaRPr lang="en-US" sz="1050" dirty="0" smtClean="0">
              <a:solidFill>
                <a:srgbClr val="000000"/>
              </a:solidFill>
              <a:latin typeface="Times New Roman" pitchFamily="16" charset="0"/>
              <a:ea typeface="MS Gothic" charset="-128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(resumed)</a:t>
            </a:r>
          </a:p>
        </p:txBody>
      </p:sp>
      <p:cxnSp>
        <p:nvCxnSpPr>
          <p:cNvPr id="98" name="Straight Connector 97"/>
          <p:cNvCxnSpPr/>
          <p:nvPr/>
        </p:nvCxnSpPr>
        <p:spPr bwMode="auto">
          <a:xfrm>
            <a:off x="5189686" y="2852970"/>
            <a:ext cx="0" cy="864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/>
          <p:cNvCxnSpPr/>
          <p:nvPr/>
        </p:nvCxnSpPr>
        <p:spPr bwMode="auto">
          <a:xfrm>
            <a:off x="5394190" y="2852971"/>
            <a:ext cx="0" cy="86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Straight Connector 99"/>
          <p:cNvCxnSpPr/>
          <p:nvPr/>
        </p:nvCxnSpPr>
        <p:spPr bwMode="auto">
          <a:xfrm>
            <a:off x="5597487" y="2852971"/>
            <a:ext cx="0" cy="86399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Connector 100"/>
          <p:cNvCxnSpPr/>
          <p:nvPr/>
        </p:nvCxnSpPr>
        <p:spPr bwMode="auto">
          <a:xfrm>
            <a:off x="5793240" y="2853032"/>
            <a:ext cx="0" cy="86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02" name="Content Placeholder 8"/>
          <p:cNvSpPr>
            <a:spLocks noGrp="1"/>
          </p:cNvSpPr>
          <p:nvPr>
            <p:ph idx="1"/>
          </p:nvPr>
        </p:nvSpPr>
        <p:spPr>
          <a:xfrm>
            <a:off x="899592" y="4005064"/>
            <a:ext cx="7560840" cy="2089349"/>
          </a:xfrm>
        </p:spPr>
        <p:txBody>
          <a:bodyPr>
            <a:normAutofit fontScale="92500" lnSpcReduction="10000"/>
          </a:bodyPr>
          <a:lstStyle/>
          <a:p>
            <a:pPr>
              <a:buFont typeface="Arial"/>
              <a:buChar char="•"/>
            </a:pPr>
            <a:r>
              <a:rPr lang="en-US" u="sng" dirty="0" smtClean="0"/>
              <a:t>Issues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During the </a:t>
            </a:r>
            <a:r>
              <a:rPr lang="en-US" u="sng" dirty="0" smtClean="0"/>
              <a:t>resumed </a:t>
            </a:r>
            <a:r>
              <a:rPr lang="en-US" u="sng" dirty="0" err="1" smtClean="0"/>
              <a:t>backoff</a:t>
            </a:r>
            <a:r>
              <a:rPr lang="en-US" u="sng" dirty="0" smtClean="0"/>
              <a:t> period</a:t>
            </a:r>
            <a:r>
              <a:rPr lang="en-US" dirty="0" smtClean="0"/>
              <a:t>, STA requires preamble detection-based CCA on top of the on-going OBSS frame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In order to detect start of any frame transmission from MYBSS or any third BSSs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The higher we increase CCA-SD(ax), the more challenge to the preamble detection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2962856" y="2765248"/>
            <a:ext cx="184664" cy="216024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5</a:t>
            </a:r>
            <a:endParaRPr kumimoji="0" lang="en-US" sz="105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3163200" y="2765248"/>
            <a:ext cx="184664" cy="216024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4</a:t>
            </a:r>
            <a:endParaRPr kumimoji="0" lang="en-US" sz="105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5195104" y="2765248"/>
            <a:ext cx="184664" cy="216024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  <a:endParaRPr kumimoji="0" lang="en-US" sz="105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5403288" y="2765248"/>
            <a:ext cx="184664" cy="216024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2</a:t>
            </a:r>
            <a:endParaRPr kumimoji="0" lang="en-US" sz="105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5611472" y="2765248"/>
            <a:ext cx="184664" cy="216024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endParaRPr kumimoji="0" lang="en-US" sz="105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1652043" y="685801"/>
            <a:ext cx="5838326" cy="654967"/>
          </a:xfrm>
          <a:ln>
            <a:solidFill>
              <a:srgbClr val="0000FF"/>
            </a:solidFill>
          </a:ln>
        </p:spPr>
        <p:txBody>
          <a:bodyPr/>
          <a:lstStyle/>
          <a:p>
            <a:r>
              <a:rPr lang="ko-KR" altLang="en-US" sz="2800" dirty="0" smtClean="0"/>
              <a:t>*</a:t>
            </a:r>
            <a:r>
              <a:rPr lang="en-US" altLang="ko-KR" sz="2800" dirty="0" smtClean="0"/>
              <a:t> </a:t>
            </a:r>
            <a:r>
              <a:rPr lang="en-US" sz="2800" dirty="0" smtClean="0"/>
              <a:t>RX Procedure </a:t>
            </a:r>
            <a:r>
              <a:rPr lang="en-US" altLang="ko-KR" sz="2800" dirty="0" smtClean="0"/>
              <a:t>(Option 3) – cont’d</a:t>
            </a:r>
            <a:endParaRPr lang="en-US" sz="2800" dirty="0"/>
          </a:p>
        </p:txBody>
      </p:sp>
      <p:sp>
        <p:nvSpPr>
          <p:cNvPr id="7" name="Oval 6"/>
          <p:cNvSpPr/>
          <p:nvPr/>
        </p:nvSpPr>
        <p:spPr bwMode="auto">
          <a:xfrm>
            <a:off x="5116704" y="2773088"/>
            <a:ext cx="720080" cy="21602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Curved Connector 8"/>
          <p:cNvCxnSpPr>
            <a:endCxn id="7" idx="2"/>
          </p:cNvCxnSpPr>
          <p:nvPr/>
        </p:nvCxnSpPr>
        <p:spPr bwMode="auto">
          <a:xfrm rot="5400000" flipH="1" flipV="1">
            <a:off x="3778314" y="3098722"/>
            <a:ext cx="1556012" cy="1120768"/>
          </a:xfrm>
          <a:prstGeom prst="curvedConnector2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dot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690710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628800"/>
            <a:ext cx="7770813" cy="4536504"/>
          </a:xfrm>
        </p:spPr>
        <p:txBody>
          <a:bodyPr>
            <a:normAutofit fontScale="62500" lnSpcReduction="20000"/>
          </a:bodyPr>
          <a:lstStyle/>
          <a:p>
            <a:pPr>
              <a:buFont typeface="Arial"/>
              <a:buChar char="•"/>
            </a:pPr>
            <a:r>
              <a:rPr lang="en-US" altLang="ko-KR" dirty="0" smtClean="0"/>
              <a:t>We summarized several options for utilizing Enhanced CCA for 11ax.</a:t>
            </a:r>
          </a:p>
          <a:p>
            <a:pPr>
              <a:buFont typeface="Arial"/>
              <a:buChar char="•"/>
            </a:pPr>
            <a:r>
              <a:rPr lang="en-US" altLang="ko-KR" dirty="0" smtClean="0"/>
              <a:t>Many previous contributions </a:t>
            </a:r>
            <a:r>
              <a:rPr lang="en-US" altLang="ko-KR" dirty="0" smtClean="0"/>
              <a:t>seem </a:t>
            </a:r>
            <a:r>
              <a:rPr lang="en-US" altLang="ko-KR" dirty="0" smtClean="0"/>
              <a:t>to have tried to find the optimal CCA level within </a:t>
            </a:r>
            <a:r>
              <a:rPr lang="en-US" altLang="ko-KR" dirty="0" smtClean="0"/>
              <a:t>the </a:t>
            </a:r>
            <a:r>
              <a:rPr lang="en-US" altLang="ko-KR" dirty="0" smtClean="0"/>
              <a:t>Enhanced CCA – Option 1.</a:t>
            </a:r>
          </a:p>
          <a:p>
            <a:pPr>
              <a:buFont typeface="Arial"/>
              <a:buChar char="•"/>
            </a:pPr>
            <a:endParaRPr lang="en-US" altLang="ko-KR" dirty="0"/>
          </a:p>
          <a:p>
            <a:pPr>
              <a:buFont typeface="Arial"/>
              <a:buChar char="•"/>
            </a:pPr>
            <a:r>
              <a:rPr lang="en-US" altLang="ko-KR" dirty="0" smtClean="0"/>
              <a:t>We provided detailed design of Enhanced CCA – Option 3, that utilizes 11ah’s </a:t>
            </a:r>
            <a:r>
              <a:rPr lang="en-US" altLang="ko-KR" dirty="0"/>
              <a:t>BSS </a:t>
            </a:r>
            <a:r>
              <a:rPr lang="en-US" altLang="ko-KR" dirty="0" smtClean="0"/>
              <a:t>color feature and consideration of legacy devices.</a:t>
            </a:r>
          </a:p>
          <a:p>
            <a:pPr lvl="1">
              <a:buFont typeface="Arial"/>
              <a:buChar char="•"/>
            </a:pPr>
            <a:r>
              <a:rPr lang="en-US" dirty="0"/>
              <a:t>No MYBSS frame is sacrificed</a:t>
            </a:r>
          </a:p>
          <a:p>
            <a:pPr lvl="1">
              <a:buFont typeface="Arial"/>
              <a:buChar char="•"/>
            </a:pPr>
            <a:r>
              <a:rPr lang="en-US" dirty="0"/>
              <a:t>No legacy STA is unfairly treated</a:t>
            </a:r>
          </a:p>
          <a:p>
            <a:pPr lvl="1">
              <a:buFont typeface="Arial"/>
              <a:buChar char="•"/>
            </a:pPr>
            <a:r>
              <a:rPr lang="en-US" dirty="0"/>
              <a:t>No UL/DL coverage reduction</a:t>
            </a:r>
          </a:p>
          <a:p>
            <a:pPr lvl="1">
              <a:buFont typeface="Arial"/>
              <a:buChar char="•"/>
            </a:pPr>
            <a:r>
              <a:rPr lang="en-US" dirty="0"/>
              <a:t>Obtain spatial reuse on OBSS(ax) frames </a:t>
            </a:r>
            <a:r>
              <a:rPr lang="en-US" dirty="0" smtClean="0"/>
              <a:t>only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Still it requires careful evaluation for the optimal CCA-SD(ax) level selection</a:t>
            </a:r>
            <a:endParaRPr lang="en-US" dirty="0" smtClean="0"/>
          </a:p>
          <a:p>
            <a:pPr>
              <a:buFont typeface="Arial"/>
              <a:buChar char="•"/>
            </a:pPr>
            <a:endParaRPr lang="en-US" i="1" u="sng" dirty="0" smtClean="0"/>
          </a:p>
          <a:p>
            <a:pPr>
              <a:buFont typeface="Arial"/>
              <a:buChar char="•"/>
            </a:pPr>
            <a:r>
              <a:rPr lang="en-US" i="1" u="sng" dirty="0" smtClean="0"/>
              <a:t>Also there </a:t>
            </a:r>
            <a:r>
              <a:rPr lang="en-US" i="1" u="sng" dirty="0" smtClean="0"/>
              <a:t>are several problems [6] to solve, common for all Enhanced CCA </a:t>
            </a:r>
            <a:r>
              <a:rPr lang="en-US" i="1" u="sng" dirty="0" smtClean="0"/>
              <a:t>methods</a:t>
            </a:r>
            <a:endParaRPr lang="en-US" i="1" u="sng" dirty="0" smtClean="0"/>
          </a:p>
          <a:p>
            <a:pPr>
              <a:buFont typeface="Arial"/>
              <a:buChar char="•"/>
            </a:pPr>
            <a:endParaRPr lang="en-US" altLang="ko-KR" dirty="0" smtClean="0"/>
          </a:p>
          <a:p>
            <a:pPr>
              <a:buFont typeface="Arial"/>
              <a:buChar char="•"/>
            </a:pPr>
            <a:r>
              <a:rPr lang="en-US" altLang="ko-KR" dirty="0" smtClean="0"/>
              <a:t>Two identified issues on Enhanced CCA-Option 3 are</a:t>
            </a:r>
          </a:p>
          <a:p>
            <a:pPr lvl="1">
              <a:buFont typeface="Arial"/>
              <a:buChar char="•"/>
            </a:pPr>
            <a:r>
              <a:rPr lang="en-US" dirty="0"/>
              <a:t>How to protect MYBSS frames </a:t>
            </a:r>
            <a:r>
              <a:rPr lang="en-US" dirty="0" smtClean="0"/>
              <a:t>received </a:t>
            </a:r>
            <a:r>
              <a:rPr lang="en-US" dirty="0"/>
              <a:t>under CCA-SD(legacy) </a:t>
            </a:r>
            <a:r>
              <a:rPr lang="en-US" dirty="0" smtClean="0"/>
              <a:t>?</a:t>
            </a:r>
          </a:p>
          <a:p>
            <a:pPr lvl="1">
              <a:buFont typeface="Arial"/>
              <a:buChar char="•"/>
            </a:pPr>
            <a:r>
              <a:rPr lang="en-US" dirty="0"/>
              <a:t>The higher we increase CCA-SD(ax), the more challenge to the preamble </a:t>
            </a:r>
            <a:r>
              <a:rPr lang="en-US" dirty="0" smtClean="0"/>
              <a:t>detection during OBSS frame</a:t>
            </a:r>
            <a:endParaRPr lang="en-US" dirty="0"/>
          </a:p>
          <a:p>
            <a:pPr>
              <a:buFont typeface="Arial"/>
              <a:buChar char="•"/>
            </a:pPr>
            <a:endParaRPr lang="en-US" altLang="ko-K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John Son, WILUS Institue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185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John Son, WILUS Institue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752528"/>
          </a:xfrm>
          <a:solidFill>
            <a:schemeClr val="bg1"/>
          </a:solidFill>
          <a:ln/>
        </p:spPr>
        <p:txBody>
          <a:bodyPr>
            <a:normAutofit fontScale="92500"/>
          </a:bodyPr>
          <a:lstStyle/>
          <a:p>
            <a:pPr marL="0" indent="0"/>
            <a:r>
              <a:rPr lang="en-US" altLang="ko-KR" dirty="0" smtClean="0"/>
              <a:t>[1] </a:t>
            </a:r>
            <a:r>
              <a:rPr lang="en-US" altLang="ko-KR" dirty="0"/>
              <a:t>11-14/0629r0 Measurements on CCA Thresholds in OBSS Environments</a:t>
            </a:r>
          </a:p>
          <a:p>
            <a:pPr marL="0" indent="0"/>
            <a:r>
              <a:rPr lang="en-US" altLang="ko-KR" dirty="0" smtClean="0"/>
              <a:t>[2] </a:t>
            </a:r>
            <a:r>
              <a:rPr lang="en-US" dirty="0"/>
              <a:t>11-14/0082r0 Improved Spatial Reuse – Part I</a:t>
            </a:r>
          </a:p>
          <a:p>
            <a:pPr marL="0" indent="0"/>
            <a:r>
              <a:rPr lang="en-US" altLang="ko-KR" dirty="0" smtClean="0"/>
              <a:t>[3] </a:t>
            </a:r>
            <a:r>
              <a:rPr lang="en-US" altLang="ko-KR" dirty="0"/>
              <a:t>11-14/0372r2 System level simulations on increased spatial reuse</a:t>
            </a:r>
          </a:p>
          <a:p>
            <a:pPr marL="0" indent="0"/>
            <a:r>
              <a:rPr lang="en-US" altLang="ko-KR" dirty="0" smtClean="0"/>
              <a:t>[4] </a:t>
            </a:r>
            <a:r>
              <a:rPr lang="en-US" altLang="ko-KR" dirty="0"/>
              <a:t>11-14/0523r0 MAC simulation results for DSC and TPC</a:t>
            </a:r>
          </a:p>
          <a:p>
            <a:pPr marL="0" indent="0"/>
            <a:r>
              <a:rPr lang="en-US" altLang="ko-KR" dirty="0" smtClean="0"/>
              <a:t>[5] </a:t>
            </a:r>
            <a:r>
              <a:rPr lang="en-US" altLang="ko-KR" dirty="0"/>
              <a:t>11-14/0578r0 Residential Scenario CCA/TPC Simulation Discussion</a:t>
            </a:r>
          </a:p>
          <a:p>
            <a:pPr marL="0" indent="0"/>
            <a:r>
              <a:rPr lang="en-US" altLang="ko-KR" dirty="0" smtClean="0"/>
              <a:t>[6] </a:t>
            </a:r>
            <a:r>
              <a:rPr lang="en-US" altLang="ko-KR" dirty="0"/>
              <a:t>11-14/0637r0 Spatial Reuse and Coexistence with Legacy </a:t>
            </a:r>
            <a:r>
              <a:rPr lang="en-US" altLang="ko-KR" dirty="0" smtClean="0"/>
              <a:t>Devices</a:t>
            </a:r>
          </a:p>
          <a:p>
            <a:pPr marL="0" indent="0"/>
            <a:r>
              <a:rPr lang="en-US" altLang="ko-KR" dirty="0" smtClean="0"/>
              <a:t>[7] </a:t>
            </a:r>
            <a:r>
              <a:rPr lang="en-US" dirty="0"/>
              <a:t>11-14/0779r0 DSC Practical Usage</a:t>
            </a:r>
          </a:p>
          <a:p>
            <a:pPr marL="0" indent="0"/>
            <a:r>
              <a:rPr lang="en-US" altLang="ko-KR" dirty="0" smtClean="0"/>
              <a:t>[8] </a:t>
            </a:r>
            <a:r>
              <a:rPr lang="en-US" altLang="ko-KR" dirty="0"/>
              <a:t>11-13/1207r1 CID 205 BSSID Color </a:t>
            </a:r>
            <a:r>
              <a:rPr lang="en-US" altLang="ko-KR" dirty="0" smtClean="0"/>
              <a:t>Bits</a:t>
            </a:r>
          </a:p>
          <a:p>
            <a:pPr marL="0" indent="0"/>
            <a:endParaRPr lang="en-US" altLang="ko-KR" dirty="0"/>
          </a:p>
          <a:p>
            <a:pPr marL="0" indent="0"/>
            <a:endParaRPr lang="en-US" dirty="0" smtClean="0"/>
          </a:p>
          <a:p>
            <a:pPr marL="0" indent="0"/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R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John Son, WILUS Institue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>
            <a:normAutofit/>
          </a:bodyPr>
          <a:lstStyle/>
          <a:p>
            <a:pPr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In [1], we provided performance measurement results of increased CCA threshold in OBSS environment.</a:t>
            </a:r>
            <a:endParaRPr lang="en-US" dirty="0"/>
          </a:p>
          <a:p>
            <a:pPr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 smtClean="0"/>
          </a:p>
          <a:p>
            <a:pPr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Also there have been many contributions on Enhanced CCA for 11ax, which propose to increase CCA threshold for better spatial reuse. </a:t>
            </a:r>
          </a:p>
          <a:p>
            <a:pPr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In this contribution, we analyze several Enhanced CCA options while utilizing 11ah’s BSS color feature with legacy consideration. </a:t>
            </a:r>
          </a:p>
        </p:txBody>
      </p:sp>
    </p:spTree>
    <p:extLst>
      <p:ext uri="{BB962C8B-B14F-4D97-AF65-F5344CB8AC3E}">
        <p14:creationId xmlns:p14="http://schemas.microsoft.com/office/powerpoint/2010/main" val="170054326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CCA &amp; Enhanced CCA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00128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PHY </a:t>
            </a:r>
            <a:r>
              <a:rPr lang="en-US" dirty="0"/>
              <a:t>layer </a:t>
            </a:r>
            <a:r>
              <a:rPr lang="en-US" dirty="0" smtClean="0"/>
              <a:t>CCA (Clear Channel Assessment)</a:t>
            </a:r>
            <a:endParaRPr lang="en-US" dirty="0"/>
          </a:p>
          <a:p>
            <a:pPr lvl="1">
              <a:buFont typeface="Arial"/>
              <a:buChar char="•"/>
            </a:pPr>
            <a:r>
              <a:rPr lang="en-US" dirty="0" smtClean="0"/>
              <a:t>SD(Signal Detection)</a:t>
            </a:r>
            <a:r>
              <a:rPr lang="en-US" dirty="0"/>
              <a:t>: sensing </a:t>
            </a:r>
            <a:r>
              <a:rPr lang="en-US" dirty="0" smtClean="0"/>
              <a:t>802.11 preamble 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ED(Energy Detection)</a:t>
            </a:r>
            <a:r>
              <a:rPr lang="en-US" dirty="0"/>
              <a:t>: sensing </a:t>
            </a:r>
            <a:r>
              <a:rPr lang="en-US" dirty="0" smtClean="0"/>
              <a:t>the signal’s energy</a:t>
            </a:r>
          </a:p>
          <a:p>
            <a:pPr marL="0" indent="0"/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Enhanced CCA for 11ax [1]~[7]</a:t>
            </a:r>
          </a:p>
          <a:p>
            <a:pPr lvl="1">
              <a:buFont typeface="Arial"/>
              <a:buChar char="•"/>
            </a:pPr>
            <a:r>
              <a:rPr lang="en-US" u="sng" dirty="0" smtClean="0"/>
              <a:t>Increasing the CCA-SD(Signal Detection) threshold higher than -82dBm for better spatial reuse.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In [2][3], authors proposed simulation results of increased CCA level considering 802.11ah’s BSS color feature</a:t>
            </a:r>
          </a:p>
          <a:p>
            <a:pPr lvl="1">
              <a:buFont typeface="Arial"/>
              <a:buChar char="•"/>
            </a:pPr>
            <a:r>
              <a:rPr lang="en-US" b="1" i="1" dirty="0" smtClean="0"/>
              <a:t>We analyze how to incorporate 11ah’s BSS color feature for 11ax’s Enhanced CCA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John Son, WILUS Institue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1250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BSS Color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62664" cy="4328120"/>
          </a:xfrm>
        </p:spPr>
        <p:txBody>
          <a:bodyPr>
            <a:normAutofit fontScale="85000" lnSpcReduction="1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11ah’s BSS color [8]</a:t>
            </a:r>
          </a:p>
          <a:p>
            <a:pPr lvl="1">
              <a:buFont typeface="Arial"/>
              <a:buChar char="•"/>
            </a:pPr>
            <a:r>
              <a:rPr lang="en-US" b="1" dirty="0" smtClean="0"/>
              <a:t>Motivation: </a:t>
            </a:r>
            <a:r>
              <a:rPr lang="en-US" dirty="0" smtClean="0"/>
              <a:t>If the received frame is sent by another STA/AP in MYBSS, then spatial re-use is not possible </a:t>
            </a:r>
          </a:p>
          <a:p>
            <a:pPr lvl="1">
              <a:buFont typeface="Arial"/>
              <a:buChar char="•"/>
            </a:pPr>
            <a:r>
              <a:rPr lang="en-US" b="1" dirty="0" smtClean="0"/>
              <a:t>Sender STA/AP:</a:t>
            </a:r>
            <a:r>
              <a:rPr lang="en-US" dirty="0" smtClean="0"/>
              <a:t> In each frame, insert BSS color information (Color bits/PBSSID) that STA/AP is associated </a:t>
            </a:r>
            <a:r>
              <a:rPr lang="en-US" dirty="0" smtClean="0"/>
              <a:t>with </a:t>
            </a:r>
            <a:r>
              <a:rPr lang="en-US" altLang="ko-KR" dirty="0" smtClean="0"/>
              <a:t>(</a:t>
            </a:r>
            <a:r>
              <a:rPr lang="en-US" altLang="ko-KR" dirty="0" smtClean="0"/>
              <a:t>in PHY SIG field)</a:t>
            </a:r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b="1" dirty="0" smtClean="0"/>
              <a:t>Receiver STA/AP:</a:t>
            </a:r>
            <a:r>
              <a:rPr lang="en-US" dirty="0" smtClean="0"/>
              <a:t> For each incoming frame, inspect BSS color information,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if MYBSS frame, it is protected regardless of the signal level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if OBSS frame, it is protected only if the signal level is above the CCA threshold</a:t>
            </a:r>
          </a:p>
          <a:p>
            <a:pPr lvl="2">
              <a:buFont typeface="Arial"/>
              <a:buChar char="•"/>
            </a:pPr>
            <a:r>
              <a:rPr lang="en-US" i="1" u="sng" dirty="0" smtClean="0"/>
              <a:t>(note that the time required to complete CCA increases from BSS color inspection)</a:t>
            </a:r>
          </a:p>
          <a:p>
            <a:pPr lvl="1"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 smtClean="0"/>
              <a:t>Enhanced CCA for 11ax (w/ BSS color)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Operates </a:t>
            </a:r>
            <a:r>
              <a:rPr lang="en-US" dirty="0" smtClean="0"/>
              <a:t>same as </a:t>
            </a:r>
            <a:r>
              <a:rPr lang="en-US" dirty="0" smtClean="0"/>
              <a:t>above</a:t>
            </a:r>
            <a:r>
              <a:rPr lang="en-US" dirty="0" smtClean="0"/>
              <a:t>, </a:t>
            </a:r>
            <a:r>
              <a:rPr lang="en-US" b="1" i="1" dirty="0" smtClean="0"/>
              <a:t>except that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the CCA threshold applied to OBSS frame can be increased for better spatial reuse 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there are legacy (11a</a:t>
            </a:r>
            <a:r>
              <a:rPr lang="en-US" altLang="ko-KR" dirty="0" smtClean="0"/>
              <a:t>/</a:t>
            </a:r>
            <a:r>
              <a:rPr lang="en-US" dirty="0" smtClean="0"/>
              <a:t>n</a:t>
            </a:r>
            <a:r>
              <a:rPr lang="en-US" altLang="ko-KR" dirty="0" smtClean="0"/>
              <a:t>/</a:t>
            </a:r>
            <a:r>
              <a:rPr lang="en-US" dirty="0" smtClean="0"/>
              <a:t>ac) STAs having the lower CCA threshold (-82dBm) and the shorter CCA timing (4us)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John Son, WILUS Institue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0859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CCA Threshold levels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John Son, WILUS Institue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2014</a:t>
            </a:r>
            <a:endParaRPr lang="en-GB" dirty="0"/>
          </a:p>
        </p:txBody>
      </p:sp>
      <p:graphicFrame>
        <p:nvGraphicFramePr>
          <p:cNvPr id="20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2617712"/>
              </p:ext>
            </p:extLst>
          </p:nvPr>
        </p:nvGraphicFramePr>
        <p:xfrm>
          <a:off x="5601428" y="2040403"/>
          <a:ext cx="1669692" cy="3116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4846"/>
                <a:gridCol w="834846"/>
              </a:tblGrid>
              <a:tr h="779214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0000"/>
                          </a:solidFill>
                        </a:rPr>
                        <a:t>Any Signal</a:t>
                      </a:r>
                      <a:endParaRPr 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55842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OBSS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MYBSS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79214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 smtClean="0"/>
                        <a:t>OBSS</a:t>
                      </a:r>
                      <a:endParaRPr lang="en-US" sz="1400" i="1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MYBSS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23" name="Straight Connector 22"/>
          <p:cNvCxnSpPr/>
          <p:nvPr/>
        </p:nvCxnSpPr>
        <p:spPr bwMode="auto">
          <a:xfrm>
            <a:off x="5607884" y="2825163"/>
            <a:ext cx="1871998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5" name="Group 24"/>
          <p:cNvGrpSpPr/>
          <p:nvPr/>
        </p:nvGrpSpPr>
        <p:grpSpPr>
          <a:xfrm>
            <a:off x="5607072" y="5148121"/>
            <a:ext cx="1871999" cy="144016"/>
            <a:chOff x="5868144" y="5877272"/>
            <a:chExt cx="2016224" cy="144016"/>
          </a:xfrm>
        </p:grpSpPr>
        <p:cxnSp>
          <p:nvCxnSpPr>
            <p:cNvPr id="26" name="Curved Connector 25"/>
            <p:cNvCxnSpPr/>
            <p:nvPr/>
          </p:nvCxnSpPr>
          <p:spPr bwMode="auto">
            <a:xfrm>
              <a:off x="5868144" y="5877272"/>
              <a:ext cx="1008112" cy="144016"/>
            </a:xfrm>
            <a:prstGeom prst="curvedConnector3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Curved Connector 26"/>
            <p:cNvCxnSpPr/>
            <p:nvPr/>
          </p:nvCxnSpPr>
          <p:spPr bwMode="auto">
            <a:xfrm flipV="1">
              <a:off x="6876256" y="5877272"/>
              <a:ext cx="1008112" cy="144016"/>
            </a:xfrm>
            <a:prstGeom prst="curvedConnector3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8" name="TextBox 27"/>
          <p:cNvSpPr txBox="1"/>
          <p:nvPr/>
        </p:nvSpPr>
        <p:spPr>
          <a:xfrm>
            <a:off x="7452320" y="4873690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tx1"/>
                </a:solidFill>
              </a:rPr>
              <a:t>RX </a:t>
            </a:r>
          </a:p>
          <a:p>
            <a:r>
              <a:rPr lang="en-US" altLang="ko-KR" sz="1400" dirty="0" smtClean="0">
                <a:solidFill>
                  <a:schemeClr val="tx1"/>
                </a:solidFill>
              </a:rPr>
              <a:t>Sensitivity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443249" y="4227834"/>
            <a:ext cx="8320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tx1"/>
                </a:solidFill>
              </a:rPr>
              <a:t>CCA-SD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433618" y="2655645"/>
            <a:ext cx="9040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tx1"/>
                </a:solidFill>
              </a:rPr>
              <a:t>CCA-ED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1187624" y="5517224"/>
            <a:ext cx="288046" cy="28804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X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484943" y="5517224"/>
            <a:ext cx="2143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solidFill>
                  <a:schemeClr val="tx1"/>
                </a:solidFill>
              </a:rPr>
              <a:t>frame from X is protected 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487839" y="5885104"/>
            <a:ext cx="32281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/>
                </a:solidFill>
              </a:rPr>
              <a:t>f</a:t>
            </a:r>
            <a:r>
              <a:rPr lang="en-US" altLang="ko-KR" sz="1200" dirty="0" smtClean="0">
                <a:solidFill>
                  <a:schemeClr val="tx1"/>
                </a:solidFill>
              </a:rPr>
              <a:t>rame from X is NOT protected (for spatial reuse)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1187624" y="5877264"/>
            <a:ext cx="288046" cy="28804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X</a:t>
            </a: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5598000" y="4374175"/>
            <a:ext cx="1871999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5324888" y="1628800"/>
            <a:ext cx="2271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0" b="1" dirty="0" smtClean="0">
                <a:solidFill>
                  <a:schemeClr val="tx1"/>
                </a:solidFill>
              </a:rPr>
              <a:t>802.11ah AP/STA</a:t>
            </a:r>
            <a:endParaRPr lang="en-US" sz="1800" b="1" baseline="30000" dirty="0">
              <a:solidFill>
                <a:schemeClr val="tx1"/>
              </a:solidFill>
            </a:endParaRPr>
          </a:p>
        </p:txBody>
      </p:sp>
      <p:sp>
        <p:nvSpPr>
          <p:cNvPr id="12" name="Up Arrow 11"/>
          <p:cNvSpPr/>
          <p:nvPr/>
        </p:nvSpPr>
        <p:spPr bwMode="auto">
          <a:xfrm>
            <a:off x="883616" y="1844824"/>
            <a:ext cx="216024" cy="3326770"/>
          </a:xfrm>
          <a:prstGeom prst="upArrow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16792" y="3194392"/>
            <a:ext cx="9201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 smtClean="0">
                <a:solidFill>
                  <a:schemeClr val="tx1"/>
                </a:solidFill>
              </a:rPr>
              <a:t>received frame’s</a:t>
            </a:r>
          </a:p>
          <a:p>
            <a:pPr algn="ctr"/>
            <a:r>
              <a:rPr lang="en-US" sz="1400" i="1" dirty="0" smtClean="0">
                <a:solidFill>
                  <a:schemeClr val="tx1"/>
                </a:solidFill>
              </a:rPr>
              <a:t>RSSI</a:t>
            </a:r>
            <a:endParaRPr lang="en-US" sz="1400" i="1" dirty="0">
              <a:solidFill>
                <a:schemeClr val="tx1"/>
              </a:solidFill>
            </a:endParaRPr>
          </a:p>
        </p:txBody>
      </p:sp>
      <p:graphicFrame>
        <p:nvGraphicFramePr>
          <p:cNvPr id="34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3516526"/>
              </p:ext>
            </p:extLst>
          </p:nvPr>
        </p:nvGraphicFramePr>
        <p:xfrm>
          <a:off x="1187624" y="2035873"/>
          <a:ext cx="1663362" cy="3116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3362"/>
              </a:tblGrid>
              <a:tr h="77921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0000"/>
                          </a:solidFill>
                        </a:rPr>
                        <a:t>Any Signal</a:t>
                      </a:r>
                      <a:endParaRPr 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5842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Any BSS</a:t>
                      </a:r>
                      <a:endParaRPr lang="en-US" sz="14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79214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 smtClean="0"/>
                        <a:t>Any BSS</a:t>
                      </a:r>
                      <a:endParaRPr lang="en-US" sz="1400" b="0" i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5" name="Straight Connector 34"/>
          <p:cNvCxnSpPr/>
          <p:nvPr/>
        </p:nvCxnSpPr>
        <p:spPr bwMode="auto">
          <a:xfrm>
            <a:off x="1202093" y="2820633"/>
            <a:ext cx="1785731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6" name="Group 35"/>
          <p:cNvGrpSpPr/>
          <p:nvPr/>
        </p:nvGrpSpPr>
        <p:grpSpPr>
          <a:xfrm>
            <a:off x="1192683" y="5143591"/>
            <a:ext cx="1786134" cy="144016"/>
            <a:chOff x="5868144" y="5877272"/>
            <a:chExt cx="2016224" cy="144016"/>
          </a:xfrm>
        </p:grpSpPr>
        <p:cxnSp>
          <p:nvCxnSpPr>
            <p:cNvPr id="38" name="Curved Connector 37"/>
            <p:cNvCxnSpPr/>
            <p:nvPr/>
          </p:nvCxnSpPr>
          <p:spPr bwMode="auto">
            <a:xfrm>
              <a:off x="5868144" y="5877272"/>
              <a:ext cx="1008112" cy="144016"/>
            </a:xfrm>
            <a:prstGeom prst="curvedConnector3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Curved Connector 51"/>
            <p:cNvCxnSpPr/>
            <p:nvPr/>
          </p:nvCxnSpPr>
          <p:spPr bwMode="auto">
            <a:xfrm flipV="1">
              <a:off x="6876256" y="5877272"/>
              <a:ext cx="1008112" cy="144016"/>
            </a:xfrm>
            <a:prstGeom prst="curvedConnector3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3" name="TextBox 52"/>
          <p:cNvSpPr txBox="1"/>
          <p:nvPr/>
        </p:nvSpPr>
        <p:spPr>
          <a:xfrm>
            <a:off x="3005712" y="4869160"/>
            <a:ext cx="990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tx1"/>
                </a:solidFill>
              </a:rPr>
              <a:t>RX </a:t>
            </a:r>
          </a:p>
          <a:p>
            <a:r>
              <a:rPr lang="en-US" altLang="ko-KR" sz="1400" dirty="0" smtClean="0">
                <a:solidFill>
                  <a:schemeClr val="tx1"/>
                </a:solidFill>
              </a:rPr>
              <a:t>Sensitivity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996640" y="4223304"/>
            <a:ext cx="17372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tx1"/>
                </a:solidFill>
              </a:rPr>
              <a:t>CCA-SD (-82dBm)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987010" y="2651115"/>
            <a:ext cx="17468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tx1"/>
                </a:solidFill>
              </a:rPr>
              <a:t>CCA-ED (-62dBm)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 bwMode="auto">
          <a:xfrm>
            <a:off x="1192209" y="4369645"/>
            <a:ext cx="1785731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1187624" y="1656088"/>
            <a:ext cx="1679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b="1" dirty="0" smtClean="0">
                <a:solidFill>
                  <a:schemeClr val="tx1"/>
                </a:solidFill>
              </a:rPr>
              <a:t>802.11 AP/STA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32040" y="5631631"/>
            <a:ext cx="4139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i="1" dirty="0" smtClean="0">
                <a:solidFill>
                  <a:schemeClr val="tx1"/>
                </a:solidFill>
              </a:rPr>
              <a:t>1) Having the lower RX Sensitivity (~-90dBm) than the CCA-SD is common but implementation specific.  </a:t>
            </a:r>
            <a:endParaRPr lang="en-US" sz="12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774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Enhanced CCA for 11ax – Option 1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John Son, WILUS Institue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2014</a:t>
            </a:r>
            <a:endParaRPr lang="en-GB" dirty="0"/>
          </a:p>
        </p:txBody>
      </p:sp>
      <p:graphicFrame>
        <p:nvGraphicFramePr>
          <p:cNvPr id="34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2592439"/>
              </p:ext>
            </p:extLst>
          </p:nvPr>
        </p:nvGraphicFramePr>
        <p:xfrm>
          <a:off x="550262" y="2251897"/>
          <a:ext cx="1861498" cy="3121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1498"/>
              </a:tblGrid>
              <a:tr h="77921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0000"/>
                          </a:solidFill>
                        </a:rPr>
                        <a:t>Any Signal</a:t>
                      </a:r>
                      <a:endParaRPr 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57929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ANYBSS</a:t>
                      </a:r>
                      <a:endParaRPr lang="en-US" sz="14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84176">
                <a:tc>
                  <a:txBody>
                    <a:bodyPr/>
                    <a:lstStyle/>
                    <a:p>
                      <a:pPr algn="ctr"/>
                      <a:endParaRPr lang="en-US" sz="1400" i="1" dirty="0" smtClean="0"/>
                    </a:p>
                    <a:p>
                      <a:pPr algn="ctr"/>
                      <a:endParaRPr lang="en-US" sz="1400" i="1" dirty="0" smtClean="0"/>
                    </a:p>
                    <a:p>
                      <a:pPr algn="ctr"/>
                      <a:r>
                        <a:rPr lang="en-US" sz="1400" i="1" dirty="0" smtClean="0"/>
                        <a:t>ANYBSS</a:t>
                      </a:r>
                    </a:p>
                    <a:p>
                      <a:pPr algn="ctr"/>
                      <a:endParaRPr lang="en-US" sz="1400" i="1" dirty="0" smtClean="0"/>
                    </a:p>
                    <a:p>
                      <a:pPr algn="ctr"/>
                      <a:endParaRPr lang="en-US" sz="1400" b="0" i="1" dirty="0" smtClean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5" name="Straight Connector 34"/>
          <p:cNvCxnSpPr/>
          <p:nvPr/>
        </p:nvCxnSpPr>
        <p:spPr bwMode="auto">
          <a:xfrm>
            <a:off x="566003" y="3036657"/>
            <a:ext cx="1979998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6" name="Group 35"/>
          <p:cNvGrpSpPr/>
          <p:nvPr/>
        </p:nvGrpSpPr>
        <p:grpSpPr>
          <a:xfrm>
            <a:off x="556681" y="5359615"/>
            <a:ext cx="1979998" cy="144016"/>
            <a:chOff x="5868144" y="5877272"/>
            <a:chExt cx="2016224" cy="144016"/>
          </a:xfrm>
        </p:grpSpPr>
        <p:cxnSp>
          <p:nvCxnSpPr>
            <p:cNvPr id="38" name="Curved Connector 37"/>
            <p:cNvCxnSpPr/>
            <p:nvPr/>
          </p:nvCxnSpPr>
          <p:spPr bwMode="auto">
            <a:xfrm>
              <a:off x="5868144" y="5877272"/>
              <a:ext cx="1008112" cy="144016"/>
            </a:xfrm>
            <a:prstGeom prst="curvedConnector3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Curved Connector 51"/>
            <p:cNvCxnSpPr/>
            <p:nvPr/>
          </p:nvCxnSpPr>
          <p:spPr bwMode="auto">
            <a:xfrm flipV="1">
              <a:off x="6876256" y="5877272"/>
              <a:ext cx="1008112" cy="144016"/>
            </a:xfrm>
            <a:prstGeom prst="curvedConnector3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3" name="TextBox 52"/>
          <p:cNvSpPr txBox="1"/>
          <p:nvPr/>
        </p:nvSpPr>
        <p:spPr>
          <a:xfrm>
            <a:off x="2483768" y="508518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tx1"/>
                </a:solidFill>
              </a:rPr>
              <a:t>RX </a:t>
            </a:r>
          </a:p>
          <a:p>
            <a:r>
              <a:rPr lang="en-US" altLang="ko-KR" sz="1400" dirty="0" smtClean="0">
                <a:solidFill>
                  <a:schemeClr val="tx1"/>
                </a:solidFill>
              </a:rPr>
              <a:t>Sensitivity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483768" y="3629344"/>
            <a:ext cx="1665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tx1"/>
                </a:solidFill>
              </a:rPr>
              <a:t>CCA-SD(ax)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496426" y="2867139"/>
            <a:ext cx="13868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tx1"/>
                </a:solidFill>
              </a:rPr>
              <a:t>CCA-ED</a:t>
            </a:r>
            <a:r>
              <a:rPr lang="en-US" sz="1400" baseline="30000" dirty="0">
                <a:solidFill>
                  <a:schemeClr val="tx1"/>
                </a:solidFill>
              </a:rPr>
              <a:t>1)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 bwMode="auto">
          <a:xfrm>
            <a:off x="560807" y="3796880"/>
            <a:ext cx="1979998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611560" y="1872112"/>
            <a:ext cx="1683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b="1" dirty="0" smtClean="0">
                <a:solidFill>
                  <a:schemeClr val="tx1"/>
                </a:solidFill>
              </a:rPr>
              <a:t>11ax AP/STA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923928" y="1980083"/>
            <a:ext cx="4608512" cy="4041205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sz="2000" u="sng" dirty="0" smtClean="0"/>
              <a:t>Increased CCA</a:t>
            </a:r>
          </a:p>
          <a:p>
            <a:pPr lvl="1">
              <a:buFont typeface="Arial"/>
              <a:buChar char="•"/>
            </a:pPr>
            <a:r>
              <a:rPr lang="en-US" sz="1800" dirty="0" smtClean="0"/>
              <a:t>11ax AP/STA applies increased CCA-SD(ax) </a:t>
            </a:r>
            <a:r>
              <a:rPr lang="en-US" sz="1800" dirty="0" smtClean="0"/>
              <a:t>level </a:t>
            </a:r>
            <a:r>
              <a:rPr lang="en-US" sz="1800" dirty="0" smtClean="0"/>
              <a:t>on any received frame</a:t>
            </a:r>
          </a:p>
          <a:p>
            <a:pPr>
              <a:buFont typeface="Arial"/>
              <a:buChar char="•"/>
            </a:pPr>
            <a:endParaRPr lang="en-US" sz="2000" dirty="0" smtClean="0"/>
          </a:p>
          <a:p>
            <a:pPr>
              <a:buFont typeface="Arial"/>
              <a:buChar char="•"/>
            </a:pPr>
            <a:r>
              <a:rPr lang="en-US" sz="2000" dirty="0" smtClean="0"/>
              <a:t>Problems</a:t>
            </a:r>
          </a:p>
          <a:p>
            <a:pPr lvl="1">
              <a:buFont typeface="Arial"/>
              <a:buChar char="•"/>
            </a:pPr>
            <a:r>
              <a:rPr lang="en-US" sz="1800" dirty="0" smtClean="0"/>
              <a:t>Spatial reuse on MYBSS frame</a:t>
            </a:r>
          </a:p>
          <a:p>
            <a:pPr lvl="1">
              <a:buFont typeface="Arial"/>
              <a:buChar char="•"/>
            </a:pPr>
            <a:r>
              <a:rPr lang="en-US" sz="1800" dirty="0" smtClean="0"/>
              <a:t>Reduction of DL/UL coverage from the increased CCA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Unfair to legacy </a:t>
            </a:r>
            <a:r>
              <a:rPr lang="en-US" sz="1800" dirty="0" smtClean="0"/>
              <a:t>STAs</a:t>
            </a:r>
          </a:p>
          <a:p>
            <a:pPr lvl="1">
              <a:buFont typeface="Arial"/>
              <a:buChar char="•"/>
            </a:pPr>
            <a:r>
              <a:rPr lang="en-US" sz="1800" u="sng" dirty="0" smtClean="0"/>
              <a:t>It’s not trivial to find the optimal CCA-SD(ax) level that satisfies all scenarios.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08113" y="6093296"/>
            <a:ext cx="6844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i="1" dirty="0" smtClean="0">
                <a:solidFill>
                  <a:schemeClr val="tx1"/>
                </a:solidFill>
              </a:rPr>
              <a:t>1) CCA-ED also needs to be increased according to CCA-SD(ax). Not described here for simplicity.</a:t>
            </a:r>
            <a:endParaRPr lang="en-US" sz="1200" i="1" dirty="0">
              <a:solidFill>
                <a:schemeClr val="tx1"/>
              </a:solidFill>
            </a:endParaRPr>
          </a:p>
        </p:txBody>
      </p:sp>
      <p:cxnSp>
        <p:nvCxnSpPr>
          <p:cNvPr id="61" name="Straight Connector 60"/>
          <p:cNvCxnSpPr/>
          <p:nvPr/>
        </p:nvCxnSpPr>
        <p:spPr bwMode="auto">
          <a:xfrm>
            <a:off x="555232" y="4583013"/>
            <a:ext cx="198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/>
          <p:cNvCxnSpPr/>
          <p:nvPr/>
        </p:nvCxnSpPr>
        <p:spPr bwMode="auto">
          <a:xfrm flipV="1">
            <a:off x="2482320" y="3798913"/>
            <a:ext cx="0" cy="78221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7054028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Enhanced CCA for 11ax – Option 2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John Son, WILUS Institue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2014</a:t>
            </a:r>
            <a:endParaRPr lang="en-GB" dirty="0"/>
          </a:p>
        </p:txBody>
      </p:sp>
      <p:sp>
        <p:nvSpPr>
          <p:cNvPr id="60" name="TextBox 59"/>
          <p:cNvSpPr txBox="1"/>
          <p:nvPr/>
        </p:nvSpPr>
        <p:spPr>
          <a:xfrm>
            <a:off x="687875" y="1872112"/>
            <a:ext cx="1683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0" b="1" dirty="0" smtClean="0">
                <a:solidFill>
                  <a:schemeClr val="tx1"/>
                </a:solidFill>
              </a:rPr>
              <a:t>11ax AP/STA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923928" y="1981200"/>
            <a:ext cx="4824535" cy="4328120"/>
          </a:xfrm>
        </p:spPr>
        <p:txBody>
          <a:bodyPr>
            <a:normAutofit fontScale="92500" lnSpcReduction="10000"/>
          </a:bodyPr>
          <a:lstStyle/>
          <a:p>
            <a:pPr>
              <a:buFont typeface="Arial"/>
              <a:buChar char="•"/>
            </a:pPr>
            <a:r>
              <a:rPr lang="en-US" u="sng" dirty="0" smtClean="0"/>
              <a:t>Increased CCA + BSS color</a:t>
            </a:r>
          </a:p>
          <a:p>
            <a:pPr lvl="1">
              <a:buFont typeface="Arial"/>
              <a:buChar char="•"/>
            </a:pPr>
            <a:r>
              <a:rPr lang="en-US" dirty="0"/>
              <a:t>A frame received </a:t>
            </a:r>
            <a:r>
              <a:rPr lang="en-US" dirty="0" smtClean="0"/>
              <a:t>under CCA</a:t>
            </a:r>
            <a:r>
              <a:rPr lang="en-US" dirty="0"/>
              <a:t>-SD</a:t>
            </a:r>
            <a:r>
              <a:rPr lang="en-US" dirty="0" smtClean="0"/>
              <a:t>(ax</a:t>
            </a:r>
            <a:r>
              <a:rPr lang="en-US" dirty="0"/>
              <a:t>) </a:t>
            </a:r>
            <a:r>
              <a:rPr lang="en-US" dirty="0" smtClean="0"/>
              <a:t>level</a:t>
            </a:r>
            <a:r>
              <a:rPr lang="en-US" dirty="0" smtClean="0"/>
              <a:t> </a:t>
            </a:r>
            <a:r>
              <a:rPr lang="en-US" dirty="0" smtClean="0"/>
              <a:t>is BSS-color-inspected, and OBSS frame is NOT protected</a:t>
            </a:r>
            <a:endParaRPr lang="en-US" dirty="0"/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Problems</a:t>
            </a:r>
            <a:endParaRPr lang="en-US" dirty="0"/>
          </a:p>
          <a:p>
            <a:pPr lvl="1">
              <a:buFont typeface="Arial"/>
              <a:buChar char="•"/>
            </a:pPr>
            <a:r>
              <a:rPr lang="en-US" u="sng" dirty="0" smtClean="0"/>
              <a:t>Works only when there are no legacy STAs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11ax STA will require longer time to inspect received frame’s BSS color while legacy STA will finish normal CCA in much shorter time on the same frame</a:t>
            </a:r>
            <a:r>
              <a:rPr lang="en-US" dirty="0"/>
              <a:t> </a:t>
            </a:r>
            <a:r>
              <a:rPr lang="en-US" dirty="0" smtClean="0"/>
              <a:t>(disadvantageous to 11ax STA)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OBSS(legacy) STA is unfair</a:t>
            </a:r>
          </a:p>
        </p:txBody>
      </p:sp>
      <p:graphicFrame>
        <p:nvGraphicFramePr>
          <p:cNvPr id="1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5426091"/>
              </p:ext>
            </p:extLst>
          </p:nvPr>
        </p:nvGraphicFramePr>
        <p:xfrm>
          <a:off x="499498" y="2276872"/>
          <a:ext cx="2025856" cy="3096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7727"/>
                <a:gridCol w="1048129"/>
              </a:tblGrid>
              <a:tr h="75292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0000"/>
                          </a:solidFill>
                        </a:rPr>
                        <a:t>Any Signal</a:t>
                      </a:r>
                      <a:endParaRPr 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773054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OBSS</a:t>
                      </a:r>
                      <a:endParaRPr lang="en-US" sz="14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MYBSS</a:t>
                      </a:r>
                      <a:endParaRPr lang="en-US" sz="14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703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OBSS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 smtClean="0"/>
                    </a:p>
                    <a:p>
                      <a:pPr algn="ctr"/>
                      <a:endParaRPr lang="en-US" sz="1400" b="1" dirty="0" smtClean="0"/>
                    </a:p>
                    <a:p>
                      <a:pPr algn="ctr"/>
                      <a:r>
                        <a:rPr lang="en-US" sz="1400" b="1" dirty="0" smtClean="0"/>
                        <a:t>MYBSS</a:t>
                      </a:r>
                    </a:p>
                    <a:p>
                      <a:pPr algn="ctr"/>
                      <a:endParaRPr lang="en-US" sz="1400" b="1" dirty="0" smtClean="0"/>
                    </a:p>
                    <a:p>
                      <a:pPr algn="ctr"/>
                      <a:endParaRPr lang="en-US" sz="1400" b="1" dirty="0" smtClean="0"/>
                    </a:p>
                    <a:p>
                      <a:pPr algn="ctr"/>
                      <a:endParaRPr lang="en-US" sz="14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9" name="Straight Connector 18"/>
          <p:cNvCxnSpPr/>
          <p:nvPr/>
        </p:nvCxnSpPr>
        <p:spPr bwMode="auto">
          <a:xfrm>
            <a:off x="499497" y="3033477"/>
            <a:ext cx="2160000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2596916" y="2879589"/>
            <a:ext cx="9040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tx1"/>
                </a:solidFill>
              </a:rPr>
              <a:t>CCA-ED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510851" y="3816253"/>
            <a:ext cx="2160000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2608269" y="3662365"/>
            <a:ext cx="13876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tx1"/>
                </a:solidFill>
              </a:rPr>
              <a:t>CCA-SD(ax)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519922" y="4583013"/>
            <a:ext cx="216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25" name="Group 24"/>
          <p:cNvGrpSpPr/>
          <p:nvPr/>
        </p:nvGrpSpPr>
        <p:grpSpPr>
          <a:xfrm>
            <a:off x="501781" y="5373216"/>
            <a:ext cx="2160000" cy="144016"/>
            <a:chOff x="5868144" y="5877272"/>
            <a:chExt cx="2016224" cy="144016"/>
          </a:xfrm>
        </p:grpSpPr>
        <p:cxnSp>
          <p:nvCxnSpPr>
            <p:cNvPr id="26" name="Curved Connector 25"/>
            <p:cNvCxnSpPr/>
            <p:nvPr/>
          </p:nvCxnSpPr>
          <p:spPr bwMode="auto">
            <a:xfrm>
              <a:off x="5868144" y="5877272"/>
              <a:ext cx="1008112" cy="144016"/>
            </a:xfrm>
            <a:prstGeom prst="curvedConnector3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Curved Connector 26"/>
            <p:cNvCxnSpPr/>
            <p:nvPr/>
          </p:nvCxnSpPr>
          <p:spPr bwMode="auto">
            <a:xfrm flipV="1">
              <a:off x="6876256" y="5877272"/>
              <a:ext cx="1008112" cy="144016"/>
            </a:xfrm>
            <a:prstGeom prst="curvedConnector3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8" name="TextBox 27"/>
          <p:cNvSpPr txBox="1"/>
          <p:nvPr/>
        </p:nvSpPr>
        <p:spPr>
          <a:xfrm>
            <a:off x="2600572" y="5098785"/>
            <a:ext cx="942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tx1"/>
                </a:solidFill>
              </a:rPr>
              <a:t>RX </a:t>
            </a:r>
          </a:p>
          <a:p>
            <a:r>
              <a:rPr lang="en-US" altLang="ko-KR" sz="1400" dirty="0" smtClean="0">
                <a:solidFill>
                  <a:schemeClr val="tx1"/>
                </a:solidFill>
              </a:rPr>
              <a:t>Sensitivity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 bwMode="auto">
          <a:xfrm flipV="1">
            <a:off x="2619089" y="3798913"/>
            <a:ext cx="0" cy="78221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809081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Enhanced CCA for 11ax – Option 3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John Son, WILUS Institue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2014</a:t>
            </a:r>
            <a:endParaRPr lang="en-GB" dirty="0"/>
          </a:p>
        </p:txBody>
      </p:sp>
      <p:sp>
        <p:nvSpPr>
          <p:cNvPr id="60" name="TextBox 59"/>
          <p:cNvSpPr txBox="1"/>
          <p:nvPr/>
        </p:nvSpPr>
        <p:spPr>
          <a:xfrm>
            <a:off x="727930" y="1872112"/>
            <a:ext cx="1683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0" b="1" dirty="0" smtClean="0">
                <a:solidFill>
                  <a:schemeClr val="tx1"/>
                </a:solidFill>
              </a:rPr>
              <a:t>11ax AP/STA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283968" y="1981200"/>
            <a:ext cx="4752528" cy="4113213"/>
          </a:xfrm>
        </p:spPr>
        <p:txBody>
          <a:bodyPr>
            <a:normAutofit fontScale="77500" lnSpcReduction="20000"/>
          </a:bodyPr>
          <a:lstStyle/>
          <a:p>
            <a:pPr>
              <a:buFont typeface="Arial"/>
              <a:buChar char="•"/>
            </a:pPr>
            <a:r>
              <a:rPr lang="en-US" sz="2000" u="sng" dirty="0" smtClean="0"/>
              <a:t>Increased CCA + BSS color + legacy consider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A frame received </a:t>
            </a:r>
            <a:r>
              <a:rPr lang="en-US" sz="1800" dirty="0" err="1"/>
              <a:t>bet’n</a:t>
            </a:r>
            <a:r>
              <a:rPr lang="en-US" sz="1800" dirty="0"/>
              <a:t> CCA-SD(legacy) and CCA-</a:t>
            </a:r>
            <a:r>
              <a:rPr lang="en-US" sz="1800" dirty="0" smtClean="0"/>
              <a:t>SD(ax) </a:t>
            </a:r>
            <a:r>
              <a:rPr lang="en-US" sz="1800" dirty="0"/>
              <a:t>is </a:t>
            </a:r>
            <a:r>
              <a:rPr lang="en-US" sz="1800" dirty="0" smtClean="0"/>
              <a:t>BSS-color-inspected, OBSS(ax) </a:t>
            </a:r>
            <a:r>
              <a:rPr lang="en-US" sz="1800" dirty="0"/>
              <a:t>frame is NOT </a:t>
            </a:r>
            <a:r>
              <a:rPr lang="en-US" sz="1800" dirty="0" smtClean="0"/>
              <a:t>protected</a:t>
            </a:r>
          </a:p>
          <a:p>
            <a:pPr lvl="1">
              <a:buFont typeface="Arial"/>
              <a:buChar char="•"/>
            </a:pPr>
            <a:r>
              <a:rPr lang="en-US" sz="1800" dirty="0" smtClean="0"/>
              <a:t>A frame received below CCA-SD(legacy) is NOT protected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Problems</a:t>
            </a:r>
            <a:endParaRPr lang="en-US" dirty="0"/>
          </a:p>
          <a:p>
            <a:pPr lvl="1">
              <a:buFont typeface="Arial"/>
              <a:buChar char="•"/>
            </a:pPr>
            <a:r>
              <a:rPr lang="en-US" u="sng" dirty="0" smtClean="0"/>
              <a:t>Seeing no significant problems !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No MYBSS frame is sacrificed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No legacy STA is unfairly treated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No UL/DL coverage reduction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Obtain spatial reuse on OBSS(ax) frames only</a:t>
            </a:r>
          </a:p>
          <a:p>
            <a:pPr>
              <a:buFont typeface="Arial"/>
              <a:buChar char="•"/>
            </a:pPr>
            <a:endParaRPr lang="en-US" sz="2000" dirty="0" smtClean="0"/>
          </a:p>
          <a:p>
            <a:pPr>
              <a:buFont typeface="Arial"/>
              <a:buChar char="•"/>
            </a:pPr>
            <a:r>
              <a:rPr lang="en-US" sz="2100" u="sng" dirty="0" smtClean="0"/>
              <a:t>Issues for further enhancement</a:t>
            </a:r>
          </a:p>
          <a:p>
            <a:pPr lvl="1">
              <a:buFont typeface="Arial"/>
              <a:buChar char="•"/>
            </a:pPr>
            <a:r>
              <a:rPr lang="en-US" sz="1900" dirty="0" smtClean="0"/>
              <a:t>How to protect MYBSS frames received under CCA-SD(legacy)? Is it required?</a:t>
            </a:r>
          </a:p>
        </p:txBody>
      </p:sp>
      <p:graphicFrame>
        <p:nvGraphicFramePr>
          <p:cNvPr id="24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948279"/>
              </p:ext>
            </p:extLst>
          </p:nvPr>
        </p:nvGraphicFramePr>
        <p:xfrm>
          <a:off x="483224" y="2276872"/>
          <a:ext cx="2129817" cy="3096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536"/>
                <a:gridCol w="556585"/>
                <a:gridCol w="504056"/>
                <a:gridCol w="545640"/>
              </a:tblGrid>
              <a:tr h="752920">
                <a:tc gridSpan="4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0000"/>
                          </a:solidFill>
                        </a:rPr>
                        <a:t>Any Signal</a:t>
                      </a:r>
                      <a:endParaRPr 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73054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OBSS</a:t>
                      </a:r>
                      <a:endParaRPr lang="en-US" sz="14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MYBSS</a:t>
                      </a:r>
                      <a:endParaRPr lang="en-US" sz="14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78282">
                <a:tc>
                  <a:txBody>
                    <a:bodyPr/>
                    <a:lstStyle/>
                    <a:p>
                      <a:pPr algn="ctr"/>
                      <a:r>
                        <a:rPr lang="en-US" sz="1000" i="1" dirty="0" smtClean="0"/>
                        <a:t>OBSS</a:t>
                      </a:r>
                    </a:p>
                    <a:p>
                      <a:pPr algn="ctr"/>
                      <a:r>
                        <a:rPr lang="en-US" sz="1000" i="1" dirty="0" smtClean="0"/>
                        <a:t>(ax)</a:t>
                      </a:r>
                      <a:endParaRPr lang="en-US" sz="1000" i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i="0" dirty="0" smtClean="0"/>
                        <a:t>OBSS</a:t>
                      </a:r>
                    </a:p>
                    <a:p>
                      <a:pPr algn="ctr"/>
                      <a:r>
                        <a:rPr lang="en-US" sz="1000" b="1" i="0" dirty="0" smtClean="0"/>
                        <a:t>(legacy)</a:t>
                      </a:r>
                      <a:endParaRPr lang="en-US" sz="1000" b="1" i="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MYBSS</a:t>
                      </a:r>
                    </a:p>
                    <a:p>
                      <a:pPr algn="ctr"/>
                      <a:r>
                        <a:rPr lang="en-US" sz="1000" b="1" dirty="0" smtClean="0"/>
                        <a:t>(legacy)</a:t>
                      </a:r>
                      <a:endParaRPr lang="en-US" sz="10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MYBSS</a:t>
                      </a:r>
                    </a:p>
                    <a:p>
                      <a:pPr algn="ctr"/>
                      <a:r>
                        <a:rPr lang="en-US" sz="1000" b="1" dirty="0" smtClean="0"/>
                        <a:t>(ax)</a:t>
                      </a:r>
                      <a:endParaRPr lang="en-US" sz="10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n-US" sz="1000" i="1" dirty="0" smtClean="0"/>
                        <a:t>OBSS</a:t>
                      </a:r>
                    </a:p>
                    <a:p>
                      <a:pPr algn="ctr"/>
                      <a:r>
                        <a:rPr lang="en-US" sz="1000" i="1" dirty="0" smtClean="0"/>
                        <a:t>(ax)</a:t>
                      </a:r>
                      <a:endParaRPr lang="en-US" sz="1000" i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i="1" dirty="0" smtClean="0"/>
                        <a:t>OBSS</a:t>
                      </a:r>
                    </a:p>
                    <a:p>
                      <a:pPr algn="ctr"/>
                      <a:r>
                        <a:rPr lang="en-US" sz="1000" i="1" dirty="0" smtClean="0"/>
                        <a:t>(legacy)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1" dirty="0" smtClean="0"/>
                        <a:t>MYBSS</a:t>
                      </a:r>
                    </a:p>
                    <a:p>
                      <a:pPr algn="ctr"/>
                      <a:r>
                        <a:rPr lang="en-US" sz="1000" b="0" i="1" dirty="0" smtClean="0"/>
                        <a:t>(legacy)</a:t>
                      </a:r>
                      <a:endParaRPr lang="en-US" sz="1000" b="0" i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1" dirty="0" smtClean="0"/>
                        <a:t>MYBSS</a:t>
                      </a:r>
                    </a:p>
                    <a:p>
                      <a:pPr algn="ctr"/>
                      <a:r>
                        <a:rPr lang="en-US" sz="1000" b="0" i="1" dirty="0" smtClean="0"/>
                        <a:t>(ax)</a:t>
                      </a:r>
                      <a:endParaRPr lang="en-US" sz="1000" b="0" i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cxnSp>
        <p:nvCxnSpPr>
          <p:cNvPr id="29" name="Straight Connector 28"/>
          <p:cNvCxnSpPr/>
          <p:nvPr/>
        </p:nvCxnSpPr>
        <p:spPr bwMode="auto">
          <a:xfrm>
            <a:off x="481929" y="3033477"/>
            <a:ext cx="2231998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2668924" y="2879589"/>
            <a:ext cx="9040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tx1"/>
                </a:solidFill>
              </a:rPr>
              <a:t>CCA-ED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493283" y="3816253"/>
            <a:ext cx="2231998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2680277" y="3662365"/>
            <a:ext cx="13876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tx1"/>
                </a:solidFill>
              </a:rPr>
              <a:t>CCA-SD(ax)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 bwMode="auto">
          <a:xfrm>
            <a:off x="502354" y="4583013"/>
            <a:ext cx="2231998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35" name="Group 34"/>
          <p:cNvGrpSpPr/>
          <p:nvPr/>
        </p:nvGrpSpPr>
        <p:grpSpPr>
          <a:xfrm>
            <a:off x="484213" y="5373216"/>
            <a:ext cx="2231998" cy="144016"/>
            <a:chOff x="5868144" y="5877272"/>
            <a:chExt cx="2016224" cy="144016"/>
          </a:xfrm>
        </p:grpSpPr>
        <p:cxnSp>
          <p:nvCxnSpPr>
            <p:cNvPr id="36" name="Curved Connector 35"/>
            <p:cNvCxnSpPr/>
            <p:nvPr/>
          </p:nvCxnSpPr>
          <p:spPr bwMode="auto">
            <a:xfrm>
              <a:off x="5868144" y="5877272"/>
              <a:ext cx="1008112" cy="144016"/>
            </a:xfrm>
            <a:prstGeom prst="curvedConnector3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Curved Connector 36"/>
            <p:cNvCxnSpPr/>
            <p:nvPr/>
          </p:nvCxnSpPr>
          <p:spPr bwMode="auto">
            <a:xfrm flipV="1">
              <a:off x="6876256" y="5877272"/>
              <a:ext cx="1008112" cy="144016"/>
            </a:xfrm>
            <a:prstGeom prst="curvedConnector3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8" name="TextBox 37"/>
          <p:cNvSpPr txBox="1"/>
          <p:nvPr/>
        </p:nvSpPr>
        <p:spPr>
          <a:xfrm>
            <a:off x="2672580" y="5098785"/>
            <a:ext cx="942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tx1"/>
                </a:solidFill>
              </a:rPr>
              <a:t>RX </a:t>
            </a:r>
          </a:p>
          <a:p>
            <a:r>
              <a:rPr lang="en-US" altLang="ko-KR" sz="1400" dirty="0" smtClean="0">
                <a:solidFill>
                  <a:schemeClr val="tx1"/>
                </a:solidFill>
              </a:rPr>
              <a:t>Sensitivity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677720" y="4423759"/>
            <a:ext cx="1606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tx1"/>
                </a:solidFill>
              </a:rPr>
              <a:t>CCA-SD(legacy)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" name="Right Brace 9"/>
          <p:cNvSpPr/>
          <p:nvPr/>
        </p:nvSpPr>
        <p:spPr bwMode="auto">
          <a:xfrm>
            <a:off x="2676272" y="3909536"/>
            <a:ext cx="144016" cy="576064"/>
          </a:xfrm>
          <a:prstGeom prst="rightBrace">
            <a:avLst/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785780" y="3997802"/>
            <a:ext cx="1009812" cy="40011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1000" i="1" dirty="0" smtClean="0">
                <a:solidFill>
                  <a:schemeClr val="tx1"/>
                </a:solidFill>
              </a:rPr>
              <a:t>*</a:t>
            </a:r>
            <a:r>
              <a:rPr lang="en-US" altLang="ko-KR" sz="1000" i="1" dirty="0" smtClean="0">
                <a:solidFill>
                  <a:schemeClr val="tx1"/>
                </a:solidFill>
              </a:rPr>
              <a:t> RX procedure </a:t>
            </a:r>
          </a:p>
          <a:p>
            <a:r>
              <a:rPr lang="en-US" altLang="ko-KR" sz="1000" i="1" dirty="0" smtClean="0">
                <a:solidFill>
                  <a:schemeClr val="tx1"/>
                </a:solidFill>
              </a:rPr>
              <a:t>(see next slide)</a:t>
            </a:r>
          </a:p>
        </p:txBody>
      </p:sp>
      <p:cxnSp>
        <p:nvCxnSpPr>
          <p:cNvPr id="45" name="Straight Arrow Connector 44"/>
          <p:cNvCxnSpPr/>
          <p:nvPr/>
        </p:nvCxnSpPr>
        <p:spPr bwMode="auto">
          <a:xfrm flipH="1" flipV="1">
            <a:off x="2555776" y="5229200"/>
            <a:ext cx="2232248" cy="4320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" name="Rounded Rectangle 2"/>
          <p:cNvSpPr/>
          <p:nvPr/>
        </p:nvSpPr>
        <p:spPr bwMode="auto">
          <a:xfrm>
            <a:off x="1572867" y="4653136"/>
            <a:ext cx="1029714" cy="648072"/>
          </a:xfrm>
          <a:prstGeom prst="round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7696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7996" y="685801"/>
            <a:ext cx="4386421" cy="654967"/>
          </a:xfrm>
          <a:ln>
            <a:solidFill>
              <a:srgbClr val="0000FF"/>
            </a:solidFill>
          </a:ln>
        </p:spPr>
        <p:txBody>
          <a:bodyPr/>
          <a:lstStyle/>
          <a:p>
            <a:r>
              <a:rPr lang="ko-KR" altLang="en-US" sz="2800" dirty="0" smtClean="0"/>
              <a:t>*</a:t>
            </a:r>
            <a:r>
              <a:rPr lang="en-US" altLang="ko-KR" sz="2800" dirty="0" smtClean="0"/>
              <a:t> </a:t>
            </a:r>
            <a:r>
              <a:rPr lang="en-US" sz="2800" dirty="0" smtClean="0"/>
              <a:t>RX Procedure </a:t>
            </a:r>
            <a:r>
              <a:rPr lang="en-US" altLang="ko-KR" sz="2800" dirty="0" smtClean="0"/>
              <a:t>(Option 3)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John Son, WILUS Institue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2014</a:t>
            </a:r>
            <a:endParaRPr lang="en-GB" dirty="0"/>
          </a:p>
        </p:txBody>
      </p:sp>
      <p:sp>
        <p:nvSpPr>
          <p:cNvPr id="61" name="TextBox 60"/>
          <p:cNvSpPr txBox="1"/>
          <p:nvPr/>
        </p:nvSpPr>
        <p:spPr>
          <a:xfrm>
            <a:off x="3550778" y="4835727"/>
            <a:ext cx="206069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frame is protected regardless of the signal level 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65" name="Straight Connector 64"/>
          <p:cNvCxnSpPr/>
          <p:nvPr/>
        </p:nvCxnSpPr>
        <p:spPr bwMode="auto">
          <a:xfrm>
            <a:off x="1260474" y="5917550"/>
            <a:ext cx="7559998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6" name="Rectangle 65"/>
          <p:cNvSpPr/>
          <p:nvPr/>
        </p:nvSpPr>
        <p:spPr bwMode="auto">
          <a:xfrm>
            <a:off x="2340594" y="6025515"/>
            <a:ext cx="612000" cy="179996"/>
          </a:xfrm>
          <a:prstGeom prst="rect">
            <a:avLst/>
          </a:prstGeom>
          <a:solidFill>
            <a:schemeClr val="bg1"/>
          </a:solidFill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AIFS</a:t>
            </a:r>
            <a:endParaRPr kumimoji="0" lang="en-US" sz="105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1404490" y="5185637"/>
            <a:ext cx="504056" cy="71999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DATA </a:t>
            </a:r>
          </a:p>
        </p:txBody>
      </p:sp>
      <p:sp>
        <p:nvSpPr>
          <p:cNvPr id="74" name="Rectangle 73"/>
          <p:cNvSpPr/>
          <p:nvPr/>
        </p:nvSpPr>
        <p:spPr bwMode="auto">
          <a:xfrm>
            <a:off x="3355894" y="5554447"/>
            <a:ext cx="864371" cy="35999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Preamble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4219990" y="5554406"/>
            <a:ext cx="360000" cy="35999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BSS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Color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4579790" y="5554406"/>
            <a:ext cx="1584184" cy="35999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</a:p>
        </p:txBody>
      </p:sp>
      <p:cxnSp>
        <p:nvCxnSpPr>
          <p:cNvPr id="105" name="Straight Arrow Connector 104"/>
          <p:cNvCxnSpPr/>
          <p:nvPr/>
        </p:nvCxnSpPr>
        <p:spPr bwMode="auto">
          <a:xfrm>
            <a:off x="4579511" y="5295484"/>
            <a:ext cx="3" cy="252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8" name="Straight Arrow Connector 107"/>
          <p:cNvCxnSpPr/>
          <p:nvPr/>
        </p:nvCxnSpPr>
        <p:spPr bwMode="auto">
          <a:xfrm>
            <a:off x="2339794" y="6021435"/>
            <a:ext cx="61207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109" name="Straight Arrow Connector 108"/>
          <p:cNvCxnSpPr/>
          <p:nvPr/>
        </p:nvCxnSpPr>
        <p:spPr bwMode="auto">
          <a:xfrm>
            <a:off x="2963787" y="6021435"/>
            <a:ext cx="39607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10" name="Rectangle 109"/>
          <p:cNvSpPr/>
          <p:nvPr/>
        </p:nvSpPr>
        <p:spPr bwMode="auto">
          <a:xfrm>
            <a:off x="2951931" y="6025515"/>
            <a:ext cx="431998" cy="179996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dirty="0" err="1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backoff</a:t>
            </a:r>
            <a:endParaRPr kumimoji="0" lang="en-US" sz="105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1" name="Straight Connector 110"/>
          <p:cNvCxnSpPr/>
          <p:nvPr/>
        </p:nvCxnSpPr>
        <p:spPr bwMode="auto">
          <a:xfrm>
            <a:off x="2955798" y="5365375"/>
            <a:ext cx="0" cy="864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/>
          <p:cNvCxnSpPr/>
          <p:nvPr/>
        </p:nvCxnSpPr>
        <p:spPr bwMode="auto">
          <a:xfrm>
            <a:off x="3159095" y="5365376"/>
            <a:ext cx="0" cy="86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Straight Connector 112"/>
          <p:cNvCxnSpPr/>
          <p:nvPr/>
        </p:nvCxnSpPr>
        <p:spPr bwMode="auto">
          <a:xfrm>
            <a:off x="3359310" y="5365376"/>
            <a:ext cx="0" cy="86399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Straight Connector 113"/>
          <p:cNvCxnSpPr/>
          <p:nvPr/>
        </p:nvCxnSpPr>
        <p:spPr bwMode="auto">
          <a:xfrm>
            <a:off x="2339794" y="5365376"/>
            <a:ext cx="0" cy="86399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15" name="Rectangle 114"/>
          <p:cNvSpPr/>
          <p:nvPr/>
        </p:nvSpPr>
        <p:spPr bwMode="auto">
          <a:xfrm>
            <a:off x="6640642" y="6025550"/>
            <a:ext cx="612000" cy="179996"/>
          </a:xfrm>
          <a:prstGeom prst="rect">
            <a:avLst/>
          </a:prstGeom>
          <a:solidFill>
            <a:schemeClr val="bg1"/>
          </a:solidFill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AIFS</a:t>
            </a:r>
            <a:endParaRPr kumimoji="0" lang="en-US" sz="105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6" name="Straight Arrow Connector 115"/>
          <p:cNvCxnSpPr/>
          <p:nvPr/>
        </p:nvCxnSpPr>
        <p:spPr bwMode="auto">
          <a:xfrm>
            <a:off x="6639842" y="6021470"/>
            <a:ext cx="61207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122" name="Straight Connector 121"/>
          <p:cNvCxnSpPr/>
          <p:nvPr/>
        </p:nvCxnSpPr>
        <p:spPr bwMode="auto">
          <a:xfrm>
            <a:off x="6639842" y="5365411"/>
            <a:ext cx="0" cy="86399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31" name="Rectangle 130"/>
          <p:cNvSpPr/>
          <p:nvPr/>
        </p:nvSpPr>
        <p:spPr bwMode="auto">
          <a:xfrm>
            <a:off x="6344538" y="5554406"/>
            <a:ext cx="288000" cy="35999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  <a:prstDash val="sysDash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132" name="Rectangle 131"/>
          <p:cNvSpPr/>
          <p:nvPr/>
        </p:nvSpPr>
        <p:spPr bwMode="auto">
          <a:xfrm>
            <a:off x="2052562" y="5185636"/>
            <a:ext cx="288000" cy="71999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  <a:prstDash val="sysDash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395536" y="4213248"/>
            <a:ext cx="4906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buFont typeface="Arial"/>
              <a:buChar char="•"/>
            </a:pPr>
            <a:r>
              <a:rPr lang="en-US" sz="1800" b="1" u="sng" dirty="0" smtClean="0">
                <a:solidFill>
                  <a:schemeClr val="tx1"/>
                </a:solidFill>
              </a:rPr>
              <a:t>Case</a:t>
            </a:r>
            <a:r>
              <a:rPr lang="en-US" altLang="ko-KR" sz="1800" b="1" u="sng" dirty="0" smtClean="0">
                <a:solidFill>
                  <a:schemeClr val="tx1"/>
                </a:solidFill>
              </a:rPr>
              <a:t>2</a:t>
            </a:r>
            <a:r>
              <a:rPr lang="en-US" sz="1800" b="1" u="sng" dirty="0" smtClean="0">
                <a:solidFill>
                  <a:schemeClr val="tx1"/>
                </a:solidFill>
              </a:rPr>
              <a:t>) RX frame’s BSS color is MYBSS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3613824" y="2667083"/>
            <a:ext cx="192708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frame is protected if RSSI is above CCA-SD(legacy)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46" name="Straight Connector 145"/>
          <p:cNvCxnSpPr/>
          <p:nvPr/>
        </p:nvCxnSpPr>
        <p:spPr bwMode="auto">
          <a:xfrm>
            <a:off x="1260474" y="3765150"/>
            <a:ext cx="7559998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7" name="Rectangle 146"/>
          <p:cNvSpPr/>
          <p:nvPr/>
        </p:nvSpPr>
        <p:spPr bwMode="auto">
          <a:xfrm>
            <a:off x="2340594" y="3873115"/>
            <a:ext cx="612000" cy="179996"/>
          </a:xfrm>
          <a:prstGeom prst="rect">
            <a:avLst/>
          </a:prstGeom>
          <a:solidFill>
            <a:schemeClr val="bg1"/>
          </a:solidFill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AIFS</a:t>
            </a:r>
            <a:endParaRPr kumimoji="0" lang="en-US" sz="105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1404490" y="3033237"/>
            <a:ext cx="504056" cy="71999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DATA 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3355894" y="3402047"/>
            <a:ext cx="864371" cy="359999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Preamble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0" name="Rectangle 149"/>
          <p:cNvSpPr/>
          <p:nvPr/>
        </p:nvSpPr>
        <p:spPr bwMode="auto">
          <a:xfrm>
            <a:off x="4219990" y="3402006"/>
            <a:ext cx="360000" cy="359999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No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Color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4579790" y="3402006"/>
            <a:ext cx="1584184" cy="359999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</a:p>
        </p:txBody>
      </p:sp>
      <p:cxnSp>
        <p:nvCxnSpPr>
          <p:cNvPr id="152" name="Straight Arrow Connector 151"/>
          <p:cNvCxnSpPr/>
          <p:nvPr/>
        </p:nvCxnSpPr>
        <p:spPr bwMode="auto">
          <a:xfrm>
            <a:off x="4579511" y="3134868"/>
            <a:ext cx="3" cy="252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3" name="Straight Arrow Connector 152"/>
          <p:cNvCxnSpPr/>
          <p:nvPr/>
        </p:nvCxnSpPr>
        <p:spPr bwMode="auto">
          <a:xfrm>
            <a:off x="2339794" y="3869035"/>
            <a:ext cx="61207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154" name="Straight Arrow Connector 153"/>
          <p:cNvCxnSpPr/>
          <p:nvPr/>
        </p:nvCxnSpPr>
        <p:spPr bwMode="auto">
          <a:xfrm>
            <a:off x="2963787" y="3869035"/>
            <a:ext cx="39607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55" name="Rectangle 154"/>
          <p:cNvSpPr/>
          <p:nvPr/>
        </p:nvSpPr>
        <p:spPr bwMode="auto">
          <a:xfrm>
            <a:off x="2951931" y="3873115"/>
            <a:ext cx="431998" cy="179996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dirty="0" err="1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backoff</a:t>
            </a:r>
            <a:endParaRPr kumimoji="0" lang="en-US" sz="105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6" name="Straight Connector 155"/>
          <p:cNvCxnSpPr/>
          <p:nvPr/>
        </p:nvCxnSpPr>
        <p:spPr bwMode="auto">
          <a:xfrm>
            <a:off x="2955798" y="3212975"/>
            <a:ext cx="0" cy="864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7" name="Straight Connector 156"/>
          <p:cNvCxnSpPr/>
          <p:nvPr/>
        </p:nvCxnSpPr>
        <p:spPr bwMode="auto">
          <a:xfrm>
            <a:off x="3159095" y="3212976"/>
            <a:ext cx="0" cy="86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8" name="Straight Connector 157"/>
          <p:cNvCxnSpPr/>
          <p:nvPr/>
        </p:nvCxnSpPr>
        <p:spPr bwMode="auto">
          <a:xfrm>
            <a:off x="3359310" y="3212976"/>
            <a:ext cx="0" cy="86399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9" name="Straight Connector 158"/>
          <p:cNvCxnSpPr/>
          <p:nvPr/>
        </p:nvCxnSpPr>
        <p:spPr bwMode="auto">
          <a:xfrm>
            <a:off x="2339794" y="3212976"/>
            <a:ext cx="0" cy="86399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60" name="Rectangle 159"/>
          <p:cNvSpPr/>
          <p:nvPr/>
        </p:nvSpPr>
        <p:spPr bwMode="auto">
          <a:xfrm>
            <a:off x="6640642" y="3873150"/>
            <a:ext cx="612000" cy="179996"/>
          </a:xfrm>
          <a:prstGeom prst="rect">
            <a:avLst/>
          </a:prstGeom>
          <a:solidFill>
            <a:schemeClr val="bg1"/>
          </a:solidFill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AIFS</a:t>
            </a:r>
            <a:endParaRPr kumimoji="0" lang="en-US" sz="105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61" name="Straight Arrow Connector 160"/>
          <p:cNvCxnSpPr/>
          <p:nvPr/>
        </p:nvCxnSpPr>
        <p:spPr bwMode="auto">
          <a:xfrm>
            <a:off x="6639842" y="3869070"/>
            <a:ext cx="61207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162" name="Straight Arrow Connector 161"/>
          <p:cNvCxnSpPr/>
          <p:nvPr/>
        </p:nvCxnSpPr>
        <p:spPr bwMode="auto">
          <a:xfrm>
            <a:off x="7266670" y="3869070"/>
            <a:ext cx="57988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63" name="Rectangle 162"/>
          <p:cNvSpPr/>
          <p:nvPr/>
        </p:nvSpPr>
        <p:spPr bwMode="auto">
          <a:xfrm>
            <a:off x="7211634" y="3873150"/>
            <a:ext cx="711934" cy="347938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dirty="0" err="1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b</a:t>
            </a:r>
            <a:r>
              <a:rPr lang="en-US" sz="1050" dirty="0" err="1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ackoff</a:t>
            </a:r>
            <a:endParaRPr lang="en-US" sz="1050" dirty="0" smtClean="0">
              <a:solidFill>
                <a:srgbClr val="000000"/>
              </a:solidFill>
              <a:latin typeface="Times New Roman" pitchFamily="16" charset="0"/>
              <a:ea typeface="MS Gothic" charset="-128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(resumed)</a:t>
            </a:r>
          </a:p>
        </p:txBody>
      </p:sp>
      <p:cxnSp>
        <p:nvCxnSpPr>
          <p:cNvPr id="164" name="Straight Connector 163"/>
          <p:cNvCxnSpPr/>
          <p:nvPr/>
        </p:nvCxnSpPr>
        <p:spPr bwMode="auto">
          <a:xfrm>
            <a:off x="7255846" y="3213010"/>
            <a:ext cx="0" cy="864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5" name="Straight Connector 164"/>
          <p:cNvCxnSpPr/>
          <p:nvPr/>
        </p:nvCxnSpPr>
        <p:spPr bwMode="auto">
          <a:xfrm>
            <a:off x="7460350" y="3213011"/>
            <a:ext cx="0" cy="86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6" name="Straight Connector 165"/>
          <p:cNvCxnSpPr/>
          <p:nvPr/>
        </p:nvCxnSpPr>
        <p:spPr bwMode="auto">
          <a:xfrm>
            <a:off x="7663647" y="3213011"/>
            <a:ext cx="0" cy="86399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7" name="Straight Connector 166"/>
          <p:cNvCxnSpPr/>
          <p:nvPr/>
        </p:nvCxnSpPr>
        <p:spPr bwMode="auto">
          <a:xfrm>
            <a:off x="6639842" y="3213011"/>
            <a:ext cx="0" cy="86399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68" name="Rectangle 167"/>
          <p:cNvSpPr/>
          <p:nvPr/>
        </p:nvSpPr>
        <p:spPr bwMode="auto">
          <a:xfrm>
            <a:off x="6344538" y="3402006"/>
            <a:ext cx="288000" cy="359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169" name="Rectangle 168"/>
          <p:cNvSpPr/>
          <p:nvPr/>
        </p:nvSpPr>
        <p:spPr bwMode="auto">
          <a:xfrm>
            <a:off x="2052562" y="3033236"/>
            <a:ext cx="288000" cy="71999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  <a:prstDash val="sysDash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170" name="Rectangle 169"/>
          <p:cNvSpPr/>
          <p:nvPr/>
        </p:nvSpPr>
        <p:spPr bwMode="auto">
          <a:xfrm>
            <a:off x="7876528" y="3041828"/>
            <a:ext cx="864096" cy="71999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My TX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DATA </a:t>
            </a:r>
          </a:p>
        </p:txBody>
      </p:sp>
      <p:sp>
        <p:nvSpPr>
          <p:cNvPr id="171" name="TextBox 170"/>
          <p:cNvSpPr txBox="1"/>
          <p:nvPr/>
        </p:nvSpPr>
        <p:spPr>
          <a:xfrm>
            <a:off x="395536" y="2060848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buFont typeface="Arial"/>
              <a:buChar char="•"/>
            </a:pPr>
            <a:r>
              <a:rPr lang="en-US" sz="1800" b="1" u="sng" dirty="0" smtClean="0">
                <a:solidFill>
                  <a:schemeClr val="tx1"/>
                </a:solidFill>
              </a:rPr>
              <a:t>Case</a:t>
            </a:r>
            <a:r>
              <a:rPr lang="en-US" altLang="ko-KR" sz="1800" b="1" u="sng" dirty="0" smtClean="0">
                <a:solidFill>
                  <a:schemeClr val="tx1"/>
                </a:solidFill>
              </a:rPr>
              <a:t>1</a:t>
            </a:r>
            <a:r>
              <a:rPr lang="en-US" sz="1800" b="1" u="sng" dirty="0" smtClean="0">
                <a:solidFill>
                  <a:schemeClr val="tx1"/>
                </a:solidFill>
              </a:rPr>
              <a:t>) RX frame does not have BSS color (legacy frame)</a:t>
            </a:r>
          </a:p>
        </p:txBody>
      </p:sp>
      <p:cxnSp>
        <p:nvCxnSpPr>
          <p:cNvPr id="172" name="Straight Connector 171"/>
          <p:cNvCxnSpPr/>
          <p:nvPr/>
        </p:nvCxnSpPr>
        <p:spPr bwMode="auto">
          <a:xfrm>
            <a:off x="7859400" y="3213072"/>
            <a:ext cx="0" cy="86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3" name="Straight Arrow Connector 172"/>
          <p:cNvCxnSpPr/>
          <p:nvPr/>
        </p:nvCxnSpPr>
        <p:spPr bwMode="auto">
          <a:xfrm>
            <a:off x="7266364" y="6029310"/>
            <a:ext cx="57988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74" name="Rectangle 173"/>
          <p:cNvSpPr/>
          <p:nvPr/>
        </p:nvSpPr>
        <p:spPr bwMode="auto">
          <a:xfrm>
            <a:off x="7211328" y="6033390"/>
            <a:ext cx="711934" cy="347938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dirty="0" err="1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b</a:t>
            </a:r>
            <a:r>
              <a:rPr lang="en-US" sz="1050" dirty="0" err="1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ackoff</a:t>
            </a:r>
            <a:endParaRPr lang="en-US" sz="1050" dirty="0" smtClean="0">
              <a:solidFill>
                <a:srgbClr val="000000"/>
              </a:solidFill>
              <a:latin typeface="Times New Roman" pitchFamily="16" charset="0"/>
              <a:ea typeface="MS Gothic" charset="-128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(resumed)</a:t>
            </a:r>
          </a:p>
        </p:txBody>
      </p:sp>
      <p:cxnSp>
        <p:nvCxnSpPr>
          <p:cNvPr id="175" name="Straight Connector 174"/>
          <p:cNvCxnSpPr/>
          <p:nvPr/>
        </p:nvCxnSpPr>
        <p:spPr bwMode="auto">
          <a:xfrm>
            <a:off x="7255540" y="5373250"/>
            <a:ext cx="0" cy="864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6" name="Straight Connector 175"/>
          <p:cNvCxnSpPr/>
          <p:nvPr/>
        </p:nvCxnSpPr>
        <p:spPr bwMode="auto">
          <a:xfrm>
            <a:off x="7460044" y="5373251"/>
            <a:ext cx="0" cy="86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7" name="Straight Connector 176"/>
          <p:cNvCxnSpPr/>
          <p:nvPr/>
        </p:nvCxnSpPr>
        <p:spPr bwMode="auto">
          <a:xfrm>
            <a:off x="7663341" y="5373251"/>
            <a:ext cx="0" cy="86399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78" name="Rectangle 177"/>
          <p:cNvSpPr/>
          <p:nvPr/>
        </p:nvSpPr>
        <p:spPr bwMode="auto">
          <a:xfrm>
            <a:off x="7876222" y="5202068"/>
            <a:ext cx="864096" cy="71999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My TX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DATA </a:t>
            </a:r>
          </a:p>
        </p:txBody>
      </p:sp>
      <p:cxnSp>
        <p:nvCxnSpPr>
          <p:cNvPr id="179" name="Straight Connector 178"/>
          <p:cNvCxnSpPr/>
          <p:nvPr/>
        </p:nvCxnSpPr>
        <p:spPr bwMode="auto">
          <a:xfrm>
            <a:off x="7859094" y="5373312"/>
            <a:ext cx="0" cy="86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80" name="TextBox 179"/>
          <p:cNvSpPr txBox="1"/>
          <p:nvPr/>
        </p:nvSpPr>
        <p:spPr>
          <a:xfrm>
            <a:off x="395536" y="1414517"/>
            <a:ext cx="8892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buFont typeface="Arial"/>
              <a:buChar char="•"/>
            </a:pPr>
            <a:r>
              <a:rPr lang="en-US" sz="1800" u="sng" dirty="0" smtClean="0">
                <a:solidFill>
                  <a:schemeClr val="tx1"/>
                </a:solidFill>
              </a:rPr>
              <a:t>When RX frame’s signal level is </a:t>
            </a:r>
            <a:r>
              <a:rPr lang="en-US" sz="1800" u="sng" dirty="0" err="1" smtClean="0">
                <a:solidFill>
                  <a:schemeClr val="tx1"/>
                </a:solidFill>
              </a:rPr>
              <a:t>bet’n</a:t>
            </a:r>
            <a:r>
              <a:rPr lang="en-US" sz="1800" u="sng" dirty="0" smtClean="0">
                <a:solidFill>
                  <a:schemeClr val="tx1"/>
                </a:solidFill>
              </a:rPr>
              <a:t> CCA-SD(legacy) and CCA-SD(ax), there are three Cases as follows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2962856" y="3139520"/>
            <a:ext cx="184664" cy="216024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5</a:t>
            </a:r>
            <a:endParaRPr kumimoji="0" lang="en-US" sz="105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3163200" y="3139520"/>
            <a:ext cx="184664" cy="216024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4</a:t>
            </a:r>
            <a:endParaRPr kumimoji="0" lang="en-US" sz="105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7259816" y="3139520"/>
            <a:ext cx="184664" cy="216024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  <a:endParaRPr kumimoji="0" lang="en-US" sz="105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7468000" y="3139520"/>
            <a:ext cx="184664" cy="216024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2</a:t>
            </a:r>
            <a:endParaRPr kumimoji="0" lang="en-US" sz="105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7676184" y="3139520"/>
            <a:ext cx="184664" cy="216024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endParaRPr kumimoji="0" lang="en-US" sz="105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2964304" y="5356088"/>
            <a:ext cx="184664" cy="216024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5</a:t>
            </a:r>
            <a:endParaRPr kumimoji="0" lang="en-US" sz="105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3164648" y="5356088"/>
            <a:ext cx="184664" cy="216024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4</a:t>
            </a:r>
            <a:endParaRPr kumimoji="0" lang="en-US" sz="105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7261264" y="5356088"/>
            <a:ext cx="184664" cy="216024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  <a:endParaRPr kumimoji="0" lang="en-US" sz="105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7469448" y="5356088"/>
            <a:ext cx="184664" cy="216024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2</a:t>
            </a:r>
            <a:endParaRPr kumimoji="0" lang="en-US" sz="105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7677632" y="5356088"/>
            <a:ext cx="184664" cy="216024"/>
          </a:xfrm>
          <a:prstGeom prst="rect">
            <a:avLst/>
          </a:prstGeom>
          <a:noFill/>
          <a:ln w="3175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endParaRPr kumimoji="0" lang="en-US" sz="105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3125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6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13627</TotalTime>
  <Words>1541</Words>
  <Application>Microsoft Macintosh PowerPoint</Application>
  <PresentationFormat>On-screen Show (4:3)</PresentationFormat>
  <Paragraphs>294</Paragraphs>
  <Slides>12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Office Theme</vt:lpstr>
      <vt:lpstr>6_802-11-Submission</vt:lpstr>
      <vt:lpstr>7_802-11-Submission</vt:lpstr>
      <vt:lpstr>Document</vt:lpstr>
      <vt:lpstr>Further Considerations on  Enhanced CCA for 11ax</vt:lpstr>
      <vt:lpstr>Introduction</vt:lpstr>
      <vt:lpstr>CCA &amp; Enhanced CCA</vt:lpstr>
      <vt:lpstr>BSS Color</vt:lpstr>
      <vt:lpstr>Current CCA Threshold levels </vt:lpstr>
      <vt:lpstr>Enhanced CCA for 11ax – Option 1 </vt:lpstr>
      <vt:lpstr>Enhanced CCA for 11ax – Option 2 </vt:lpstr>
      <vt:lpstr>Enhanced CCA for 11ax – Option 3 </vt:lpstr>
      <vt:lpstr>* RX Procedure (Option 3)</vt:lpstr>
      <vt:lpstr>* RX Procedure (Option 3) – cont’d</vt:lpstr>
      <vt:lpstr>Summary</vt:lpstr>
      <vt:lpstr>References</vt:lpstr>
    </vt:vector>
  </TitlesOfParts>
  <Company>WILUS Institute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Experiments on CCA levels</dc:title>
  <dc:creator>John Son</dc:creator>
  <cp:lastModifiedBy>John Son</cp:lastModifiedBy>
  <cp:revision>346</cp:revision>
  <cp:lastPrinted>2014-07-13T07:41:18Z</cp:lastPrinted>
  <dcterms:created xsi:type="dcterms:W3CDTF">2014-04-14T10:59:07Z</dcterms:created>
  <dcterms:modified xsi:type="dcterms:W3CDTF">2014-07-15T20:26:04Z</dcterms:modified>
</cp:coreProperties>
</file>