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75" r:id="rId4"/>
    <p:sldId id="285" r:id="rId5"/>
    <p:sldId id="284" r:id="rId6"/>
    <p:sldId id="269" r:id="rId7"/>
    <p:sldId id="277" r:id="rId8"/>
    <p:sldId id="281" r:id="rId9"/>
    <p:sldId id="282" r:id="rId10"/>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88" autoAdjust="0"/>
    <p:restoredTop sz="91761" autoAdjust="0"/>
  </p:normalViewPr>
  <p:slideViewPr>
    <p:cSldViewPr>
      <p:cViewPr>
        <p:scale>
          <a:sx n="70" d="100"/>
          <a:sy n="70" d="100"/>
        </p:scale>
        <p:origin x="-804" y="-198"/>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7" d="100"/>
          <a:sy n="67" d="100"/>
        </p:scale>
        <p:origin x="3101" y="43"/>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802.11-14/0844r0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July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xmlns=""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802.11-14/0844r0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July 2014</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xmlns=""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802.11-14/0844r0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July 2014</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xmlns=""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802.11-14/0844r0</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July 2014</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xmlns=""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802.11-14/0844r0</a:t>
            </a:r>
            <a:endParaRPr lang="en-US" dirty="0"/>
          </a:p>
        </p:txBody>
      </p:sp>
      <p:sp>
        <p:nvSpPr>
          <p:cNvPr id="5" name="Date Placeholder 4"/>
          <p:cNvSpPr>
            <a:spLocks noGrp="1"/>
          </p:cNvSpPr>
          <p:nvPr>
            <p:ph type="dt" idx="11"/>
          </p:nvPr>
        </p:nvSpPr>
        <p:spPr/>
        <p:txBody>
          <a:bodyPr/>
          <a:lstStyle/>
          <a:p>
            <a:pPr>
              <a:defRPr/>
            </a:pPr>
            <a:r>
              <a:rPr lang="en-US" smtClean="0"/>
              <a:t>July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The loss is due to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xmlns="" val="601314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(Initial Budget, Final budget )</a:t>
            </a:r>
          </a:p>
          <a:p>
            <a:pPr defTabSz="933450"/>
            <a:r>
              <a:rPr lang="en-US" dirty="0" smtClean="0">
                <a:latin typeface="Times New Roman" pitchFamily="18" charset="0"/>
              </a:rPr>
              <a:t>The numbers in red are a negative (deficit), and the black are a positive (surplus)</a:t>
            </a:r>
          </a:p>
        </p:txBody>
      </p:sp>
    </p:spTree>
    <p:extLst>
      <p:ext uri="{BB962C8B-B14F-4D97-AF65-F5344CB8AC3E}">
        <p14:creationId xmlns:p14="http://schemas.microsoft.com/office/powerpoint/2010/main" xmlns=""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2014</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July 2014</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July 2014</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July 2014</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July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July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July 2014</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11-14-0844r0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ft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July 2014</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err="1"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a:t>
            </a:r>
            <a:r>
              <a:rPr lang="en-US" dirty="0" smtClean="0"/>
              <a:t>July </a:t>
            </a:r>
            <a:r>
              <a:rPr lang="en-US" dirty="0" smtClean="0"/>
              <a:t>2014</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2014-07-17</a:t>
            </a:r>
          </a:p>
        </p:txBody>
      </p:sp>
      <p:graphicFrame>
        <p:nvGraphicFramePr>
          <p:cNvPr id="1026" name="Object 3"/>
          <p:cNvGraphicFramePr>
            <a:graphicFrameLocks noChangeAspect="1"/>
          </p:cNvGraphicFramePr>
          <p:nvPr/>
        </p:nvGraphicFramePr>
        <p:xfrm>
          <a:off x="525463" y="2286000"/>
          <a:ext cx="7704137" cy="2743200"/>
        </p:xfrm>
        <a:graphic>
          <a:graphicData uri="http://schemas.openxmlformats.org/presentationml/2006/ole">
            <p:oleObj spid="_x0000_s1070" name="Document" r:id="rId4" imgW="8257888" imgH="2948721" progId="Word.Document.8">
              <p:embed/>
            </p:oleObj>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July 2014</a:t>
            </a:r>
            <a:endParaRPr lang="en-GB" dirty="0" smtClean="0">
              <a:latin typeface="Times New Roman" pitchFamily="18" charset="0"/>
              <a:ea typeface="Arial Unicode MS" pitchFamily="34" charset="-128"/>
              <a:cs typeface="Arial Unicode MS" pitchFamily="34" charset="-128"/>
            </a:endParaRP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July </a:t>
            </a:r>
            <a:r>
              <a:rPr lang="en-GB" dirty="0" smtClean="0"/>
              <a:t>2014 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doc: </a:t>
            </a:r>
            <a:r>
              <a:rPr lang="en-US" dirty="0" smtClean="0"/>
              <a:t>15-14/0419</a:t>
            </a:r>
            <a:r>
              <a:rPr lang="en-GB" dirty="0" smtClean="0"/>
              <a:t>r0</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July 2014</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March 2014</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16 March 2013</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July 2014 for the Joint 802.11/.15 Wireless funds.  </a:t>
            </a:r>
            <a:r>
              <a:rPr lang="en-US" sz="1600" dirty="0" smtClean="0">
                <a:solidFill>
                  <a:schemeClr val="tx1"/>
                </a:solidFill>
              </a:rPr>
              <a:t>See Also document # </a:t>
            </a:r>
            <a:r>
              <a:rPr lang="en-GB" sz="1600" dirty="0" smtClean="0">
                <a:solidFill>
                  <a:srgbClr val="000000"/>
                </a:solidFill>
                <a:latin typeface="Times New Roman" pitchFamily="16" charset="0"/>
                <a:ea typeface="MS Gothic" charset="-128"/>
                <a:cs typeface="Arial Unicode MS" charset="0"/>
              </a:rPr>
              <a:t>11-14/844</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7"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8"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xmlns=""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2014</a:t>
            </a:r>
            <a:endParaRPr lang="en-GB" dirty="0"/>
          </a:p>
        </p:txBody>
      </p:sp>
      <p:sp>
        <p:nvSpPr>
          <p:cNvPr id="5" name="Slide Number Placeholder 4"/>
          <p:cNvSpPr>
            <a:spLocks noGrp="1"/>
          </p:cNvSpPr>
          <p:nvPr>
            <p:ph type="sldNum" idx="12"/>
          </p:nvPr>
        </p:nvSpPr>
        <p:spPr/>
        <p:txBody>
          <a:bodyPr/>
          <a:lstStyle/>
          <a:p>
            <a:pPr>
              <a:defRPr/>
            </a:pPr>
            <a:r>
              <a:rPr lang="en-GB" smtClean="0"/>
              <a:t>Slide </a:t>
            </a:r>
            <a:fld id="{E6969283-78ED-4F71-B854-48055E18A2DC}" type="slidenum">
              <a:rPr lang="en-GB" smtClean="0"/>
              <a:pPr>
                <a:defRPr/>
              </a:pPr>
              <a:t>4</a:t>
            </a:fld>
            <a:endParaRPr lang="en-GB"/>
          </a:p>
        </p:txBody>
      </p:sp>
      <p:graphicFrame>
        <p:nvGraphicFramePr>
          <p:cNvPr id="6" name="Table 5"/>
          <p:cNvGraphicFramePr>
            <a:graphicFrameLocks noGrp="1"/>
          </p:cNvGraphicFramePr>
          <p:nvPr/>
        </p:nvGraphicFramePr>
        <p:xfrm>
          <a:off x="1447800" y="685800"/>
          <a:ext cx="6248400" cy="457200"/>
        </p:xfrm>
        <a:graphic>
          <a:graphicData uri="http://schemas.openxmlformats.org/drawingml/2006/table">
            <a:tbl>
              <a:tblPr/>
              <a:tblGrid>
                <a:gridCol w="6248400"/>
              </a:tblGrid>
              <a:tr h="457200">
                <a:tc>
                  <a:txBody>
                    <a:bodyPr/>
                    <a:lstStyle/>
                    <a:p>
                      <a:pPr marL="0" marR="0" algn="ctr">
                        <a:spcBef>
                          <a:spcPts val="0"/>
                        </a:spcBef>
                        <a:spcAft>
                          <a:spcPts val="0"/>
                        </a:spcAft>
                      </a:pPr>
                      <a:r>
                        <a:rPr lang="en-US" sz="2000" b="1" dirty="0">
                          <a:latin typeface="Arial"/>
                          <a:ea typeface="Times New Roman"/>
                          <a:cs typeface="Times New Roman"/>
                        </a:rPr>
                        <a:t>Balance </a:t>
                      </a:r>
                      <a:r>
                        <a:rPr lang="en-US" sz="2000" b="1" dirty="0" smtClean="0">
                          <a:latin typeface="Arial"/>
                          <a:ea typeface="Times New Roman"/>
                          <a:cs typeface="Times New Roman"/>
                        </a:rPr>
                        <a:t>Sheet End of May 2014</a:t>
                      </a:r>
                      <a:endParaRPr lang="en-US" sz="1800" dirty="0">
                        <a:latin typeface="Times New Roman"/>
                        <a:ea typeface="Times New Roman"/>
                        <a:cs typeface="Times New Roman"/>
                      </a:endParaRPr>
                    </a:p>
                  </a:txBody>
                  <a:tcPr marL="9525" marR="9525" marT="9525" marB="9525" anchor="ctr">
                    <a:lnL>
                      <a:noFill/>
                    </a:lnL>
                    <a:lnR>
                      <a:noFill/>
                    </a:lnR>
                    <a:lnT>
                      <a:noFill/>
                    </a:lnT>
                    <a:lnB>
                      <a:noFill/>
                    </a:lnB>
                  </a:tcPr>
                </a:tc>
              </a:tr>
            </a:tbl>
          </a:graphicData>
        </a:graphic>
      </p:graphicFrame>
      <p:graphicFrame>
        <p:nvGraphicFramePr>
          <p:cNvPr id="7" name="Table 6"/>
          <p:cNvGraphicFramePr>
            <a:graphicFrameLocks noGrp="1"/>
          </p:cNvGraphicFramePr>
          <p:nvPr/>
        </p:nvGraphicFramePr>
        <p:xfrm>
          <a:off x="609600" y="1066800"/>
          <a:ext cx="8153400" cy="5334004"/>
        </p:xfrm>
        <a:graphic>
          <a:graphicData uri="http://schemas.openxmlformats.org/drawingml/2006/table">
            <a:tbl>
              <a:tblPr/>
              <a:tblGrid>
                <a:gridCol w="4076700"/>
                <a:gridCol w="4076700"/>
              </a:tblGrid>
              <a:tr h="281560">
                <a:tc>
                  <a:txBody>
                    <a:bodyPr/>
                    <a:lstStyle/>
                    <a:p>
                      <a:pPr marL="0" marR="0">
                        <a:spcBef>
                          <a:spcPts val="0"/>
                        </a:spcBef>
                        <a:spcAft>
                          <a:spcPts val="0"/>
                        </a:spcAft>
                      </a:pPr>
                      <a:r>
                        <a:rPr lang="en-US" sz="1800" b="1" dirty="0">
                          <a:latin typeface="Arial"/>
                          <a:ea typeface="Times New Roman"/>
                          <a:cs typeface="Times New Roman"/>
                        </a:rPr>
                        <a:t>Financial Row</a:t>
                      </a:r>
                      <a:endParaRPr lang="en-US" sz="3600" dirty="0">
                        <a:latin typeface="Times New Roman"/>
                        <a:ea typeface="Times New Roman"/>
                        <a:cs typeface="Times New Roman"/>
                      </a:endParaRPr>
                    </a:p>
                  </a:txBody>
                  <a:tcPr marL="57150" marR="5715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CCCCC"/>
                      </a:solidFill>
                      <a:prstDash val="solid"/>
                      <a:round/>
                      <a:headEnd type="none" w="med" len="med"/>
                      <a:tailEnd type="none" w="med" len="med"/>
                    </a:lnT>
                    <a:lnB w="28575" cap="flat" cmpd="sng" algn="ctr">
                      <a:solidFill>
                        <a:srgbClr val="A0A0A0"/>
                      </a:solidFill>
                      <a:prstDash val="solid"/>
                      <a:round/>
                      <a:headEnd type="none" w="med" len="med"/>
                      <a:tailEnd type="none" w="med" len="med"/>
                    </a:lnB>
                  </a:tcPr>
                </a:tc>
                <a:tc>
                  <a:txBody>
                    <a:bodyPr/>
                    <a:lstStyle/>
                    <a:p>
                      <a:pPr marL="0" marR="0" algn="r">
                        <a:spcBef>
                          <a:spcPts val="0"/>
                        </a:spcBef>
                        <a:spcAft>
                          <a:spcPts val="0"/>
                        </a:spcAft>
                      </a:pPr>
                      <a:r>
                        <a:rPr lang="en-US" sz="1800" b="1">
                          <a:latin typeface="Arial"/>
                          <a:ea typeface="Times New Roman"/>
                          <a:cs typeface="Times New Roman"/>
                        </a:rPr>
                        <a:t>Amount</a:t>
                      </a:r>
                      <a:endParaRPr lang="en-US" sz="3600">
                        <a:latin typeface="Times New Roman"/>
                        <a:ea typeface="Times New Roman"/>
                        <a:cs typeface="Times New Roman"/>
                      </a:endParaRPr>
                    </a:p>
                  </a:txBody>
                  <a:tcPr marL="57150" marR="571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CCCCC"/>
                      </a:solidFill>
                      <a:prstDash val="solid"/>
                      <a:round/>
                      <a:headEnd type="none" w="med" len="med"/>
                      <a:tailEnd type="none" w="med" len="med"/>
                    </a:lnT>
                    <a:lnB w="28575" cap="flat" cmpd="sng" algn="ctr">
                      <a:solidFill>
                        <a:srgbClr val="A0A0A0"/>
                      </a:solidFill>
                      <a:prstDash val="solid"/>
                      <a:round/>
                      <a:headEnd type="none" w="med" len="med"/>
                      <a:tailEnd type="none" w="med" len="med"/>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ASSETS</a:t>
                      </a:r>
                      <a:endParaRPr lang="en-US" sz="3600">
                        <a:latin typeface="Times New Roman"/>
                        <a:ea typeface="Times New Roman"/>
                        <a:cs typeface="Times New Roman"/>
                      </a:endParaRPr>
                    </a:p>
                  </a:txBody>
                  <a:tcPr marL="180975" marR="19050" marT="19050" marB="19050">
                    <a:lnL>
                      <a:noFill/>
                    </a:lnL>
                    <a:lnR>
                      <a:noFill/>
                    </a:lnR>
                    <a:lnT w="28575" cap="flat" cmpd="sng" algn="ctr">
                      <a:solidFill>
                        <a:srgbClr val="A0A0A0"/>
                      </a:solidFill>
                      <a:prstDash val="solid"/>
                      <a:round/>
                      <a:headEnd type="none" w="med" len="med"/>
                      <a:tailEnd type="none" w="med" len="med"/>
                    </a:lnT>
                    <a:lnB>
                      <a:noFill/>
                    </a:lnB>
                  </a:tcPr>
                </a:tc>
                <a:tc>
                  <a:txBody>
                    <a:bodyPr/>
                    <a:lstStyle/>
                    <a:p>
                      <a:pPr marL="0" marR="0" algn="r">
                        <a:spcBef>
                          <a:spcPts val="0"/>
                        </a:spcBef>
                        <a:spcAft>
                          <a:spcPts val="0"/>
                        </a:spcAft>
                      </a:pPr>
                      <a:r>
                        <a:rPr lang="en-US" sz="1800" b="1" dirty="0">
                          <a:solidFill>
                            <a:srgbClr val="060606"/>
                          </a:solidFill>
                          <a:latin typeface="Arial"/>
                          <a:ea typeface="Times New Roman"/>
                          <a:cs typeface="Times New Roman"/>
                        </a:rPr>
                        <a:t> </a:t>
                      </a:r>
                      <a:endParaRPr lang="en-US" sz="3600" dirty="0">
                        <a:latin typeface="Times New Roman"/>
                        <a:ea typeface="Times New Roman"/>
                        <a:cs typeface="Times New Roman"/>
                      </a:endParaRPr>
                    </a:p>
                  </a:txBody>
                  <a:tcPr marL="19050" marR="19050" marT="19050" marB="19050">
                    <a:lnL>
                      <a:noFill/>
                    </a:lnL>
                    <a:lnR>
                      <a:noFill/>
                    </a:lnR>
                    <a:lnT w="28575" cap="flat" cmpd="sng" algn="ctr">
                      <a:solidFill>
                        <a:srgbClr val="A0A0A0"/>
                      </a:solidFill>
                      <a:prstDash val="solid"/>
                      <a:round/>
                      <a:headEnd type="none" w="med" len="med"/>
                      <a:tailEnd type="none" w="med" len="med"/>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Current Assets</a:t>
                      </a:r>
                      <a:endParaRPr lang="en-US" sz="3600">
                        <a:latin typeface="Times New Roman"/>
                        <a:ea typeface="Times New Roman"/>
                        <a:cs typeface="Times New Roman"/>
                      </a:endParaRPr>
                    </a:p>
                  </a:txBody>
                  <a:tcPr marL="3714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Bank</a:t>
                      </a:r>
                      <a:endParaRPr lang="en-US" sz="3600">
                        <a:latin typeface="Times New Roman"/>
                        <a:ea typeface="Times New Roman"/>
                        <a:cs typeface="Times New Roman"/>
                      </a:endParaRPr>
                    </a:p>
                  </a:txBody>
                  <a:tcPr marL="5619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602226">
                <a:tc>
                  <a:txBody>
                    <a:bodyPr/>
                    <a:lstStyle/>
                    <a:p>
                      <a:pPr marL="0" marR="0">
                        <a:spcBef>
                          <a:spcPts val="0"/>
                        </a:spcBef>
                        <a:spcAft>
                          <a:spcPts val="0"/>
                        </a:spcAft>
                      </a:pPr>
                      <a:r>
                        <a:rPr lang="en-US" sz="1800">
                          <a:solidFill>
                            <a:srgbClr val="060606"/>
                          </a:solidFill>
                          <a:latin typeface="Arial"/>
                          <a:ea typeface="Times New Roman"/>
                          <a:cs typeface="Times New Roman"/>
                        </a:rPr>
                        <a:t>74331 - 802.11/.15 CB Acct No. 556802</a:t>
                      </a:r>
                      <a:endParaRPr lang="en-US" sz="3600">
                        <a:latin typeface="Times New Roman"/>
                        <a:ea typeface="Times New Roman"/>
                        <a:cs typeface="Times New Roman"/>
                      </a:endParaRPr>
                    </a:p>
                  </a:txBody>
                  <a:tcPr marL="752475" marR="19050" marT="19050" marB="19050">
                    <a:lnL>
                      <a:noFill/>
                    </a:lnL>
                    <a:lnR>
                      <a:noFill/>
                    </a:lnR>
                    <a:lnT>
                      <a:noFill/>
                    </a:lnT>
                    <a:lnB>
                      <a:noFill/>
                    </a:lnB>
                  </a:tcPr>
                </a:tc>
                <a:tc>
                  <a:txBody>
                    <a:bodyPr/>
                    <a:lstStyle/>
                    <a:p>
                      <a:pPr marL="0" marR="0" algn="r">
                        <a:spcBef>
                          <a:spcPts val="0"/>
                        </a:spcBef>
                        <a:spcAft>
                          <a:spcPts val="0"/>
                        </a:spcAft>
                      </a:pPr>
                      <a:r>
                        <a:rPr lang="en-US" sz="1800">
                          <a:solidFill>
                            <a:srgbClr val="060606"/>
                          </a:solidFill>
                          <a:latin typeface="Arial"/>
                          <a:ea typeface="Times New Roman"/>
                          <a:cs typeface="Times New Roman"/>
                        </a:rPr>
                        <a:t>$386,936.34</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602226">
                <a:tc>
                  <a:txBody>
                    <a:bodyPr/>
                    <a:lstStyle/>
                    <a:p>
                      <a:pPr marL="0" marR="0">
                        <a:spcBef>
                          <a:spcPts val="0"/>
                        </a:spcBef>
                        <a:spcAft>
                          <a:spcPts val="0"/>
                        </a:spcAft>
                      </a:pPr>
                      <a:r>
                        <a:rPr lang="en-US" sz="1800" dirty="0">
                          <a:solidFill>
                            <a:srgbClr val="060606"/>
                          </a:solidFill>
                          <a:latin typeface="Arial"/>
                          <a:ea typeface="Times New Roman"/>
                          <a:cs typeface="Times New Roman"/>
                        </a:rPr>
                        <a:t>74332 - 802.11/.15 Face-to-Face Checking</a:t>
                      </a:r>
                      <a:endParaRPr lang="en-US" sz="3600" dirty="0">
                        <a:latin typeface="Times New Roman"/>
                        <a:ea typeface="Times New Roman"/>
                        <a:cs typeface="Times New Roman"/>
                      </a:endParaRPr>
                    </a:p>
                  </a:txBody>
                  <a:tcPr marL="752475" marR="19050" marT="19050" marB="19050">
                    <a:lnL>
                      <a:noFill/>
                    </a:lnL>
                    <a:lnR>
                      <a:noFill/>
                    </a:lnR>
                    <a:lnT>
                      <a:noFill/>
                    </a:lnT>
                    <a:lnB w="12700" cap="flat" cmpd="sng" algn="ctr">
                      <a:solidFill>
                        <a:srgbClr val="C0C0C0"/>
                      </a:solidFill>
                      <a:prstDash val="dot"/>
                      <a:round/>
                      <a:headEnd type="none" w="med" len="med"/>
                      <a:tailEnd type="none" w="med" len="med"/>
                    </a:lnB>
                  </a:tcPr>
                </a:tc>
                <a:tc>
                  <a:txBody>
                    <a:bodyPr/>
                    <a:lstStyle/>
                    <a:p>
                      <a:pPr marL="0" marR="0" algn="r">
                        <a:spcBef>
                          <a:spcPts val="0"/>
                        </a:spcBef>
                        <a:spcAft>
                          <a:spcPts val="0"/>
                        </a:spcAft>
                      </a:pPr>
                      <a:r>
                        <a:rPr lang="en-US" sz="1800">
                          <a:solidFill>
                            <a:srgbClr val="060606"/>
                          </a:solidFill>
                          <a:latin typeface="Arial"/>
                          <a:ea typeface="Times New Roman"/>
                          <a:cs typeface="Times New Roman"/>
                        </a:rPr>
                        <a:t>$211,257.33</a:t>
                      </a:r>
                      <a:endParaRPr lang="en-US" sz="3600">
                        <a:latin typeface="Times New Roman"/>
                        <a:ea typeface="Times New Roman"/>
                        <a:cs typeface="Times New Roman"/>
                      </a:endParaRPr>
                    </a:p>
                  </a:txBody>
                  <a:tcPr marL="19050" marR="19050" marT="19050" marB="19050">
                    <a:lnL>
                      <a:noFill/>
                    </a:lnL>
                    <a:lnR>
                      <a:noFill/>
                    </a:lnR>
                    <a:lnT>
                      <a:noFill/>
                    </a:lnT>
                    <a:lnB w="12700" cap="flat" cmpd="sng" algn="ctr">
                      <a:solidFill>
                        <a:srgbClr val="C0C0C0"/>
                      </a:solidFill>
                      <a:prstDash val="dot"/>
                      <a:round/>
                      <a:headEnd type="none" w="med" len="med"/>
                      <a:tailEnd type="none" w="med" len="med"/>
                    </a:lnB>
                  </a:tcPr>
                </a:tc>
              </a:tr>
              <a:tr h="320666">
                <a:tc>
                  <a:txBody>
                    <a:bodyPr/>
                    <a:lstStyle/>
                    <a:p>
                      <a:pPr marL="0" marR="0">
                        <a:spcBef>
                          <a:spcPts val="0"/>
                        </a:spcBef>
                        <a:spcAft>
                          <a:spcPts val="0"/>
                        </a:spcAft>
                      </a:pPr>
                      <a:r>
                        <a:rPr lang="en-US" sz="1800" b="1" dirty="0">
                          <a:solidFill>
                            <a:srgbClr val="060606"/>
                          </a:solidFill>
                          <a:latin typeface="Arial"/>
                          <a:ea typeface="Times New Roman"/>
                          <a:cs typeface="Times New Roman"/>
                        </a:rPr>
                        <a:t>Total Bank</a:t>
                      </a:r>
                      <a:endParaRPr lang="en-US" sz="3600" dirty="0">
                        <a:latin typeface="Times New Roman"/>
                        <a:ea typeface="Times New Roman"/>
                        <a:cs typeface="Times New Roman"/>
                      </a:endParaRPr>
                    </a:p>
                  </a:txBody>
                  <a:tcPr marL="561975" marR="19050" marT="19050" marB="19050">
                    <a:lnL>
                      <a:noFill/>
                    </a:lnL>
                    <a:lnR>
                      <a:noFill/>
                    </a:lnR>
                    <a:lnT w="12700" cap="flat" cmpd="sng" algn="ctr">
                      <a:solidFill>
                        <a:srgbClr val="C0C0C0"/>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$598,193.67</a:t>
                      </a:r>
                      <a:endParaRPr lang="en-US" sz="3600">
                        <a:latin typeface="Times New Roman"/>
                        <a:ea typeface="Times New Roman"/>
                        <a:cs typeface="Times New Roman"/>
                      </a:endParaRPr>
                    </a:p>
                  </a:txBody>
                  <a:tcPr marL="19050" marR="19050" marT="19050" marB="19050">
                    <a:lnL>
                      <a:noFill/>
                    </a:lnL>
                    <a:lnR>
                      <a:noFill/>
                    </a:lnR>
                    <a:lnT w="12700" cap="flat" cmpd="sng" algn="ctr">
                      <a:solidFill>
                        <a:srgbClr val="C0C0C0"/>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Current Assets</a:t>
                      </a:r>
                      <a:endParaRPr lang="en-US" sz="3600">
                        <a:latin typeface="Times New Roman"/>
                        <a:ea typeface="Times New Roman"/>
                        <a:cs typeface="Times New Roman"/>
                      </a:endParaRPr>
                    </a:p>
                  </a:txBody>
                  <a:tcPr marL="371475"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b="1">
                          <a:solidFill>
                            <a:srgbClr val="000000"/>
                          </a:solidFill>
                          <a:latin typeface="Arial"/>
                          <a:ea typeface="Times New Roman"/>
                          <a:cs typeface="Times New Roman"/>
                        </a:rPr>
                        <a:t>$598,193.67</a:t>
                      </a:r>
                      <a:endParaRPr lang="en-US" sz="3600">
                        <a:latin typeface="Times New Roman"/>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ASSETS</a:t>
                      </a:r>
                      <a:endParaRPr lang="en-US" sz="3600">
                        <a:latin typeface="Times New Roman"/>
                        <a:ea typeface="Times New Roman"/>
                        <a:cs typeface="Times New Roman"/>
                      </a:endParaRPr>
                    </a:p>
                  </a:txBody>
                  <a:tcPr marL="180975" marR="19050" marT="19050" marB="19050">
                    <a:lnL>
                      <a:noFill/>
                    </a:lnL>
                    <a:lnR>
                      <a:noFill/>
                    </a:lnR>
                    <a:lnT w="12700" cap="flat" cmpd="sng" algn="ctr">
                      <a:solidFill>
                        <a:srgbClr val="969696"/>
                      </a:solidFill>
                      <a:prstDash val="dot"/>
                      <a:round/>
                      <a:headEnd type="none" w="med" len="med"/>
                      <a:tailEnd type="none" w="med" len="med"/>
                    </a:lnT>
                    <a:lnB>
                      <a:noFill/>
                    </a:lnB>
                  </a:tcPr>
                </a:tc>
                <a:tc>
                  <a:txBody>
                    <a:bodyPr/>
                    <a:lstStyle/>
                    <a:p>
                      <a:pPr marL="0" marR="0" algn="r">
                        <a:spcBef>
                          <a:spcPts val="0"/>
                        </a:spcBef>
                        <a:spcAft>
                          <a:spcPts val="0"/>
                        </a:spcAft>
                      </a:pPr>
                      <a:r>
                        <a:rPr lang="en-US" sz="1800" b="1">
                          <a:solidFill>
                            <a:srgbClr val="000000"/>
                          </a:solidFill>
                          <a:latin typeface="Arial"/>
                          <a:ea typeface="Times New Roman"/>
                          <a:cs typeface="Times New Roman"/>
                        </a:rPr>
                        <a:t>$598,193.67</a:t>
                      </a:r>
                      <a:endParaRPr lang="en-US" sz="3600">
                        <a:latin typeface="Times New Roman"/>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LIABILITIES &amp; EQUITY</a:t>
                      </a:r>
                      <a:endParaRPr lang="en-US" sz="3600">
                        <a:latin typeface="Times New Roman"/>
                        <a:ea typeface="Times New Roman"/>
                        <a:cs typeface="Times New Roman"/>
                      </a:endParaRPr>
                    </a:p>
                  </a:txBody>
                  <a:tcPr marL="1809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Equity</a:t>
                      </a:r>
                      <a:endParaRPr lang="en-US" sz="3600">
                        <a:latin typeface="Times New Roman"/>
                        <a:ea typeface="Times New Roman"/>
                        <a:cs typeface="Times New Roman"/>
                      </a:endParaRPr>
                    </a:p>
                  </a:txBody>
                  <a:tcPr marL="3714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a:solidFill>
                            <a:srgbClr val="060606"/>
                          </a:solidFill>
                          <a:latin typeface="Arial"/>
                          <a:ea typeface="Times New Roman"/>
                          <a:cs typeface="Times New Roman"/>
                        </a:rPr>
                        <a:t>Retained Earnings</a:t>
                      </a:r>
                      <a:endParaRPr lang="en-US" sz="3600">
                        <a:latin typeface="Times New Roman"/>
                        <a:ea typeface="Times New Roman"/>
                        <a:cs typeface="Times New Roman"/>
                      </a:endParaRPr>
                    </a:p>
                  </a:txBody>
                  <a:tcPr marL="561975" marR="19050" marT="19050" marB="19050">
                    <a:lnL>
                      <a:noFill/>
                    </a:lnL>
                    <a:lnR>
                      <a:noFill/>
                    </a:lnR>
                    <a:lnT>
                      <a:noFill/>
                    </a:lnT>
                    <a:lnB>
                      <a:noFill/>
                    </a:lnB>
                  </a:tcPr>
                </a:tc>
                <a:tc>
                  <a:txBody>
                    <a:bodyPr/>
                    <a:lstStyle/>
                    <a:p>
                      <a:pPr marL="0" marR="0" algn="r">
                        <a:spcBef>
                          <a:spcPts val="0"/>
                        </a:spcBef>
                        <a:spcAft>
                          <a:spcPts val="0"/>
                        </a:spcAft>
                      </a:pPr>
                      <a:r>
                        <a:rPr lang="en-US" sz="1800" dirty="0">
                          <a:solidFill>
                            <a:srgbClr val="060606"/>
                          </a:solidFill>
                          <a:latin typeface="Arial"/>
                          <a:ea typeface="Times New Roman"/>
                          <a:cs typeface="Times New Roman"/>
                        </a:rPr>
                        <a:t>$431,159.99</a:t>
                      </a:r>
                      <a:endParaRPr lang="en-US" sz="3600" dirty="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a:solidFill>
                            <a:srgbClr val="060606"/>
                          </a:solidFill>
                          <a:latin typeface="Arial"/>
                          <a:ea typeface="Times New Roman"/>
                          <a:cs typeface="Times New Roman"/>
                        </a:rPr>
                        <a:t>Net Income</a:t>
                      </a:r>
                      <a:endParaRPr lang="en-US" sz="3600">
                        <a:latin typeface="Times New Roman"/>
                        <a:ea typeface="Times New Roman"/>
                        <a:cs typeface="Times New Roman"/>
                      </a:endParaRPr>
                    </a:p>
                  </a:txBody>
                  <a:tcPr marL="561975" marR="19050" marT="19050" marB="19050">
                    <a:lnL>
                      <a:noFill/>
                    </a:lnL>
                    <a:lnR>
                      <a:noFill/>
                    </a:lnR>
                    <a:lnT>
                      <a:noFill/>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a:solidFill>
                            <a:srgbClr val="060606"/>
                          </a:solidFill>
                          <a:latin typeface="Arial"/>
                          <a:ea typeface="Times New Roman"/>
                          <a:cs typeface="Times New Roman"/>
                        </a:rPr>
                        <a:t>$167,033.68</a:t>
                      </a:r>
                      <a:endParaRPr lang="en-US" sz="3600">
                        <a:latin typeface="Times New Roman"/>
                        <a:ea typeface="Times New Roman"/>
                        <a:cs typeface="Times New Roman"/>
                      </a:endParaRPr>
                    </a:p>
                  </a:txBody>
                  <a:tcPr marL="19050" marR="19050" marT="19050" marB="19050">
                    <a:lnL>
                      <a:noFill/>
                    </a:lnL>
                    <a:lnR>
                      <a:noFill/>
                    </a:lnR>
                    <a:lnT>
                      <a:noFill/>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Equity</a:t>
                      </a:r>
                      <a:endParaRPr lang="en-US" sz="3600">
                        <a:latin typeface="Times New Roman"/>
                        <a:ea typeface="Times New Roman"/>
                        <a:cs typeface="Times New Roman"/>
                      </a:endParaRPr>
                    </a:p>
                  </a:txBody>
                  <a:tcPr marL="371475"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b="1">
                          <a:solidFill>
                            <a:srgbClr val="000000"/>
                          </a:solidFill>
                          <a:latin typeface="Arial"/>
                          <a:ea typeface="Times New Roman"/>
                          <a:cs typeface="Times New Roman"/>
                        </a:rPr>
                        <a:t>$598,193.67</a:t>
                      </a:r>
                      <a:endParaRPr lang="en-US" sz="3600">
                        <a:latin typeface="Times New Roman"/>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LIABILITIES &amp; EQUITY</a:t>
                      </a:r>
                      <a:endParaRPr lang="en-US" sz="3600">
                        <a:latin typeface="Times New Roman"/>
                        <a:ea typeface="Times New Roman"/>
                        <a:cs typeface="Times New Roman"/>
                      </a:endParaRPr>
                    </a:p>
                  </a:txBody>
                  <a:tcPr marL="180975" marR="19050" marT="19050" marB="19050">
                    <a:lnL>
                      <a:noFill/>
                    </a:lnL>
                    <a:lnR>
                      <a:noFill/>
                    </a:lnR>
                    <a:lnT w="12700" cap="flat" cmpd="sng" algn="ctr">
                      <a:solidFill>
                        <a:srgbClr val="969696"/>
                      </a:solidFill>
                      <a:prstDash val="dot"/>
                      <a:round/>
                      <a:headEnd type="none" w="med" len="med"/>
                      <a:tailEnd type="none" w="med" len="med"/>
                    </a:lnT>
                    <a:lnB>
                      <a:noFill/>
                    </a:lnB>
                  </a:tcPr>
                </a:tc>
                <a:tc>
                  <a:txBody>
                    <a:bodyPr/>
                    <a:lstStyle/>
                    <a:p>
                      <a:pPr marL="0" marR="0" algn="r">
                        <a:spcBef>
                          <a:spcPts val="0"/>
                        </a:spcBef>
                        <a:spcAft>
                          <a:spcPts val="0"/>
                        </a:spcAft>
                      </a:pPr>
                      <a:r>
                        <a:rPr lang="en-US" sz="1800" b="1" dirty="0">
                          <a:solidFill>
                            <a:srgbClr val="000000"/>
                          </a:solidFill>
                          <a:latin typeface="Arial"/>
                          <a:ea typeface="Times New Roman"/>
                          <a:cs typeface="Times New Roman"/>
                        </a:rPr>
                        <a:t>$598,193.67</a:t>
                      </a:r>
                      <a:endParaRPr lang="en-US" sz="3600" dirty="0">
                        <a:latin typeface="Times New Roman"/>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a:noFill/>
                    </a:lnB>
                  </a:tcPr>
                </a:tc>
              </a:tr>
            </a:tbl>
          </a:graphicData>
        </a:graphic>
      </p:graphicFrame>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Footer Placeholder 1"/>
          <p:cNvSpPr txBox="1">
            <a:spLocks noGrp="1"/>
          </p:cNvSpPr>
          <p:nvPr/>
        </p:nvSpPr>
        <p:spPr bwMode="auto">
          <a:xfrm>
            <a:off x="6400800" y="64770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0" name="Footer Placeholder 4"/>
          <p:cNvSpPr txBox="1">
            <a:spLocks noGrp="1"/>
          </p:cNvSpPr>
          <p:nvPr/>
        </p:nvSpPr>
        <p:spPr bwMode="auto">
          <a:xfrm>
            <a:off x="5791200" y="6477000"/>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09600"/>
            <a:ext cx="7772400" cy="762000"/>
          </a:xfrm>
        </p:spPr>
        <p:txBody>
          <a:bodyPr/>
          <a:lstStyle/>
          <a:p>
            <a:r>
              <a:rPr lang="en-US" dirty="0" smtClean="0"/>
              <a:t> Waikoloa, HI - May 2014</a:t>
            </a:r>
            <a:br>
              <a:rPr lang="en-US" dirty="0" smtClean="0"/>
            </a:br>
            <a:r>
              <a:rPr lang="en-US" sz="2400" dirty="0" smtClean="0"/>
              <a:t>Unaudited</a:t>
            </a:r>
            <a:endParaRPr lang="en-US" dirty="0"/>
          </a:p>
        </p:txBody>
      </p:sp>
      <p:sp>
        <p:nvSpPr>
          <p:cNvPr id="2" name="Date Placeholder 1"/>
          <p:cNvSpPr>
            <a:spLocks noGrp="1"/>
          </p:cNvSpPr>
          <p:nvPr>
            <p:ph type="dt" idx="10"/>
          </p:nvPr>
        </p:nvSpPr>
        <p:spPr/>
        <p:txBody>
          <a:bodyPr/>
          <a:lstStyle/>
          <a:p>
            <a:pPr>
              <a:defRPr/>
            </a:pPr>
            <a:r>
              <a:rPr lang="en-US" smtClean="0"/>
              <a:t>July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5</a:t>
            </a:fld>
            <a:endParaRPr lang="en-GB"/>
          </a:p>
        </p:txBody>
      </p:sp>
      <p:sp>
        <p:nvSpPr>
          <p:cNvPr id="10" name="Rectangle 3"/>
          <p:cNvSpPr txBox="1">
            <a:spLocks noChangeArrowheads="1"/>
          </p:cNvSpPr>
          <p:nvPr/>
        </p:nvSpPr>
        <p:spPr bwMode="auto">
          <a:xfrm>
            <a:off x="381000" y="2514600"/>
            <a:ext cx="8229600" cy="38862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231,900 </a:t>
            </a:r>
            <a:r>
              <a:rPr lang="en-US" sz="1600" b="1" dirty="0" smtClean="0">
                <a:solidFill>
                  <a:schemeClr val="tx1"/>
                </a:solidFill>
                <a:ea typeface="MS PGothic" pitchFamily="34" charset="-128"/>
              </a:rPr>
              <a:t>	$231,900	               $258,900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$5000	      $5,000	                   $7,666.92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316	                           337</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$227,960	$230,795</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            $246,460.93</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a:t>
            </a:r>
            <a:r>
              <a:rPr lang="en-US" sz="1400" dirty="0" smtClean="0">
                <a:solidFill>
                  <a:schemeClr val="tx1"/>
                </a:solidFill>
              </a:rPr>
              <a:t>19,660</a:t>
            </a:r>
            <a:r>
              <a:rPr lang="en-US" sz="1400" dirty="0" smtClean="0">
                <a:solidFill>
                  <a:schemeClr val="tx1"/>
                </a:solidFill>
                <a:ea typeface="MS PGothic" pitchFamily="34" charset="-128"/>
              </a:rPr>
              <a:t>	    $19,300	                   $17,505.03</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$11,000	    $12,095	                   $13,445.00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$85,000	                   $93,164.43</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$37,500 	    $40,100	                   $42,645.95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$42,000	    $43,200	                   $43,254.69</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$18,000	    $18,000	                   $21,411.32</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smtClean="0">
                <a:solidFill>
                  <a:schemeClr val="tx1"/>
                </a:solidFill>
              </a:rPr>
              <a:t>13,250</a:t>
            </a:r>
            <a:r>
              <a:rPr lang="en-US" sz="1400" dirty="0" smtClean="0">
                <a:solidFill>
                  <a:schemeClr val="tx1"/>
                </a:solidFill>
                <a:ea typeface="MS PGothic" pitchFamily="34" charset="-128"/>
              </a:rPr>
              <a:t>	    $11,500	                   $12,234.69</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Misc	$  1,550	       $1,600	                    $2,800.00</a:t>
            </a:r>
          </a:p>
          <a:p>
            <a:pPr lvl="1" defTabSz="914400" eaLnBrk="0" hangingPunct="0">
              <a:lnSpc>
                <a:spcPct val="90000"/>
              </a:lnSpc>
              <a:spcBef>
                <a:spcPct val="20000"/>
              </a:spcBef>
              <a:tabLst>
                <a:tab pos="3654425" algn="l"/>
                <a:tab pos="5487988" algn="l"/>
                <a:tab pos="7372350" algn="r"/>
              </a:tabLst>
            </a:pPr>
            <a:endParaRPr lang="en-US" sz="1400"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$8,940</a:t>
            </a:r>
            <a:r>
              <a:rPr lang="en-US" sz="1600" b="1" dirty="0" smtClean="0">
                <a:solidFill>
                  <a:srgbClr val="FF0000"/>
                </a:solidFill>
                <a:ea typeface="MS PGothic" pitchFamily="34" charset="-128"/>
              </a:rPr>
              <a:t>	     </a:t>
            </a:r>
            <a:r>
              <a:rPr lang="en-US" sz="1600" b="1" dirty="0">
                <a:solidFill>
                  <a:schemeClr val="tx1"/>
                </a:solidFill>
                <a:ea typeface="MS PGothic" pitchFamily="34" charset="-128"/>
              </a:rPr>
              <a:t>$6,105	</a:t>
            </a:r>
            <a:r>
              <a:rPr lang="en-US" sz="1600" b="1" dirty="0" smtClean="0">
                <a:solidFill>
                  <a:schemeClr val="tx1"/>
                </a:solidFill>
                <a:ea typeface="MS PGothic" pitchFamily="34" charset="-128"/>
              </a:rPr>
              <a:t>              </a:t>
            </a:r>
            <a:r>
              <a:rPr lang="en-US" sz="1600" b="1" dirty="0">
                <a:solidFill>
                  <a:schemeClr val="tx1"/>
                </a:solidFill>
                <a:ea typeface="MS PGothic" pitchFamily="34" charset="-128"/>
              </a:rPr>
              <a:t>$20,105.99 </a:t>
            </a: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505200" y="1447800"/>
            <a:ext cx="19050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March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9" name="Text Box 8"/>
          <p:cNvSpPr txBox="1">
            <a:spLocks noChangeArrowheads="1"/>
          </p:cNvSpPr>
          <p:nvPr/>
        </p:nvSpPr>
        <p:spPr bwMode="auto">
          <a:xfrm>
            <a:off x="5334000" y="1447800"/>
            <a:ext cx="20574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 May 2014</a:t>
            </a:r>
            <a:endParaRPr lang="en-US" sz="1800" b="1" dirty="0">
              <a:solidFill>
                <a:schemeClr val="tx1"/>
              </a:solidFill>
              <a:ea typeface="MS PGothic" pitchFamily="34" charset="-128"/>
            </a:endParaRPr>
          </a:p>
        </p:txBody>
      </p:sp>
      <p:sp>
        <p:nvSpPr>
          <p:cNvPr id="14" name="Text Box 8"/>
          <p:cNvSpPr txBox="1">
            <a:spLocks noChangeArrowheads="1"/>
          </p:cNvSpPr>
          <p:nvPr/>
        </p:nvSpPr>
        <p:spPr bwMode="auto">
          <a:xfrm>
            <a:off x="6934200" y="1471496"/>
            <a:ext cx="20574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Actual</a:t>
            </a:r>
          </a:p>
          <a:p>
            <a:pPr algn="ctr" defTabSz="914400" eaLnBrk="0" hangingPunct="0">
              <a:spcBef>
                <a:spcPts val="0"/>
              </a:spcBef>
            </a:pPr>
            <a:r>
              <a:rPr lang="en-US" sz="1800" b="1" dirty="0" smtClean="0">
                <a:solidFill>
                  <a:schemeClr val="tx1"/>
                </a:solidFill>
                <a:ea typeface="MS PGothic" pitchFamily="34" charset="-128"/>
              </a:rPr>
              <a:t> July 2014</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 xmlns:p14="http://schemas.microsoft.com/office/powerpoint/2010/main" val="23544056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July 2014</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6</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6</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4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4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4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4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4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4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4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4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4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400" dirty="0" smtClean="0"/>
              <a:t>2012</a:t>
            </a:r>
          </a:p>
          <a:p>
            <a:pPr marL="515938" lvl="1" indent="-174625" defTabSz="914400" eaLnBrk="1" hangingPunct="1">
              <a:lnSpc>
                <a:spcPct val="90000"/>
              </a:lnSpc>
              <a:tabLst>
                <a:tab pos="7372350" algn="r"/>
              </a:tabLst>
            </a:pPr>
            <a:r>
              <a:rPr lang="en-US" sz="1400" dirty="0" smtClean="0"/>
              <a:t>359 – Jacksonville ($16,398 - $30,931.52)</a:t>
            </a:r>
          </a:p>
          <a:p>
            <a:pPr marL="515938" lvl="1" indent="-174625" defTabSz="914400" eaLnBrk="1" hangingPunct="1">
              <a:lnSpc>
                <a:spcPct val="90000"/>
              </a:lnSpc>
              <a:tabLst>
                <a:tab pos="7372350" algn="r"/>
              </a:tabLst>
            </a:pPr>
            <a:r>
              <a:rPr lang="en-US" sz="1400" dirty="0" smtClean="0"/>
              <a:t>335 – Atlanta (</a:t>
            </a:r>
            <a:r>
              <a:rPr lang="en-US" sz="1400" dirty="0" smtClean="0">
                <a:solidFill>
                  <a:srgbClr val="FF0000"/>
                </a:solidFill>
              </a:rPr>
              <a:t>$680 </a:t>
            </a:r>
            <a:r>
              <a:rPr lang="en-US" sz="1400" dirty="0" smtClean="0"/>
              <a:t>- </a:t>
            </a:r>
            <a:r>
              <a:rPr lang="en-US" sz="1400" dirty="0" smtClean="0">
                <a:solidFill>
                  <a:srgbClr val="FF0000"/>
                </a:solidFill>
              </a:rPr>
              <a:t> $100.35</a:t>
            </a:r>
            <a:r>
              <a:rPr lang="en-US" sz="1400" dirty="0" smtClean="0"/>
              <a:t>)</a:t>
            </a:r>
          </a:p>
          <a:p>
            <a:pPr marL="515938" lvl="1" indent="-174625" defTabSz="914400" eaLnBrk="1" hangingPunct="1">
              <a:lnSpc>
                <a:spcPct val="90000"/>
              </a:lnSpc>
              <a:tabLst>
                <a:tab pos="7372350" algn="r"/>
              </a:tabLst>
            </a:pPr>
            <a:r>
              <a:rPr lang="en-US" sz="1400" dirty="0" smtClean="0"/>
              <a:t>314 – Indian Wells (</a:t>
            </a:r>
            <a:r>
              <a:rPr lang="en-US" sz="1400" dirty="0" smtClean="0">
                <a:solidFill>
                  <a:srgbClr val="FF0000"/>
                </a:solidFill>
              </a:rPr>
              <a:t>$7,665 </a:t>
            </a:r>
            <a:r>
              <a:rPr lang="en-US" sz="1400" dirty="0" smtClean="0"/>
              <a:t>-  $ 15,480) </a:t>
            </a:r>
          </a:p>
          <a:p>
            <a:pPr marL="115888" indent="-174625" defTabSz="914400" eaLnBrk="1" hangingPunct="1">
              <a:lnSpc>
                <a:spcPct val="90000"/>
              </a:lnSpc>
              <a:tabLst>
                <a:tab pos="7372350" algn="r"/>
              </a:tabLst>
            </a:pPr>
            <a:r>
              <a:rPr lang="en-US" sz="1400" dirty="0" smtClean="0"/>
              <a:t>2013</a:t>
            </a:r>
          </a:p>
          <a:p>
            <a:pPr marL="515938" lvl="1" indent="-174625" defTabSz="914400" eaLnBrk="1" hangingPunct="1">
              <a:lnSpc>
                <a:spcPct val="90000"/>
              </a:lnSpc>
              <a:tabLst>
                <a:tab pos="7372350" algn="r"/>
              </a:tabLst>
            </a:pPr>
            <a:r>
              <a:rPr lang="en-US" sz="1400" dirty="0" smtClean="0"/>
              <a:t>356 – Vancouver (</a:t>
            </a:r>
            <a:r>
              <a:rPr lang="en-US" sz="1400" dirty="0" smtClean="0">
                <a:solidFill>
                  <a:srgbClr val="FF0000"/>
                </a:solidFill>
              </a:rPr>
              <a:t>$15,259  </a:t>
            </a:r>
            <a:r>
              <a:rPr lang="en-US" sz="1400" dirty="0" smtClean="0"/>
              <a:t>- </a:t>
            </a:r>
            <a:r>
              <a:rPr lang="en-US" sz="1400" dirty="0" smtClean="0">
                <a:solidFill>
                  <a:srgbClr val="FF0000"/>
                </a:solidFill>
              </a:rPr>
              <a:t>$ 5,855</a:t>
            </a:r>
            <a:r>
              <a:rPr lang="en-US" sz="1400" dirty="0" smtClean="0"/>
              <a:t>)</a:t>
            </a:r>
          </a:p>
          <a:p>
            <a:pPr marL="515938" lvl="1" indent="-174625" defTabSz="914400" eaLnBrk="1" hangingPunct="1">
              <a:lnSpc>
                <a:spcPct val="90000"/>
              </a:lnSpc>
              <a:tabLst>
                <a:tab pos="7372350" algn="r"/>
              </a:tabLst>
            </a:pPr>
            <a:r>
              <a:rPr lang="en-US" sz="1400" dirty="0" smtClean="0"/>
              <a:t>337 – Hawaii      (</a:t>
            </a:r>
            <a:r>
              <a:rPr lang="en-US" sz="1400" dirty="0" smtClean="0">
                <a:solidFill>
                  <a:srgbClr val="FF0000"/>
                </a:solidFill>
              </a:rPr>
              <a:t>$10,533 </a:t>
            </a:r>
            <a:r>
              <a:rPr lang="en-US" sz="1400" dirty="0" smtClean="0"/>
              <a:t>- </a:t>
            </a:r>
            <a:r>
              <a:rPr lang="en-US" sz="1400" dirty="0">
                <a:solidFill>
                  <a:srgbClr val="FF0000"/>
                </a:solidFill>
              </a:rPr>
              <a:t>$</a:t>
            </a:r>
            <a:r>
              <a:rPr lang="en-US" sz="1400" dirty="0" smtClean="0">
                <a:solidFill>
                  <a:srgbClr val="FF0000"/>
                </a:solidFill>
              </a:rPr>
              <a:t>12,227</a:t>
            </a:r>
            <a:r>
              <a:rPr lang="en-US" sz="1400" dirty="0" smtClean="0"/>
              <a:t>)</a:t>
            </a:r>
          </a:p>
          <a:p>
            <a:pPr marL="515938" lvl="1" indent="-174625" defTabSz="914400" eaLnBrk="1" hangingPunct="1">
              <a:lnSpc>
                <a:spcPct val="90000"/>
              </a:lnSpc>
              <a:tabLst>
                <a:tab pos="7372350" algn="r"/>
              </a:tabLst>
            </a:pPr>
            <a:r>
              <a:rPr lang="en-US" sz="1400" dirty="0" smtClean="0"/>
              <a:t>279 </a:t>
            </a:r>
            <a:r>
              <a:rPr lang="en-US" sz="1400" dirty="0"/>
              <a:t>– Nanjing </a:t>
            </a:r>
            <a:r>
              <a:rPr lang="en-US" sz="1400" dirty="0" smtClean="0"/>
              <a:t>       ($0- </a:t>
            </a:r>
            <a:r>
              <a:rPr lang="en-US" sz="1400" dirty="0" smtClean="0">
                <a:solidFill>
                  <a:srgbClr val="FF0000"/>
                </a:solidFill>
              </a:rPr>
              <a:t>$7,475</a:t>
            </a:r>
            <a:r>
              <a:rPr lang="en-US" sz="1400" dirty="0" smtClean="0"/>
              <a:t>) </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July 2014</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114800" cy="1227132"/>
          </a:xfrm>
        </p:spPr>
        <p:txBody>
          <a:bodyPr wrap="square" lIns="92075" tIns="46038" rIns="92075" bIns="46038">
            <a:spAutoFit/>
          </a:bodyPr>
          <a:lstStyle/>
          <a:p>
            <a:pPr marL="227013" indent="-227013" defTabSz="914400" eaLnBrk="1" hangingPunct="1">
              <a:lnSpc>
                <a:spcPct val="90000"/>
              </a:lnSpc>
              <a:tabLst>
                <a:tab pos="7372350" algn="r"/>
              </a:tabLst>
            </a:pPr>
            <a:r>
              <a:rPr lang="en-US" sz="2000" dirty="0" smtClean="0"/>
              <a:t>2014</a:t>
            </a:r>
          </a:p>
          <a:p>
            <a:pPr marL="454025" lvl="1" indent="-112713" defTabSz="914400" eaLnBrk="1" hangingPunct="1">
              <a:lnSpc>
                <a:spcPct val="90000"/>
              </a:lnSpc>
              <a:tabLst>
                <a:tab pos="7372350" algn="r"/>
              </a:tabLst>
            </a:pPr>
            <a:r>
              <a:rPr lang="en-US" sz="1800" dirty="0" smtClean="0"/>
              <a:t>426 – LA (</a:t>
            </a:r>
            <a:r>
              <a:rPr lang="en-US" sz="1800" dirty="0" smtClean="0">
                <a:solidFill>
                  <a:srgbClr val="FF0000"/>
                </a:solidFill>
              </a:rPr>
              <a:t>$</a:t>
            </a:r>
            <a:r>
              <a:rPr lang="en-US" sz="1800" b="1" dirty="0" smtClean="0">
                <a:solidFill>
                  <a:srgbClr val="FF0000"/>
                </a:solidFill>
                <a:ea typeface="MS PGothic" pitchFamily="34" charset="-128"/>
              </a:rPr>
              <a:t>9,313.00</a:t>
            </a:r>
            <a:r>
              <a:rPr lang="en-US" sz="1800" dirty="0" smtClean="0"/>
              <a:t> , </a:t>
            </a:r>
            <a:r>
              <a:rPr lang="en-US" sz="1800" dirty="0" smtClean="0">
                <a:solidFill>
                  <a:srgbClr val="FF0000"/>
                </a:solidFill>
              </a:rPr>
              <a:t>$</a:t>
            </a:r>
            <a:r>
              <a:rPr lang="en-US" sz="1800" b="1" dirty="0" smtClean="0">
                <a:solidFill>
                  <a:srgbClr val="FF0000"/>
                </a:solidFill>
                <a:ea typeface="MS PGothic" pitchFamily="34" charset="-128"/>
              </a:rPr>
              <a:t>2,082.05</a:t>
            </a:r>
            <a:r>
              <a:rPr lang="en-US" sz="1800" b="1" dirty="0" smtClean="0">
                <a:solidFill>
                  <a:schemeClr val="tx1"/>
                </a:solidFill>
                <a:ea typeface="MS PGothic" pitchFamily="34" charset="-128"/>
              </a:rPr>
              <a:t>)</a:t>
            </a:r>
            <a:endParaRPr lang="en-US" sz="1800" dirty="0" smtClean="0">
              <a:solidFill>
                <a:schemeClr val="tx1"/>
              </a:solidFill>
            </a:endParaRPr>
          </a:p>
          <a:p>
            <a:pPr marL="454025" lvl="1" indent="-112713" defTabSz="914400" eaLnBrk="1" hangingPunct="1">
              <a:lnSpc>
                <a:spcPct val="90000"/>
              </a:lnSpc>
              <a:tabLst>
                <a:tab pos="7372350" algn="r"/>
              </a:tabLst>
            </a:pPr>
            <a:r>
              <a:rPr lang="en-US" sz="1800" dirty="0" smtClean="0"/>
              <a:t>337 – Waikoloa ( </a:t>
            </a:r>
            <a:r>
              <a:rPr lang="en-US" sz="1800" b="1" dirty="0" smtClean="0">
                <a:solidFill>
                  <a:schemeClr val="tx1"/>
                </a:solidFill>
              </a:rPr>
              <a:t>$8,940 - $20,</a:t>
            </a:r>
            <a:r>
              <a:rPr lang="en-US" sz="1800" b="1" dirty="0" smtClean="0">
                <a:solidFill>
                  <a:schemeClr val="tx1"/>
                </a:solidFill>
                <a:ea typeface="MS PGothic" pitchFamily="34" charset="-128"/>
              </a:rPr>
              <a:t>106</a:t>
            </a:r>
            <a:r>
              <a:rPr lang="en-US" sz="1800" dirty="0" smtClean="0"/>
              <a:t>)</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1"/>
            <a:ext cx="7770813" cy="380999"/>
          </a:xfrm>
        </p:spPr>
        <p:txBody>
          <a:bodyPr/>
          <a:lstStyle/>
          <a:p>
            <a:r>
              <a:rPr lang="en-US" dirty="0" smtClean="0"/>
              <a:t>2014 1</a:t>
            </a:r>
            <a:r>
              <a:rPr lang="en-US" baseline="30000" dirty="0" smtClean="0"/>
              <a:t>st</a:t>
            </a:r>
            <a:r>
              <a:rPr lang="en-US" dirty="0" smtClean="0"/>
              <a:t> Quarter Income Statement</a:t>
            </a:r>
            <a:endParaRPr lang="en-US" dirty="0"/>
          </a:p>
        </p:txBody>
      </p:sp>
      <p:sp>
        <p:nvSpPr>
          <p:cNvPr id="2" name="Date Placeholder 1"/>
          <p:cNvSpPr>
            <a:spLocks noGrp="1"/>
          </p:cNvSpPr>
          <p:nvPr>
            <p:ph type="dt" idx="10"/>
          </p:nvPr>
        </p:nvSpPr>
        <p:spPr/>
        <p:txBody>
          <a:bodyPr/>
          <a:lstStyle/>
          <a:p>
            <a:pPr>
              <a:defRPr/>
            </a:pPr>
            <a:r>
              <a:rPr lang="en-US" smtClean="0"/>
              <a:t>July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8</a:t>
            </a:fld>
            <a:endParaRPr lang="en-GB"/>
          </a:p>
        </p:txBody>
      </p:sp>
      <p:graphicFrame>
        <p:nvGraphicFramePr>
          <p:cNvPr id="7" name="Table 6"/>
          <p:cNvGraphicFramePr>
            <a:graphicFrameLocks noGrp="1"/>
          </p:cNvGraphicFramePr>
          <p:nvPr/>
        </p:nvGraphicFramePr>
        <p:xfrm>
          <a:off x="457201" y="1143001"/>
          <a:ext cx="8153400" cy="5333995"/>
        </p:xfrm>
        <a:graphic>
          <a:graphicData uri="http://schemas.openxmlformats.org/drawingml/2006/table">
            <a:tbl>
              <a:tblPr/>
              <a:tblGrid>
                <a:gridCol w="2729507"/>
                <a:gridCol w="1004292"/>
                <a:gridCol w="1705146"/>
                <a:gridCol w="1429981"/>
                <a:gridCol w="1284474"/>
              </a:tblGrid>
              <a:tr h="381756">
                <a:tc>
                  <a:txBody>
                    <a:bodyPr/>
                    <a:lstStyle/>
                    <a:p>
                      <a:pPr algn="l" fontAlgn="b"/>
                      <a:r>
                        <a:rPr lang="en-US" sz="1200" b="1" i="0" u="none" strike="noStrike" dirty="0">
                          <a:latin typeface="Arial"/>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 No Department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2014-01 Century City, CA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2014-05 Waikoloa, HI</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Total</a:t>
                      </a:r>
                    </a:p>
                  </a:txBody>
                  <a:tcPr marL="9525" marR="9525" marT="9525" marB="0" anchor="b">
                    <a:lnL>
                      <a:noFill/>
                    </a:lnL>
                    <a:lnR>
                      <a:noFill/>
                    </a:lnR>
                    <a:lnT>
                      <a:noFill/>
                    </a:lnT>
                    <a:lnB>
                      <a:noFill/>
                    </a:lnB>
                    <a:solidFill>
                      <a:srgbClr val="D0D0D0"/>
                    </a:solidFill>
                  </a:tcPr>
                </a:tc>
              </a:tr>
              <a:tr h="237288">
                <a:tc>
                  <a:txBody>
                    <a:bodyPr/>
                    <a:lstStyle/>
                    <a:p>
                      <a:pPr algn="l" fontAlgn="b"/>
                      <a:r>
                        <a:rPr lang="en-US" sz="1200" b="1" i="0" u="none" strike="noStrike">
                          <a:latin typeface="Arial"/>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latin typeface="Arial"/>
                        </a:rPr>
                        <a:t>Amount</a:t>
                      </a:r>
                    </a:p>
                  </a:txBody>
                  <a:tcPr marL="9525" marR="9525" marT="9525" marB="0" anchor="b">
                    <a:lnL>
                      <a:noFill/>
                    </a:lnL>
                    <a:lnR>
                      <a:noFill/>
                    </a:lnR>
                    <a:lnT>
                      <a:noFill/>
                    </a:lnT>
                    <a:lnB>
                      <a:noFill/>
                    </a:lnB>
                    <a:solidFill>
                      <a:srgbClr val="D0D0D0"/>
                    </a:solidFill>
                  </a:tcPr>
                </a:tc>
              </a:tr>
              <a:tr h="237288">
                <a:tc>
                  <a:txBody>
                    <a:bodyPr/>
                    <a:lstStyle/>
                    <a:p>
                      <a:pPr algn="l" fontAlgn="ctr"/>
                      <a:r>
                        <a:rPr lang="en-US" sz="1400" b="1" i="0" u="none" strike="noStrike">
                          <a:solidFill>
                            <a:srgbClr val="000000"/>
                          </a:solidFill>
                          <a:latin typeface="Arial"/>
                        </a:rPr>
                        <a:t>Ordinary Income/Expense</a:t>
                      </a: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r>
              <a:tr h="237288">
                <a:tc>
                  <a:txBody>
                    <a:bodyPr/>
                    <a:lstStyle/>
                    <a:p>
                      <a:pPr algn="l" fontAlgn="b"/>
                      <a:r>
                        <a:rPr lang="en-US" sz="1400" b="1" i="0" u="none" strike="noStrike">
                          <a:solidFill>
                            <a:srgbClr val="000000"/>
                          </a:solidFill>
                          <a:latin typeface="Arial"/>
                        </a:rPr>
                        <a:t>Income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2.11 - Registrations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latin typeface="Arial"/>
                        </a:rPr>
                        <a:t>$294,150.00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$120,950.00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$415,100.00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2.12 - Hotel Commissions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$8,738.60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$8,738.60 </a:t>
                      </a:r>
                    </a:p>
                  </a:txBody>
                  <a:tcPr marL="9525" marR="9525" marT="9525" marB="0" anchor="ctr">
                    <a:lnL>
                      <a:noFill/>
                    </a:lnL>
                    <a:lnR>
                      <a:noFill/>
                    </a:lnR>
                    <a:lnT>
                      <a:noFill/>
                    </a:lnT>
                    <a:lnB>
                      <a:noFill/>
                    </a:lnB>
                  </a:tcPr>
                </a:tc>
              </a:tr>
              <a:tr h="443767">
                <a:tc>
                  <a:txBody>
                    <a:bodyPr/>
                    <a:lstStyle/>
                    <a:p>
                      <a:pPr algn="l" fontAlgn="b"/>
                      <a:r>
                        <a:rPr lang="en-US" sz="1400" b="0" i="0" u="none" strike="noStrike">
                          <a:solidFill>
                            <a:srgbClr val="000000"/>
                          </a:solidFill>
                          <a:latin typeface="Arial"/>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$244.73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$244.73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37288">
                <a:tc>
                  <a:txBody>
                    <a:bodyPr/>
                    <a:lstStyle/>
                    <a:p>
                      <a:pPr algn="l" fontAlgn="b"/>
                      <a:r>
                        <a:rPr lang="en-US" sz="1400" b="1" i="0" u="none" strike="noStrike">
                          <a:solidFill>
                            <a:srgbClr val="000000"/>
                          </a:solidFill>
                          <a:latin typeface="Arial"/>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$244.73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$302,888.60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$120,950.00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$424,083.33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7288">
                <a:tc>
                  <a:txBody>
                    <a:bodyPr/>
                    <a:lstStyle/>
                    <a:p>
                      <a:pPr algn="l" fontAlgn="b"/>
                      <a:r>
                        <a:rPr lang="en-US" sz="1400" b="1" i="0" u="none" strike="noStrike">
                          <a:solidFill>
                            <a:srgbClr val="000000"/>
                          </a:solidFill>
                          <a:latin typeface="Arial"/>
                        </a:rPr>
                        <a:t>Gross Profit</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$244.73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$302,888.60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$120,950.00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$424,083.33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37288">
                <a:tc>
                  <a:txBody>
                    <a:bodyPr/>
                    <a:lstStyle/>
                    <a:p>
                      <a:pPr algn="l" fontAlgn="b"/>
                      <a:r>
                        <a:rPr lang="en-US" sz="1400" b="1" i="0" u="none" strike="noStrike">
                          <a:solidFill>
                            <a:srgbClr val="000000"/>
                          </a:solidFill>
                          <a:latin typeface="Arial"/>
                        </a:rPr>
                        <a:t>Expense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latin typeface="Arial"/>
                      </a:endParaRP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4.113 - Venue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$19,200.06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$19,200.06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4.12 - Financial Fees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$19,396.46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$637.75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$20,034.21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4.13 - Meeting  Planner</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$51,061.35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$12,650.00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$63,711.35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4.14 - Food &amp; Beverage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$129,456.46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$129,456.46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4.15 - Network Services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$47,590.07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$21,800.00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$69,390.07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4.16 - Social</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$33,673.00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$33,673.00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4.17 - Shipping</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$3,576.33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latin typeface="Arial"/>
                        </a:rPr>
                        <a:t>$3,576.33 </a:t>
                      </a:r>
                    </a:p>
                  </a:txBody>
                  <a:tcPr marL="9525" marR="9525" marT="9525" marB="0" anchor="ctr">
                    <a:lnL>
                      <a:noFill/>
                    </a:lnL>
                    <a:lnR>
                      <a:noFill/>
                    </a:lnR>
                    <a:lnT>
                      <a:noFill/>
                    </a:lnT>
                    <a:lnB>
                      <a:noFill/>
                    </a:lnB>
                  </a:tcPr>
                </a:tc>
              </a:tr>
              <a:tr h="237288">
                <a:tc>
                  <a:txBody>
                    <a:bodyPr/>
                    <a:lstStyle/>
                    <a:p>
                      <a:pPr algn="l" fontAlgn="b"/>
                      <a:r>
                        <a:rPr lang="en-US" sz="1400" b="0" i="0" u="none" strike="noStrike">
                          <a:solidFill>
                            <a:srgbClr val="000000"/>
                          </a:solidFill>
                          <a:latin typeface="Arial"/>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$1,016.92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latin typeface="Arial"/>
                        </a:rPr>
                        <a:t>$1,016.92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37288">
                <a:tc>
                  <a:txBody>
                    <a:bodyPr/>
                    <a:lstStyle/>
                    <a:p>
                      <a:pPr algn="l" fontAlgn="b"/>
                      <a:r>
                        <a:rPr lang="en-US" sz="1400" b="1" i="0" u="none" strike="noStrike">
                          <a:solidFill>
                            <a:srgbClr val="000000"/>
                          </a:solidFill>
                          <a:latin typeface="Arial"/>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$304,970.65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$35,087.75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$340,058.40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7288">
                <a:tc>
                  <a:txBody>
                    <a:bodyPr/>
                    <a:lstStyle/>
                    <a:p>
                      <a:pPr algn="l" fontAlgn="ctr"/>
                      <a:r>
                        <a:rPr lang="en-US" sz="1400" b="1" i="0" u="none" strike="noStrike">
                          <a:solidFill>
                            <a:srgbClr val="000000"/>
                          </a:solidFill>
                          <a:latin typeface="Arial"/>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$244.73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($2,082.05)</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$85,862.25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latin typeface="Arial"/>
                        </a:rPr>
                        <a:t>$84,024.93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7288">
                <a:tc>
                  <a:txBody>
                    <a:bodyPr/>
                    <a:lstStyle/>
                    <a:p>
                      <a:pPr algn="l" fontAlgn="ctr"/>
                      <a:r>
                        <a:rPr lang="en-US" sz="1400" b="1" i="0" u="none" strike="noStrike">
                          <a:solidFill>
                            <a:srgbClr val="000000"/>
                          </a:solidFill>
                          <a:latin typeface="Arial"/>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$244.73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($2,082.05)</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latin typeface="Arial"/>
                        </a:rPr>
                        <a:t>$85,862.25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latin typeface="Arial"/>
                        </a:rPr>
                        <a:t>$84,024.93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8"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July 2014</a:t>
            </a:r>
            <a:endParaRPr lang="en-GB" dirty="0"/>
          </a:p>
        </p:txBody>
      </p:sp>
      <p:sp>
        <p:nvSpPr>
          <p:cNvPr id="5" name="Slide Number Placeholder 4"/>
          <p:cNvSpPr>
            <a:spLocks noGrp="1"/>
          </p:cNvSpPr>
          <p:nvPr>
            <p:ph type="sldNum" idx="12"/>
          </p:nvPr>
        </p:nvSpPr>
        <p:spPr/>
        <p:txBody>
          <a:bodyPr/>
          <a:lstStyle/>
          <a:p>
            <a:pPr>
              <a:defRPr/>
            </a:pPr>
            <a:r>
              <a:rPr lang="en-GB" smtClean="0"/>
              <a:t>Slide </a:t>
            </a:r>
            <a:fld id="{A6C5482A-260B-4E4B-AC84-D73403BB5CB9}" type="slidenum">
              <a:rPr lang="en-GB" smtClean="0"/>
              <a:pPr>
                <a:defRPr/>
              </a:pPr>
              <a:t>9</a:t>
            </a:fld>
            <a:endParaRPr lang="en-GB"/>
          </a:p>
        </p:txBody>
      </p:sp>
      <p:graphicFrame>
        <p:nvGraphicFramePr>
          <p:cNvPr id="7" name="Table 6"/>
          <p:cNvGraphicFramePr>
            <a:graphicFrameLocks noGrp="1"/>
          </p:cNvGraphicFramePr>
          <p:nvPr/>
        </p:nvGraphicFramePr>
        <p:xfrm>
          <a:off x="1066800" y="838200"/>
          <a:ext cx="7010400" cy="5339793"/>
        </p:xfrm>
        <a:graphic>
          <a:graphicData uri="http://schemas.openxmlformats.org/drawingml/2006/table">
            <a:tbl>
              <a:tblPr/>
              <a:tblGrid>
                <a:gridCol w="4716274"/>
                <a:gridCol w="2294126"/>
              </a:tblGrid>
              <a:tr h="359285">
                <a:tc>
                  <a:txBody>
                    <a:bodyPr/>
                    <a:lstStyle/>
                    <a:p>
                      <a:pPr algn="ctr" fontAlgn="b"/>
                      <a:r>
                        <a:rPr lang="en-US" sz="2000" b="1" i="0" u="none" strike="noStrike" dirty="0">
                          <a:latin typeface="Arial"/>
                        </a:rPr>
                        <a:t>2014 1st Quarter Balance Sheet</a:t>
                      </a:r>
                    </a:p>
                  </a:txBody>
                  <a:tcPr marL="9525" marR="9525" marT="9525" marB="0" anchor="b">
                    <a:lnL>
                      <a:noFill/>
                    </a:lnL>
                    <a:lnR>
                      <a:noFill/>
                    </a:lnR>
                    <a:lnT>
                      <a:noFill/>
                    </a:lnT>
                    <a:lnB>
                      <a:noFill/>
                    </a:lnB>
                    <a:solidFill>
                      <a:srgbClr val="D0D0D0"/>
                    </a:solidFill>
                  </a:tcPr>
                </a:tc>
                <a:tc>
                  <a:txBody>
                    <a:bodyPr/>
                    <a:lstStyle/>
                    <a:p>
                      <a:pPr algn="ctr" fontAlgn="b"/>
                      <a:r>
                        <a:rPr lang="en-US" sz="2000" b="1" i="0" u="none" strike="noStrike">
                          <a:latin typeface="Arial"/>
                        </a:rPr>
                        <a:t>Amount</a:t>
                      </a:r>
                    </a:p>
                  </a:txBody>
                  <a:tcPr marL="9525" marR="9525" marT="9525" marB="0" anchor="b">
                    <a:lnL>
                      <a:noFill/>
                    </a:lnL>
                    <a:lnR>
                      <a:noFill/>
                    </a:lnR>
                    <a:lnT>
                      <a:noFill/>
                    </a:lnT>
                    <a:lnB>
                      <a:noFill/>
                    </a:lnB>
                    <a:solidFill>
                      <a:srgbClr val="D0D0D0"/>
                    </a:solidFill>
                  </a:tcPr>
                </a:tc>
              </a:tr>
              <a:tr h="359285">
                <a:tc>
                  <a:txBody>
                    <a:bodyPr/>
                    <a:lstStyle/>
                    <a:p>
                      <a:pPr algn="l" fontAlgn="ctr"/>
                      <a:r>
                        <a:rPr lang="en-US" sz="2000" b="1" i="0" u="none" strike="noStrike" dirty="0">
                          <a:solidFill>
                            <a:srgbClr val="000000"/>
                          </a:solidFill>
                          <a:latin typeface="Arial"/>
                        </a:rPr>
                        <a:t>ASSETS</a:t>
                      </a:r>
                    </a:p>
                  </a:txBody>
                  <a:tcPr marL="9525" marR="9525" marT="9525" marB="0" anchor="ctr">
                    <a:lnL>
                      <a:noFill/>
                    </a:lnL>
                    <a:lnR>
                      <a:noFill/>
                    </a:lnR>
                    <a:lnT>
                      <a:noFill/>
                    </a:lnT>
                    <a:lnB>
                      <a:noFill/>
                    </a:lnB>
                  </a:tcPr>
                </a:tc>
                <a:tc>
                  <a:txBody>
                    <a:bodyPr/>
                    <a:lstStyle/>
                    <a:p>
                      <a:pPr algn="r" fontAlgn="ctr"/>
                      <a:endParaRPr lang="en-US" sz="2000" b="1" i="0" u="none" strike="noStrike" dirty="0">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2000" b="1" i="0" u="none" strike="noStrike" dirty="0" smtClean="0">
                          <a:solidFill>
                            <a:srgbClr val="000000"/>
                          </a:solidFill>
                          <a:latin typeface="Arial"/>
                        </a:rPr>
                        <a:t> Current </a:t>
                      </a:r>
                      <a:r>
                        <a:rPr lang="en-US" sz="2000" b="1" i="0" u="none" strike="noStrike" dirty="0">
                          <a:solidFill>
                            <a:srgbClr val="000000"/>
                          </a:solidFill>
                          <a:latin typeface="Arial"/>
                        </a:rPr>
                        <a:t>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1800" b="1" i="0" u="none" strike="noStrike" dirty="0" smtClean="0">
                          <a:solidFill>
                            <a:srgbClr val="000000"/>
                          </a:solidFill>
                          <a:latin typeface="Arial"/>
                        </a:rPr>
                        <a:t>  Bank</a:t>
                      </a:r>
                      <a:endParaRPr lang="en-US" sz="1800" b="1" i="0" u="none" strike="noStrike" dirty="0">
                        <a:solidFill>
                          <a:srgbClr val="000000"/>
                        </a:solidFill>
                        <a:latin typeface="Arial"/>
                      </a:endParaRP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15460">
                <a:tc>
                  <a:txBody>
                    <a:bodyPr/>
                    <a:lstStyle/>
                    <a:p>
                      <a:pPr algn="r" fontAlgn="b"/>
                      <a:r>
                        <a:rPr lang="en-US" sz="1800" b="0" i="0" u="none" strike="noStrike" dirty="0">
                          <a:solidFill>
                            <a:srgbClr val="000000"/>
                          </a:solidFill>
                          <a:latin typeface="Arial"/>
                        </a:rPr>
                        <a:t>74331 - 802.11/.15 CB Acct No. 556802</a:t>
                      </a:r>
                    </a:p>
                  </a:txBody>
                  <a:tcPr marL="9525" marR="9525" marT="9525" marB="0" anchor="b">
                    <a:lnL>
                      <a:noFill/>
                    </a:lnL>
                    <a:lnR>
                      <a:noFill/>
                    </a:lnR>
                    <a:lnT>
                      <a:noFill/>
                    </a:lnT>
                    <a:lnB>
                      <a:noFill/>
                    </a:lnB>
                  </a:tcPr>
                </a:tc>
                <a:tc>
                  <a:txBody>
                    <a:bodyPr/>
                    <a:lstStyle/>
                    <a:p>
                      <a:pPr algn="r" fontAlgn="ctr"/>
                      <a:r>
                        <a:rPr lang="en-US" sz="2000" b="0" i="0" u="none" strike="noStrike">
                          <a:solidFill>
                            <a:srgbClr val="000000"/>
                          </a:solidFill>
                          <a:latin typeface="Arial"/>
                        </a:rPr>
                        <a:t>$386,784.47 </a:t>
                      </a:r>
                    </a:p>
                  </a:txBody>
                  <a:tcPr marL="9525" marR="9525" marT="9525" marB="0" anchor="ctr">
                    <a:lnL>
                      <a:noFill/>
                    </a:lnL>
                    <a:lnR>
                      <a:noFill/>
                    </a:lnR>
                    <a:lnT>
                      <a:noFill/>
                    </a:lnT>
                    <a:lnB>
                      <a:noFill/>
                    </a:lnB>
                  </a:tcPr>
                </a:tc>
              </a:tr>
              <a:tr h="381000">
                <a:tc>
                  <a:txBody>
                    <a:bodyPr/>
                    <a:lstStyle/>
                    <a:p>
                      <a:pPr algn="r" fontAlgn="b"/>
                      <a:r>
                        <a:rPr lang="en-US" sz="1800" b="0" i="0" u="none" strike="noStrike" dirty="0">
                          <a:solidFill>
                            <a:srgbClr val="000000"/>
                          </a:solidFill>
                          <a:latin typeface="Arial"/>
                        </a:rPr>
                        <a:t>74332 - 802.11/.15 Face-to-Face Checking</a:t>
                      </a: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latin typeface="Arial"/>
                        </a:rPr>
                        <a:t>$128,400.45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359285">
                <a:tc>
                  <a:txBody>
                    <a:bodyPr/>
                    <a:lstStyle/>
                    <a:p>
                      <a:pPr algn="r" fontAlgn="b"/>
                      <a:r>
                        <a:rPr lang="en-US" sz="1800" b="1" i="0" u="none" strike="noStrike" dirty="0">
                          <a:solidFill>
                            <a:srgbClr val="000000"/>
                          </a:solidFill>
                          <a:latin typeface="Arial"/>
                        </a:rPr>
                        <a:t>Total Bank</a:t>
                      </a: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latin typeface="Arial"/>
                        </a:rPr>
                        <a:t>$515,184.92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b"/>
                      <a:r>
                        <a:rPr lang="en-US" sz="1800" b="1" i="0" u="none" strike="noStrike" dirty="0" smtClean="0">
                          <a:solidFill>
                            <a:srgbClr val="000000"/>
                          </a:solidFill>
                          <a:latin typeface="Arial"/>
                        </a:rPr>
                        <a:t>  Total </a:t>
                      </a:r>
                      <a:r>
                        <a:rPr lang="en-US" sz="1800" b="1" i="0" u="none" strike="noStrike" dirty="0">
                          <a:solidFill>
                            <a:srgbClr val="000000"/>
                          </a:solidFill>
                          <a:latin typeface="Arial"/>
                        </a:rPr>
                        <a:t>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ctr"/>
                      <a:r>
                        <a:rPr lang="en-US" sz="1800" b="1" i="0" u="none" strike="noStrike" dirty="0">
                          <a:solidFill>
                            <a:srgbClr val="000000"/>
                          </a:solidFill>
                          <a:latin typeface="Arial"/>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359285">
                <a:tc>
                  <a:txBody>
                    <a:bodyPr/>
                    <a:lstStyle/>
                    <a:p>
                      <a:pPr algn="l" fontAlgn="ctr"/>
                      <a:r>
                        <a:rPr lang="en-US" sz="2000" b="1" i="0" u="none" strike="noStrike" dirty="0">
                          <a:solidFill>
                            <a:srgbClr val="000000"/>
                          </a:solidFill>
                          <a:latin typeface="Arial"/>
                        </a:rPr>
                        <a:t>LIABILITIES &amp; EQUITY</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2000" b="1" i="0" u="none" strike="noStrike" dirty="0" smtClean="0">
                          <a:solidFill>
                            <a:srgbClr val="000000"/>
                          </a:solidFill>
                          <a:latin typeface="Arial"/>
                        </a:rPr>
                        <a:t>  Equity</a:t>
                      </a:r>
                      <a:endParaRPr lang="en-US" sz="2000" b="1" i="0" u="none" strike="noStrike" dirty="0">
                        <a:solidFill>
                          <a:srgbClr val="000000"/>
                        </a:solidFill>
                        <a:latin typeface="Arial"/>
                      </a:endParaRP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45599">
                <a:tc>
                  <a:txBody>
                    <a:bodyPr/>
                    <a:lstStyle/>
                    <a:p>
                      <a:pPr algn="l" fontAlgn="b"/>
                      <a:r>
                        <a:rPr lang="en-US" sz="1800" b="0" i="0" u="none" strike="noStrike" dirty="0" smtClean="0">
                          <a:solidFill>
                            <a:srgbClr val="000000"/>
                          </a:solidFill>
                          <a:latin typeface="Arial"/>
                        </a:rPr>
                        <a:t>   Retained </a:t>
                      </a:r>
                      <a:r>
                        <a:rPr lang="en-US" sz="1800" b="0" i="0" u="none" strike="noStrike" dirty="0">
                          <a:solidFill>
                            <a:srgbClr val="000000"/>
                          </a:solidFill>
                          <a:latin typeface="Arial"/>
                        </a:rPr>
                        <a:t>Earnings</a:t>
                      </a:r>
                    </a:p>
                  </a:txBody>
                  <a:tcPr marL="171450" marR="9525" marT="9525" marB="0" anchor="b">
                    <a:lnL>
                      <a:noFill/>
                    </a:lnL>
                    <a:lnR>
                      <a:noFill/>
                    </a:lnR>
                    <a:lnT>
                      <a:noFill/>
                    </a:lnT>
                    <a:lnB>
                      <a:noFill/>
                    </a:lnB>
                  </a:tcPr>
                </a:tc>
                <a:tc>
                  <a:txBody>
                    <a:bodyPr/>
                    <a:lstStyle/>
                    <a:p>
                      <a:pPr algn="r" fontAlgn="ctr"/>
                      <a:r>
                        <a:rPr lang="en-US" sz="2000" b="0" i="0" u="none" strike="noStrike">
                          <a:solidFill>
                            <a:srgbClr val="000000"/>
                          </a:solidFill>
                          <a:latin typeface="Arial"/>
                        </a:rPr>
                        <a:t>$431,159.99 </a:t>
                      </a:r>
                    </a:p>
                  </a:txBody>
                  <a:tcPr marL="9525" marR="9525" marT="9525" marB="0" anchor="ctr">
                    <a:lnL>
                      <a:noFill/>
                    </a:lnL>
                    <a:lnR>
                      <a:noFill/>
                    </a:lnR>
                    <a:lnT>
                      <a:noFill/>
                    </a:lnT>
                    <a:lnB>
                      <a:noFill/>
                    </a:lnB>
                  </a:tcPr>
                </a:tc>
              </a:tr>
              <a:tr h="345599">
                <a:tc>
                  <a:txBody>
                    <a:bodyPr/>
                    <a:lstStyle/>
                    <a:p>
                      <a:pPr algn="l" fontAlgn="b"/>
                      <a:r>
                        <a:rPr lang="en-US" sz="1800" b="0" i="0" u="none" strike="noStrike" dirty="0" smtClean="0">
                          <a:solidFill>
                            <a:srgbClr val="000000"/>
                          </a:solidFill>
                          <a:latin typeface="Arial"/>
                        </a:rPr>
                        <a:t>   Net </a:t>
                      </a:r>
                      <a:r>
                        <a:rPr lang="en-US" sz="1800" b="0" i="0" u="none" strike="noStrike" dirty="0">
                          <a:solidFill>
                            <a:srgbClr val="000000"/>
                          </a:solidFill>
                          <a:latin typeface="Arial"/>
                        </a:rPr>
                        <a:t>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a:solidFill>
                            <a:srgbClr val="000000"/>
                          </a:solidFill>
                          <a:latin typeface="Arial"/>
                        </a:rPr>
                        <a:t>$84,024.93 </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359285">
                <a:tc>
                  <a:txBody>
                    <a:bodyPr/>
                    <a:lstStyle/>
                    <a:p>
                      <a:pPr algn="r" fontAlgn="b"/>
                      <a:r>
                        <a:rPr lang="en-US" sz="2000" b="1" i="0" u="none" strike="noStrike">
                          <a:solidFill>
                            <a:srgbClr val="000000"/>
                          </a:solidFill>
                          <a:latin typeface="Arial"/>
                        </a:rPr>
                        <a:t>Total Equity</a:t>
                      </a:r>
                    </a:p>
                  </a:txBody>
                  <a:tcPr marL="9525" marR="857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ctr"/>
                      <a:r>
                        <a:rPr lang="en-US" sz="2000" b="1" i="0" u="none" strike="noStrike">
                          <a:solidFill>
                            <a:srgbClr val="000000"/>
                          </a:solidFill>
                          <a:latin typeface="Arial"/>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10577</TotalTime>
  <Words>1037</Words>
  <Application>Microsoft Office PowerPoint</Application>
  <PresentationFormat>On-screen Show (4:3)</PresentationFormat>
  <Paragraphs>304</Paragraphs>
  <Slides>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802-11-Submission</vt:lpstr>
      <vt:lpstr>Document</vt:lpstr>
      <vt:lpstr>Treasurer Report July 2014</vt:lpstr>
      <vt:lpstr>Abstract</vt:lpstr>
      <vt:lpstr>Slide 3</vt:lpstr>
      <vt:lpstr>Slide 4</vt:lpstr>
      <vt:lpstr> Waikoloa, HI - May 2014 Unaudited</vt:lpstr>
      <vt:lpstr>Historical Attendance</vt:lpstr>
      <vt:lpstr>Historical Attendance</vt:lpstr>
      <vt:lpstr>2014 1st Quarter Income Statement</vt:lpstr>
      <vt:lpstr>Slide 9</vt:lpstr>
    </vt:vector>
  </TitlesOfParts>
  <Manager>Benjamin A. Rolfe</Manager>
  <Company>BCA, 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July 2014</dc:title>
  <dc:creator>Jon Rosdahl</dc:creator>
  <cp:keywords>July 2014</cp:keywords>
  <dc:description>Ben Rolfe (BCA); Jon Rosdahl (CSR)</dc:description>
  <cp:lastModifiedBy>jr05</cp:lastModifiedBy>
  <cp:revision>127</cp:revision>
  <cp:lastPrinted>1601-01-01T00:00:00Z</cp:lastPrinted>
  <dcterms:created xsi:type="dcterms:W3CDTF">2012-05-13T15:07:35Z</dcterms:created>
  <dcterms:modified xsi:type="dcterms:W3CDTF">2014-07-17T17:33:47Z</dcterms:modified>
</cp:coreProperties>
</file>