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85" r:id="rId4"/>
    <p:sldId id="263" r:id="rId5"/>
    <p:sldId id="277" r:id="rId6"/>
    <p:sldId id="284" r:id="rId7"/>
    <p:sldId id="265" r:id="rId8"/>
    <p:sldId id="266" r:id="rId9"/>
    <p:sldId id="267" r:id="rId10"/>
    <p:sldId id="273" r:id="rId11"/>
    <p:sldId id="268" r:id="rId12"/>
    <p:sldId id="269" r:id="rId13"/>
    <p:sldId id="270" r:id="rId14"/>
    <p:sldId id="271" r:id="rId15"/>
    <p:sldId id="280" r:id="rId16"/>
    <p:sldId id="278" r:id="rId17"/>
    <p:sldId id="279" r:id="rId18"/>
    <p:sldId id="283" r:id="rId19"/>
    <p:sldId id="272" r:id="rId20"/>
    <p:sldId id="274" r:id="rId21"/>
    <p:sldId id="276" r:id="rId22"/>
    <p:sldId id="282" r:id="rId23"/>
    <p:sldId id="286" r:id="rId24"/>
    <p:sldId id="287" r:id="rId25"/>
    <p:sldId id="288" r:id="rId26"/>
    <p:sldId id="289" r:id="rId27"/>
    <p:sldId id="293" r:id="rId28"/>
    <p:sldId id="294" r:id="rId29"/>
    <p:sldId id="295" r:id="rId30"/>
    <p:sldId id="290" r:id="rId31"/>
    <p:sldId id="264" r:id="rId3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0" autoAdjust="0"/>
    <p:restoredTop sz="86508" autoAdjust="0"/>
  </p:normalViewPr>
  <p:slideViewPr>
    <p:cSldViewPr>
      <p:cViewPr varScale="1">
        <p:scale>
          <a:sx n="53" d="100"/>
          <a:sy n="53" d="100"/>
        </p:scale>
        <p:origin x="-90" y="-210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802.11-14/0843r0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802.11-14/0843r0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802.11-14/0843r0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802.11-14/0843r0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802.11-14/0843r0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802.11-14/0843r0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31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11-14/0843r2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rinex.com.au/ieee201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imat.ieee.org/attendance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ftp://griffin.events.ieee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ftp://griffin.events.ieee.org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grouper.ieee.org/groups/802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sales3@sofitelchengdu.com" TargetMode="External"/><Relationship Id="rId2" Type="http://schemas.openxmlformats.org/officeDocument/2006/relationships/hyperlink" Target="http://www.sofitel.com/gb/hotel-3717-sofitel-wanda-chengdu/index.s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sujr@cesi.cn" TargetMode="External"/><Relationship Id="rId4" Type="http://schemas.openxmlformats.org/officeDocument/2006/relationships/hyperlink" Target="mailto:pengxm@i2r.a-star.edu.sg" TargetMode="Externa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rinex.com.au/ieee201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org/11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er.ieee.org/groups/802/PARs.shtml" TargetMode="External"/><Relationship Id="rId5" Type="http://schemas.openxmlformats.org/officeDocument/2006/relationships/hyperlink" Target="http://www.arinex.com.au/ieee2014/" TargetMode="External"/><Relationship Id="rId4" Type="http://schemas.openxmlformats.org/officeDocument/2006/relationships/hyperlink" Target="http://www.ieee802.org/11/Meetings/Meeting_Plan.html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3/GEPOFSG/DraftCSD_GEPOF_1a_0514.pdf" TargetMode="External"/><Relationship Id="rId13" Type="http://schemas.openxmlformats.org/officeDocument/2006/relationships/hyperlink" Target="https://mentor.ieee.org/802.11/dcn/14/11-14-0653-02-00ai-tgai-par-extension.docx" TargetMode="External"/><Relationship Id="rId18" Type="http://schemas.openxmlformats.org/officeDocument/2006/relationships/hyperlink" Target="https://mentor.ieee.org/802.22/dcn/14/22-14-0061-05-0003-802-22-spectrum-occuoancy-sensing-criteria-for-standards-development.docx" TargetMode="External"/><Relationship Id="rId3" Type="http://schemas.openxmlformats.org/officeDocument/2006/relationships/hyperlink" Target="http://www.ieee802.org/1/files/public/docs2014/new-802-1ARce-draft-par-0514-v1.pdf" TargetMode="External"/><Relationship Id="rId7" Type="http://schemas.openxmlformats.org/officeDocument/2006/relationships/hyperlink" Target="http://ieee802.org/3/GEPOFSG/DraftPAR_GEPOF_1b_0514.pdf" TargetMode="External"/><Relationship Id="rId12" Type="http://schemas.openxmlformats.org/officeDocument/2006/relationships/hyperlink" Target="https://mentor.ieee.org/802.11/dcn/14/11-14-0591-00-00ah-tgah-revised-csd.docx" TargetMode="External"/><Relationship Id="rId17" Type="http://schemas.openxmlformats.org/officeDocument/2006/relationships/hyperlink" Target="https://mentor.ieee.org/802.22/dcn/14/22-14-0075-02-0003-spectrum-occupancy-sensing-par-form.pdf" TargetMode="External"/><Relationship Id="rId2" Type="http://schemas.openxmlformats.org/officeDocument/2006/relationships/notesSlide" Target="../notesSlides/notesSlide3.xml"/><Relationship Id="rId16" Type="http://schemas.openxmlformats.org/officeDocument/2006/relationships/hyperlink" Target="https://mentor.ieee.org/802.15/dcn/14/15-14-0175-04-0sru-working-draft-of-sg-sru-cs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1/files/public/docs2014/cg-draft-aegc-csd-0514-v2.pdf" TargetMode="External"/><Relationship Id="rId11" Type="http://schemas.openxmlformats.org/officeDocument/2006/relationships/hyperlink" Target="https://mentor.ieee.org/802.11/dcn/14/11-14-0590-01-00ah-tgah-par-extension.docx" TargetMode="External"/><Relationship Id="rId5" Type="http://schemas.openxmlformats.org/officeDocument/2006/relationships/hyperlink" Target="http://www.ieee802.org/1/files/public/docs2014/cg-draft-aegc-par-0514-v2.pdf" TargetMode="External"/><Relationship Id="rId15" Type="http://schemas.openxmlformats.org/officeDocument/2006/relationships/hyperlink" Target="https://mentor.ieee.org/802.15/dcn/13/15-13-0615-08-0sru-sru-working-draft-par.pdf" TargetMode="External"/><Relationship Id="rId10" Type="http://schemas.openxmlformats.org/officeDocument/2006/relationships/hyperlink" Target="http://ieee802.org/3/1TPCESG/public/20140528_CSD_IEEE802_3bw.pdf" TargetMode="External"/><Relationship Id="rId4" Type="http://schemas.openxmlformats.org/officeDocument/2006/relationships/hyperlink" Target="http://www.ieee802.org/1/files/public/docs2014/ce-draft-arce-csd-0514-v2.pdf" TargetMode="External"/><Relationship Id="rId9" Type="http://schemas.openxmlformats.org/officeDocument/2006/relationships/hyperlink" Target="http://ieee802.org/3/1TPCESG/public/P802_3bw_PAR_220514.pdf" TargetMode="External"/><Relationship Id="rId14" Type="http://schemas.openxmlformats.org/officeDocument/2006/relationships/hyperlink" Target="https://mentor.ieee.org/802.11/dcn/10/11-10-1153-00-0fia-fast-initial-link-set-up-5c.doc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4/24-14-0015-01-0000-smart-grid-tg-scope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802world.org/attende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848600" cy="762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1st Vice Chair Report July 2014 - San Diego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2014-07-18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09588" y="2286000"/>
          <a:ext cx="8072437" cy="2479675"/>
        </p:xfrm>
        <a:graphic>
          <a:graphicData uri="http://schemas.openxmlformats.org/presentationml/2006/ole">
            <p:oleObj spid="_x0000_s3075" name="Document" r:id="rId4" imgW="8261444" imgH="2533226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r>
              <a:rPr lang="en-GB" dirty="0" smtClean="0"/>
              <a:t>This session’s meetings are also shown on the 802.11 calendar on the 802.11 home page (</a:t>
            </a:r>
            <a:r>
              <a:rPr lang="en-GB" dirty="0" smtClean="0">
                <a:hlinkClick r:id="rId2"/>
              </a:rPr>
              <a:t>http://www.ieee802.org/11</a:t>
            </a:r>
            <a:r>
              <a:rPr lang="en-GB" dirty="0" smtClean="0"/>
              <a:t>).</a:t>
            </a:r>
          </a:p>
          <a:p>
            <a:r>
              <a:rPr lang="en-GB" dirty="0" smtClean="0"/>
              <a:t>This is a Google calendar “802_11_calendar@ieee.org”</a:t>
            </a:r>
          </a:p>
          <a:p>
            <a:r>
              <a:rPr lang="en-GB" dirty="0" smtClean="0"/>
              <a:t>There are multiple ways of accessing this information, for example from a cell-phone, or as a remote calendar.</a:t>
            </a:r>
          </a:p>
          <a:p>
            <a:endParaRPr lang="en-GB" dirty="0" smtClean="0"/>
          </a:p>
          <a:p>
            <a:r>
              <a:rPr lang="en-GB" dirty="0" smtClean="0"/>
              <a:t>Note: the schedule on this calendar will be updated,  but any room changes will probably not be.  Room changes will be posted on rooms.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M3.5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II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Next meeting reminder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Sept 9-10 2014 – </a:t>
            </a:r>
          </a:p>
          <a:p>
            <a:r>
              <a:rPr lang="en-US" dirty="0" smtClean="0"/>
              <a:t>	802.11aj China Interim – Chengdu, China –</a:t>
            </a:r>
          </a:p>
          <a:p>
            <a:r>
              <a:rPr lang="en-US" dirty="0" smtClean="0"/>
              <a:t>	 	Registration info posted by end of week.</a:t>
            </a:r>
          </a:p>
          <a:p>
            <a:endParaRPr lang="en-US" dirty="0" smtClean="0"/>
          </a:p>
          <a:p>
            <a:r>
              <a:rPr lang="en-US" dirty="0" smtClean="0"/>
              <a:t>Sept 14-19 2014 – </a:t>
            </a:r>
          </a:p>
          <a:p>
            <a:r>
              <a:rPr lang="en-GB" dirty="0" smtClean="0"/>
              <a:t>	Hilton Athens, Athens, Greece</a:t>
            </a:r>
            <a:br>
              <a:rPr lang="en-GB" dirty="0" smtClean="0"/>
            </a:br>
            <a:r>
              <a:rPr lang="en-GB" dirty="0" smtClean="0">
                <a:hlinkClick r:id="rId2"/>
              </a:rPr>
              <a:t>Registration and Hotel Reservation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M3.6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II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Meeting registration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305800" cy="4113213"/>
          </a:xfrm>
        </p:spPr>
        <p:txBody>
          <a:bodyPr/>
          <a:lstStyle/>
          <a:p>
            <a:r>
              <a:rPr lang="en-US" dirty="0" smtClean="0"/>
              <a:t>Sept 9-10 China Interim: TBD</a:t>
            </a:r>
          </a:p>
          <a:p>
            <a:endParaRPr lang="en-US" dirty="0" smtClean="0"/>
          </a:p>
          <a:p>
            <a:r>
              <a:rPr lang="en-US" dirty="0" smtClean="0"/>
              <a:t>Sept 14-19 Interim: </a:t>
            </a:r>
          </a:p>
          <a:p>
            <a:r>
              <a:rPr lang="en-GB" dirty="0" smtClean="0"/>
              <a:t>US$850- Early Registration Deadline Before 23 July 2014</a:t>
            </a:r>
          </a:p>
          <a:p>
            <a:r>
              <a:rPr lang="en-GB" dirty="0" smtClean="0"/>
              <a:t>US$1,100 -Standard Registration Deadline Before 27 August 2014 </a:t>
            </a:r>
          </a:p>
          <a:p>
            <a:r>
              <a:rPr lang="en-GB" dirty="0" smtClean="0"/>
              <a:t>US$1350 - Late Registration Deadline After 27 August 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M3.7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II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000" dirty="0" smtClean="0"/>
              <a:t>It is a </a:t>
            </a:r>
            <a:r>
              <a:rPr lang="en-GB" sz="2000" dirty="0" smtClean="0">
                <a:solidFill>
                  <a:srgbClr val="FF3300"/>
                </a:solidFill>
              </a:rPr>
              <a:t>requirement</a:t>
            </a:r>
            <a:r>
              <a:rPr lang="en-GB" sz="2000" dirty="0" smtClean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If you wish to participate without recording attendance,  send an email per session to the WG 2</a:t>
            </a:r>
            <a:r>
              <a:rPr lang="en-GB" sz="1800" baseline="30000" dirty="0" smtClean="0"/>
              <a:t>nd</a:t>
            </a:r>
            <a:r>
              <a:rPr lang="en-GB" sz="1800" dirty="0" smtClean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sz="2000" dirty="0" smtClean="0"/>
              <a:t>You must record 75% attendance of eligible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Record attendance using this URL:  </a:t>
            </a:r>
            <a:r>
              <a:rPr lang="en-GB" dirty="0" smtClean="0">
                <a:solidFill>
                  <a:srgbClr val="FF0000"/>
                </a:solidFill>
              </a:rPr>
              <a:t>	</a:t>
            </a:r>
            <a:r>
              <a:rPr lang="en-GB" dirty="0" smtClean="0">
                <a:solidFill>
                  <a:srgbClr val="FF0000"/>
                </a:solidFill>
                <a:hlinkClick r:id="rId2"/>
              </a:rPr>
              <a:t>https://imat.ieee.org/attendance</a:t>
            </a:r>
            <a:endParaRPr lang="en-GB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M3.8 II Local File server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pic>
        <p:nvPicPr>
          <p:cNvPr id="7" name="Picture 1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1" y="1143001"/>
            <a:ext cx="7467696" cy="4343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8" name="Rectangle 7"/>
          <p:cNvSpPr/>
          <p:nvPr/>
        </p:nvSpPr>
        <p:spPr>
          <a:xfrm>
            <a:off x="1600200" y="5562600"/>
            <a:ext cx="6019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Local FTP server: </a:t>
            </a:r>
            <a:r>
              <a:rPr lang="en-GB" sz="1600" dirty="0" smtClean="0">
                <a:solidFill>
                  <a:schemeClr val="tx1"/>
                </a:solidFill>
                <a:hlinkClick r:id="rId3"/>
              </a:rPr>
              <a:t>ftp://griffin.events.ieee.org</a:t>
            </a:r>
            <a:r>
              <a:rPr lang="en-GB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(anonymous)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External Document Server   https://mentor.ieee.org/802.11/documents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Synchronizing while at the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724400"/>
          </a:xfrm>
        </p:spPr>
        <p:txBody>
          <a:bodyPr/>
          <a:lstStyle/>
          <a:p>
            <a:r>
              <a:rPr lang="en-GB" dirty="0" smtClean="0"/>
              <a:t>Particularly important when external bandwidth is limited and unreliable</a:t>
            </a:r>
          </a:p>
          <a:p>
            <a:r>
              <a:rPr lang="en-GB" dirty="0" smtClean="0"/>
              <a:t>Use anonymous ftp</a:t>
            </a:r>
          </a:p>
          <a:p>
            <a:pPr lvl="1"/>
            <a:r>
              <a:rPr lang="en-US" b="1" dirty="0" smtClean="0"/>
              <a:t>Host: </a:t>
            </a:r>
            <a:r>
              <a:rPr lang="en-GB" b="1" dirty="0" smtClean="0">
                <a:hlinkClick r:id="rId2"/>
              </a:rPr>
              <a:t>ftp://griffin.events.ieee.org</a:t>
            </a:r>
            <a:endParaRPr lang="en-US" b="1" dirty="0" smtClean="0"/>
          </a:p>
          <a:p>
            <a:pPr lvl="1"/>
            <a:r>
              <a:rPr lang="en-US" b="1" dirty="0" smtClean="0"/>
              <a:t>User: anonymous</a:t>
            </a:r>
          </a:p>
          <a:p>
            <a:pPr lvl="1"/>
            <a:r>
              <a:rPr lang="en-US" b="1" dirty="0" smtClean="0"/>
              <a:t>Password:  &lt;your-email-address-here&gt;</a:t>
            </a:r>
          </a:p>
          <a:p>
            <a:pPr lvl="1"/>
            <a:r>
              <a:rPr lang="en-GB" b="1" dirty="0" smtClean="0"/>
              <a:t>Destination directory: /802.11/13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Freeware tools are available,  for example search for “</a:t>
            </a:r>
            <a:r>
              <a:rPr lang="en-GB" dirty="0" err="1" smtClean="0"/>
              <a:t>syncback</a:t>
            </a:r>
            <a:r>
              <a:rPr lang="en-GB" dirty="0" smtClean="0"/>
              <a:t> free”  **</a:t>
            </a:r>
          </a:p>
          <a:p>
            <a:pPr>
              <a:buFontTx/>
              <a:buNone/>
            </a:pPr>
            <a:r>
              <a:rPr lang="en-GB" sz="1800" dirty="0" smtClean="0"/>
              <a:t>** Other tools are available.  The IEEE does not endorse the use of any particular tool.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399"/>
          </a:xfrm>
        </p:spPr>
        <p:txBody>
          <a:bodyPr/>
          <a:lstStyle/>
          <a:p>
            <a:r>
              <a:rPr lang="en-US" dirty="0" smtClean="0"/>
              <a:t>Network</a:t>
            </a:r>
            <a:r>
              <a:rPr lang="en-US" baseline="0" dirty="0" smtClean="0"/>
              <a:t> Items: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0813" cy="5105400"/>
          </a:xfrm>
        </p:spPr>
        <p:txBody>
          <a:bodyPr/>
          <a:lstStyle/>
          <a:p>
            <a:r>
              <a:rPr lang="en-US" b="1" dirty="0" smtClean="0"/>
              <a:t>MEETING SPACE NETWORK</a:t>
            </a:r>
            <a:endParaRPr lang="en-US" dirty="0" smtClean="0"/>
          </a:p>
          <a:p>
            <a:r>
              <a:rPr lang="en-US" dirty="0" smtClean="0"/>
              <a:t>	</a:t>
            </a:r>
            <a:r>
              <a:rPr lang="en-US" dirty="0" err="1" smtClean="0"/>
              <a:t>VeriLAN</a:t>
            </a:r>
            <a:r>
              <a:rPr lang="en-US" dirty="0" smtClean="0"/>
              <a:t> will manage network connectivity in the IEEE 802 Plenary Session meeting space. </a:t>
            </a:r>
          </a:p>
          <a:p>
            <a:r>
              <a:rPr lang="en-US" dirty="0" smtClean="0"/>
              <a:t>	Wireless Encryption Protocol:     WPA2-PSK</a:t>
            </a:r>
          </a:p>
          <a:p>
            <a:r>
              <a:rPr lang="en-US" dirty="0" smtClean="0"/>
              <a:t>		SSID: </a:t>
            </a:r>
            <a:r>
              <a:rPr lang="en-US" dirty="0" err="1" smtClean="0"/>
              <a:t>Verilan</a:t>
            </a:r>
            <a:r>
              <a:rPr lang="en-US" dirty="0" smtClean="0"/>
              <a:t>-secure</a:t>
            </a:r>
          </a:p>
          <a:p>
            <a:r>
              <a:rPr lang="en-US" dirty="0" smtClean="0"/>
              <a:t>		Password: </a:t>
            </a:r>
            <a:r>
              <a:rPr lang="en-US" dirty="0" err="1" smtClean="0"/>
              <a:t>ieeeieee</a:t>
            </a:r>
            <a:endParaRPr lang="en-US" dirty="0" smtClean="0"/>
          </a:p>
          <a:p>
            <a:r>
              <a:rPr lang="en-US" dirty="0" smtClean="0"/>
              <a:t>Please report any disruption of service to a </a:t>
            </a:r>
            <a:r>
              <a:rPr lang="en-US" dirty="0" err="1" smtClean="0"/>
              <a:t>VeriLAN</a:t>
            </a:r>
            <a:r>
              <a:rPr lang="en-US" dirty="0" smtClean="0"/>
              <a:t> staff member at the Network Help Desk.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 smtClean="0"/>
              <a:t>More Network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0813" cy="4722813"/>
          </a:xfrm>
        </p:spPr>
        <p:txBody>
          <a:bodyPr/>
          <a:lstStyle/>
          <a:p>
            <a:r>
              <a:rPr lang="en-US" b="1" dirty="0" smtClean="0"/>
              <a:t>NETWORK HELP DESK</a:t>
            </a:r>
            <a:endParaRPr lang="en-US" dirty="0" smtClean="0"/>
          </a:p>
          <a:p>
            <a:r>
              <a:rPr lang="en-US" dirty="0" smtClean="0"/>
              <a:t>	For attendees experiencing difficulties accessing the meeting network a Help Desk will be located in Palm Foyer.</a:t>
            </a:r>
          </a:p>
          <a:p>
            <a:r>
              <a:rPr lang="en-US" b="1" dirty="0" smtClean="0"/>
              <a:t>NETWORK OFFICE </a:t>
            </a:r>
            <a:endParaRPr lang="en-US" dirty="0" smtClean="0"/>
          </a:p>
          <a:p>
            <a:r>
              <a:rPr lang="en-US" dirty="0" smtClean="0"/>
              <a:t>	</a:t>
            </a:r>
            <a:r>
              <a:rPr lang="en-US" dirty="0" err="1" smtClean="0"/>
              <a:t>VeriLAN</a:t>
            </a:r>
            <a:r>
              <a:rPr lang="en-US" dirty="0" smtClean="0"/>
              <a:t> will be using the room, located on the Second Level.</a:t>
            </a:r>
          </a:p>
          <a:p>
            <a:r>
              <a:rPr lang="en-US" b="1" dirty="0" smtClean="0"/>
              <a:t>WIRED CAFÉ</a:t>
            </a:r>
            <a:endParaRPr lang="en-US" dirty="0" smtClean="0"/>
          </a:p>
          <a:p>
            <a:r>
              <a:rPr lang="en-US" dirty="0" smtClean="0"/>
              <a:t>	A wired café will be situated in the Palm Foyer. </a:t>
            </a:r>
          </a:p>
          <a:p>
            <a:r>
              <a:rPr lang="en-US" dirty="0" smtClean="0"/>
              <a:t>Please report any disruption of service in the café to </a:t>
            </a:r>
            <a:r>
              <a:rPr lang="en-US" dirty="0" err="1" smtClean="0"/>
              <a:t>VeriLAN</a:t>
            </a:r>
            <a:r>
              <a:rPr lang="en-US" dirty="0" smtClean="0"/>
              <a:t> staff.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1"/>
            <a:ext cx="8839200" cy="761999"/>
          </a:xfrm>
        </p:spPr>
        <p:txBody>
          <a:bodyPr/>
          <a:lstStyle/>
          <a:p>
            <a:r>
              <a:rPr lang="en-US" sz="2800" dirty="0" smtClean="0"/>
              <a:t>GUEST ROOM INTERNET COMPLIMENTARY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724400"/>
          </a:xfrm>
        </p:spPr>
        <p:txBody>
          <a:bodyPr/>
          <a:lstStyle/>
          <a:p>
            <a:r>
              <a:rPr lang="en-US" sz="2000" dirty="0" smtClean="0"/>
              <a:t>Access Instructions for July 2014 IEEE 802 Plenary Session Attendees </a:t>
            </a:r>
          </a:p>
          <a:p>
            <a:r>
              <a:rPr lang="en-US" sz="2000" dirty="0" smtClean="0"/>
              <a:t>1. Open the Internet browser.</a:t>
            </a:r>
          </a:p>
          <a:p>
            <a:r>
              <a:rPr lang="en-US" sz="2000" dirty="0" smtClean="0"/>
              <a:t>2. Enter name and room number where indicated on the auto generated webpage or network prompt.</a:t>
            </a:r>
          </a:p>
          <a:p>
            <a:r>
              <a:rPr lang="en-US" sz="2000" dirty="0" smtClean="0"/>
              <a:t>3. Select basic Internet*. </a:t>
            </a:r>
          </a:p>
          <a:p>
            <a:endParaRPr lang="en-US" sz="2000" dirty="0" smtClean="0"/>
          </a:p>
          <a:p>
            <a:r>
              <a:rPr lang="en-US" sz="2000" dirty="0" smtClean="0"/>
              <a:t>Basic Internet is complimentary for IEEE 802 Plenary Session attendees; there will be a daily charge of $3.00 per room if attendees select Premium Internet.  </a:t>
            </a:r>
          </a:p>
          <a:p>
            <a:endParaRPr lang="en-US" sz="2000" dirty="0" smtClean="0"/>
          </a:p>
          <a:p>
            <a:r>
              <a:rPr lang="en-US" sz="2000" dirty="0" smtClean="0"/>
              <a:t>What specifically is the difference between basic and premium Internet?</a:t>
            </a:r>
          </a:p>
          <a:p>
            <a:r>
              <a:rPr lang="en-US" sz="2000" dirty="0" smtClean="0"/>
              <a:t>a.       Standard  3 Mbps. (6) devices</a:t>
            </a:r>
          </a:p>
          <a:p>
            <a:r>
              <a:rPr lang="en-US" sz="2000" dirty="0" smtClean="0"/>
              <a:t>b.      Premium  8 Mbps. (6) devices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M3.9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II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Breakfast, breaks, </a:t>
            </a:r>
            <a:r>
              <a:rPr lang="en-US" sz="3200" b="0" dirty="0" err="1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BoF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logistics</a:t>
            </a:r>
            <a:endParaRPr lang="en-GB" sz="3200" b="1" dirty="0" smtClean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FOOD &amp; BEVERAGE SERVICE</a:t>
            </a:r>
          </a:p>
          <a:p>
            <a:r>
              <a:rPr lang="en-US" dirty="0" smtClean="0"/>
              <a:t>Palm Foyer</a:t>
            </a:r>
          </a:p>
          <a:p>
            <a:r>
              <a:rPr lang="en-US" dirty="0" smtClean="0"/>
              <a:t>Continental Breakfast                     7:30 AM to 9:00 AM</a:t>
            </a:r>
          </a:p>
          <a:p>
            <a:r>
              <a:rPr lang="en-US" dirty="0" smtClean="0"/>
              <a:t>Morning Coffee/Tea                        9:00 AM to 11:00 AM</a:t>
            </a:r>
          </a:p>
          <a:p>
            <a:r>
              <a:rPr lang="en-US" dirty="0" smtClean="0"/>
              <a:t>Afternoon Coffee/Tea/Snacks        2:00 PM to 4:00 PM, Snacks from 3:00 PM to 4:00 PM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696200" cy="48006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Agenda items from 802.11 1</a:t>
            </a:r>
            <a:r>
              <a:rPr lang="en-GB" baseline="30000" dirty="0" smtClean="0"/>
              <a:t>st</a:t>
            </a:r>
            <a:r>
              <a:rPr lang="en-GB" dirty="0" smtClean="0"/>
              <a:t> Vice Chair: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Monday and Friday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 smtClean="0"/>
              <a:t>BIRDS OF A FEATHER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0813" cy="4722813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http://grouper.ieee.org/groups/802/</a:t>
            </a:r>
            <a:endParaRPr lang="en-US" dirty="0" smtClean="0"/>
          </a:p>
          <a:p>
            <a:r>
              <a:rPr lang="en-US" dirty="0" smtClean="0"/>
              <a:t> Location:   Seaport Foyer</a:t>
            </a:r>
          </a:p>
          <a:p>
            <a:r>
              <a:rPr lang="en-US" dirty="0" smtClean="0"/>
              <a:t>On the evening of Wednesday, July 16, of the IEEE 802 July 2014 Plenary week, a Birds-of-a-Feather (BOF) session will be held for all attendees to gather and discuss Emerging Applications that may leverage or impact the overall IEEE 802 community.  </a:t>
            </a:r>
          </a:p>
          <a:p>
            <a:r>
              <a:rPr lang="en-US" dirty="0" smtClean="0"/>
              <a:t>The format of the BOF will be short presentations from a selected panel to seed the discussion on how Emerging Applications may affect, leverage, or utilize technology based on the IEEE 802 family of standards. 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Birds</a:t>
            </a:r>
            <a:r>
              <a:rPr lang="en-US" baseline="0" dirty="0" smtClean="0"/>
              <a:t> of a Feather (BOF)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Attendees should plan to gather at 6:30pm for light hors d’oeuvres and a drink prior to the start of the BOF Panel at 7pm.  Guests are permitted, but please note this is a technical discussion of the IEEE 802.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1"/>
            <a:ext cx="8229600" cy="838200"/>
          </a:xfrm>
        </p:spPr>
        <p:txBody>
          <a:bodyPr/>
          <a:lstStyle/>
          <a:p>
            <a:pPr lvl="0"/>
            <a:r>
              <a:rPr lang="en-US" dirty="0" smtClean="0"/>
              <a:t>BIRDS OF A FEATHER 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0813" cy="4495800"/>
          </a:xfrm>
        </p:spPr>
        <p:txBody>
          <a:bodyPr/>
          <a:lstStyle/>
          <a:p>
            <a:r>
              <a:rPr lang="en-US" dirty="0" smtClean="0"/>
              <a:t>“I Feel the Need… for Low Speed”</a:t>
            </a:r>
          </a:p>
          <a:p>
            <a:r>
              <a:rPr lang="en-US" dirty="0" smtClean="0"/>
              <a:t>		Steve Carlson, High Speed Design and Lynn Kennedy, Watt Stopper</a:t>
            </a:r>
          </a:p>
          <a:p>
            <a:endParaRPr lang="en-US" dirty="0" smtClean="0"/>
          </a:p>
          <a:p>
            <a:r>
              <a:rPr lang="en-US" dirty="0" smtClean="0"/>
              <a:t>“Emerging Applications of Enhanced User and Device Identities”</a:t>
            </a:r>
          </a:p>
          <a:p>
            <a:r>
              <a:rPr lang="en-US" dirty="0" smtClean="0"/>
              <a:t>		Paul A. Lambert, Marvell</a:t>
            </a:r>
          </a:p>
          <a:p>
            <a:endParaRPr lang="en-US" dirty="0" smtClean="0"/>
          </a:p>
          <a:p>
            <a:r>
              <a:rPr lang="en-US" dirty="0" smtClean="0"/>
              <a:t>”IOT2.0: When the IOT and Micro Location Converge”   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Mickael</a:t>
            </a:r>
            <a:r>
              <a:rPr lang="en-US" dirty="0" smtClean="0"/>
              <a:t> </a:t>
            </a:r>
            <a:r>
              <a:rPr lang="en-US" dirty="0" err="1" smtClean="0"/>
              <a:t>Viot</a:t>
            </a:r>
            <a:r>
              <a:rPr lang="en-US" dirty="0" smtClean="0"/>
              <a:t>, </a:t>
            </a:r>
            <a:r>
              <a:rPr lang="en-US" dirty="0" err="1" smtClean="0"/>
              <a:t>Decawave</a:t>
            </a:r>
            <a:endParaRPr lang="en-US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990601"/>
            <a:ext cx="7772400" cy="685800"/>
          </a:xfrm>
        </p:spPr>
        <p:txBody>
          <a:bodyPr/>
          <a:lstStyle/>
          <a:p>
            <a:r>
              <a:rPr lang="en-US" sz="3600" cap="none" dirty="0" smtClean="0"/>
              <a:t>1</a:t>
            </a:r>
            <a:r>
              <a:rPr lang="en-US" sz="3600" cap="none" baseline="30000" dirty="0" smtClean="0"/>
              <a:t>st</a:t>
            </a:r>
            <a:r>
              <a:rPr lang="en-US" sz="3600" cap="none" dirty="0" smtClean="0"/>
              <a:t> Vice-chair’s Friday Agenda Items</a:t>
            </a:r>
            <a:endParaRPr lang="en-US" sz="3600" cap="non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533400" y="2133600"/>
            <a:ext cx="8077199" cy="2362199"/>
          </a:xfrm>
        </p:spPr>
        <p:txBody>
          <a:bodyPr/>
          <a:lstStyle/>
          <a:p>
            <a:r>
              <a:rPr lang="en-US" sz="2400" b="0" dirty="0" smtClean="0"/>
              <a:t>2.8</a:t>
            </a:r>
            <a:r>
              <a:rPr lang="en-US" sz="2400" dirty="0" smtClean="0"/>
              <a:t> </a:t>
            </a:r>
            <a:r>
              <a:rPr lang="en-US" sz="2400" b="0" dirty="0" smtClean="0"/>
              <a:t>II</a:t>
            </a:r>
            <a:r>
              <a:rPr lang="en-US" sz="2400" dirty="0" smtClean="0"/>
              <a:t> </a:t>
            </a:r>
            <a:r>
              <a:rPr lang="en-US" sz="2400" b="0" dirty="0" smtClean="0"/>
              <a:t>Nov 2014 Tutorials and Birds of a Feather (</a:t>
            </a:r>
            <a:r>
              <a:rPr lang="en-US" sz="2400" b="0" dirty="0" err="1" smtClean="0"/>
              <a:t>BoF</a:t>
            </a:r>
            <a:r>
              <a:rPr lang="en-US" sz="2400" b="0" dirty="0" smtClean="0"/>
              <a:t>)</a:t>
            </a:r>
          </a:p>
          <a:p>
            <a:r>
              <a:rPr lang="en-US" sz="2400" b="0" dirty="0" smtClean="0"/>
              <a:t>3.1.2</a:t>
            </a:r>
            <a:r>
              <a:rPr lang="en-US" sz="2400" dirty="0" smtClean="0"/>
              <a:t> </a:t>
            </a:r>
            <a:r>
              <a:rPr lang="en-US" sz="2400" b="0" dirty="0" smtClean="0"/>
              <a:t>II</a:t>
            </a:r>
            <a:r>
              <a:rPr lang="en-US" sz="2400" dirty="0" smtClean="0"/>
              <a:t> </a:t>
            </a:r>
            <a:r>
              <a:rPr lang="en-US" sz="2400" b="0" dirty="0" smtClean="0"/>
              <a:t>Straw Poll of membership regarding this meeting location</a:t>
            </a:r>
            <a:r>
              <a:rPr lang="en-US" sz="2400" dirty="0" smtClean="0"/>
              <a:t> </a:t>
            </a:r>
            <a:r>
              <a:rPr lang="en-US" sz="2400" b="0" dirty="0" smtClean="0"/>
              <a:t>     </a:t>
            </a:r>
          </a:p>
          <a:p>
            <a:r>
              <a:rPr lang="en-US" sz="2400" b="0" dirty="0" smtClean="0"/>
              <a:t>3.1.3</a:t>
            </a:r>
            <a:r>
              <a:rPr lang="en-US" sz="2400" dirty="0" smtClean="0"/>
              <a:t> </a:t>
            </a:r>
            <a:r>
              <a:rPr lang="en-US" sz="2400" b="0" dirty="0" smtClean="0"/>
              <a:t>DT</a:t>
            </a:r>
            <a:r>
              <a:rPr lang="en-US" sz="2400" dirty="0" smtClean="0"/>
              <a:t> </a:t>
            </a:r>
            <a:r>
              <a:rPr lang="en-US" sz="2400" b="0" dirty="0" smtClean="0"/>
              <a:t>Future venues status and discussion</a:t>
            </a:r>
            <a:r>
              <a:rPr lang="en-US" sz="2400" dirty="0" smtClean="0"/>
              <a:t> </a:t>
            </a:r>
            <a:r>
              <a:rPr lang="en-US" sz="2400" b="0" dirty="0" smtClean="0"/>
              <a:t>      </a:t>
            </a:r>
          </a:p>
          <a:p>
            <a:r>
              <a:rPr lang="en-US" sz="2400" b="0" dirty="0" smtClean="0"/>
              <a:t>3.1.4</a:t>
            </a:r>
            <a:r>
              <a:rPr lang="en-US" sz="2400" dirty="0" smtClean="0"/>
              <a:t> </a:t>
            </a:r>
            <a:r>
              <a:rPr lang="en-US" sz="2400" b="0" dirty="0" smtClean="0"/>
              <a:t>II</a:t>
            </a:r>
            <a:r>
              <a:rPr lang="en-US" sz="2400" dirty="0" smtClean="0"/>
              <a:t> </a:t>
            </a:r>
            <a:r>
              <a:rPr lang="en-US" sz="2400" b="0" dirty="0" smtClean="0"/>
              <a:t>Update on PAR feedback sent and any response</a:t>
            </a:r>
            <a:endParaRPr lang="en-US" sz="2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F2.8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II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Nov 2014 Tutorials and Birds of a Feather (</a:t>
            </a:r>
            <a:r>
              <a:rPr lang="en-US" sz="3200" b="0" dirty="0" err="1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BoF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)</a:t>
            </a:r>
            <a:endParaRPr lang="en-US" sz="3200" b="1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572000"/>
          </a:xfrm>
        </p:spPr>
        <p:txBody>
          <a:bodyPr/>
          <a:lstStyle/>
          <a:p>
            <a:r>
              <a:rPr lang="en-US" dirty="0" smtClean="0"/>
              <a:t>Feedback on Tutorial</a:t>
            </a:r>
            <a:r>
              <a:rPr lang="en-US" dirty="0" smtClean="0"/>
              <a:t>:</a:t>
            </a:r>
          </a:p>
          <a:p>
            <a:r>
              <a:rPr lang="en-US" dirty="0" smtClean="0"/>
              <a:t>Attending the BOF: 34</a:t>
            </a:r>
          </a:p>
          <a:p>
            <a:pPr lvl="1"/>
            <a:r>
              <a:rPr lang="en-US" dirty="0" smtClean="0"/>
              <a:t>Suggestion to add energy to the presentation (small breakouts, and then review what the groups identified)</a:t>
            </a:r>
            <a:endParaRPr lang="en-US" dirty="0" smtClean="0"/>
          </a:p>
          <a:p>
            <a:r>
              <a:rPr lang="en-US" dirty="0" smtClean="0"/>
              <a:t>Attends Social normally :41</a:t>
            </a:r>
          </a:p>
          <a:p>
            <a:r>
              <a:rPr lang="en-US" dirty="0" smtClean="0"/>
              <a:t>Not attending the social:29</a:t>
            </a:r>
          </a:p>
          <a:p>
            <a:r>
              <a:rPr lang="en-US" dirty="0" smtClean="0"/>
              <a:t>Tutorial/WG </a:t>
            </a:r>
            <a:r>
              <a:rPr lang="en-US" dirty="0" err="1" smtClean="0"/>
              <a:t>Mtg</a:t>
            </a:r>
            <a:r>
              <a:rPr lang="en-US" dirty="0" smtClean="0"/>
              <a:t> parallel – 12 Y  58 N</a:t>
            </a:r>
          </a:p>
          <a:p>
            <a:r>
              <a:rPr lang="en-US" dirty="0" smtClean="0"/>
              <a:t>BOF/WG </a:t>
            </a:r>
            <a:r>
              <a:rPr lang="en-US" dirty="0" err="1" smtClean="0"/>
              <a:t>Mtg</a:t>
            </a:r>
            <a:r>
              <a:rPr lang="en-US" dirty="0" smtClean="0"/>
              <a:t> parallel – 14 Y 38 N</a:t>
            </a:r>
          </a:p>
          <a:p>
            <a:r>
              <a:rPr lang="en-US" dirty="0" smtClean="0"/>
              <a:t>BOF </a:t>
            </a:r>
            <a:r>
              <a:rPr lang="en-US" dirty="0" err="1" smtClean="0"/>
              <a:t>vs</a:t>
            </a:r>
            <a:r>
              <a:rPr lang="en-US" dirty="0" smtClean="0"/>
              <a:t> Social – 5 BOF 43 Social</a:t>
            </a:r>
          </a:p>
          <a:p>
            <a:r>
              <a:rPr lang="en-US" dirty="0" smtClean="0"/>
              <a:t>BOF like on Monday – 57 Y 1 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F3.1.2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II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Straw Poll of membership regarding this meeting location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Straw Poll:  </a:t>
            </a:r>
          </a:p>
          <a:p>
            <a:r>
              <a:rPr lang="en-US" dirty="0" smtClean="0"/>
              <a:t>How many people would like to come back to this venue? </a:t>
            </a:r>
            <a:endParaRPr lang="en-US" dirty="0" smtClean="0"/>
          </a:p>
          <a:p>
            <a:r>
              <a:rPr lang="en-US" dirty="0" smtClean="0"/>
              <a:t>79 Yes 0 No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7999413" cy="1065213"/>
          </a:xfrm>
        </p:spPr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F3.1.3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DT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Future venues status and discussion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     </a:t>
            </a:r>
          </a:p>
          <a:p>
            <a:pPr rtl="0" eaLnBrk="1" fontAlgn="base" hangingPunct="1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570413"/>
          </a:xfrm>
        </p:spPr>
        <p:txBody>
          <a:bodyPr/>
          <a:lstStyle/>
          <a:p>
            <a:r>
              <a:rPr lang="en-US" dirty="0" smtClean="0"/>
              <a:t>Wireless Chairs – 802W Interims:</a:t>
            </a:r>
          </a:p>
          <a:p>
            <a:r>
              <a:rPr lang="en-US" dirty="0" smtClean="0"/>
              <a:t>	Determined to find replacement for Sept 2015 – </a:t>
            </a:r>
          </a:p>
          <a:p>
            <a:r>
              <a:rPr lang="en-US" dirty="0" smtClean="0"/>
              <a:t>	Current Potential Targets: Bangkok, KL, Singapore.</a:t>
            </a:r>
          </a:p>
          <a:p>
            <a:endParaRPr lang="en-US" dirty="0" smtClean="0"/>
          </a:p>
          <a:p>
            <a:r>
              <a:rPr lang="en-US" dirty="0" smtClean="0"/>
              <a:t>European Targets for 2016: Antwerp, Brussels, Gothenburg, Prague, Warsaw</a:t>
            </a:r>
          </a:p>
          <a:p>
            <a:endParaRPr lang="en-US" dirty="0" smtClean="0"/>
          </a:p>
          <a:p>
            <a:r>
              <a:rPr lang="en-US" dirty="0" smtClean="0"/>
              <a:t>Asia Target for 2017: Korea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1"/>
            <a:ext cx="8001000" cy="685800"/>
          </a:xfrm>
        </p:spPr>
        <p:txBody>
          <a:bodyPr/>
          <a:lstStyle/>
          <a:p>
            <a:r>
              <a:rPr lang="en-US" dirty="0" smtClean="0"/>
              <a:t>Future 802 Sponsored Plenary and Interims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724400"/>
          </a:xfrm>
        </p:spPr>
        <p:txBody>
          <a:bodyPr/>
          <a:lstStyle/>
          <a:p>
            <a:r>
              <a:rPr lang="en-US" sz="2800" dirty="0" smtClean="0"/>
              <a:t>2014 Nov 2-7  – Grand Hyatt San Antonio, TX</a:t>
            </a:r>
          </a:p>
          <a:p>
            <a:endParaRPr lang="en-US" sz="2800" dirty="0" smtClean="0"/>
          </a:p>
          <a:p>
            <a:r>
              <a:rPr lang="en-US" sz="2800" i="1" dirty="0" smtClean="0"/>
              <a:t>2015 January 11-16 – Hyatt Regency Atlanta, GA</a:t>
            </a:r>
          </a:p>
          <a:p>
            <a:r>
              <a:rPr lang="en-US" sz="2800" dirty="0" smtClean="0"/>
              <a:t>2015 March 8-13 – </a:t>
            </a:r>
            <a:r>
              <a:rPr lang="en-US" sz="2800" dirty="0" err="1" smtClean="0"/>
              <a:t>Estrel</a:t>
            </a:r>
            <a:r>
              <a:rPr lang="en-US" sz="2800" dirty="0" smtClean="0"/>
              <a:t> Hotel, Berlin, Germany</a:t>
            </a:r>
          </a:p>
          <a:p>
            <a:r>
              <a:rPr lang="en-US" sz="2800" dirty="0" smtClean="0"/>
              <a:t>2015 July 12-17 – Hilton Waikoloa Village, HI</a:t>
            </a:r>
          </a:p>
          <a:p>
            <a:r>
              <a:rPr lang="en-US" sz="2800" dirty="0" smtClean="0"/>
              <a:t>2015 Nov 8-13 – Hyatt Regency Dallas, TX</a:t>
            </a:r>
          </a:p>
          <a:p>
            <a:endParaRPr lang="en-US" sz="2800" dirty="0" smtClean="0"/>
          </a:p>
          <a:p>
            <a:r>
              <a:rPr lang="en-US" sz="2800" i="1" dirty="0" smtClean="0"/>
              <a:t>2016 January 17-22 – Hyatt Regency Atlanta, GA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000"/>
          </a:xfrm>
        </p:spPr>
        <p:txBody>
          <a:bodyPr/>
          <a:lstStyle/>
          <a:p>
            <a:r>
              <a:rPr lang="en-US" baseline="0" dirty="0" smtClean="0"/>
              <a:t>Next China Interim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848600" cy="5029200"/>
          </a:xfrm>
        </p:spPr>
        <p:txBody>
          <a:bodyPr/>
          <a:lstStyle/>
          <a:p>
            <a:r>
              <a:rPr lang="en-US" sz="1800" dirty="0" smtClean="0"/>
              <a:t>Sept 9-10, 2014  </a:t>
            </a:r>
            <a:r>
              <a:rPr lang="en-GB" sz="1800" dirty="0" smtClean="0"/>
              <a:t>Chengdu, China       Hotel: </a:t>
            </a:r>
            <a:r>
              <a:rPr lang="en-GB" sz="1800" dirty="0" err="1" smtClean="0"/>
              <a:t>Sofitel</a:t>
            </a:r>
            <a:r>
              <a:rPr lang="en-GB" sz="1800" dirty="0" smtClean="0"/>
              <a:t> Luxury Hotel</a:t>
            </a:r>
          </a:p>
          <a:p>
            <a:r>
              <a:rPr lang="en-GB" sz="1800" dirty="0" smtClean="0"/>
              <a:t>Online Hotel </a:t>
            </a:r>
            <a:r>
              <a:rPr lang="en-GB" sz="1800" dirty="0" err="1" smtClean="0"/>
              <a:t>Reservation：</a:t>
            </a:r>
            <a:r>
              <a:rPr lang="en-GB" sz="1800" dirty="0" err="1" smtClean="0">
                <a:hlinkClick r:id="rId2"/>
              </a:rPr>
              <a:t>http</a:t>
            </a:r>
            <a:r>
              <a:rPr lang="en-GB" sz="1800" dirty="0" smtClean="0">
                <a:hlinkClick r:id="rId2"/>
              </a:rPr>
              <a:t>://</a:t>
            </a:r>
            <a:r>
              <a:rPr lang="en-GB" sz="1800" dirty="0" err="1" smtClean="0">
                <a:hlinkClick r:id="rId2"/>
              </a:rPr>
              <a:t>www.sofitel.com</a:t>
            </a:r>
            <a:r>
              <a:rPr lang="en-GB" sz="1800" dirty="0" smtClean="0">
                <a:hlinkClick r:id="rId2"/>
              </a:rPr>
              <a:t>/</a:t>
            </a:r>
            <a:r>
              <a:rPr lang="en-GB" sz="1800" dirty="0" err="1" smtClean="0">
                <a:hlinkClick r:id="rId2"/>
              </a:rPr>
              <a:t>gb</a:t>
            </a:r>
            <a:r>
              <a:rPr lang="en-GB" sz="1800" dirty="0" smtClean="0">
                <a:hlinkClick r:id="rId2"/>
              </a:rPr>
              <a:t>/hotel-3717-sofitel-wanda-chengdu/</a:t>
            </a:r>
            <a:r>
              <a:rPr lang="en-GB" sz="1800" dirty="0" err="1" smtClean="0">
                <a:hlinkClick r:id="rId2"/>
              </a:rPr>
              <a:t>index.shtml</a:t>
            </a:r>
            <a:endParaRPr lang="en-GB" sz="1800" dirty="0" smtClean="0"/>
          </a:p>
          <a:p>
            <a:r>
              <a:rPr lang="en-GB" sz="1800" dirty="0" smtClean="0"/>
              <a:t>Hotel Address: 15 </a:t>
            </a:r>
            <a:r>
              <a:rPr lang="en-GB" sz="1800" dirty="0" err="1" smtClean="0"/>
              <a:t>Binjiang</a:t>
            </a:r>
            <a:r>
              <a:rPr lang="en-GB" sz="1800" dirty="0" smtClean="0"/>
              <a:t> Middle Road , Chengdu, Sichuan Province, China</a:t>
            </a:r>
          </a:p>
          <a:p>
            <a:r>
              <a:rPr lang="en-GB" sz="1800" dirty="0" smtClean="0"/>
              <a:t>Hotel Contact: Jin </a:t>
            </a:r>
            <a:r>
              <a:rPr lang="en-GB" sz="1800" dirty="0" err="1" smtClean="0"/>
              <a:t>Hao</a:t>
            </a:r>
            <a:r>
              <a:rPr lang="en-GB" sz="1800" dirty="0" smtClean="0"/>
              <a:t>，</a:t>
            </a:r>
          </a:p>
          <a:p>
            <a:r>
              <a:rPr lang="en-GB" sz="1800" dirty="0" smtClean="0"/>
              <a:t>			Email: </a:t>
            </a:r>
            <a:r>
              <a:rPr lang="en-GB" sz="1800" dirty="0" smtClean="0">
                <a:hlinkClick r:id="rId3"/>
              </a:rPr>
              <a:t>sales3@sofitelchengdu.com</a:t>
            </a:r>
            <a:r>
              <a:rPr lang="en-GB" sz="1800" dirty="0" smtClean="0"/>
              <a:t> ,Tel: +86-28-66669999 </a:t>
            </a:r>
          </a:p>
          <a:p>
            <a:r>
              <a:rPr lang="en-GB" sz="1800" dirty="0" smtClean="0"/>
              <a:t>Email Hotel Reservation: </a:t>
            </a:r>
            <a:r>
              <a:rPr lang="en-GB" sz="1800" dirty="0" err="1" smtClean="0"/>
              <a:t>Pls</a:t>
            </a:r>
            <a:r>
              <a:rPr lang="en-GB" sz="1800" dirty="0" smtClean="0"/>
              <a:t> indicate "IEEE 802.11aj" in email subject </a:t>
            </a:r>
            <a:br>
              <a:rPr lang="en-GB" sz="1800" dirty="0" smtClean="0"/>
            </a:br>
            <a:r>
              <a:rPr lang="en-GB" sz="1800" dirty="0" smtClean="0"/>
              <a:t>Please note: Hotel can be reserved online or through email. For email reservation, please send email to Jin </a:t>
            </a:r>
            <a:r>
              <a:rPr lang="en-GB" sz="1800" dirty="0" err="1" smtClean="0"/>
              <a:t>Hao</a:t>
            </a:r>
            <a:r>
              <a:rPr lang="en-GB" sz="1800" dirty="0" smtClean="0"/>
              <a:t> </a:t>
            </a:r>
            <a:r>
              <a:rPr lang="en-GB" sz="1800" dirty="0" smtClean="0">
                <a:hlinkClick r:id="rId3"/>
              </a:rPr>
              <a:t>sales3@sofitelchengdu.com</a:t>
            </a:r>
            <a:r>
              <a:rPr lang="en-GB" sz="1800" dirty="0" smtClean="0"/>
              <a:t> and cc to Peng Xiaoming, </a:t>
            </a:r>
            <a:r>
              <a:rPr lang="en-GB" sz="1800" dirty="0" smtClean="0">
                <a:hlinkClick r:id="rId4"/>
              </a:rPr>
              <a:t>pengxm@i2r.a-star.edu.sg</a:t>
            </a:r>
            <a:r>
              <a:rPr lang="en-GB" sz="1800" dirty="0" smtClean="0"/>
              <a:t> </a:t>
            </a:r>
          </a:p>
          <a:p>
            <a:r>
              <a:rPr lang="en-GB" sz="1800" dirty="0" smtClean="0"/>
              <a:t/>
            </a:r>
            <a:br>
              <a:rPr lang="en-GB" sz="1800" dirty="0" smtClean="0"/>
            </a:br>
            <a:r>
              <a:rPr lang="en-GB" sz="1800" dirty="0" smtClean="0"/>
              <a:t>Standard Meeting Contact: </a:t>
            </a:r>
            <a:r>
              <a:rPr lang="en-GB" sz="1800" dirty="0" err="1" smtClean="0"/>
              <a:t>Jingru</a:t>
            </a:r>
            <a:r>
              <a:rPr lang="en-GB" sz="1800" dirty="0" smtClean="0"/>
              <a:t> SU, </a:t>
            </a:r>
          </a:p>
          <a:p>
            <a:r>
              <a:rPr lang="en-GB" sz="1800" dirty="0" smtClean="0"/>
              <a:t>Email: </a:t>
            </a:r>
            <a:r>
              <a:rPr lang="en-GB" sz="1800" dirty="0" smtClean="0">
                <a:hlinkClick r:id="rId5"/>
              </a:rPr>
              <a:t>sujr@cesi.cn</a:t>
            </a:r>
            <a:r>
              <a:rPr lang="en-GB" sz="1800" dirty="0" smtClean="0"/>
              <a:t>，         Tel: +86-18610313705</a:t>
            </a:r>
          </a:p>
          <a:p>
            <a:r>
              <a:rPr lang="en-GB" sz="1800" dirty="0" smtClean="0"/>
              <a:t>Registration fee: USD$250</a:t>
            </a:r>
          </a:p>
          <a:p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199"/>
          </a:xfrm>
        </p:spPr>
        <p:txBody>
          <a:bodyPr/>
          <a:lstStyle/>
          <a:p>
            <a:r>
              <a:rPr lang="en-US" dirty="0" smtClean="0"/>
              <a:t>Next Interim</a:t>
            </a:r>
            <a:r>
              <a:rPr lang="en-US" baseline="0" dirty="0" smtClean="0"/>
              <a:t>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458200" cy="5257800"/>
          </a:xfrm>
        </p:spPr>
        <p:txBody>
          <a:bodyPr/>
          <a:lstStyle/>
          <a:p>
            <a:r>
              <a:rPr lang="en-US" sz="1800" dirty="0" smtClean="0"/>
              <a:t>Sept 14-19, 2014:       802 Wireless Interim - </a:t>
            </a:r>
            <a:r>
              <a:rPr lang="en-GB" sz="1800" dirty="0" smtClean="0"/>
              <a:t>Hilton Athens, Athens, Greece</a:t>
            </a:r>
            <a:endParaRPr lang="en-US" sz="1800" dirty="0" smtClean="0"/>
          </a:p>
          <a:p>
            <a:r>
              <a:rPr lang="en-GB" sz="1800" dirty="0" smtClean="0"/>
              <a:t>Hilton Athens, Athens, Greece</a:t>
            </a:r>
            <a:br>
              <a:rPr lang="en-GB" sz="1800" dirty="0" smtClean="0"/>
            </a:br>
            <a:r>
              <a:rPr lang="en-GB" sz="1800" dirty="0" smtClean="0">
                <a:hlinkClick r:id="rId2"/>
              </a:rPr>
              <a:t>Registration and Hotel Reservation</a:t>
            </a:r>
            <a:endParaRPr lang="en-GB" sz="1800" dirty="0" smtClean="0"/>
          </a:p>
          <a:p>
            <a:endParaRPr lang="en-GB" sz="1800" dirty="0" smtClean="0"/>
          </a:p>
          <a:p>
            <a:r>
              <a:rPr lang="en-GB" sz="1800" dirty="0" smtClean="0"/>
              <a:t>Meeting Registration:</a:t>
            </a:r>
          </a:p>
          <a:p>
            <a:r>
              <a:rPr lang="en-GB" sz="1800" dirty="0" smtClean="0"/>
              <a:t>Early Registration Deadline Before 23 July 2014  -- $850 / $1,150</a:t>
            </a:r>
          </a:p>
          <a:p>
            <a:r>
              <a:rPr lang="en-GB" sz="1800" dirty="0" smtClean="0"/>
              <a:t>Standard Registration Deadline Before 27 August 2014 --$1,100 / $1,400</a:t>
            </a:r>
          </a:p>
          <a:p>
            <a:r>
              <a:rPr lang="en-GB" sz="1800" dirty="0" smtClean="0"/>
              <a:t>Late Registration Deadline After 27 August 2014 -- $1,350 / $1,650</a:t>
            </a:r>
          </a:p>
          <a:p>
            <a:endParaRPr lang="en-GB" sz="1800" dirty="0" smtClean="0"/>
          </a:p>
          <a:p>
            <a:r>
              <a:rPr lang="en-GB" sz="1800" dirty="0" smtClean="0"/>
              <a:t>Hotel Room rates:</a:t>
            </a:r>
          </a:p>
          <a:p>
            <a:r>
              <a:rPr lang="en-GB" sz="1800" dirty="0" smtClean="0"/>
              <a:t>	</a:t>
            </a:r>
            <a:r>
              <a:rPr lang="en-GB" sz="1600" dirty="0" smtClean="0"/>
              <a:t>TWIN GUEST ROOM rates from 160.00 EUR/Night </a:t>
            </a:r>
            <a:br>
              <a:rPr lang="en-GB" sz="1600" dirty="0" smtClean="0"/>
            </a:br>
            <a:r>
              <a:rPr lang="en-GB" sz="1600" dirty="0" smtClean="0"/>
              <a:t>KING EXECUTIVE ROOM rates from 245.00 EUR/Night </a:t>
            </a:r>
            <a:br>
              <a:rPr lang="en-GB" sz="1600" dirty="0" smtClean="0"/>
            </a:br>
            <a:r>
              <a:rPr lang="en-GB" sz="1600" dirty="0" smtClean="0"/>
              <a:t>KING EXECUTIVE ACROPOLIS rates from 285.00 EUR/Night </a:t>
            </a:r>
            <a:br>
              <a:rPr lang="en-GB" sz="1600" dirty="0" smtClean="0"/>
            </a:br>
            <a:r>
              <a:rPr lang="en-GB" sz="1600" dirty="0" smtClean="0"/>
              <a:t>KING GUEST ROOM rates from 160.00 EUR/Night</a:t>
            </a:r>
            <a:endParaRPr lang="en-GB" sz="1800" dirty="0" smtClean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 Agenda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Monday: </a:t>
            </a:r>
          </a:p>
          <a:p>
            <a:pPr marL="0">
              <a:spcBef>
                <a:spcPts val="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 smtClean="0"/>
              <a:t>2.3</a:t>
            </a:r>
            <a:r>
              <a:rPr lang="en-US" dirty="0" smtClean="0"/>
              <a:t> </a:t>
            </a:r>
            <a:r>
              <a:rPr lang="en-US" b="0" dirty="0" smtClean="0"/>
              <a:t>I </a:t>
            </a:r>
            <a:r>
              <a:rPr lang="en-US" b="0" dirty="0" err="1" smtClean="0"/>
              <a:t>I</a:t>
            </a:r>
            <a:r>
              <a:rPr lang="en-US" dirty="0" smtClean="0"/>
              <a:t> </a:t>
            </a:r>
            <a:r>
              <a:rPr lang="en-US" b="0" dirty="0" smtClean="0"/>
              <a:t>PARs for review this week</a:t>
            </a:r>
          </a:p>
          <a:p>
            <a:pPr marL="0">
              <a:spcBef>
                <a:spcPts val="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 smtClean="0"/>
              <a:t>3.2</a:t>
            </a:r>
            <a:r>
              <a:rPr lang="en-US" dirty="0" smtClean="0"/>
              <a:t> </a:t>
            </a:r>
            <a:r>
              <a:rPr lang="en-US" b="0" dirty="0" smtClean="0"/>
              <a:t>II</a:t>
            </a:r>
            <a:r>
              <a:rPr lang="en-US" dirty="0" smtClean="0"/>
              <a:t> </a:t>
            </a:r>
            <a:r>
              <a:rPr lang="en-US" b="0" dirty="0" smtClean="0"/>
              <a:t>Joint meetings</a:t>
            </a:r>
            <a:r>
              <a:rPr lang="en-US" dirty="0" smtClean="0"/>
              <a:t> </a:t>
            </a:r>
            <a:r>
              <a:rPr lang="en-US" b="0" dirty="0" smtClean="0"/>
              <a:t>    </a:t>
            </a:r>
          </a:p>
          <a:p>
            <a:pPr marL="0">
              <a:spcBef>
                <a:spcPts val="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 smtClean="0"/>
              <a:t>3.3</a:t>
            </a:r>
            <a:r>
              <a:rPr lang="en-US" dirty="0" smtClean="0"/>
              <a:t> </a:t>
            </a:r>
            <a:r>
              <a:rPr lang="en-US" b="0" dirty="0" smtClean="0"/>
              <a:t>II</a:t>
            </a:r>
            <a:r>
              <a:rPr lang="en-US" dirty="0" smtClean="0"/>
              <a:t> </a:t>
            </a:r>
            <a:r>
              <a:rPr lang="en-US" b="0" dirty="0" smtClean="0"/>
              <a:t>Other WG meeting plans</a:t>
            </a:r>
            <a:r>
              <a:rPr lang="en-US" dirty="0" smtClean="0"/>
              <a:t> </a:t>
            </a:r>
            <a:r>
              <a:rPr lang="en-US" b="0" dirty="0" smtClean="0"/>
              <a:t>   </a:t>
            </a:r>
          </a:p>
          <a:p>
            <a:pPr marL="0">
              <a:spcBef>
                <a:spcPts val="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 smtClean="0"/>
              <a:t>3.4</a:t>
            </a:r>
            <a:r>
              <a:rPr lang="en-US" dirty="0" smtClean="0"/>
              <a:t> </a:t>
            </a:r>
            <a:r>
              <a:rPr lang="en-US" b="0" dirty="0" smtClean="0"/>
              <a:t>II</a:t>
            </a:r>
            <a:r>
              <a:rPr lang="en-US" dirty="0" smtClean="0"/>
              <a:t> </a:t>
            </a:r>
            <a:r>
              <a:rPr lang="en-US" b="0" dirty="0" smtClean="0"/>
              <a:t>Meeting room locations</a:t>
            </a:r>
            <a:r>
              <a:rPr lang="en-US" dirty="0" smtClean="0"/>
              <a:t> </a:t>
            </a:r>
            <a:r>
              <a:rPr lang="en-US" b="0" dirty="0" smtClean="0"/>
              <a:t>    </a:t>
            </a:r>
          </a:p>
          <a:p>
            <a:pPr marL="0">
              <a:spcBef>
                <a:spcPts val="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 smtClean="0"/>
              <a:t>3.5</a:t>
            </a:r>
            <a:r>
              <a:rPr lang="en-US" dirty="0" smtClean="0"/>
              <a:t> </a:t>
            </a:r>
            <a:r>
              <a:rPr lang="en-US" b="0" dirty="0" smtClean="0"/>
              <a:t>II</a:t>
            </a:r>
            <a:r>
              <a:rPr lang="en-US" dirty="0" smtClean="0"/>
              <a:t> </a:t>
            </a:r>
            <a:r>
              <a:rPr lang="en-US" b="0" dirty="0" smtClean="0"/>
              <a:t>Next meeting reminder</a:t>
            </a:r>
            <a:r>
              <a:rPr lang="en-US" dirty="0" smtClean="0"/>
              <a:t> </a:t>
            </a:r>
            <a:r>
              <a:rPr lang="en-US" b="0" dirty="0" smtClean="0"/>
              <a:t>   </a:t>
            </a:r>
          </a:p>
          <a:p>
            <a:pPr marL="0">
              <a:spcBef>
                <a:spcPts val="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 smtClean="0"/>
              <a:t>3.6</a:t>
            </a:r>
            <a:r>
              <a:rPr lang="en-US" dirty="0" smtClean="0"/>
              <a:t> </a:t>
            </a:r>
            <a:r>
              <a:rPr lang="en-US" b="0" dirty="0" smtClean="0"/>
              <a:t>II</a:t>
            </a:r>
            <a:r>
              <a:rPr lang="en-US" dirty="0" smtClean="0"/>
              <a:t> </a:t>
            </a:r>
            <a:r>
              <a:rPr lang="en-US" b="0" dirty="0" smtClean="0"/>
              <a:t>Meeting registration</a:t>
            </a:r>
            <a:r>
              <a:rPr lang="en-US" dirty="0" smtClean="0"/>
              <a:t> </a:t>
            </a:r>
            <a:r>
              <a:rPr lang="en-US" b="0" dirty="0" smtClean="0"/>
              <a:t>    </a:t>
            </a:r>
          </a:p>
          <a:p>
            <a:pPr marL="0">
              <a:spcBef>
                <a:spcPts val="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 smtClean="0"/>
              <a:t>3.7</a:t>
            </a:r>
            <a:r>
              <a:rPr lang="en-US" dirty="0" smtClean="0"/>
              <a:t> </a:t>
            </a:r>
            <a:r>
              <a:rPr lang="en-US" b="0" dirty="0" smtClean="0"/>
              <a:t>II</a:t>
            </a:r>
            <a:r>
              <a:rPr lang="en-US" dirty="0" smtClean="0"/>
              <a:t> </a:t>
            </a:r>
            <a:r>
              <a:rPr lang="en-US" b="0" dirty="0" smtClean="0"/>
              <a:t>Recording attendance</a:t>
            </a:r>
            <a:r>
              <a:rPr lang="en-US" dirty="0" smtClean="0"/>
              <a:t> </a:t>
            </a:r>
            <a:r>
              <a:rPr lang="en-US" b="0" dirty="0" smtClean="0"/>
              <a:t>    </a:t>
            </a:r>
          </a:p>
          <a:p>
            <a:pPr marL="0">
              <a:spcBef>
                <a:spcPts val="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 smtClean="0"/>
              <a:t>3.8</a:t>
            </a:r>
            <a:r>
              <a:rPr lang="en-US" dirty="0" smtClean="0"/>
              <a:t> </a:t>
            </a:r>
            <a:r>
              <a:rPr lang="en-US" b="0" dirty="0" smtClean="0"/>
              <a:t>II</a:t>
            </a:r>
            <a:r>
              <a:rPr lang="en-US" dirty="0" smtClean="0"/>
              <a:t> </a:t>
            </a:r>
            <a:r>
              <a:rPr lang="en-US" b="0" dirty="0" smtClean="0"/>
              <a:t>File server</a:t>
            </a:r>
            <a:r>
              <a:rPr lang="en-US" dirty="0" smtClean="0"/>
              <a:t> </a:t>
            </a:r>
            <a:r>
              <a:rPr lang="en-US" b="0" dirty="0" smtClean="0"/>
              <a:t>   </a:t>
            </a:r>
          </a:p>
          <a:p>
            <a:pPr marL="0">
              <a:spcBef>
                <a:spcPts val="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 smtClean="0"/>
              <a:t>3.9</a:t>
            </a:r>
            <a:r>
              <a:rPr lang="en-US" dirty="0" smtClean="0"/>
              <a:t> </a:t>
            </a:r>
            <a:r>
              <a:rPr lang="en-US" b="0" dirty="0" smtClean="0"/>
              <a:t>II</a:t>
            </a:r>
            <a:r>
              <a:rPr lang="en-US" dirty="0" smtClean="0"/>
              <a:t> </a:t>
            </a:r>
            <a:r>
              <a:rPr lang="en-US" b="0" dirty="0" smtClean="0"/>
              <a:t>Breakfast, breaks, </a:t>
            </a:r>
            <a:r>
              <a:rPr lang="en-US" b="0" dirty="0" err="1" smtClean="0"/>
              <a:t>BoF</a:t>
            </a:r>
            <a:r>
              <a:rPr lang="en-US" b="0" dirty="0" smtClean="0"/>
              <a:t> logistics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F3.1.4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II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Update on PAR feedback sent </a:t>
            </a:r>
            <a:b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</a:b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and any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Presentation of 11-14/897r1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31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589463"/>
          </a:xfrm>
          <a:ln/>
        </p:spPr>
        <p:txBody>
          <a:bodyPr/>
          <a:lstStyle/>
          <a:p>
            <a:r>
              <a:rPr lang="en-US" dirty="0" smtClean="0"/>
              <a:t>802.11 Website:</a:t>
            </a:r>
          </a:p>
          <a:p>
            <a:r>
              <a:rPr lang="en-US" dirty="0" smtClean="0">
                <a:hlinkClick r:id="rId3"/>
              </a:rPr>
              <a:t>http://ieee802.org/11/</a:t>
            </a:r>
            <a:endParaRPr lang="en-US" dirty="0" smtClean="0"/>
          </a:p>
          <a:p>
            <a:r>
              <a:rPr lang="en-US" dirty="0" smtClean="0"/>
              <a:t>Meeting Plan:</a:t>
            </a:r>
          </a:p>
          <a:p>
            <a:r>
              <a:rPr lang="en-US" dirty="0" smtClean="0">
                <a:hlinkClick r:id="rId4"/>
              </a:rPr>
              <a:t>http://www.ieee802.org/11/Meetings/Meeting_Plan.html</a:t>
            </a:r>
            <a:endParaRPr lang="en-US" dirty="0" smtClean="0"/>
          </a:p>
          <a:p>
            <a:r>
              <a:rPr lang="en-US" dirty="0" smtClean="0"/>
              <a:t>Sept 14-19 Sept 2014 Athens, Greece</a:t>
            </a:r>
          </a:p>
          <a:p>
            <a:r>
              <a:rPr lang="en-US" dirty="0" smtClean="0">
                <a:hlinkClick r:id="rId5"/>
              </a:rPr>
              <a:t>http://www.arinex.com.au/ieee2014/</a:t>
            </a:r>
            <a:endParaRPr lang="en-US" dirty="0" smtClean="0"/>
          </a:p>
          <a:p>
            <a:r>
              <a:rPr lang="en-US" dirty="0" smtClean="0"/>
              <a:t>Pars under consideration:</a:t>
            </a:r>
          </a:p>
          <a:p>
            <a:r>
              <a:rPr lang="en-US" dirty="0" smtClean="0">
                <a:hlinkClick r:id="rId6"/>
              </a:rPr>
              <a:t>http://grouper.ieee.org/groups/802/PARs.shtml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458787"/>
          </a:xfrm>
          <a:ln/>
        </p:spPr>
        <p:txBody>
          <a:bodyPr lIns="90000" tIns="46800" rIns="90000" bIns="46800"/>
          <a:lstStyle/>
          <a:p>
            <a:pPr rtl="0" eaLnBrk="1" fontAlgn="base" hangingPunct="1"/>
            <a:r>
              <a:rPr lang="en-US" sz="320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M2.3 II PARs for review this week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534400" cy="5181600"/>
          </a:xfrm>
          <a:ln/>
        </p:spPr>
        <p:txBody>
          <a:bodyPr/>
          <a:lstStyle/>
          <a:p>
            <a:r>
              <a:rPr lang="en-US" sz="2000" dirty="0" smtClean="0"/>
              <a:t>802.1ARce - Secure Device Identity, Amendment 1: Amendment 1: SHA-384 and P-384 Elliptic Curve, </a:t>
            </a:r>
            <a:r>
              <a:rPr lang="en-US" sz="2000" dirty="0" smtClean="0">
                <a:hlinkClick r:id="rId3"/>
              </a:rPr>
              <a:t>PAR</a:t>
            </a:r>
            <a:r>
              <a:rPr lang="en-US" sz="2000" dirty="0" smtClean="0"/>
              <a:t> and </a:t>
            </a:r>
            <a:r>
              <a:rPr lang="en-US" sz="2000" dirty="0" smtClean="0">
                <a:hlinkClick r:id="rId4"/>
              </a:rPr>
              <a:t>CSD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802.1AEcg - Media Access Control (MAC) Security - Amendment: Ethernet Data Encryption devices, </a:t>
            </a:r>
            <a:r>
              <a:rPr lang="en-US" sz="2000" dirty="0" smtClean="0">
                <a:hlinkClick r:id="rId5"/>
              </a:rPr>
              <a:t>PAR</a:t>
            </a:r>
            <a:r>
              <a:rPr lang="en-US" sz="2000" dirty="0" smtClean="0"/>
              <a:t> and </a:t>
            </a:r>
            <a:r>
              <a:rPr lang="en-US" sz="2000" dirty="0" smtClean="0">
                <a:hlinkClick r:id="rId6"/>
              </a:rPr>
              <a:t>CSD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802.3bv- amendment, 1000 Mb/s Operation Over Plastic Optical Fiber , </a:t>
            </a:r>
            <a:r>
              <a:rPr lang="en-US" sz="2000" dirty="0" smtClean="0">
                <a:hlinkClick r:id="rId7"/>
              </a:rPr>
              <a:t>PAR</a:t>
            </a:r>
            <a:r>
              <a:rPr lang="en-US" sz="2000" dirty="0" smtClean="0"/>
              <a:t> and </a:t>
            </a:r>
            <a:r>
              <a:rPr lang="en-US" sz="2000" dirty="0" smtClean="0">
                <a:hlinkClick r:id="rId8"/>
              </a:rPr>
              <a:t>CSD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802.3bw - amendment, 1 Twisted Pair 100 Mb/s Ethernet , </a:t>
            </a:r>
            <a:r>
              <a:rPr lang="en-US" sz="2000" dirty="0" smtClean="0">
                <a:hlinkClick r:id="rId9"/>
              </a:rPr>
              <a:t>PAR</a:t>
            </a:r>
            <a:r>
              <a:rPr lang="en-US" sz="2000" dirty="0" smtClean="0"/>
              <a:t> and </a:t>
            </a:r>
            <a:r>
              <a:rPr lang="en-US" sz="2000" dirty="0" smtClean="0">
                <a:hlinkClick r:id="rId10"/>
              </a:rPr>
              <a:t>CSD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802.11ah, Sub 1 GHz, PAR extension request, </a:t>
            </a:r>
            <a:r>
              <a:rPr lang="en-US" sz="2000" dirty="0" smtClean="0">
                <a:hlinkClick r:id="rId11"/>
              </a:rPr>
              <a:t>PAR</a:t>
            </a:r>
            <a:r>
              <a:rPr lang="en-US" sz="2000" dirty="0" smtClean="0"/>
              <a:t> and </a:t>
            </a:r>
            <a:r>
              <a:rPr lang="en-US" sz="2000" dirty="0" smtClean="0">
                <a:hlinkClick r:id="rId12"/>
              </a:rPr>
              <a:t>CSD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802.11ai, Fast initial link setup, PAR extension request , </a:t>
            </a:r>
            <a:r>
              <a:rPr lang="en-US" sz="2000" dirty="0" smtClean="0">
                <a:hlinkClick r:id="rId13"/>
              </a:rPr>
              <a:t>PAR</a:t>
            </a:r>
            <a:r>
              <a:rPr lang="en-US" sz="2000" dirty="0" smtClean="0"/>
              <a:t> and </a:t>
            </a:r>
            <a:r>
              <a:rPr lang="en-US" sz="2000" dirty="0" smtClean="0">
                <a:hlinkClick r:id="rId14"/>
              </a:rPr>
              <a:t>5C (grandfathered)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802.15.4, amendment enabling Spectrum Resource Measurement Capability, </a:t>
            </a:r>
            <a:r>
              <a:rPr lang="en-US" sz="2000" dirty="0" smtClean="0">
                <a:hlinkClick r:id="rId15"/>
              </a:rPr>
              <a:t>PAR</a:t>
            </a:r>
            <a:r>
              <a:rPr lang="en-US" sz="2000" dirty="0" smtClean="0"/>
              <a:t> and </a:t>
            </a:r>
            <a:r>
              <a:rPr lang="en-US" sz="2000" dirty="0" smtClean="0">
                <a:hlinkClick r:id="rId16"/>
              </a:rPr>
              <a:t>CSD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802.22.3, Specifying Spectrum Occupancy Sensing (SOS) Measurement Devices and Means that Enable Coalescing the Results from Multiple Such Devices, </a:t>
            </a:r>
            <a:r>
              <a:rPr lang="en-US" sz="2000" dirty="0" smtClean="0">
                <a:hlinkClick r:id="rId17"/>
              </a:rPr>
              <a:t>PAR</a:t>
            </a:r>
            <a:r>
              <a:rPr lang="en-US" sz="2000" dirty="0" smtClean="0"/>
              <a:t> and </a:t>
            </a:r>
            <a:r>
              <a:rPr lang="en-US" sz="2000" dirty="0" smtClean="0">
                <a:hlinkClick r:id="rId18"/>
              </a:rPr>
              <a:t>CSD</a:t>
            </a:r>
            <a:r>
              <a:rPr lang="en-US" sz="2000" dirty="0" smtClean="0"/>
              <a:t> </a:t>
            </a:r>
          </a:p>
          <a:p>
            <a:endParaRPr 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1999"/>
          </a:xfrm>
        </p:spPr>
        <p:txBody>
          <a:bodyPr/>
          <a:lstStyle/>
          <a:p>
            <a:r>
              <a:rPr lang="en-US" dirty="0" smtClean="0"/>
              <a:t>802.24 Charter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dirty="0" smtClean="0"/>
              <a:t>In the proposed process for creating Task Groups (TGs) under 802.24, a proposed TG scope document is circulated 30 days in advance of a plenary to solicit comments from the WGs.  According to the proposed process, this follows the PAR process in that comments are due by 5 pm Tuesday of the plenary week and responses are due by 5 pm on Wednesday.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802.24 Smart Grid TAG approved a TG scope document for a Smart Grid TG, 24-14-0015-01-0000-Smart-Grid-TG-Scope.pdf, which can be found at:</a:t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https://mentor.ieee.org/802.24/dcn/14/24-14-0015-01-0000-smart-grid-tg-scope.pdf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 Review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Monday – PM2 – Harbor H 2</a:t>
            </a:r>
            <a:r>
              <a:rPr lang="en-US" baseline="30000" dirty="0" smtClean="0"/>
              <a:t>nd</a:t>
            </a:r>
            <a:r>
              <a:rPr lang="en-US" dirty="0" smtClean="0"/>
              <a:t> Level</a:t>
            </a:r>
          </a:p>
          <a:p>
            <a:r>
              <a:rPr lang="en-US" dirty="0" smtClean="0"/>
              <a:t>Tuesday – AM2 – Harbor H 2</a:t>
            </a:r>
            <a:r>
              <a:rPr lang="en-US" baseline="30000" dirty="0" smtClean="0"/>
              <a:t>nd</a:t>
            </a:r>
            <a:r>
              <a:rPr lang="en-US" dirty="0" smtClean="0"/>
              <a:t> Level</a:t>
            </a:r>
          </a:p>
          <a:p>
            <a:r>
              <a:rPr lang="en-US" dirty="0" smtClean="0"/>
              <a:t>Thursday – AM2 – Solana AB, 3</a:t>
            </a:r>
            <a:r>
              <a:rPr lang="en-US" baseline="30000" dirty="0" smtClean="0"/>
              <a:t>rd</a:t>
            </a:r>
            <a:r>
              <a:rPr lang="en-US" dirty="0" smtClean="0"/>
              <a:t> Level</a:t>
            </a:r>
          </a:p>
          <a:p>
            <a:endParaRPr lang="en-US" dirty="0" smtClean="0"/>
          </a:p>
          <a:p>
            <a:r>
              <a:rPr lang="en-US" dirty="0" smtClean="0"/>
              <a:t>Comments due Tuesday 5pm</a:t>
            </a:r>
          </a:p>
          <a:p>
            <a:r>
              <a:rPr lang="en-US" dirty="0" err="1" smtClean="0"/>
              <a:t>Reponse</a:t>
            </a:r>
            <a:r>
              <a:rPr lang="en-US" dirty="0" smtClean="0"/>
              <a:t> to comments due Wednesday 5pm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380999"/>
          </a:xfrm>
        </p:spPr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M3.2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II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Joint meetings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74625" y="1143000"/>
            <a:ext cx="8882063" cy="5257800"/>
          </a:xfrm>
          <a:prstGeom prst="rect">
            <a:avLst/>
          </a:prstGeom>
          <a:noFill/>
          <a:ln w="9525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u="sng" dirty="0" smtClean="0">
                <a:solidFill>
                  <a:schemeClr val="tx1"/>
                </a:solidFill>
              </a:rPr>
              <a:t>External</a:t>
            </a:r>
            <a:r>
              <a:rPr lang="en-US" sz="2000" dirty="0" smtClean="0">
                <a:solidFill>
                  <a:schemeClr val="tx1"/>
                </a:solidFill>
              </a:rPr>
              <a:t>:  </a:t>
            </a:r>
          </a:p>
          <a:p>
            <a:pPr marL="1085850" lvl="1" indent="-342900">
              <a:spcBef>
                <a:spcPct val="2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With 802.1:</a:t>
            </a:r>
          </a:p>
          <a:p>
            <a:pPr marL="1085850" lvl="1" indent="-342900">
              <a:spcBef>
                <a:spcPct val="2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	ARC - Architecture Joint Meeting with 802.1</a:t>
            </a:r>
          </a:p>
          <a:p>
            <a:pPr marL="1085850" lvl="1" indent="-342900">
              <a:spcBef>
                <a:spcPct val="2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				Tuesday 10:30 AM2 – Harbor G– 2</a:t>
            </a:r>
            <a:r>
              <a:rPr lang="en-US" sz="2000" baseline="30000" dirty="0" smtClean="0">
                <a:solidFill>
                  <a:schemeClr val="tx1"/>
                </a:solidFill>
              </a:rPr>
              <a:t>nd</a:t>
            </a:r>
            <a:r>
              <a:rPr lang="en-US" sz="2000" dirty="0" smtClean="0">
                <a:solidFill>
                  <a:schemeClr val="tx1"/>
                </a:solidFill>
              </a:rPr>
              <a:t> level</a:t>
            </a:r>
          </a:p>
          <a:p>
            <a:pPr marL="1085850" lvl="1" indent="-342900">
              <a:spcBef>
                <a:spcPct val="2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				Subject: Portal and DS </a:t>
            </a:r>
            <a:r>
              <a:rPr lang="en-US" sz="2000" dirty="0" err="1" smtClean="0">
                <a:solidFill>
                  <a:schemeClr val="tx1"/>
                </a:solidFill>
              </a:rPr>
              <a:t>Architecter</a:t>
            </a:r>
            <a:r>
              <a:rPr lang="en-US" sz="2000" dirty="0" smtClean="0">
                <a:solidFill>
                  <a:schemeClr val="tx1"/>
                </a:solidFill>
              </a:rPr>
              <a:t> and 802.1AC</a:t>
            </a:r>
          </a:p>
          <a:p>
            <a:pPr marL="1085850" lvl="1" indent="-342900">
              <a:spcBef>
                <a:spcPct val="2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	802.1 TSN &amp; Interworking  with 802.11ak and ARC.</a:t>
            </a:r>
          </a:p>
          <a:p>
            <a:pPr marL="1085850" lvl="1" indent="-342900">
              <a:spcBef>
                <a:spcPct val="2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	   		Thursday 8:00 AM1– Harbor G– 2</a:t>
            </a:r>
            <a:r>
              <a:rPr lang="en-US" sz="2000" baseline="30000" dirty="0" smtClean="0">
                <a:solidFill>
                  <a:schemeClr val="tx1"/>
                </a:solidFill>
              </a:rPr>
              <a:t>nd</a:t>
            </a:r>
            <a:r>
              <a:rPr lang="en-US" sz="2000" dirty="0" smtClean="0">
                <a:solidFill>
                  <a:schemeClr val="tx1"/>
                </a:solidFill>
              </a:rPr>
              <a:t> level</a:t>
            </a:r>
          </a:p>
          <a:p>
            <a:pPr marL="1085850" lvl="1" indent="-342900">
              <a:spcBef>
                <a:spcPct val="2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				Subject:  Bridging</a:t>
            </a:r>
          </a:p>
          <a:p>
            <a:pPr marL="1085850" lvl="1" indent="-342900">
              <a:spcBef>
                <a:spcPct val="2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With 802.15: </a:t>
            </a:r>
          </a:p>
          <a:p>
            <a:pPr marL="1085850" lvl="1" indent="-342900">
              <a:spcBef>
                <a:spcPct val="2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	REG - Regulatory SC 802.11 &amp; .15  - Seaport C – 2</a:t>
            </a:r>
            <a:r>
              <a:rPr lang="en-US" sz="2000" baseline="30000" dirty="0" smtClean="0">
                <a:solidFill>
                  <a:schemeClr val="tx1"/>
                </a:solidFill>
              </a:rPr>
              <a:t>nd</a:t>
            </a:r>
            <a:r>
              <a:rPr lang="en-US" sz="2000" dirty="0" smtClean="0">
                <a:solidFill>
                  <a:schemeClr val="tx1"/>
                </a:solidFill>
              </a:rPr>
              <a:t> Level</a:t>
            </a:r>
          </a:p>
          <a:p>
            <a:pPr marL="1085850" lvl="1" indent="-342900">
              <a:spcBef>
                <a:spcPct val="2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				Tues 10:30 AM2 – Thurs 8:00 AM1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u="sng" dirty="0" smtClean="0">
                <a:solidFill>
                  <a:schemeClr val="tx1"/>
                </a:solidFill>
              </a:rPr>
              <a:t>Internal: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	none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M3.3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II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Other WG meeting plans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Bulletin Board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M3.4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II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Meeting room locations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MOBILE DEVICE SCHEDULE</a:t>
            </a:r>
          </a:p>
          <a:p>
            <a:r>
              <a:rPr lang="en-US" dirty="0" smtClean="0">
                <a:hlinkClick r:id="rId2"/>
              </a:rPr>
              <a:t>http://802world.org/attendee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373380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</TotalTime>
  <Words>1443</Words>
  <Application>Microsoft Office PowerPoint</Application>
  <PresentationFormat>On-screen Show (4:3)</PresentationFormat>
  <Paragraphs>324</Paragraphs>
  <Slides>31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802-11-Submission</vt:lpstr>
      <vt:lpstr>Document</vt:lpstr>
      <vt:lpstr>1st Vice Chair Report July 2014 - San Diego</vt:lpstr>
      <vt:lpstr>Abstract</vt:lpstr>
      <vt:lpstr>Monday Agenda Items</vt:lpstr>
      <vt:lpstr>M2.3 II PARs for review this week</vt:lpstr>
      <vt:lpstr>802.24 Charter Change</vt:lpstr>
      <vt:lpstr>PAR Review Meetings</vt:lpstr>
      <vt:lpstr>M3.2 II Joint meetings     </vt:lpstr>
      <vt:lpstr>M3.3 II Other WG meeting plans    </vt:lpstr>
      <vt:lpstr>M3.4 II Meeting room locations     </vt:lpstr>
      <vt:lpstr>Online Calendar</vt:lpstr>
      <vt:lpstr>M3.5 II Next meeting reminder    </vt:lpstr>
      <vt:lpstr>M3.6 II Meeting registration     </vt:lpstr>
      <vt:lpstr>M3.7 II Recording attendance</vt:lpstr>
      <vt:lpstr>M3.8 II Local File server</vt:lpstr>
      <vt:lpstr>Synchronizing while at the meeting</vt:lpstr>
      <vt:lpstr>Network Items:</vt:lpstr>
      <vt:lpstr>More Network Info</vt:lpstr>
      <vt:lpstr>GUEST ROOM INTERNET COMPLIMENTARY</vt:lpstr>
      <vt:lpstr>M3.9 II Breakfast, breaks, BoF logistics </vt:lpstr>
      <vt:lpstr>BIRDS OF A FEATHER</vt:lpstr>
      <vt:lpstr>Birds of a Feather (BOF)</vt:lpstr>
      <vt:lpstr>BIRDS OF A FEATHER PRESENTATIONS</vt:lpstr>
      <vt:lpstr>1st Vice-chair’s Friday Agenda Items</vt:lpstr>
      <vt:lpstr>F2.8 II Nov 2014 Tutorials and Birds of a Feather (BoF)</vt:lpstr>
      <vt:lpstr>F3.1.2 II Straw Poll of membership regarding this meeting location       </vt:lpstr>
      <vt:lpstr>F3.1.3 DT Future venues status and discussion        </vt:lpstr>
      <vt:lpstr>Future 802 Sponsored Plenary and Interims</vt:lpstr>
      <vt:lpstr>Next China Interim Session</vt:lpstr>
      <vt:lpstr>Next Interim Session</vt:lpstr>
      <vt:lpstr>F3.1.4 II Update on PAR feedback sent  and any response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July 2014 - San Diego</dc:title>
  <dc:subject>July 2014</dc:subject>
  <dc:creator>Jon Rosdahl</dc:creator>
  <dc:description>Jon Rosdahl (CSR)</dc:description>
  <cp:lastModifiedBy>jr05</cp:lastModifiedBy>
  <cp:revision>10</cp:revision>
  <cp:lastPrinted>1601-01-01T00:00:00Z</cp:lastPrinted>
  <dcterms:created xsi:type="dcterms:W3CDTF">2014-07-14T10:13:17Z</dcterms:created>
  <dcterms:modified xsi:type="dcterms:W3CDTF">2014-07-18T17:02:27Z</dcterms:modified>
</cp:coreProperties>
</file>