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3" r:id="rId5"/>
    <p:sldId id="265" r:id="rId6"/>
    <p:sldId id="266" r:id="rId7"/>
    <p:sldId id="280" r:id="rId8"/>
    <p:sldId id="281" r:id="rId9"/>
    <p:sldId id="282" r:id="rId10"/>
    <p:sldId id="283" r:id="rId11"/>
    <p:sldId id="284" r:id="rId12"/>
    <p:sldId id="289" r:id="rId13"/>
    <p:sldId id="288" r:id="rId14"/>
    <p:sldId id="285" r:id="rId15"/>
    <p:sldId id="290" r:id="rId16"/>
    <p:sldId id="264" r:id="rId17"/>
    <p:sldId id="28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n Muri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40" autoAdjust="0"/>
  </p:normalViewPr>
  <p:slideViewPr>
    <p:cSldViewPr>
      <p:cViewPr varScale="1">
        <p:scale>
          <a:sx n="74" d="100"/>
          <a:sy n="74" d="100"/>
        </p:scale>
        <p:origin x="-88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24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802.11-14/0835r2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08/06/14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802.11-14/0835r2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7652"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7653"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D42C12-5E98-9843-85B3-49F3D385B97C}" type="slidenum">
              <a:rPr lang="en-US"/>
              <a:pPr/>
              <a:t>10</a:t>
            </a:fld>
            <a:endParaRPr lang="en-US"/>
          </a:p>
        </p:txBody>
      </p:sp>
      <p:sp>
        <p:nvSpPr>
          <p:cNvPr id="27654" name="Rectangle 2"/>
          <p:cNvSpPr>
            <a:spLocks noGrp="1" noRot="1" noChangeAspect="1" noChangeArrowheads="1" noTextEdit="1"/>
          </p:cNvSpPr>
          <p:nvPr>
            <p:ph type="sldImg"/>
          </p:nvPr>
        </p:nvSpPr>
        <p:spPr>
          <a:xfrm>
            <a:off x="1154113" y="701675"/>
            <a:ext cx="4624387" cy="346710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8676"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8677"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63D9B69-DD07-6244-839A-68F2B5B4AEA5}" type="slidenum">
              <a:rPr lang="en-US"/>
              <a:pPr/>
              <a:t>11</a:t>
            </a:fld>
            <a:endParaRPr lang="en-US"/>
          </a:p>
        </p:txBody>
      </p:sp>
      <p:sp>
        <p:nvSpPr>
          <p:cNvPr id="28678" name="Rectangle 2"/>
          <p:cNvSpPr>
            <a:spLocks noGrp="1" noRot="1" noChangeAspect="1" noChangeArrowheads="1" noTextEdit="1"/>
          </p:cNvSpPr>
          <p:nvPr>
            <p:ph type="sldImg"/>
          </p:nvPr>
        </p:nvSpPr>
        <p:spPr>
          <a:xfrm>
            <a:off x="1154113" y="701675"/>
            <a:ext cx="4624387" cy="3467100"/>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7652"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7653"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D42C12-5E98-9843-85B3-49F3D385B97C}" type="slidenum">
              <a:rPr lang="en-US"/>
              <a:pPr/>
              <a:t>12</a:t>
            </a:fld>
            <a:endParaRPr lang="en-US"/>
          </a:p>
        </p:txBody>
      </p:sp>
      <p:sp>
        <p:nvSpPr>
          <p:cNvPr id="27654" name="Rectangle 2"/>
          <p:cNvSpPr>
            <a:spLocks noGrp="1" noRot="1" noChangeAspect="1" noChangeArrowheads="1" noTextEdit="1"/>
          </p:cNvSpPr>
          <p:nvPr>
            <p:ph type="sldImg"/>
          </p:nvPr>
        </p:nvSpPr>
        <p:spPr>
          <a:xfrm>
            <a:off x="1154113" y="701675"/>
            <a:ext cx="4624387" cy="346710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8676"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8677"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63D9B69-DD07-6244-839A-68F2B5B4AEA5}" type="slidenum">
              <a:rPr lang="en-US"/>
              <a:pPr/>
              <a:t>13</a:t>
            </a:fld>
            <a:endParaRPr lang="en-US"/>
          </a:p>
        </p:txBody>
      </p:sp>
      <p:sp>
        <p:nvSpPr>
          <p:cNvPr id="28678" name="Rectangle 2"/>
          <p:cNvSpPr>
            <a:spLocks noGrp="1" noRot="1" noChangeAspect="1" noChangeArrowheads="1" noTextEdit="1"/>
          </p:cNvSpPr>
          <p:nvPr>
            <p:ph type="sldImg"/>
          </p:nvPr>
        </p:nvSpPr>
        <p:spPr>
          <a:xfrm>
            <a:off x="1154113" y="701675"/>
            <a:ext cx="4624387" cy="3467100"/>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9700"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9701"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E725E928-07B4-5B4C-A1BD-3251E07C3405}" type="slidenum">
              <a:rPr lang="en-US"/>
              <a:pPr/>
              <a:t>14</a:t>
            </a:fld>
            <a:endParaRPr lang="en-US"/>
          </a:p>
        </p:txBody>
      </p:sp>
      <p:sp>
        <p:nvSpPr>
          <p:cNvPr id="29702" name="Rectangle 2"/>
          <p:cNvSpPr>
            <a:spLocks noGrp="1" noRot="1" noChangeAspect="1" noChangeArrowheads="1" noTextEdit="1"/>
          </p:cNvSpPr>
          <p:nvPr>
            <p:ph type="sldImg"/>
          </p:nvPr>
        </p:nvSpPr>
        <p:spPr>
          <a:xfrm>
            <a:off x="1154113" y="701675"/>
            <a:ext cx="4624387" cy="3467100"/>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30723"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30724"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30725"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0F6F7C6-0E22-A34B-B873-711EF8E30842}" type="slidenum">
              <a:rPr lang="en-US"/>
              <a:pPr/>
              <a:t>17</a:t>
            </a:fld>
            <a:endParaRPr lang="en-US"/>
          </a:p>
        </p:txBody>
      </p:sp>
      <p:sp>
        <p:nvSpPr>
          <p:cNvPr id="30726" name="Rectangle 2"/>
          <p:cNvSpPr>
            <a:spLocks noGrp="1" noRot="1" noChangeAspect="1" noChangeArrowheads="1" noTextEdit="1"/>
          </p:cNvSpPr>
          <p:nvPr>
            <p:ph type="sldImg"/>
          </p:nvPr>
        </p:nvSpPr>
        <p:spPr>
          <a:xfrm>
            <a:off x="1154113" y="701675"/>
            <a:ext cx="4624387" cy="3467100"/>
          </a:xfrm>
          <a:ln/>
        </p:spPr>
      </p:sp>
      <p:sp>
        <p:nvSpPr>
          <p:cNvPr id="307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802.11-14/0835r2</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4579"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4580"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4581"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741E416-795D-A44A-86E3-9FD2C5F224D4}" type="slidenum">
              <a:rPr lang="en-US"/>
              <a:pPr/>
              <a:t>7</a:t>
            </a:fld>
            <a:endParaRPr lang="en-US"/>
          </a:p>
        </p:txBody>
      </p:sp>
      <p:sp>
        <p:nvSpPr>
          <p:cNvPr id="24582" name="Rectangle 2"/>
          <p:cNvSpPr>
            <a:spLocks noGrp="1" noRot="1" noChangeAspect="1" noChangeArrowheads="1" noTextEdit="1"/>
          </p:cNvSpPr>
          <p:nvPr>
            <p:ph type="sldImg"/>
          </p:nvPr>
        </p:nvSpPr>
        <p:spPr>
          <a:xfrm>
            <a:off x="1154113" y="701675"/>
            <a:ext cx="4624387" cy="3467100"/>
          </a:xfrm>
          <a:ln/>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5604"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5605"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061A275-C98A-9747-AFF7-553B387FDE70}" type="slidenum">
              <a:rPr lang="en-US"/>
              <a:pPr/>
              <a:t>8</a:t>
            </a:fld>
            <a:endParaRPr lang="en-US"/>
          </a:p>
        </p:txBody>
      </p:sp>
      <p:sp>
        <p:nvSpPr>
          <p:cNvPr id="25606" name="Rectangle 2"/>
          <p:cNvSpPr>
            <a:spLocks noGrp="1" noRot="1" noChangeAspect="1" noChangeArrowheads="1" noTextEdit="1"/>
          </p:cNvSpPr>
          <p:nvPr>
            <p:ph type="sldImg"/>
          </p:nvPr>
        </p:nvSpPr>
        <p:spPr>
          <a:xfrm>
            <a:off x="1154113" y="701675"/>
            <a:ext cx="4624387" cy="3467100"/>
          </a:xfrm>
          <a:ln/>
        </p:spPr>
      </p:sp>
      <p:sp>
        <p:nvSpPr>
          <p:cNvPr id="256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802.11-14/0835r2</a:t>
            </a:r>
            <a:endParaRPr lang="en-US" sz="1400"/>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6628"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6629"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6B6FB8D-AF14-674F-926A-D9B0A8345618}" type="slidenum">
              <a:rPr lang="en-US"/>
              <a:pPr/>
              <a:t>9</a:t>
            </a:fld>
            <a:endParaRPr lang="en-US"/>
          </a:p>
        </p:txBody>
      </p:sp>
      <p:sp>
        <p:nvSpPr>
          <p:cNvPr id="26630" name="Rectangle 2"/>
          <p:cNvSpPr>
            <a:spLocks noGrp="1" noRot="1" noChangeAspect="1" noChangeArrowheads="1" noTextEdit="1"/>
          </p:cNvSpPr>
          <p:nvPr>
            <p:ph type="sldImg"/>
          </p:nvPr>
        </p:nvSpPr>
        <p:spPr>
          <a:xfrm>
            <a:off x="1154113" y="701675"/>
            <a:ext cx="4624387" cy="346710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 Kwak,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Joe Kwak, 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Joe Kwak,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Joe Kwak, 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Joe Kwak, 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 Kwak,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802.11-14/0835r2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Joe Kwak,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Functional Requirements Discussion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2014-08-06</a:t>
            </a:r>
            <a:endParaRPr lang="en-GB" sz="2000" b="0" dirty="0"/>
          </a:p>
        </p:txBody>
      </p:sp>
      <p:graphicFrame>
        <p:nvGraphicFramePr>
          <p:cNvPr id="3075" name="Object 3"/>
          <p:cNvGraphicFramePr>
            <a:graphicFrameLocks noChangeAspect="1"/>
          </p:cNvGraphicFramePr>
          <p:nvPr/>
        </p:nvGraphicFramePr>
        <p:xfrm>
          <a:off x="506413" y="2279650"/>
          <a:ext cx="7667625" cy="2784475"/>
        </p:xfrm>
        <a:graphic>
          <a:graphicData uri="http://schemas.openxmlformats.org/presentationml/2006/ole">
            <p:oleObj spid="_x0000_s3092" name="Document" r:id="rId4" imgW="8256167" imgH="3000315"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973F5C6-C2C8-C045-ACB0-47BCC062AEFC}" type="slidenum">
              <a:rPr lang="en-US"/>
              <a:pPr/>
              <a:t>10</a:t>
            </a:fld>
            <a:endParaRPr lang="en-US"/>
          </a:p>
        </p:txBody>
      </p:sp>
      <p:sp>
        <p:nvSpPr>
          <p:cNvPr id="18436"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a:t>
            </a:r>
          </a:p>
        </p:txBody>
      </p:sp>
      <p:sp>
        <p:nvSpPr>
          <p:cNvPr id="18437" name="Rectangle 3"/>
          <p:cNvSpPr>
            <a:spLocks noGrp="1" noChangeArrowheads="1"/>
          </p:cNvSpPr>
          <p:nvPr>
            <p:ph type="body" idx="1"/>
          </p:nvPr>
        </p:nvSpPr>
        <p:spPr>
          <a:xfrm>
            <a:off x="323850" y="836613"/>
            <a:ext cx="8604250" cy="5111750"/>
          </a:xfrm>
        </p:spPr>
        <p:txBody>
          <a:bodyPr/>
          <a:lstStyle/>
          <a:p>
            <a:pPr lvl="1"/>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The market success of mobile WLAN devices has led to degraded user experience in hotspots with dense </a:t>
            </a:r>
            <a:r>
              <a:rPr lang="en-GB" dirty="0" smtClean="0">
                <a:latin typeface="Times New Roman" charset="0"/>
                <a:ea typeface="ＭＳ Ｐゴシック" charset="0"/>
              </a:rPr>
              <a:t>STAs.</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Carriers have presented many </a:t>
            </a:r>
            <a:r>
              <a:rPr lang="en-GB" dirty="0" smtClean="0">
                <a:latin typeface="Times New Roman" charset="0"/>
                <a:ea typeface="ＭＳ Ｐゴシック" charset="0"/>
              </a:rPr>
              <a:t>11ax </a:t>
            </a:r>
            <a:r>
              <a:rPr lang="en-GB" dirty="0">
                <a:latin typeface="Times New Roman" charset="0"/>
                <a:ea typeface="ＭＳ Ｐゴシック" charset="0"/>
              </a:rPr>
              <a:t>contributions highlighting the severe problems experienced today by WLAN users in overloaded public hotspots</a:t>
            </a:r>
            <a:r>
              <a:rPr lang="en-GB" dirty="0" smtClean="0">
                <a:latin typeface="Times New Roman" charset="0"/>
                <a:ea typeface="ＭＳ Ｐゴシック" charset="0"/>
              </a:rPr>
              <a:t>. </a:t>
            </a:r>
            <a:r>
              <a:rPr lang="en-US" dirty="0" smtClean="0"/>
              <a:t>[Ref 4] [Ref 5]</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Efficiency of WLAN channel use can be as low as 10% in certain conditions.  This means that successful WLAN data transmission is reduced to 10% while </a:t>
            </a:r>
            <a:r>
              <a:rPr lang="en-GB" dirty="0" smtClean="0">
                <a:latin typeface="Times New Roman" charset="0"/>
                <a:ea typeface="ＭＳ Ｐゴシック" charset="0"/>
              </a:rPr>
              <a:t>~90</a:t>
            </a:r>
            <a:r>
              <a:rPr lang="en-GB" dirty="0">
                <a:latin typeface="Times New Roman" charset="0"/>
                <a:ea typeface="ＭＳ Ｐゴシック" charset="0"/>
              </a:rPr>
              <a:t>% of channel is </a:t>
            </a:r>
            <a:r>
              <a:rPr lang="en-GB" dirty="0" smtClean="0">
                <a:latin typeface="Times New Roman" charset="0"/>
                <a:ea typeface="ＭＳ Ｐゴシック" charset="0"/>
              </a:rPr>
              <a:t>used for control </a:t>
            </a:r>
            <a:r>
              <a:rPr lang="en-GB" dirty="0">
                <a:latin typeface="Times New Roman" charset="0"/>
                <a:ea typeface="ＭＳ Ｐゴシック" charset="0"/>
              </a:rPr>
              <a:t>and management frames and </a:t>
            </a:r>
            <a:r>
              <a:rPr lang="en-GB" dirty="0" smtClean="0">
                <a:latin typeface="Times New Roman" charset="0"/>
                <a:ea typeface="ＭＳ Ｐゴシック" charset="0"/>
              </a:rPr>
              <a:t>wasted transmissions </a:t>
            </a:r>
            <a:r>
              <a:rPr lang="en-GB" dirty="0">
                <a:latin typeface="Times New Roman" charset="0"/>
                <a:ea typeface="ＭＳ Ｐゴシック" charset="0"/>
              </a:rPr>
              <a:t>(collisions). </a:t>
            </a:r>
            <a:r>
              <a:rPr lang="en-US" dirty="0" smtClean="0"/>
              <a:t>[Ref 6]</a:t>
            </a:r>
            <a:endParaRPr lang="en-GB" dirty="0">
              <a:latin typeface="Times New Roman" charset="0"/>
              <a:ea typeface="ＭＳ Ｐゴシック" charset="0"/>
            </a:endParaRPr>
          </a:p>
          <a:p>
            <a:pPr>
              <a:buFont typeface="Arial" pitchFamily="34" charset="0"/>
              <a:buChar char="•"/>
            </a:pPr>
            <a:r>
              <a:rPr lang="en-GB" dirty="0" smtClean="0">
                <a:latin typeface="Times New Roman" charset="0"/>
                <a:ea typeface="ＭＳ Ｐゴシック" charset="0"/>
              </a:rPr>
              <a:t>11ax </a:t>
            </a:r>
            <a:r>
              <a:rPr lang="en-GB" dirty="0">
                <a:latin typeface="Times New Roman" charset="0"/>
                <a:ea typeface="ＭＳ Ｐゴシック" charset="0"/>
              </a:rPr>
              <a:t>must address this problem in a meaningful way.</a:t>
            </a:r>
          </a:p>
          <a:p>
            <a:pPr>
              <a:buFont typeface="Arial" pitchFamily="34" charset="0"/>
              <a:buChar char="•"/>
            </a:pPr>
            <a:r>
              <a:rPr lang="en-GB" dirty="0">
                <a:latin typeface="Times New Roman" charset="0"/>
                <a:ea typeface="ＭＳ Ｐゴシック" charset="0"/>
              </a:rPr>
              <a:t>An Access Efficiency Requirement for </a:t>
            </a:r>
            <a:r>
              <a:rPr lang="en-GB" dirty="0" smtClean="0">
                <a:latin typeface="Times New Roman" charset="0"/>
                <a:ea typeface="ＭＳ Ｐゴシック" charset="0"/>
              </a:rPr>
              <a:t>11ax </a:t>
            </a:r>
            <a:r>
              <a:rPr lang="en-GB" dirty="0">
                <a:latin typeface="Times New Roman" charset="0"/>
                <a:ea typeface="ＭＳ Ｐゴシック" charset="0"/>
              </a:rPr>
              <a:t>would provide a </a:t>
            </a:r>
            <a:r>
              <a:rPr lang="en-GB" dirty="0" smtClean="0">
                <a:latin typeface="Times New Roman" charset="0"/>
                <a:ea typeface="ＭＳ Ｐゴシック" charset="0"/>
              </a:rPr>
              <a:t>significant improvements </a:t>
            </a:r>
            <a:r>
              <a:rPr lang="en-GB" dirty="0">
                <a:latin typeface="Times New Roman" charset="0"/>
                <a:ea typeface="ＭＳ Ｐゴシック" charset="0"/>
              </a:rPr>
              <a:t>for overloaded hotspots.</a:t>
            </a:r>
          </a:p>
        </p:txBody>
      </p:sp>
      <p:sp>
        <p:nvSpPr>
          <p:cNvPr id="18438"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p14="http://schemas.microsoft.com/office/powerpoint/2010/main" xmlns="" val="1663758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0D6F29-8022-1C44-93F9-017CAD6768F2}" type="slidenum">
              <a:rPr lang="en-US"/>
              <a:pPr/>
              <a:t>11</a:t>
            </a:fld>
            <a:endParaRPr lang="en-US"/>
          </a:p>
        </p:txBody>
      </p:sp>
      <p:sp>
        <p:nvSpPr>
          <p:cNvPr id="19460"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Collisions in Saturated Channels </a:t>
            </a:r>
          </a:p>
        </p:txBody>
      </p:sp>
      <p:sp>
        <p:nvSpPr>
          <p:cNvPr id="19461" name="Rectangle 3"/>
          <p:cNvSpPr>
            <a:spLocks noGrp="1" noChangeArrowheads="1"/>
          </p:cNvSpPr>
          <p:nvPr>
            <p:ph type="body" idx="1"/>
          </p:nvPr>
        </p:nvSpPr>
        <p:spPr>
          <a:xfrm>
            <a:off x="323850" y="1125538"/>
            <a:ext cx="8604250" cy="5111750"/>
          </a:xfrm>
        </p:spPr>
        <p:txBody>
          <a:bodyPr/>
          <a:lstStyle/>
          <a:p>
            <a:pPr lvl="1"/>
            <a:endParaRPr lang="en-GB">
              <a:latin typeface="Times New Roman" charset="0"/>
              <a:ea typeface="ＭＳ Ｐゴシック" charset="0"/>
            </a:endParaRPr>
          </a:p>
          <a:p>
            <a:endParaRPr lang="en-GB">
              <a:latin typeface="Times New Roman" charset="0"/>
              <a:ea typeface="ＭＳ Ｐゴシック" charset="0"/>
            </a:endParaRPr>
          </a:p>
        </p:txBody>
      </p:sp>
      <p:sp>
        <p:nvSpPr>
          <p:cNvPr id="19462"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pic>
        <p:nvPicPr>
          <p:cNvPr id="19463" name="Picture 6" descr="CHART_ cropped_CollisionProbInSaturatedChans.jpg"/>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63713" y="981075"/>
            <a:ext cx="5111750" cy="4875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4" name="TextBox 7"/>
          <p:cNvSpPr txBox="1">
            <a:spLocks noChangeArrowheads="1"/>
          </p:cNvSpPr>
          <p:nvPr/>
        </p:nvSpPr>
        <p:spPr bwMode="auto">
          <a:xfrm>
            <a:off x="164169" y="5638800"/>
            <a:ext cx="8979831"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600" b="1" dirty="0"/>
              <a:t>Collisions </a:t>
            </a:r>
            <a:r>
              <a:rPr lang="en-US" sz="1600" b="1" dirty="0" smtClean="0"/>
              <a:t>can waste  </a:t>
            </a:r>
            <a:r>
              <a:rPr lang="en-US" sz="1600" b="1" dirty="0"/>
              <a:t>more than 70% of channel time in overloaded BSSs  when channel is saturated, </a:t>
            </a:r>
          </a:p>
          <a:p>
            <a:r>
              <a:rPr lang="en-US" sz="1600" b="1" dirty="0"/>
              <a:t>i.e. available traffic far exceeds channel capability. </a:t>
            </a:r>
            <a:r>
              <a:rPr lang="en-US" sz="1600" b="1" dirty="0" smtClean="0"/>
              <a:t>[Ref 6] [Ref 7]</a:t>
            </a:r>
            <a:endParaRPr lang="en-CA" sz="1600" b="1" dirty="0"/>
          </a:p>
        </p:txBody>
      </p:sp>
    </p:spTree>
    <p:extLst>
      <p:ext uri="{BB962C8B-B14F-4D97-AF65-F5344CB8AC3E}">
        <p14:creationId xmlns:p14="http://schemas.microsoft.com/office/powerpoint/2010/main" xmlns="" val="3995976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973F5C6-C2C8-C045-ACB0-47BCC062AEFC}" type="slidenum">
              <a:rPr lang="en-US"/>
              <a:pPr/>
              <a:t>12</a:t>
            </a:fld>
            <a:endParaRPr lang="en-US"/>
          </a:p>
        </p:txBody>
      </p:sp>
      <p:sp>
        <p:nvSpPr>
          <p:cNvPr id="18436" name="Rectangle 2"/>
          <p:cNvSpPr>
            <a:spLocks noGrp="1" noChangeArrowheads="1"/>
          </p:cNvSpPr>
          <p:nvPr>
            <p:ph type="title"/>
          </p:nvPr>
        </p:nvSpPr>
        <p:spPr>
          <a:xfrm>
            <a:off x="684213" y="260350"/>
            <a:ext cx="7772400" cy="1066800"/>
          </a:xfrm>
        </p:spPr>
        <p:txBody>
          <a:bodyPr/>
          <a:lstStyle/>
          <a:p>
            <a:r>
              <a:rPr lang="en-US" dirty="0" smtClean="0">
                <a:latin typeface="Times New Roman" charset="0"/>
                <a:ea typeface="ＭＳ Ｐゴシック" charset="0"/>
              </a:rPr>
              <a:t>Why Access Efficiency? </a:t>
            </a:r>
            <a:endParaRPr lang="en-US" dirty="0">
              <a:latin typeface="Times New Roman" charset="0"/>
              <a:ea typeface="ＭＳ Ｐゴシック" charset="0"/>
            </a:endParaRPr>
          </a:p>
        </p:txBody>
      </p:sp>
      <p:sp>
        <p:nvSpPr>
          <p:cNvPr id="18437" name="Rectangle 3"/>
          <p:cNvSpPr>
            <a:spLocks noGrp="1" noChangeArrowheads="1"/>
          </p:cNvSpPr>
          <p:nvPr>
            <p:ph type="body" idx="1"/>
          </p:nvPr>
        </p:nvSpPr>
        <p:spPr>
          <a:xfrm>
            <a:off x="228600" y="1219200"/>
            <a:ext cx="8604250" cy="5111750"/>
          </a:xfrm>
        </p:spPr>
        <p:txBody>
          <a:bodyPr/>
          <a:lstStyle/>
          <a:p>
            <a:pPr>
              <a:buFont typeface="Arial" pitchFamily="34" charset="0"/>
              <a:buChar char="•"/>
            </a:pPr>
            <a:r>
              <a:rPr lang="en-GB" sz="2000" dirty="0" smtClean="0">
                <a:latin typeface="Times New Roman" charset="0"/>
                <a:ea typeface="ＭＳ Ｐゴシック" charset="0"/>
              </a:rPr>
              <a:t>Throughput is a great metric to evaluate overall WLAN system efficiency.</a:t>
            </a:r>
            <a:endParaRPr lang="en-GB" sz="2000" dirty="0">
              <a:latin typeface="Times New Roman" charset="0"/>
              <a:ea typeface="ＭＳ Ｐゴシック" charset="0"/>
            </a:endParaRPr>
          </a:p>
          <a:p>
            <a:pPr>
              <a:buFont typeface="Arial" pitchFamily="34" charset="0"/>
              <a:buChar char="•"/>
            </a:pPr>
            <a:r>
              <a:rPr lang="en-GB" sz="2000" dirty="0" smtClean="0">
                <a:latin typeface="Times New Roman" charset="0"/>
                <a:ea typeface="ＭＳ Ｐゴシック" charset="0"/>
              </a:rPr>
              <a:t>WLAN system efficiency has many components:</a:t>
            </a:r>
          </a:p>
          <a:p>
            <a:pPr lvl="1">
              <a:buFont typeface="Arial" pitchFamily="34" charset="0"/>
              <a:buChar char="•"/>
            </a:pPr>
            <a:r>
              <a:rPr lang="en-GB" sz="1800" dirty="0" smtClean="0">
                <a:latin typeface="Times New Roman" charset="0"/>
                <a:ea typeface="ＭＳ Ｐゴシック" charset="0"/>
              </a:rPr>
              <a:t>Spectral efficiency</a:t>
            </a:r>
          </a:p>
          <a:p>
            <a:pPr lvl="1">
              <a:buFont typeface="Arial" pitchFamily="34" charset="0"/>
              <a:buChar char="•"/>
            </a:pPr>
            <a:r>
              <a:rPr lang="en-GB" sz="1800" dirty="0" smtClean="0">
                <a:latin typeface="Times New Roman" charset="0"/>
                <a:ea typeface="ＭＳ Ｐゴシック" charset="0"/>
              </a:rPr>
              <a:t>Data rate (time/transport efficiency)</a:t>
            </a:r>
          </a:p>
          <a:p>
            <a:pPr lvl="1">
              <a:buFont typeface="Arial" pitchFamily="34" charset="0"/>
              <a:buChar char="•"/>
            </a:pPr>
            <a:r>
              <a:rPr lang="en-GB" sz="1800" dirty="0" smtClean="0">
                <a:latin typeface="Times New Roman" charset="0"/>
                <a:ea typeface="ＭＳ Ｐゴシック" charset="0"/>
              </a:rPr>
              <a:t>MAC overhead efficiency (MAC headers &amp; control/management frames)</a:t>
            </a:r>
          </a:p>
          <a:p>
            <a:pPr lvl="1">
              <a:buFont typeface="Arial" pitchFamily="34" charset="0"/>
              <a:buChar char="•"/>
            </a:pPr>
            <a:r>
              <a:rPr lang="en-GB" sz="1800" dirty="0" smtClean="0">
                <a:latin typeface="Times New Roman" charset="0"/>
                <a:ea typeface="ＭＳ Ｐゴシック" charset="0"/>
              </a:rPr>
              <a:t>PHY overhead efficiency (IFS, GIs, Preambles, PHY headers, etc)</a:t>
            </a:r>
          </a:p>
          <a:p>
            <a:pPr lvl="1">
              <a:buFont typeface="Arial" pitchFamily="34" charset="0"/>
              <a:buChar char="•"/>
            </a:pPr>
            <a:r>
              <a:rPr lang="en-GB" sz="1800" dirty="0" smtClean="0">
                <a:latin typeface="Times New Roman" charset="0"/>
                <a:ea typeface="ＭＳ Ｐゴシック" charset="0"/>
              </a:rPr>
              <a:t>Access efficiency (efficiency of data transmissions, e.g. PER/collision effects)</a:t>
            </a:r>
          </a:p>
          <a:p>
            <a:pPr>
              <a:buFont typeface="Arial" pitchFamily="34" charset="0"/>
              <a:buChar char="•"/>
            </a:pPr>
            <a:r>
              <a:rPr lang="en-GB" sz="2000" dirty="0" smtClean="0">
                <a:latin typeface="Times New Roman" charset="0"/>
                <a:ea typeface="ＭＳ Ｐゴシック" charset="0"/>
              </a:rPr>
              <a:t>Improving ANY single aspect of WLAN efficiency will boost throughput.</a:t>
            </a:r>
            <a:endParaRPr lang="en-GB" sz="2000" dirty="0">
              <a:latin typeface="Times New Roman" charset="0"/>
              <a:ea typeface="ＭＳ Ｐゴシック" charset="0"/>
            </a:endParaRPr>
          </a:p>
          <a:p>
            <a:pPr>
              <a:buFont typeface="Arial" pitchFamily="34" charset="0"/>
              <a:buChar char="•"/>
            </a:pPr>
            <a:r>
              <a:rPr lang="en-GB" sz="2000" dirty="0" smtClean="0">
                <a:latin typeface="Times New Roman" charset="0"/>
                <a:ea typeface="ＭＳ Ｐゴシック" charset="0"/>
              </a:rPr>
              <a:t>Using only a throughput metric will not require reasonable improvements in multiple system efficiency components.</a:t>
            </a:r>
            <a:endParaRPr lang="en-GB" sz="2000" dirty="0">
              <a:latin typeface="Times New Roman" charset="0"/>
              <a:ea typeface="ＭＳ Ｐゴシック" charset="0"/>
            </a:endParaRPr>
          </a:p>
          <a:p>
            <a:pPr>
              <a:buFont typeface="Arial" pitchFamily="34" charset="0"/>
              <a:buChar char="•"/>
            </a:pPr>
            <a:r>
              <a:rPr lang="en-GB" sz="2800" dirty="0" smtClean="0">
                <a:solidFill>
                  <a:srgbClr val="00B050"/>
                </a:solidFill>
                <a:latin typeface="Times New Roman" charset="0"/>
                <a:ea typeface="ＭＳ Ｐゴシック" charset="0"/>
              </a:rPr>
              <a:t>Functional requirements setting minimum required metrics for multiple  system efficiency components will produce maximum 11ax improvement.</a:t>
            </a:r>
            <a:endParaRPr lang="en-GB" sz="2800" dirty="0">
              <a:solidFill>
                <a:srgbClr val="00B050"/>
              </a:solidFill>
              <a:latin typeface="Times New Roman" charset="0"/>
              <a:ea typeface="ＭＳ Ｐゴシック" charset="0"/>
            </a:endParaRPr>
          </a:p>
        </p:txBody>
      </p:sp>
      <p:sp>
        <p:nvSpPr>
          <p:cNvPr id="18438"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p14="http://schemas.microsoft.com/office/powerpoint/2010/main" xmlns="" val="1663758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0D6F29-8022-1C44-93F9-017CAD6768F2}" type="slidenum">
              <a:rPr lang="en-US"/>
              <a:pPr/>
              <a:t>13</a:t>
            </a:fld>
            <a:endParaRPr lang="en-US"/>
          </a:p>
        </p:txBody>
      </p:sp>
      <p:sp>
        <p:nvSpPr>
          <p:cNvPr id="19460" name="Rectangle 2"/>
          <p:cNvSpPr>
            <a:spLocks noGrp="1" noChangeArrowheads="1"/>
          </p:cNvSpPr>
          <p:nvPr>
            <p:ph type="title"/>
          </p:nvPr>
        </p:nvSpPr>
        <p:spPr>
          <a:xfrm>
            <a:off x="609600" y="533400"/>
            <a:ext cx="7772400" cy="1066800"/>
          </a:xfrm>
        </p:spPr>
        <p:txBody>
          <a:bodyPr/>
          <a:lstStyle/>
          <a:p>
            <a:r>
              <a:rPr lang="en-US" dirty="0" smtClean="0">
                <a:latin typeface="Times New Roman" charset="0"/>
                <a:ea typeface="ＭＳ Ｐゴシック" charset="0"/>
              </a:rPr>
              <a:t>Separate Ways to Boost Throughput:</a:t>
            </a:r>
            <a:br>
              <a:rPr lang="en-US" dirty="0" smtClean="0">
                <a:latin typeface="Times New Roman" charset="0"/>
                <a:ea typeface="ＭＳ Ｐゴシック" charset="0"/>
              </a:rPr>
            </a:br>
            <a:r>
              <a:rPr lang="en-US" dirty="0" smtClean="0">
                <a:latin typeface="Times New Roman" charset="0"/>
                <a:ea typeface="ＭＳ Ｐゴシック" charset="0"/>
              </a:rPr>
              <a:t>11ax Needs BOTH for Best Results </a:t>
            </a:r>
            <a:endParaRPr lang="en-US" dirty="0">
              <a:latin typeface="Times New Roman" charset="0"/>
              <a:ea typeface="ＭＳ Ｐゴシック" charset="0"/>
            </a:endParaRPr>
          </a:p>
        </p:txBody>
      </p:sp>
      <p:sp>
        <p:nvSpPr>
          <p:cNvPr id="19461" name="Rectangle 3"/>
          <p:cNvSpPr>
            <a:spLocks noGrp="1" noChangeArrowheads="1"/>
          </p:cNvSpPr>
          <p:nvPr>
            <p:ph type="body" idx="1"/>
          </p:nvPr>
        </p:nvSpPr>
        <p:spPr>
          <a:xfrm>
            <a:off x="323850" y="1125538"/>
            <a:ext cx="8604250" cy="5111750"/>
          </a:xfrm>
        </p:spPr>
        <p:txBody>
          <a:bodyPr/>
          <a:lstStyle/>
          <a:p>
            <a:pPr lvl="1"/>
            <a:endParaRPr lang="en-GB" dirty="0">
              <a:latin typeface="Times New Roman" charset="0"/>
              <a:ea typeface="ＭＳ Ｐゴシック" charset="0"/>
            </a:endParaRPr>
          </a:p>
          <a:p>
            <a:endParaRPr lang="en-GB" dirty="0">
              <a:latin typeface="Times New Roman" charset="0"/>
              <a:ea typeface="ＭＳ Ｐゴシック" charset="0"/>
            </a:endParaRPr>
          </a:p>
        </p:txBody>
      </p:sp>
      <p:sp>
        <p:nvSpPr>
          <p:cNvPr id="19462"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graphicFrame>
        <p:nvGraphicFramePr>
          <p:cNvPr id="15362" name="Object 8"/>
          <p:cNvGraphicFramePr>
            <a:graphicFrameLocks noChangeAspect="1"/>
          </p:cNvGraphicFramePr>
          <p:nvPr/>
        </p:nvGraphicFramePr>
        <p:xfrm>
          <a:off x="1371600" y="1066800"/>
          <a:ext cx="6491287" cy="5059363"/>
        </p:xfrm>
        <a:graphic>
          <a:graphicData uri="http://schemas.openxmlformats.org/presentationml/2006/ole">
            <p:oleObj spid="_x0000_s15362" name="Picture" r:id="rId4" imgW="5315040" imgH="4133880" progId="Word.Picture.8">
              <p:embed/>
            </p:oleObj>
          </a:graphicData>
        </a:graphic>
      </p:graphicFrame>
      <p:sp>
        <p:nvSpPr>
          <p:cNvPr id="8" name="TextBox 7"/>
          <p:cNvSpPr txBox="1"/>
          <p:nvPr/>
        </p:nvSpPr>
        <p:spPr>
          <a:xfrm>
            <a:off x="228600" y="3048000"/>
            <a:ext cx="1430200" cy="1200329"/>
          </a:xfrm>
          <a:prstGeom prst="rect">
            <a:avLst/>
          </a:prstGeom>
          <a:noFill/>
        </p:spPr>
        <p:txBody>
          <a:bodyPr wrap="none" rtlCol="0">
            <a:spAutoFit/>
          </a:bodyPr>
          <a:lstStyle/>
          <a:p>
            <a:pPr algn="ctr"/>
            <a:r>
              <a:rPr lang="en-US" b="1" u="sng" dirty="0" smtClean="0">
                <a:solidFill>
                  <a:srgbClr val="FF0000"/>
                </a:solidFill>
              </a:rPr>
              <a:t>MAC</a:t>
            </a:r>
          </a:p>
          <a:p>
            <a:pPr algn="ctr"/>
            <a:r>
              <a:rPr lang="en-US" b="1" dirty="0" smtClean="0">
                <a:solidFill>
                  <a:srgbClr val="FF0000"/>
                </a:solidFill>
              </a:rPr>
              <a:t>access </a:t>
            </a:r>
            <a:endParaRPr lang="en-US" b="1" dirty="0" smtClean="0">
              <a:solidFill>
                <a:srgbClr val="FF0000"/>
              </a:solidFill>
            </a:endParaRPr>
          </a:p>
          <a:p>
            <a:pPr algn="ctr"/>
            <a:r>
              <a:rPr lang="en-US" b="1" dirty="0" smtClean="0">
                <a:solidFill>
                  <a:srgbClr val="FF0000"/>
                </a:solidFill>
              </a:rPr>
              <a:t>efficiency</a:t>
            </a:r>
            <a:endParaRPr lang="en-CA" b="1" dirty="0">
              <a:solidFill>
                <a:srgbClr val="FF0000"/>
              </a:solidFill>
            </a:endParaRPr>
          </a:p>
        </p:txBody>
      </p:sp>
      <p:sp>
        <p:nvSpPr>
          <p:cNvPr id="9" name="TextBox 8"/>
          <p:cNvSpPr txBox="1"/>
          <p:nvPr/>
        </p:nvSpPr>
        <p:spPr>
          <a:xfrm>
            <a:off x="7620000" y="3048000"/>
            <a:ext cx="843501" cy="1200329"/>
          </a:xfrm>
          <a:prstGeom prst="rect">
            <a:avLst/>
          </a:prstGeom>
          <a:noFill/>
        </p:spPr>
        <p:txBody>
          <a:bodyPr wrap="none" rtlCol="0">
            <a:spAutoFit/>
          </a:bodyPr>
          <a:lstStyle/>
          <a:p>
            <a:pPr algn="ctr"/>
            <a:r>
              <a:rPr lang="en-US" b="1" u="sng" dirty="0" smtClean="0">
                <a:solidFill>
                  <a:srgbClr val="FF0000"/>
                </a:solidFill>
              </a:rPr>
              <a:t>PHY</a:t>
            </a:r>
          </a:p>
          <a:p>
            <a:pPr algn="ctr"/>
            <a:r>
              <a:rPr lang="en-US" b="1" dirty="0" smtClean="0">
                <a:solidFill>
                  <a:srgbClr val="FF0000"/>
                </a:solidFill>
              </a:rPr>
              <a:t>data </a:t>
            </a:r>
            <a:endParaRPr lang="en-US" b="1" dirty="0" smtClean="0">
              <a:solidFill>
                <a:srgbClr val="FF0000"/>
              </a:solidFill>
            </a:endParaRPr>
          </a:p>
          <a:p>
            <a:pPr algn="ctr"/>
            <a:r>
              <a:rPr lang="en-US" b="1" dirty="0" smtClean="0">
                <a:solidFill>
                  <a:srgbClr val="FF0000"/>
                </a:solidFill>
              </a:rPr>
              <a:t>rate</a:t>
            </a:r>
            <a:endParaRPr lang="en-CA" b="1" dirty="0">
              <a:solidFill>
                <a:srgbClr val="FF0000"/>
              </a:solidFill>
            </a:endParaRPr>
          </a:p>
        </p:txBody>
      </p:sp>
    </p:spTree>
    <p:extLst>
      <p:ext uri="{BB962C8B-B14F-4D97-AF65-F5344CB8AC3E}">
        <p14:creationId xmlns:p14="http://schemas.microsoft.com/office/powerpoint/2010/main" xmlns="" val="3995976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82690DB-64FC-554A-95F9-6ECF4BC2AB50}" type="slidenum">
              <a:rPr lang="en-US"/>
              <a:pPr/>
              <a:t>14</a:t>
            </a:fld>
            <a:endParaRPr lang="en-US"/>
          </a:p>
        </p:txBody>
      </p:sp>
      <p:sp>
        <p:nvSpPr>
          <p:cNvPr id="20484"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Draft Requirement</a:t>
            </a:r>
          </a:p>
        </p:txBody>
      </p:sp>
      <p:sp>
        <p:nvSpPr>
          <p:cNvPr id="20485"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dirty="0"/>
          </a:p>
        </p:txBody>
      </p:sp>
      <p:sp>
        <p:nvSpPr>
          <p:cNvPr id="20486" name="Content Placeholder 7"/>
          <p:cNvSpPr>
            <a:spLocks noGrp="1"/>
          </p:cNvSpPr>
          <p:nvPr>
            <p:ph idx="1"/>
          </p:nvPr>
        </p:nvSpPr>
        <p:spPr>
          <a:xfrm>
            <a:off x="323850" y="1125538"/>
            <a:ext cx="7772400" cy="4114800"/>
          </a:xfrm>
        </p:spPr>
        <p:txBody>
          <a:bodyPr/>
          <a:lstStyle/>
          <a:p>
            <a:r>
              <a:rPr lang="en-US" sz="2000" dirty="0">
                <a:latin typeface="Times New Roman" charset="0"/>
                <a:ea typeface="ＭＳ Ｐゴシック" charset="0"/>
              </a:rPr>
              <a:t>The </a:t>
            </a:r>
            <a:r>
              <a:rPr lang="en-US" sz="2000" dirty="0" err="1">
                <a:latin typeface="Times New Roman" charset="0"/>
                <a:ea typeface="ＭＳ Ｐゴシック" charset="0"/>
              </a:rPr>
              <a:t>TGax</a:t>
            </a:r>
            <a:r>
              <a:rPr lang="en-US" sz="2000" dirty="0">
                <a:latin typeface="Times New Roman" charset="0"/>
                <a:ea typeface="ＭＳ Ｐゴシック" charset="0"/>
              </a:rPr>
              <a:t> amendment shall provide a mechanism to increase BSS channel access efficiency in overloaded channel scenarios with many associated STAs. </a:t>
            </a:r>
            <a:r>
              <a:rPr lang="en-US" sz="2000" dirty="0" smtClean="0">
                <a:latin typeface="Times New Roman" charset="0"/>
                <a:ea typeface="ＭＳ Ｐゴシック" charset="0"/>
              </a:rPr>
              <a:t> The </a:t>
            </a:r>
            <a:r>
              <a:rPr lang="en-US" sz="2000" dirty="0" err="1">
                <a:latin typeface="Times New Roman" charset="0"/>
                <a:ea typeface="ＭＳ Ｐゴシック" charset="0"/>
              </a:rPr>
              <a:t>TGax</a:t>
            </a:r>
            <a:r>
              <a:rPr lang="en-US" sz="2000" dirty="0">
                <a:latin typeface="Times New Roman" charset="0"/>
                <a:ea typeface="ＭＳ Ｐゴシック" charset="0"/>
              </a:rPr>
              <a:t> amendment shall provide at least one mode of operation capable of achieving 60</a:t>
            </a:r>
            <a:r>
              <a:rPr lang="en-US" sz="2000" dirty="0" smtClean="0">
                <a:latin typeface="Times New Roman" charset="0"/>
                <a:ea typeface="ＭＳ Ｐゴシック" charset="0"/>
              </a:rPr>
              <a:t>%(TBR) </a:t>
            </a:r>
            <a:r>
              <a:rPr lang="en-US" sz="2000" dirty="0">
                <a:latin typeface="Times New Roman" charset="0"/>
                <a:ea typeface="ＭＳ Ｐゴシック" charset="0"/>
              </a:rPr>
              <a:t>or greater </a:t>
            </a:r>
            <a:r>
              <a:rPr lang="en-US" sz="2000" dirty="0" smtClean="0">
                <a:latin typeface="Times New Roman" charset="0"/>
                <a:ea typeface="ＭＳ Ｐゴシック" charset="0"/>
              </a:rPr>
              <a:t>Access Efficiency when </a:t>
            </a:r>
            <a:r>
              <a:rPr lang="en-US" sz="2000" dirty="0">
                <a:latin typeface="Times New Roman" charset="0"/>
                <a:ea typeface="ＭＳ Ｐゴシック" charset="0"/>
              </a:rPr>
              <a:t>compared to scenarios providing 20-25</a:t>
            </a:r>
            <a:r>
              <a:rPr lang="en-US" sz="2000" dirty="0" smtClean="0">
                <a:latin typeface="Times New Roman" charset="0"/>
                <a:ea typeface="ＭＳ Ｐゴシック" charset="0"/>
              </a:rPr>
              <a:t>%(TBR)  access efficiency </a:t>
            </a:r>
            <a:r>
              <a:rPr lang="en-US" sz="2000" dirty="0">
                <a:latin typeface="Times New Roman" charset="0"/>
                <a:ea typeface="ＭＳ Ｐゴシック" charset="0"/>
              </a:rPr>
              <a:t>when using existing IEEE 802.11 standard and its amendments operating in the same band (IEEE 802.11n in 2.4 GHz and IEEE 802.11ac in 5 GHz), in the same </a:t>
            </a:r>
            <a:r>
              <a:rPr lang="en-US" sz="2000" dirty="0" smtClean="0">
                <a:latin typeface="Times New Roman" charset="0"/>
                <a:ea typeface="ＭＳ Ｐゴシック" charset="0"/>
              </a:rPr>
              <a:t>deployments for scenarios 1 and 3, </a:t>
            </a:r>
            <a:r>
              <a:rPr lang="en-US" sz="2000" dirty="0">
                <a:latin typeface="Times New Roman" charset="0"/>
                <a:ea typeface="ＭＳ Ｐゴシック" charset="0"/>
              </a:rPr>
              <a:t>with the same number of STAs and </a:t>
            </a:r>
            <a:r>
              <a:rPr lang="en-US" sz="2000" dirty="0" smtClean="0">
                <a:latin typeface="Times New Roman" charset="0"/>
                <a:ea typeface="ＭＳ Ｐゴシック" charset="0"/>
              </a:rPr>
              <a:t>same traffic </a:t>
            </a:r>
            <a:r>
              <a:rPr lang="en-US" sz="2000" dirty="0">
                <a:latin typeface="Times New Roman" charset="0"/>
                <a:ea typeface="ＭＳ Ｐゴシック" charset="0"/>
              </a:rPr>
              <a:t>loading</a:t>
            </a:r>
            <a:r>
              <a:rPr lang="en-US" sz="2000" dirty="0" smtClean="0">
                <a:latin typeface="Times New Roman" charset="0"/>
                <a:ea typeface="ＭＳ Ｐゴシック" charset="0"/>
              </a:rPr>
              <a:t>.</a:t>
            </a:r>
            <a:endParaRPr lang="en-US" sz="1800" dirty="0" smtClean="0">
              <a:latin typeface="Times New Roman" charset="0"/>
              <a:ea typeface="ＭＳ Ｐゴシック" charset="0"/>
            </a:endParaRPr>
          </a:p>
          <a:p>
            <a:r>
              <a:rPr lang="en-US" sz="1800" dirty="0" smtClean="0"/>
              <a:t>Notes: </a:t>
            </a:r>
            <a:r>
              <a:rPr lang="en-US" sz="1800" dirty="0" smtClean="0">
                <a:latin typeface="Times New Roman" charset="0"/>
                <a:ea typeface="ＭＳ Ｐゴシック" charset="0"/>
              </a:rPr>
              <a:t>Access efficiency is calculated by dividing the BSS Average Total Throughput by the BSS Throughput Time-Averaged Data Rate. This metric provides the unit-less percentage of time that the channel is occupied by data packets which are successfully transmitted and received.   Control frames, management frames, and collision frames are excluded from access efficiency calculation.</a:t>
            </a:r>
            <a:endParaRPr lang="en-CA" sz="1800" dirty="0">
              <a:latin typeface="Times New Roman" charset="0"/>
              <a:ea typeface="ＭＳ Ｐゴシック" charset="0"/>
            </a:endParaRPr>
          </a:p>
        </p:txBody>
      </p:sp>
    </p:spTree>
    <p:extLst>
      <p:ext uri="{BB962C8B-B14F-4D97-AF65-F5344CB8AC3E}">
        <p14:creationId xmlns:p14="http://schemas.microsoft.com/office/powerpoint/2010/main" xmlns="" val="247293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457200" y="2133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Questions and Discussion</a:t>
            </a:r>
            <a:br>
              <a:rPr lang="en-GB" dirty="0" smtClean="0"/>
            </a:br>
            <a:r>
              <a:rPr lang="en-GB" dirty="0" smtClean="0"/>
              <a:t/>
            </a:r>
            <a:br>
              <a:rPr lang="en-GB" dirty="0" smtClean="0"/>
            </a:br>
            <a:r>
              <a:rPr lang="en-GB" dirty="0" smtClean="0"/>
              <a:t/>
            </a:r>
            <a:br>
              <a:rPr lang="en-GB" dirty="0" smtClean="0"/>
            </a:br>
            <a:r>
              <a:rPr lang="en-GB" dirty="0" smtClean="0"/>
              <a:t>THANK YOU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09600" y="3810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Polls</a:t>
            </a:r>
            <a:endParaRPr lang="en-GB" dirty="0"/>
          </a:p>
        </p:txBody>
      </p:sp>
      <p:sp>
        <p:nvSpPr>
          <p:cNvPr id="11266" name="Rectangle 2"/>
          <p:cNvSpPr>
            <a:spLocks noGrp="1" noChangeArrowheads="1"/>
          </p:cNvSpPr>
          <p:nvPr>
            <p:ph type="body" idx="1"/>
          </p:nvPr>
        </p:nvSpPr>
        <p:spPr>
          <a:xfrm>
            <a:off x="685800" y="1143000"/>
            <a:ext cx="8153400" cy="5046663"/>
          </a:xfrm>
          <a:ln/>
        </p:spPr>
        <p:txBody>
          <a:bodyPr/>
          <a:lstStyle/>
          <a:p>
            <a:pPr marL="457200" indent="-457200">
              <a:buFont typeface="+mj-lt"/>
              <a:buAutoNum type="arabicPeriod"/>
            </a:pPr>
            <a:r>
              <a:rPr lang="en-US" dirty="0" smtClean="0"/>
              <a:t>Should all 11ax functional requirements be further detailed to remove ambiguities?</a:t>
            </a:r>
            <a:br>
              <a:rPr lang="en-US" dirty="0" smtClean="0"/>
            </a:br>
            <a:r>
              <a:rPr lang="en-US" dirty="0" smtClean="0"/>
              <a:t>		</a:t>
            </a:r>
            <a:r>
              <a:rPr lang="en-US" dirty="0" smtClean="0"/>
              <a:t>28%:</a:t>
            </a:r>
            <a:r>
              <a:rPr lang="en-US" dirty="0" smtClean="0"/>
              <a:t>	10/28/75  </a:t>
            </a:r>
            <a:r>
              <a:rPr lang="en-US" dirty="0" smtClean="0"/>
              <a:t>(Y/N/A)</a:t>
            </a:r>
            <a:endParaRPr lang="en-US" dirty="0" smtClean="0"/>
          </a:p>
          <a:p>
            <a:pPr marL="457200" indent="-457200">
              <a:buFont typeface="+mj-lt"/>
              <a:buAutoNum type="arabicPeriod"/>
            </a:pPr>
            <a:r>
              <a:rPr lang="en-US" dirty="0" smtClean="0"/>
              <a:t>Should all 11ax functional requirements be further detailed to include minimum quantitative performance metric?</a:t>
            </a:r>
            <a:br>
              <a:rPr lang="en-US" dirty="0" smtClean="0"/>
            </a:br>
            <a:r>
              <a:rPr lang="en-US" dirty="0" smtClean="0"/>
              <a:t>		</a:t>
            </a:r>
            <a:r>
              <a:rPr lang="en-US" dirty="0" smtClean="0"/>
              <a:t>39%:   15/24/68</a:t>
            </a:r>
            <a:endParaRPr lang="en-US" dirty="0" smtClean="0"/>
          </a:p>
          <a:p>
            <a:pPr marL="457200" indent="-457200">
              <a:buFont typeface="+mj-lt"/>
              <a:buAutoNum type="arabicPeriod"/>
            </a:pPr>
            <a:r>
              <a:rPr lang="en-US" dirty="0" smtClean="0"/>
              <a:t>Should all 11ax functional requirements be mapped to appropriate simulation scenario(s)?</a:t>
            </a:r>
            <a:br>
              <a:rPr lang="en-US" dirty="0" smtClean="0"/>
            </a:br>
            <a:r>
              <a:rPr lang="en-US" dirty="0" smtClean="0"/>
              <a:t>		</a:t>
            </a:r>
            <a:r>
              <a:rPr lang="en-US" dirty="0" smtClean="0"/>
              <a:t>59%:	20/14/65</a:t>
            </a:r>
            <a:endParaRPr lang="en-US" dirty="0"/>
          </a:p>
          <a:p>
            <a:pPr marL="457200" indent="-457200">
              <a:buFont typeface="+mj-lt"/>
              <a:buAutoNum type="arabicPeriod"/>
            </a:pPr>
            <a:r>
              <a:rPr lang="en-US" dirty="0" smtClean="0"/>
              <a:t>Should 11ax include a functional requirement for access efficiency?</a:t>
            </a:r>
            <a:br>
              <a:rPr lang="en-US" dirty="0" smtClean="0"/>
            </a:br>
            <a:r>
              <a:rPr lang="en-US" dirty="0" smtClean="0"/>
              <a:t>		</a:t>
            </a:r>
            <a:r>
              <a:rPr lang="en-US" dirty="0" smtClean="0"/>
              <a:t>46%:	23/27/54</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A20331A-E5AA-074D-8B36-6D002974C11D}" type="slidenum">
              <a:rPr lang="en-US"/>
              <a:pPr/>
              <a:t>17</a:t>
            </a:fld>
            <a:endParaRPr lang="en-US"/>
          </a:p>
        </p:txBody>
      </p:sp>
      <p:sp>
        <p:nvSpPr>
          <p:cNvPr id="21508"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References</a:t>
            </a:r>
          </a:p>
        </p:txBody>
      </p:sp>
      <p:sp>
        <p:nvSpPr>
          <p:cNvPr id="21509" name="Rectangle 3"/>
          <p:cNvSpPr>
            <a:spLocks noGrp="1" noChangeArrowheads="1"/>
          </p:cNvSpPr>
          <p:nvPr>
            <p:ph type="body" idx="1"/>
          </p:nvPr>
        </p:nvSpPr>
        <p:spPr>
          <a:xfrm>
            <a:off x="228600" y="990600"/>
            <a:ext cx="8604250" cy="5111750"/>
          </a:xfrm>
        </p:spPr>
        <p:txBody>
          <a:bodyPr/>
          <a:lstStyle/>
          <a:p>
            <a:pPr marL="457200" indent="-457200">
              <a:buFont typeface="Times New Roman" charset="0"/>
              <a:buAutoNum type="arabicPeriod"/>
            </a:pPr>
            <a:r>
              <a:rPr lang="en-US" sz="2000" b="0" dirty="0" smtClean="0">
                <a:latin typeface="Times New Roman" charset="0"/>
                <a:ea typeface="ＭＳ Ｐゴシック" charset="0"/>
              </a:rPr>
              <a:t>11-14-0567-05-00ax-proposed-tgax-functional-requirements ,  L. Wang et al, Marvell</a:t>
            </a:r>
          </a:p>
          <a:p>
            <a:pPr marL="457200" indent="-457200">
              <a:buFont typeface="Times New Roman" charset="0"/>
              <a:buAutoNum type="arabicPeriod"/>
            </a:pPr>
            <a:r>
              <a:rPr lang="en-US" sz="2000" b="0" dirty="0" smtClean="0">
                <a:latin typeface="Times New Roman" charset="0"/>
                <a:ea typeface="ＭＳ Ｐゴシック" charset="0"/>
              </a:rPr>
              <a:t>11-13-1158-00-0hew-video-traffic-and-applications-for-hew</a:t>
            </a:r>
            <a:r>
              <a:rPr lang="en-US" sz="2000" b="0" dirty="0">
                <a:latin typeface="Times New Roman" charset="0"/>
                <a:ea typeface="ＭＳ Ｐゴシック" charset="0"/>
              </a:rPr>
              <a:t>, </a:t>
            </a:r>
            <a:r>
              <a:rPr lang="en-US" sz="2000" b="0" dirty="0" smtClean="0">
                <a:latin typeface="Times New Roman" charset="0"/>
                <a:ea typeface="ＭＳ Ｐゴシック" charset="0"/>
              </a:rPr>
              <a:t>B. Carney </a:t>
            </a:r>
            <a:r>
              <a:rPr lang="en-US" sz="2000" b="0" dirty="0">
                <a:latin typeface="Times New Roman" charset="0"/>
                <a:ea typeface="ＭＳ Ｐゴシック" charset="0"/>
              </a:rPr>
              <a:t>et al, Sony.</a:t>
            </a:r>
          </a:p>
          <a:p>
            <a:pPr marL="457200" indent="-457200">
              <a:buFont typeface="Times New Roman" charset="0"/>
              <a:buAutoNum type="arabicPeriod"/>
            </a:pPr>
            <a:r>
              <a:rPr lang="en-GB" sz="2000" b="0" dirty="0">
                <a:latin typeface="Times New Roman" charset="0"/>
                <a:ea typeface="ＭＳ Ｐゴシック" charset="0"/>
              </a:rPr>
              <a:t>11-13-1159-01-0hew-video-app-performance-requirements-and-simulation-paramters, G. Li &amp; Y. Liao, Intel</a:t>
            </a:r>
            <a:r>
              <a:rPr lang="en-GB" sz="2000" b="0" dirty="0" smtClean="0">
                <a:latin typeface="Times New Roman" charset="0"/>
                <a:ea typeface="ＭＳ Ｐゴシック" charset="0"/>
              </a:rPr>
              <a:t>.</a:t>
            </a:r>
          </a:p>
          <a:p>
            <a:pPr marL="457200" indent="-457200">
              <a:buFont typeface="Times New Roman" charset="0"/>
              <a:buAutoNum type="arabicPeriod"/>
            </a:pPr>
            <a:r>
              <a:rPr lang="en-GB" sz="2000" b="0" dirty="0" smtClean="0">
                <a:latin typeface="Times New Roman" charset="0"/>
                <a:ea typeface="ＭＳ Ｐゴシック" charset="0"/>
              </a:rPr>
              <a:t>11-13-0556-01-0hew-wi-fi-interference-measurements-in-korea,  M. Cheong et al,  ETRI.</a:t>
            </a:r>
          </a:p>
          <a:p>
            <a:pPr marL="457200" indent="-457200">
              <a:buFont typeface="Times New Roman" charset="0"/>
              <a:buAutoNum type="arabicPeriod"/>
            </a:pPr>
            <a:r>
              <a:rPr lang="en-GB" sz="2000" b="0" dirty="0" smtClean="0">
                <a:latin typeface="Times New Roman" charset="0"/>
                <a:ea typeface="ＭＳ Ｐゴシック" charset="0"/>
              </a:rPr>
              <a:t>11-14-0112-01-0hew-wi-fi-interference-measurements-in-korea-part-ii, J. Lee et al, ETRI.</a:t>
            </a:r>
          </a:p>
          <a:p>
            <a:pPr marL="457200" indent="-457200">
              <a:buFont typeface="Times New Roman" charset="0"/>
              <a:buAutoNum type="arabicPeriod"/>
            </a:pPr>
            <a:r>
              <a:rPr lang="en-CA" sz="2000" b="0" dirty="0" smtClean="0">
                <a:latin typeface="Times New Roman" charset="0"/>
                <a:ea typeface="ＭＳ Ｐゴシック" charset="0"/>
              </a:rPr>
              <a:t> </a:t>
            </a:r>
            <a:r>
              <a:rPr lang="en-CA" sz="2000" b="0" dirty="0">
                <a:latin typeface="Times New Roman" charset="0"/>
                <a:ea typeface="ＭＳ Ｐゴシック" charset="0"/>
              </a:rPr>
              <a:t>“Collision Probability in Saturated IEEE 802.11 Networks”, </a:t>
            </a:r>
            <a:r>
              <a:rPr lang="en-CA" sz="2000" b="0" dirty="0" smtClean="0">
                <a:latin typeface="Times New Roman" charset="0"/>
                <a:ea typeface="ＭＳ Ｐゴシック" charset="0"/>
              </a:rPr>
              <a:t>   H. Vu, T. Sakurai, Australian </a:t>
            </a:r>
            <a:r>
              <a:rPr lang="en-CA" sz="2000" b="0" dirty="0">
                <a:latin typeface="Times New Roman" charset="0"/>
                <a:ea typeface="ＭＳ Ｐゴシック" charset="0"/>
              </a:rPr>
              <a:t>Telecommunication Networks &amp; Applications Conference (ATNAC), December 2006.</a:t>
            </a:r>
            <a:endParaRPr lang="en-GB" sz="2000" b="0" dirty="0">
              <a:latin typeface="Times New Roman" charset="0"/>
              <a:ea typeface="ＭＳ Ｐゴシック" charset="0"/>
            </a:endParaRPr>
          </a:p>
          <a:p>
            <a:pPr marL="457200" indent="-457200">
              <a:buFont typeface="Times New Roman" charset="0"/>
              <a:buAutoNum type="arabicPeriod"/>
            </a:pPr>
            <a:r>
              <a:rPr lang="en-GB" sz="2000" b="0" dirty="0">
                <a:latin typeface="Times New Roman" charset="0"/>
                <a:ea typeface="ＭＳ Ｐゴシック" charset="0"/>
              </a:rPr>
              <a:t>11-13-0505-00-0hew-mac-efficiecy-analysis-for-hew-sg,  Park &amp; </a:t>
            </a:r>
            <a:r>
              <a:rPr lang="en-GB" sz="2000" b="0" dirty="0" err="1">
                <a:latin typeface="Times New Roman" charset="0"/>
                <a:ea typeface="ＭＳ Ｐゴシック" charset="0"/>
              </a:rPr>
              <a:t>Akhmetov</a:t>
            </a:r>
            <a:r>
              <a:rPr lang="en-GB" sz="2000" b="0" dirty="0">
                <a:latin typeface="Times New Roman" charset="0"/>
                <a:ea typeface="ＭＳ Ｐゴシック" charset="0"/>
              </a:rPr>
              <a:t>, Intel.</a:t>
            </a:r>
          </a:p>
        </p:txBody>
      </p:sp>
      <p:sp>
        <p:nvSpPr>
          <p:cNvPr id="2151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p14="http://schemas.microsoft.com/office/powerpoint/2010/main" xmlns="" val="108994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457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Overview</a:t>
            </a:r>
            <a:endParaRPr lang="en-GB" dirty="0"/>
          </a:p>
        </p:txBody>
      </p:sp>
      <p:sp>
        <p:nvSpPr>
          <p:cNvPr id="4098" name="Rectangle 2"/>
          <p:cNvSpPr>
            <a:spLocks noGrp="1" noChangeArrowheads="1"/>
          </p:cNvSpPr>
          <p:nvPr>
            <p:ph type="body" idx="1"/>
          </p:nvPr>
        </p:nvSpPr>
        <p:spPr>
          <a:xfrm>
            <a:off x="609600" y="1219200"/>
            <a:ext cx="7772400" cy="4114800"/>
          </a:xfrm>
          <a:ln/>
        </p:spPr>
        <p:txBody>
          <a:bodyPr/>
          <a:lstStyle/>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General Problems with draft Functional Requirements:</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Requirements (11-14-0567r5) do not contain sufficient details defining conditions in which requirement applies.</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Requirements are not mapped to simulation scenarios which define important details needed for requirement verification.</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Most requirements do not include quantitative performance metric.--  “improve” is not adequate to define next generation WLAN performance goal.</a:t>
            </a:r>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Many questions about 5</a:t>
            </a:r>
            <a:r>
              <a:rPr lang="en-GB" baseline="30000" dirty="0" smtClean="0"/>
              <a:t>th</a:t>
            </a:r>
            <a:r>
              <a:rPr lang="en-GB" dirty="0" smtClean="0"/>
              <a:t> percentile requirement</a:t>
            </a:r>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Packet Delay (latency) requirement is inadequate</a:t>
            </a:r>
            <a:endParaRPr lang="en-GB" dirty="0"/>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Proposed Access Efficiency Requirement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06387"/>
          </a:xfrm>
          <a:ln/>
        </p:spPr>
        <p:txBody>
          <a:bodyPr lIns="90000" tIns="46800" rIns="90000" bIns="46800"/>
          <a:lstStyle/>
          <a:p>
            <a:r>
              <a:rPr lang="en-US" sz="2800" dirty="0" smtClean="0"/>
              <a:t>The 5</a:t>
            </a:r>
            <a:r>
              <a:rPr lang="en-US" sz="2800" baseline="30000" dirty="0" smtClean="0"/>
              <a:t>th</a:t>
            </a:r>
            <a:r>
              <a:rPr lang="en-US" sz="2800" dirty="0" smtClean="0"/>
              <a:t> Percentile of per Station Throughput</a:t>
            </a:r>
            <a:endParaRPr lang="en-US" sz="2800" dirty="0"/>
          </a:p>
        </p:txBody>
      </p:sp>
      <p:sp>
        <p:nvSpPr>
          <p:cNvPr id="9218" name="Rectangle 2"/>
          <p:cNvSpPr>
            <a:spLocks noGrp="1" noChangeArrowheads="1"/>
          </p:cNvSpPr>
          <p:nvPr>
            <p:ph type="body" idx="1"/>
          </p:nvPr>
        </p:nvSpPr>
        <p:spPr>
          <a:xfrm>
            <a:off x="685800" y="1295400"/>
            <a:ext cx="7772400" cy="5105400"/>
          </a:xfrm>
          <a:ln/>
        </p:spPr>
        <p:txBody>
          <a:bodyPr/>
          <a:lstStyle/>
          <a:p>
            <a:pPr>
              <a:buFont typeface="Times New Roman" pitchFamily="16" charset="0"/>
              <a:buChar char="•"/>
            </a:pPr>
            <a:r>
              <a:rPr lang="en-GB" sz="2000" dirty="0" smtClean="0"/>
              <a:t>The current definition of 5</a:t>
            </a:r>
            <a:r>
              <a:rPr lang="en-GB" sz="2000" baseline="30000" dirty="0" smtClean="0"/>
              <a:t>th</a:t>
            </a:r>
            <a:r>
              <a:rPr lang="en-GB" sz="2000" dirty="0" smtClean="0"/>
              <a:t> Percentile Throughput needs additional clarification to be measurable:</a:t>
            </a:r>
          </a:p>
          <a:p>
            <a:pPr marL="0" lvl="0" indent="0"/>
            <a:r>
              <a:rPr lang="en-US" sz="2000" dirty="0" smtClean="0"/>
              <a:t>“</a:t>
            </a:r>
            <a:r>
              <a:rPr lang="en-US" sz="1800" b="0" i="1" dirty="0" smtClean="0"/>
              <a:t>The </a:t>
            </a:r>
            <a:r>
              <a:rPr lang="en-US" sz="1800" b="0" i="1" dirty="0" err="1" smtClean="0"/>
              <a:t>TGax</a:t>
            </a:r>
            <a:r>
              <a:rPr lang="en-US" sz="1800" b="0" i="1" dirty="0" smtClean="0"/>
              <a:t> amendment shall define a mechanism or mechanisms to improve the 5th percentile of per station throughput (measured at the MAC data service access point), without degradation of other performance requirements including transmission latency and average throughput per station, compared to the existing IEEE 802.11 standard and its amendments operating in the same band (IEEE 802.11n in 2.4 GHz and IEEE 802.11ac in 5 GHz) and in the same dense deployment scenario.</a:t>
            </a:r>
            <a:r>
              <a:rPr lang="en-US" sz="2000" b="0" i="1" dirty="0" smtClean="0"/>
              <a:t>”   </a:t>
            </a:r>
            <a:r>
              <a:rPr lang="en-US" sz="2000" b="0" dirty="0" smtClean="0"/>
              <a:t>[Ref 1]</a:t>
            </a:r>
            <a:endParaRPr lang="en-US" sz="2000" b="0" dirty="0"/>
          </a:p>
          <a:p>
            <a:pPr marL="0" indent="0"/>
            <a:r>
              <a:rPr lang="en-GB" sz="2000" dirty="0" smtClean="0"/>
              <a:t>We need to define: </a:t>
            </a:r>
          </a:p>
          <a:p>
            <a:pPr marL="457200" indent="-457200">
              <a:buFont typeface="+mj-lt"/>
              <a:buAutoNum type="alphaUcPeriod"/>
            </a:pPr>
            <a:r>
              <a:rPr lang="en-GB" sz="2000" dirty="0" smtClean="0"/>
              <a:t>Which STAs are considered when defining the group from which the 5</a:t>
            </a:r>
            <a:r>
              <a:rPr lang="en-GB" sz="2000" baseline="30000" dirty="0" smtClean="0"/>
              <a:t>th</a:t>
            </a:r>
            <a:r>
              <a:rPr lang="en-GB" sz="2000" dirty="0" smtClean="0"/>
              <a:t> Percentile STAs are chosen,</a:t>
            </a:r>
          </a:p>
          <a:p>
            <a:pPr marL="457200" indent="-457200">
              <a:buFont typeface="+mj-lt"/>
              <a:buAutoNum type="alphaUcPeriod"/>
            </a:pPr>
            <a:r>
              <a:rPr lang="en-GB" sz="2000" dirty="0" smtClean="0"/>
              <a:t>Which scenario(s) are to be considered,</a:t>
            </a:r>
          </a:p>
          <a:p>
            <a:pPr marL="457200" indent="-457200">
              <a:buFont typeface="+mj-lt"/>
              <a:buAutoNum type="alphaUcPeriod"/>
            </a:pPr>
            <a:r>
              <a:rPr lang="en-GB" sz="2000" dirty="0" smtClean="0"/>
              <a:t>The measures of throughput used to define a 5</a:t>
            </a:r>
            <a:r>
              <a:rPr lang="en-GB" sz="2000" baseline="30000" dirty="0" smtClean="0"/>
              <a:t>th</a:t>
            </a:r>
            <a:r>
              <a:rPr lang="en-GB" sz="2000" dirty="0" smtClean="0"/>
              <a:t> Percentile STA.</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sz="2400" dirty="0"/>
              <a:t>Which STAs are considered when defining the group from which the 5</a:t>
            </a:r>
            <a:r>
              <a:rPr lang="en-GB" sz="2400" baseline="30000" dirty="0"/>
              <a:t>th</a:t>
            </a:r>
            <a:r>
              <a:rPr lang="en-GB" sz="2400" dirty="0"/>
              <a:t> Percentile STAs are </a:t>
            </a:r>
            <a:r>
              <a:rPr lang="en-GB" sz="2400" dirty="0" smtClean="0"/>
              <a:t>chosen?</a:t>
            </a:r>
            <a:endParaRPr lang="en-US" sz="2400" dirty="0"/>
          </a:p>
        </p:txBody>
      </p:sp>
      <p:sp>
        <p:nvSpPr>
          <p:cNvPr id="10242" name="Rectangle 2"/>
          <p:cNvSpPr>
            <a:spLocks noGrp="1" noChangeArrowheads="1"/>
          </p:cNvSpPr>
          <p:nvPr>
            <p:ph type="body" idx="1"/>
          </p:nvPr>
        </p:nvSpPr>
        <p:spPr>
          <a:xfrm>
            <a:off x="381000" y="1752600"/>
            <a:ext cx="8458200" cy="4437063"/>
          </a:xfrm>
          <a:ln/>
        </p:spPr>
        <p:txBody>
          <a:bodyPr/>
          <a:lstStyle/>
          <a:p>
            <a:pPr marL="457200" indent="-457200">
              <a:buFont typeface="+mj-lt"/>
              <a:buAutoNum type="arabicPeriod"/>
            </a:pPr>
            <a:r>
              <a:rPr lang="en-GB" dirty="0" smtClean="0"/>
              <a:t>Are </a:t>
            </a:r>
            <a:r>
              <a:rPr lang="en-GB" dirty="0"/>
              <a:t>the STAs in a single BSS, ESS, or all in the scenario</a:t>
            </a:r>
            <a:r>
              <a:rPr lang="en-GB" dirty="0" smtClean="0"/>
              <a:t>?</a:t>
            </a:r>
          </a:p>
          <a:p>
            <a:pPr marL="457200" indent="-457200">
              <a:buFont typeface="+mj-lt"/>
              <a:buAutoNum type="arabicPeriod"/>
            </a:pPr>
            <a:r>
              <a:rPr lang="en-GB" dirty="0" smtClean="0"/>
              <a:t>What is the offered traffic load for this requirement?</a:t>
            </a:r>
            <a:endParaRPr lang="en-GB" dirty="0"/>
          </a:p>
          <a:p>
            <a:pPr marL="457200" indent="-457200">
              <a:buFont typeface="+mj-lt"/>
              <a:buAutoNum type="arabicPeriod"/>
            </a:pPr>
            <a:r>
              <a:rPr lang="en-GB" dirty="0"/>
              <a:t>Are only active STAs considered (STAs who have transmitted or received data during the measurement time)?</a:t>
            </a:r>
          </a:p>
          <a:p>
            <a:pPr marL="457200" indent="-457200">
              <a:buFont typeface="+mj-lt"/>
              <a:buAutoNum type="arabicPeriod"/>
            </a:pPr>
            <a:r>
              <a:rPr lang="en-GB" dirty="0"/>
              <a:t>Should </a:t>
            </a:r>
            <a:r>
              <a:rPr lang="en-GB" dirty="0" smtClean="0"/>
              <a:t>STAs sending/receiving only control or management frames be included</a:t>
            </a:r>
            <a:r>
              <a:rPr lang="en-GB" dirty="0"/>
              <a:t>?</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dirty="0"/>
              <a:t>W</a:t>
            </a:r>
            <a:r>
              <a:rPr lang="en-GB" dirty="0" smtClean="0"/>
              <a:t>hich </a:t>
            </a:r>
            <a:r>
              <a:rPr lang="en-GB" dirty="0"/>
              <a:t>scenario(s) are to be </a:t>
            </a:r>
            <a:r>
              <a:rPr lang="en-GB" dirty="0" smtClean="0"/>
              <a:t>considered?</a:t>
            </a:r>
            <a:endParaRPr lang="en-GB" dirty="0"/>
          </a:p>
        </p:txBody>
      </p:sp>
      <p:sp>
        <p:nvSpPr>
          <p:cNvPr id="10242" name="Rectangle 2"/>
          <p:cNvSpPr>
            <a:spLocks noGrp="1" noChangeArrowheads="1"/>
          </p:cNvSpPr>
          <p:nvPr>
            <p:ph type="body" idx="1"/>
          </p:nvPr>
        </p:nvSpPr>
        <p:spPr>
          <a:xfrm>
            <a:off x="381000" y="1752600"/>
            <a:ext cx="8458200" cy="4437063"/>
          </a:xfrm>
          <a:ln/>
        </p:spPr>
        <p:txBody>
          <a:bodyPr/>
          <a:lstStyle/>
          <a:p>
            <a:pPr marL="457200" indent="-457200">
              <a:buFont typeface="+mj-lt"/>
              <a:buAutoNum type="arabicPeriod" startAt="5"/>
            </a:pPr>
            <a:r>
              <a:rPr lang="en-GB" dirty="0" smtClean="0"/>
              <a:t>How many scenarios should be considered?</a:t>
            </a:r>
          </a:p>
          <a:p>
            <a:pPr marL="457200" indent="-457200">
              <a:buFont typeface="+mj-lt"/>
              <a:buAutoNum type="arabicPeriod" startAt="5"/>
            </a:pPr>
            <a:r>
              <a:rPr lang="en-GB" dirty="0" smtClean="0"/>
              <a:t>Which scenario(s):</a:t>
            </a:r>
          </a:p>
          <a:p>
            <a:pPr marL="914400" lvl="1" indent="-457200">
              <a:buFont typeface="Arial" pitchFamily="34" charset="0"/>
              <a:buChar char="•"/>
            </a:pPr>
            <a:r>
              <a:rPr lang="en-GB" dirty="0" smtClean="0"/>
              <a:t>Indoor Hotspot</a:t>
            </a:r>
          </a:p>
          <a:p>
            <a:pPr marL="914400" lvl="1" indent="-457200">
              <a:buFont typeface="Arial" pitchFamily="34" charset="0"/>
              <a:buChar char="•"/>
            </a:pPr>
            <a:r>
              <a:rPr lang="en-GB" dirty="0" smtClean="0"/>
              <a:t>Outdoor Hotspot</a:t>
            </a:r>
          </a:p>
          <a:p>
            <a:pPr marL="914400" lvl="1" indent="-457200">
              <a:buFont typeface="Arial" pitchFamily="34" charset="0"/>
              <a:buChar char="•"/>
            </a:pPr>
            <a:r>
              <a:rPr lang="en-GB" dirty="0" smtClean="0"/>
              <a:t>Others</a:t>
            </a:r>
          </a:p>
          <a:p>
            <a:pPr marL="457200" indent="-457200">
              <a:buFont typeface="+mj-lt"/>
              <a:buAutoNum type="arabicPeriod" startAt="5"/>
            </a:pPr>
            <a:r>
              <a:rPr lang="en-GB" dirty="0" smtClean="0"/>
              <a:t>Do we need to modify the scenario(s) so that there the group of STAs being considered is statistically significant.  </a:t>
            </a:r>
          </a:p>
          <a:p>
            <a:pPr marL="914400" lvl="1" indent="-457200">
              <a:buFont typeface="Arial" pitchFamily="34" charset="0"/>
              <a:buChar char="•"/>
            </a:pPr>
            <a:r>
              <a:rPr lang="en-GB" dirty="0" smtClean="0"/>
              <a:t>How many STAs should be in the group considered</a:t>
            </a:r>
          </a:p>
          <a:p>
            <a:pPr marL="457200" indent="-457200">
              <a:buFont typeface="+mj-lt"/>
              <a:buAutoNum type="arabicPeriod" startAt="5"/>
            </a:pPr>
            <a:r>
              <a:rPr lang="en-GB" dirty="0" smtClean="0"/>
              <a:t>Should we only consider the worst-case scenario for this requirement, or is requirement verification needed in all scenarios?</a:t>
            </a:r>
            <a:endParaRPr lang="en-GB" dirty="0"/>
          </a:p>
          <a:p>
            <a:pPr marL="457200" indent="-457200">
              <a:buFont typeface="+mj-lt"/>
              <a:buAutoNum type="arabicPeriod" startAt="5"/>
            </a:pPr>
            <a:endParaRPr lang="en-US" dirty="0"/>
          </a:p>
        </p:txBody>
      </p:sp>
    </p:spTree>
    <p:extLst>
      <p:ext uri="{BB962C8B-B14F-4D97-AF65-F5344CB8AC3E}">
        <p14:creationId xmlns:p14="http://schemas.microsoft.com/office/powerpoint/2010/main" xmlns="" val="4211896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381000" y="685801"/>
            <a:ext cx="8458200" cy="685800"/>
          </a:xfrm>
          <a:ln/>
        </p:spPr>
        <p:txBody>
          <a:bodyPr lIns="90000" tIns="46800" rIns="90000" bIns="46800"/>
          <a:lstStyle/>
          <a:p>
            <a:pPr marL="457200" indent="-457200"/>
            <a:r>
              <a:rPr lang="en-GB" sz="2800" dirty="0" smtClean="0"/>
              <a:t>Which </a:t>
            </a:r>
            <a:r>
              <a:rPr lang="en-GB" sz="2800" dirty="0"/>
              <a:t>measures of throughput </a:t>
            </a:r>
            <a:r>
              <a:rPr lang="en-GB" sz="2800" dirty="0" smtClean="0"/>
              <a:t>should be used </a:t>
            </a:r>
            <a:r>
              <a:rPr lang="en-GB" sz="2800" dirty="0"/>
              <a:t>to define a 5</a:t>
            </a:r>
            <a:r>
              <a:rPr lang="en-GB" sz="2800" baseline="30000" dirty="0"/>
              <a:t>th</a:t>
            </a:r>
            <a:r>
              <a:rPr lang="en-GB" sz="2800" dirty="0"/>
              <a:t> Percentile </a:t>
            </a:r>
            <a:r>
              <a:rPr lang="en-GB" sz="2800" dirty="0" smtClean="0"/>
              <a:t>STA?</a:t>
            </a:r>
            <a:endParaRPr lang="en-US" sz="2800" dirty="0"/>
          </a:p>
        </p:txBody>
      </p:sp>
      <p:sp>
        <p:nvSpPr>
          <p:cNvPr id="10242" name="Rectangle 2"/>
          <p:cNvSpPr>
            <a:spLocks noGrp="1" noChangeArrowheads="1"/>
          </p:cNvSpPr>
          <p:nvPr>
            <p:ph type="body" idx="1"/>
          </p:nvPr>
        </p:nvSpPr>
        <p:spPr>
          <a:xfrm>
            <a:off x="381000" y="1219200"/>
            <a:ext cx="8458200" cy="4665663"/>
          </a:xfrm>
          <a:ln/>
        </p:spPr>
        <p:txBody>
          <a:bodyPr/>
          <a:lstStyle/>
          <a:p>
            <a:pPr>
              <a:buFont typeface="Times New Roman" pitchFamily="16" charset="0"/>
              <a:buChar char="•"/>
            </a:pPr>
            <a:endParaRPr lang="en-GB" dirty="0" smtClean="0"/>
          </a:p>
          <a:p>
            <a:pPr marL="457200" indent="-457200">
              <a:buFont typeface="+mj-lt"/>
              <a:buAutoNum type="arabicPeriod" startAt="9"/>
            </a:pPr>
            <a:r>
              <a:rPr lang="en-GB" dirty="0" smtClean="0"/>
              <a:t>Should we use average throughput per STA, averaged only over the same selected STAs in the “5</a:t>
            </a:r>
            <a:r>
              <a:rPr lang="en-GB" baseline="30000" dirty="0" smtClean="0"/>
              <a:t>th</a:t>
            </a:r>
            <a:r>
              <a:rPr lang="en-GB" dirty="0" smtClean="0"/>
              <a:t> percentile group”?</a:t>
            </a:r>
          </a:p>
          <a:p>
            <a:pPr marL="457200" indent="-457200">
              <a:buFont typeface="+mj-lt"/>
              <a:buAutoNum type="arabicPeriod" startAt="9"/>
            </a:pPr>
            <a:r>
              <a:rPr lang="en-GB" dirty="0" smtClean="0"/>
              <a:t>Over what time is the STA throughput averaged?</a:t>
            </a:r>
          </a:p>
          <a:p>
            <a:pPr marL="914400" lvl="1" indent="-457200">
              <a:buFont typeface="Arial" pitchFamily="34" charset="0"/>
              <a:buChar char="•"/>
            </a:pPr>
            <a:r>
              <a:rPr lang="en-GB" dirty="0" smtClean="0"/>
              <a:t>The whole simulation duration (excluding “warm up” time if any)?</a:t>
            </a:r>
          </a:p>
          <a:p>
            <a:pPr marL="914400" lvl="1" indent="-457200">
              <a:buFont typeface="Arial" pitchFamily="34" charset="0"/>
              <a:buChar char="•"/>
            </a:pPr>
            <a:r>
              <a:rPr lang="en-GB" dirty="0" smtClean="0"/>
              <a:t>An agreed measurement duration?</a:t>
            </a:r>
          </a:p>
          <a:p>
            <a:pPr marL="457200" indent="-457200">
              <a:buFont typeface="+mj-lt"/>
              <a:buAutoNum type="arabicPeriod" startAt="9"/>
            </a:pPr>
            <a:r>
              <a:rPr lang="en-GB" dirty="0" smtClean="0"/>
              <a:t>If a STA in a scenario has low data rate flows (e.g. the STA is only supporting e-mail traffic) should its throughput be compared with other STAs which have high data rate flows (e.g. video streaming)?</a:t>
            </a:r>
          </a:p>
          <a:p>
            <a:pPr marL="914400" lvl="1" indent="-457200">
              <a:buFont typeface="Arial" pitchFamily="34" charset="0"/>
              <a:buChar char="•"/>
            </a:pPr>
            <a:r>
              <a:rPr lang="en-GB" dirty="0" smtClean="0"/>
              <a:t>Is the target vs. achieved throughput ratio a better measure?</a:t>
            </a:r>
          </a:p>
          <a:p>
            <a:pPr>
              <a:buFont typeface="Times New Roman" pitchFamily="16" charset="0"/>
              <a:buChar char="•"/>
            </a:pPr>
            <a:endParaRPr lang="en-GB" dirty="0" smtClean="0"/>
          </a:p>
          <a:p>
            <a:pPr lvl="1">
              <a:buFont typeface="Times New Roman" pitchFamily="16" charset="0"/>
              <a:buChar char="•"/>
            </a:pPr>
            <a:endParaRPr lang="en-GB" dirty="0" smtClean="0"/>
          </a:p>
          <a:p>
            <a:endParaRPr lang="en-US" dirty="0"/>
          </a:p>
        </p:txBody>
      </p:sp>
    </p:spTree>
    <p:extLst>
      <p:ext uri="{BB962C8B-B14F-4D97-AF65-F5344CB8AC3E}">
        <p14:creationId xmlns:p14="http://schemas.microsoft.com/office/powerpoint/2010/main" xmlns="" val="37612887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6F8AA8-BCF0-5D49-B0D2-DC0521CB21E3}" type="slidenum">
              <a:rPr lang="en-US"/>
              <a:pPr/>
              <a:t>7</a:t>
            </a:fld>
            <a:endParaRPr lang="en-US"/>
          </a:p>
        </p:txBody>
      </p:sp>
      <p:sp>
        <p:nvSpPr>
          <p:cNvPr id="15364" name="Rectangle 2"/>
          <p:cNvSpPr>
            <a:spLocks noGrp="1" noChangeArrowheads="1"/>
          </p:cNvSpPr>
          <p:nvPr>
            <p:ph type="title"/>
          </p:nvPr>
        </p:nvSpPr>
        <p:spPr>
          <a:xfrm>
            <a:off x="684213" y="260350"/>
            <a:ext cx="7772400" cy="1066800"/>
          </a:xfrm>
        </p:spPr>
        <p:txBody>
          <a:bodyPr/>
          <a:lstStyle/>
          <a:p>
            <a:r>
              <a:rPr lang="en-US" dirty="0">
                <a:latin typeface="Times New Roman" charset="0"/>
                <a:ea typeface="ＭＳ Ｐゴシック" charset="0"/>
              </a:rPr>
              <a:t>Video </a:t>
            </a:r>
            <a:r>
              <a:rPr lang="en-US" dirty="0" smtClean="0">
                <a:latin typeface="Times New Roman" charset="0"/>
                <a:ea typeface="ＭＳ Ｐゴシック" charset="0"/>
              </a:rPr>
              <a:t>Transmission Latency </a:t>
            </a:r>
            <a:endParaRPr lang="en-US" dirty="0">
              <a:latin typeface="Times New Roman" charset="0"/>
              <a:ea typeface="ＭＳ Ｐゴシック" charset="0"/>
            </a:endParaRPr>
          </a:p>
        </p:txBody>
      </p:sp>
      <p:sp>
        <p:nvSpPr>
          <p:cNvPr id="15365" name="Rectangle 3"/>
          <p:cNvSpPr>
            <a:spLocks noGrp="1" noChangeArrowheads="1"/>
          </p:cNvSpPr>
          <p:nvPr>
            <p:ph type="body" idx="1"/>
          </p:nvPr>
        </p:nvSpPr>
        <p:spPr>
          <a:xfrm>
            <a:off x="304800" y="1143000"/>
            <a:ext cx="8604250" cy="5110163"/>
          </a:xfrm>
        </p:spPr>
        <p:txBody>
          <a:bodyPr/>
          <a:lstStyle/>
          <a:p>
            <a:pPr>
              <a:buFont typeface="Arial" pitchFamily="34" charset="0"/>
              <a:buChar char="•"/>
            </a:pPr>
            <a:r>
              <a:rPr lang="en-GB" dirty="0" smtClean="0">
                <a:latin typeface="Times New Roman" charset="0"/>
                <a:ea typeface="ＭＳ Ｐゴシック" charset="0"/>
              </a:rPr>
              <a:t>It is clear that the prevalence of video traffic will continue to increase and will become the dominating traffic type for WLAN in the near future.  </a:t>
            </a:r>
          </a:p>
          <a:p>
            <a:pPr>
              <a:buFont typeface="Arial" pitchFamily="34" charset="0"/>
              <a:buChar char="•"/>
            </a:pPr>
            <a:r>
              <a:rPr lang="en-GB" dirty="0" smtClean="0">
                <a:latin typeface="Times New Roman" charset="0"/>
                <a:ea typeface="ＭＳ Ｐゴシック" charset="0"/>
              </a:rPr>
              <a:t>HD </a:t>
            </a:r>
            <a:r>
              <a:rPr lang="en-GB" dirty="0">
                <a:latin typeface="Times New Roman" charset="0"/>
                <a:ea typeface="ＭＳ Ｐゴシック" charset="0"/>
              </a:rPr>
              <a:t>TVs and the popularity of video casting from/to mobile devices is defining the user experience by the quality of wireless video.  PER is </a:t>
            </a:r>
            <a:r>
              <a:rPr lang="en-GB" dirty="0" smtClean="0">
                <a:latin typeface="Times New Roman" charset="0"/>
                <a:ea typeface="ＭＳ Ｐゴシック" charset="0"/>
              </a:rPr>
              <a:t>a primary QOS metric.</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In addition to PER, Video traffic uses </a:t>
            </a:r>
            <a:r>
              <a:rPr lang="en-GB" dirty="0" smtClean="0">
                <a:latin typeface="Times New Roman" charset="0"/>
                <a:ea typeface="ＭＳ Ｐゴシック" charset="0"/>
              </a:rPr>
              <a:t>WLAN packet latency and </a:t>
            </a:r>
            <a:r>
              <a:rPr lang="en-GB" dirty="0">
                <a:latin typeface="Times New Roman" charset="0"/>
                <a:ea typeface="ＭＳ Ｐゴシック" charset="0"/>
              </a:rPr>
              <a:t>jitter as </a:t>
            </a:r>
            <a:r>
              <a:rPr lang="en-GB" dirty="0" smtClean="0">
                <a:latin typeface="Times New Roman" charset="0"/>
                <a:ea typeface="ＭＳ Ｐゴシック" charset="0"/>
              </a:rPr>
              <a:t>additional </a:t>
            </a:r>
            <a:r>
              <a:rPr lang="en-GB" dirty="0">
                <a:latin typeface="Times New Roman" charset="0"/>
                <a:ea typeface="ＭＳ Ｐゴシック" charset="0"/>
              </a:rPr>
              <a:t>metrics for QOS. </a:t>
            </a:r>
            <a:r>
              <a:rPr lang="en-US" dirty="0" smtClean="0"/>
              <a:t>[Ref 2]</a:t>
            </a:r>
            <a:r>
              <a:rPr lang="en-GB" dirty="0" smtClean="0">
                <a:latin typeface="Times New Roman" charset="0"/>
                <a:ea typeface="ＭＳ Ｐゴシック" charset="0"/>
              </a:rPr>
              <a:t> </a:t>
            </a:r>
            <a:r>
              <a:rPr lang="en-US" dirty="0" smtClean="0"/>
              <a:t>[Ref 3]</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Since </a:t>
            </a:r>
            <a:r>
              <a:rPr lang="en-GB" dirty="0" smtClean="0">
                <a:latin typeface="Times New Roman" charset="0"/>
                <a:ea typeface="ＭＳ Ｐゴシック" charset="0"/>
              </a:rPr>
              <a:t>11ax </a:t>
            </a:r>
            <a:r>
              <a:rPr lang="en-GB" dirty="0">
                <a:latin typeface="Times New Roman" charset="0"/>
                <a:ea typeface="ＭＳ Ｐゴシック" charset="0"/>
              </a:rPr>
              <a:t>needs to provide QOS for high density video traffic, </a:t>
            </a:r>
            <a:r>
              <a:rPr lang="en-GB" dirty="0" smtClean="0">
                <a:latin typeface="Times New Roman" charset="0"/>
                <a:ea typeface="ＭＳ Ｐゴシック" charset="0"/>
              </a:rPr>
              <a:t>11ax </a:t>
            </a:r>
            <a:r>
              <a:rPr lang="en-GB" dirty="0">
                <a:latin typeface="Times New Roman" charset="0"/>
                <a:ea typeface="ＭＳ Ｐゴシック" charset="0"/>
              </a:rPr>
              <a:t>functional requirements should also address video packet delay across the WLAN.</a:t>
            </a:r>
          </a:p>
          <a:p>
            <a:pPr>
              <a:buFontTx/>
              <a:buNone/>
            </a:pPr>
            <a:endParaRPr lang="en-GB" dirty="0">
              <a:latin typeface="Times New Roman" charset="0"/>
              <a:ea typeface="ＭＳ Ｐゴシック" charset="0"/>
            </a:endParaRPr>
          </a:p>
          <a:p>
            <a:endParaRPr lang="en-GB" dirty="0">
              <a:latin typeface="Times New Roman" charset="0"/>
              <a:ea typeface="ＭＳ Ｐゴシック" charset="0"/>
            </a:endParaRPr>
          </a:p>
        </p:txBody>
      </p:sp>
      <p:sp>
        <p:nvSpPr>
          <p:cNvPr id="15366"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p14="http://schemas.microsoft.com/office/powerpoint/2010/main" xmlns="" val="586882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9DC19BA-A69E-5842-B3EB-9A9905FD292D}" type="slidenum">
              <a:rPr lang="en-US"/>
              <a:pPr/>
              <a:t>8</a:t>
            </a:fld>
            <a:endParaRPr lang="en-US"/>
          </a:p>
        </p:txBody>
      </p:sp>
      <p:sp>
        <p:nvSpPr>
          <p:cNvPr id="16388" name="Rectangle 2"/>
          <p:cNvSpPr>
            <a:spLocks noGrp="1" noChangeArrowheads="1"/>
          </p:cNvSpPr>
          <p:nvPr>
            <p:ph type="title"/>
          </p:nvPr>
        </p:nvSpPr>
        <p:spPr>
          <a:xfrm>
            <a:off x="684213" y="260350"/>
            <a:ext cx="7772400" cy="1066800"/>
          </a:xfrm>
        </p:spPr>
        <p:txBody>
          <a:bodyPr/>
          <a:lstStyle/>
          <a:p>
            <a:r>
              <a:rPr lang="en-US" dirty="0" smtClean="0">
                <a:latin typeface="Times New Roman" charset="0"/>
                <a:ea typeface="ＭＳ Ｐゴシック" charset="0"/>
              </a:rPr>
              <a:t>11ax </a:t>
            </a:r>
            <a:r>
              <a:rPr lang="en-US" dirty="0">
                <a:latin typeface="Times New Roman" charset="0"/>
                <a:ea typeface="ＭＳ Ｐゴシック" charset="0"/>
              </a:rPr>
              <a:t>Needs Packet </a:t>
            </a:r>
            <a:r>
              <a:rPr lang="en-US" dirty="0" smtClean="0">
                <a:latin typeface="Times New Roman" charset="0"/>
                <a:ea typeface="ＭＳ Ｐゴシック" charset="0"/>
              </a:rPr>
              <a:t>Latency </a:t>
            </a:r>
            <a:r>
              <a:rPr lang="en-US" dirty="0">
                <a:latin typeface="Times New Roman" charset="0"/>
                <a:ea typeface="ＭＳ Ｐゴシック" charset="0"/>
              </a:rPr>
              <a:t>Requirement </a:t>
            </a:r>
          </a:p>
        </p:txBody>
      </p:sp>
      <p:sp>
        <p:nvSpPr>
          <p:cNvPr id="16389" name="Rectangle 3"/>
          <p:cNvSpPr>
            <a:spLocks noGrp="1" noChangeArrowheads="1"/>
          </p:cNvSpPr>
          <p:nvPr>
            <p:ph type="body" idx="1"/>
          </p:nvPr>
        </p:nvSpPr>
        <p:spPr>
          <a:xfrm>
            <a:off x="152400" y="1143000"/>
            <a:ext cx="8756650" cy="5111750"/>
          </a:xfrm>
        </p:spPr>
        <p:txBody>
          <a:bodyPr/>
          <a:lstStyle/>
          <a:p>
            <a:pPr>
              <a:buFont typeface="Arial" pitchFamily="34" charset="0"/>
              <a:buChar char="•"/>
            </a:pPr>
            <a:r>
              <a:rPr lang="en-GB" sz="2200" dirty="0" smtClean="0">
                <a:latin typeface="Times New Roman" charset="0"/>
                <a:ea typeface="ＭＳ Ｐゴシック" charset="0"/>
              </a:rPr>
              <a:t>For </a:t>
            </a:r>
            <a:r>
              <a:rPr lang="en-GB" sz="2200" dirty="0">
                <a:latin typeface="Times New Roman" charset="0"/>
                <a:ea typeface="ＭＳ Ｐゴシック" charset="0"/>
              </a:rPr>
              <a:t>most streaming video services (</a:t>
            </a:r>
            <a:r>
              <a:rPr lang="en-GB" sz="2200" dirty="0" err="1">
                <a:latin typeface="Times New Roman" charset="0"/>
                <a:ea typeface="ＭＳ Ｐゴシック" charset="0"/>
              </a:rPr>
              <a:t>youtube</a:t>
            </a:r>
            <a:r>
              <a:rPr lang="en-GB" sz="2200" dirty="0">
                <a:latin typeface="Times New Roman" charset="0"/>
                <a:ea typeface="ＭＳ Ｐゴシック" charset="0"/>
              </a:rPr>
              <a:t>, </a:t>
            </a:r>
            <a:r>
              <a:rPr lang="en-GB" sz="2200" dirty="0" err="1">
                <a:latin typeface="Times New Roman" charset="0"/>
                <a:ea typeface="ＭＳ Ｐゴシック" charset="0"/>
              </a:rPr>
              <a:t>netflix</a:t>
            </a:r>
            <a:r>
              <a:rPr lang="en-GB" sz="2200" dirty="0">
                <a:latin typeface="Times New Roman" charset="0"/>
                <a:ea typeface="ＭＳ Ｐゴシック" charset="0"/>
              </a:rPr>
              <a:t>, etc) sizeable video </a:t>
            </a:r>
            <a:r>
              <a:rPr lang="en-GB" sz="2200" dirty="0" smtClean="0">
                <a:latin typeface="Times New Roman" charset="0"/>
                <a:ea typeface="ＭＳ Ｐゴシック" charset="0"/>
              </a:rPr>
              <a:t>buffering at the display </a:t>
            </a:r>
            <a:r>
              <a:rPr lang="en-GB" sz="2200" dirty="0">
                <a:latin typeface="Times New Roman" charset="0"/>
                <a:ea typeface="ＭＳ Ｐゴシック" charset="0"/>
              </a:rPr>
              <a:t>is used to combat jitter and adds </a:t>
            </a:r>
            <a:r>
              <a:rPr lang="en-GB" sz="2200" dirty="0" smtClean="0">
                <a:latin typeface="Times New Roman" charset="0"/>
                <a:ea typeface="ＭＳ Ｐゴシック" charset="0"/>
              </a:rPr>
              <a:t>1-10secs end-to-end delay</a:t>
            </a:r>
            <a:r>
              <a:rPr lang="en-GB" sz="2200" dirty="0">
                <a:latin typeface="Times New Roman" charset="0"/>
                <a:ea typeface="ＭＳ Ｐゴシック" charset="0"/>
              </a:rPr>
              <a:t>.  </a:t>
            </a:r>
            <a:r>
              <a:rPr lang="en-GB" sz="2200" dirty="0" smtClean="0">
                <a:solidFill>
                  <a:schemeClr val="tx1"/>
                </a:solidFill>
                <a:latin typeface="Times New Roman" charset="0"/>
                <a:ea typeface="ＭＳ Ｐゴシック" charset="0"/>
              </a:rPr>
              <a:t>Packet delay </a:t>
            </a:r>
            <a:r>
              <a:rPr lang="en-GB" sz="2200" dirty="0">
                <a:latin typeface="Times New Roman" charset="0"/>
                <a:ea typeface="ＭＳ Ｐゴシック" charset="0"/>
              </a:rPr>
              <a:t>is only a small </a:t>
            </a:r>
            <a:r>
              <a:rPr lang="en-GB" sz="2200" dirty="0" smtClean="0">
                <a:latin typeface="Times New Roman" charset="0"/>
                <a:ea typeface="ＭＳ Ｐゴシック" charset="0"/>
              </a:rPr>
              <a:t>portion </a:t>
            </a:r>
            <a:r>
              <a:rPr lang="en-GB" sz="2200" dirty="0">
                <a:latin typeface="Times New Roman" charset="0"/>
                <a:ea typeface="ＭＳ Ｐゴシック" charset="0"/>
              </a:rPr>
              <a:t>of total delay and </a:t>
            </a:r>
            <a:r>
              <a:rPr lang="en-GB" sz="2200" dirty="0" smtClean="0">
                <a:latin typeface="Times New Roman" charset="0"/>
                <a:ea typeface="ＭＳ Ｐゴシック" charset="0"/>
              </a:rPr>
              <a:t>even high delays(10-50msec) are </a:t>
            </a:r>
            <a:r>
              <a:rPr lang="en-GB" sz="2200" dirty="0">
                <a:latin typeface="Times New Roman" charset="0"/>
                <a:ea typeface="ＭＳ Ｐゴシック" charset="0"/>
              </a:rPr>
              <a:t>perceived as tolerable.</a:t>
            </a:r>
          </a:p>
          <a:p>
            <a:pPr>
              <a:buFont typeface="Arial" pitchFamily="34" charset="0"/>
              <a:buChar char="•"/>
            </a:pPr>
            <a:r>
              <a:rPr lang="en-GB" sz="2200" dirty="0" smtClean="0">
                <a:latin typeface="Times New Roman" charset="0"/>
                <a:ea typeface="ＭＳ Ｐゴシック" charset="0"/>
              </a:rPr>
              <a:t>But </a:t>
            </a:r>
            <a:r>
              <a:rPr lang="en-GB" sz="2200" dirty="0">
                <a:latin typeface="Times New Roman" charset="0"/>
                <a:ea typeface="ＭＳ Ｐゴシック" charset="0"/>
              </a:rPr>
              <a:t>for </a:t>
            </a:r>
            <a:r>
              <a:rPr lang="en-GB" sz="2200" i="1" dirty="0">
                <a:latin typeface="Times New Roman" charset="0"/>
                <a:ea typeface="ＭＳ Ｐゴシック" charset="0"/>
              </a:rPr>
              <a:t>interactive </a:t>
            </a:r>
            <a:r>
              <a:rPr lang="en-GB" sz="2200" i="1" dirty="0" smtClean="0">
                <a:latin typeface="Times New Roman" charset="0"/>
                <a:ea typeface="ＭＳ Ｐゴシック" charset="0"/>
              </a:rPr>
              <a:t>video, wireless virtual desktop </a:t>
            </a:r>
            <a:r>
              <a:rPr lang="en-GB" sz="2200" i="1" dirty="0">
                <a:latin typeface="Times New Roman" charset="0"/>
                <a:ea typeface="ＭＳ Ｐゴシック" charset="0"/>
              </a:rPr>
              <a:t>and other video applications</a:t>
            </a:r>
            <a:r>
              <a:rPr lang="en-GB" sz="2200" dirty="0">
                <a:latin typeface="Times New Roman" charset="0"/>
                <a:ea typeface="ＭＳ Ｐゴシック" charset="0"/>
              </a:rPr>
              <a:t>, end-to-end delay is not tolerable.  </a:t>
            </a:r>
          </a:p>
          <a:p>
            <a:pPr>
              <a:buFont typeface="Arial" pitchFamily="34" charset="0"/>
              <a:buChar char="•"/>
            </a:pPr>
            <a:r>
              <a:rPr lang="en-GB" sz="2200" dirty="0" smtClean="0">
                <a:latin typeface="Times New Roman" charset="0"/>
                <a:ea typeface="ＭＳ Ｐゴシック" charset="0"/>
              </a:rPr>
              <a:t>11ax </a:t>
            </a:r>
            <a:r>
              <a:rPr lang="en-GB" sz="2200" dirty="0">
                <a:latin typeface="Times New Roman" charset="0"/>
                <a:ea typeface="ＭＳ Ｐゴシック" charset="0"/>
              </a:rPr>
              <a:t>needs to define a packet </a:t>
            </a:r>
            <a:r>
              <a:rPr lang="en-GB" sz="2200" dirty="0" smtClean="0">
                <a:latin typeface="Times New Roman" charset="0"/>
                <a:ea typeface="ＭＳ Ｐゴシック" charset="0"/>
              </a:rPr>
              <a:t>latency </a:t>
            </a:r>
            <a:r>
              <a:rPr lang="en-GB" sz="2200" dirty="0">
                <a:latin typeface="Times New Roman" charset="0"/>
                <a:ea typeface="ＭＳ Ｐゴシック" charset="0"/>
              </a:rPr>
              <a:t>requirement which will address the needs of next generation </a:t>
            </a:r>
            <a:r>
              <a:rPr lang="en-GB" sz="2200" dirty="0" smtClean="0">
                <a:latin typeface="Times New Roman" charset="0"/>
                <a:ea typeface="ＭＳ Ｐゴシック" charset="0"/>
              </a:rPr>
              <a:t>users </a:t>
            </a:r>
            <a:r>
              <a:rPr lang="en-GB" sz="2200" i="1" dirty="0" smtClean="0">
                <a:latin typeface="Times New Roman" charset="0"/>
                <a:ea typeface="ＭＳ Ｐゴシック" charset="0"/>
              </a:rPr>
              <a:t>using delay-sensitive applications.</a:t>
            </a:r>
            <a:endParaRPr lang="en-GB" sz="2200" i="1" dirty="0">
              <a:latin typeface="Times New Roman" charset="0"/>
              <a:ea typeface="ＭＳ Ｐゴシック" charset="0"/>
            </a:endParaRPr>
          </a:p>
          <a:p>
            <a:pPr>
              <a:buFont typeface="Arial" pitchFamily="34" charset="0"/>
              <a:buChar char="•"/>
            </a:pPr>
            <a:r>
              <a:rPr lang="en-GB" sz="2200" dirty="0">
                <a:latin typeface="Times New Roman" charset="0"/>
                <a:ea typeface="ＭＳ Ｐゴシック" charset="0"/>
              </a:rPr>
              <a:t>The WLAN packet delay should be derived from an end-to-end delay budget for </a:t>
            </a:r>
            <a:r>
              <a:rPr lang="en-GB" sz="2200" i="1" dirty="0" smtClean="0">
                <a:solidFill>
                  <a:schemeClr val="tx1"/>
                </a:solidFill>
                <a:latin typeface="Times New Roman" charset="0"/>
                <a:ea typeface="ＭＳ Ｐゴシック" charset="0"/>
              </a:rPr>
              <a:t>interactive video </a:t>
            </a:r>
            <a:r>
              <a:rPr lang="en-GB" sz="2200" dirty="0">
                <a:latin typeface="Times New Roman" charset="0"/>
                <a:ea typeface="ＭＳ Ｐゴシック" charset="0"/>
              </a:rPr>
              <a:t>applications.  </a:t>
            </a:r>
          </a:p>
          <a:p>
            <a:pPr>
              <a:buFont typeface="Arial" pitchFamily="34" charset="0"/>
              <a:buChar char="•"/>
            </a:pPr>
            <a:r>
              <a:rPr lang="en-GB" sz="2200" dirty="0">
                <a:latin typeface="Times New Roman" charset="0"/>
                <a:ea typeface="ＭＳ Ｐゴシック" charset="0"/>
              </a:rPr>
              <a:t>The WLAN portion of the end-to-end delay should be </a:t>
            </a:r>
            <a:r>
              <a:rPr lang="en-GB" sz="2200" dirty="0" smtClean="0">
                <a:latin typeface="Times New Roman" charset="0"/>
                <a:ea typeface="ＭＳ Ｐゴシック" charset="0"/>
              </a:rPr>
              <a:t>an </a:t>
            </a:r>
            <a:r>
              <a:rPr lang="en-GB" sz="2200" dirty="0">
                <a:latin typeface="Times New Roman" charset="0"/>
                <a:ea typeface="ＭＳ Ｐゴシック" charset="0"/>
              </a:rPr>
              <a:t>additional functional requirement for </a:t>
            </a:r>
            <a:r>
              <a:rPr lang="en-GB" sz="2200" dirty="0" smtClean="0">
                <a:latin typeface="Times New Roman" charset="0"/>
                <a:ea typeface="ＭＳ Ｐゴシック" charset="0"/>
              </a:rPr>
              <a:t>11ax </a:t>
            </a:r>
            <a:r>
              <a:rPr lang="en-GB" sz="2200" i="1" dirty="0" smtClean="0">
                <a:solidFill>
                  <a:srgbClr val="FF0000"/>
                </a:solidFill>
                <a:latin typeface="Times New Roman" charset="0"/>
                <a:ea typeface="ＭＳ Ｐゴシック" charset="0"/>
              </a:rPr>
              <a:t>only for delay-sensitive applications.</a:t>
            </a:r>
          </a:p>
          <a:p>
            <a:pPr>
              <a:buFont typeface="Arial" pitchFamily="34" charset="0"/>
              <a:buChar char="•"/>
            </a:pPr>
            <a:r>
              <a:rPr lang="en-GB" sz="2200" dirty="0" smtClean="0">
                <a:latin typeface="Times New Roman" charset="0"/>
                <a:ea typeface="ＭＳ Ｐゴシック" charset="0"/>
              </a:rPr>
              <a:t>Are currently defined EDCA Access Categories adequate for low latency applications?</a:t>
            </a:r>
            <a:endParaRPr lang="en-GB" sz="2200" dirty="0">
              <a:latin typeface="Times New Roman" charset="0"/>
              <a:ea typeface="ＭＳ Ｐゴシック" charset="0"/>
            </a:endParaRPr>
          </a:p>
        </p:txBody>
      </p:sp>
      <p:sp>
        <p:nvSpPr>
          <p:cNvPr id="1639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p14="http://schemas.microsoft.com/office/powerpoint/2010/main" xmlns="" val="2540523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3BE84B4-A118-F544-B4D9-0784312EF09E}" type="slidenum">
              <a:rPr lang="en-US"/>
              <a:pPr/>
              <a:t>9</a:t>
            </a:fld>
            <a:endParaRPr lang="en-US"/>
          </a:p>
        </p:txBody>
      </p:sp>
      <p:sp>
        <p:nvSpPr>
          <p:cNvPr id="17412" name="Rectangle 2"/>
          <p:cNvSpPr>
            <a:spLocks noGrp="1" noChangeArrowheads="1"/>
          </p:cNvSpPr>
          <p:nvPr>
            <p:ph type="title"/>
          </p:nvPr>
        </p:nvSpPr>
        <p:spPr>
          <a:xfrm>
            <a:off x="685800" y="457200"/>
            <a:ext cx="7772400" cy="1066800"/>
          </a:xfrm>
        </p:spPr>
        <p:txBody>
          <a:bodyPr/>
          <a:lstStyle/>
          <a:p>
            <a:r>
              <a:rPr lang="en-US" sz="2800" dirty="0" smtClean="0">
                <a:latin typeface="Times New Roman" charset="0"/>
                <a:ea typeface="ＭＳ Ｐゴシック" charset="0"/>
              </a:rPr>
              <a:t>Changes to Transmission Latency Requirement</a:t>
            </a:r>
            <a:endParaRPr lang="en-US" sz="2800" dirty="0">
              <a:latin typeface="Times New Roman" charset="0"/>
              <a:ea typeface="ＭＳ Ｐゴシック" charset="0"/>
            </a:endParaRPr>
          </a:p>
        </p:txBody>
      </p:sp>
      <p:sp>
        <p:nvSpPr>
          <p:cNvPr id="17413"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dirty="0"/>
          </a:p>
        </p:txBody>
      </p:sp>
      <p:sp>
        <p:nvSpPr>
          <p:cNvPr id="17414" name="Content Placeholder 7"/>
          <p:cNvSpPr>
            <a:spLocks noGrp="1"/>
          </p:cNvSpPr>
          <p:nvPr>
            <p:ph idx="1"/>
          </p:nvPr>
        </p:nvSpPr>
        <p:spPr>
          <a:xfrm>
            <a:off x="685800" y="1524000"/>
            <a:ext cx="7772400" cy="4114800"/>
          </a:xfrm>
        </p:spPr>
        <p:txBody>
          <a:bodyPr/>
          <a:lstStyle/>
          <a:p>
            <a:r>
              <a:rPr lang="en-CA" u="sng" dirty="0" smtClean="0">
                <a:solidFill>
                  <a:schemeClr val="tx1"/>
                </a:solidFill>
                <a:latin typeface="Times New Roman" charset="0"/>
                <a:ea typeface="ＭＳ Ｐゴシック" charset="0"/>
              </a:rPr>
              <a:t>Existing </a:t>
            </a:r>
            <a:r>
              <a:rPr lang="en-CA" u="sng" dirty="0" err="1" smtClean="0">
                <a:solidFill>
                  <a:schemeClr val="tx1"/>
                </a:solidFill>
                <a:latin typeface="Times New Roman" charset="0"/>
                <a:ea typeface="ＭＳ Ｐゴシック" charset="0"/>
              </a:rPr>
              <a:t>TGax</a:t>
            </a:r>
            <a:r>
              <a:rPr lang="en-CA" u="sng" dirty="0" smtClean="0">
                <a:solidFill>
                  <a:schemeClr val="tx1"/>
                </a:solidFill>
                <a:latin typeface="Times New Roman" charset="0"/>
                <a:ea typeface="ＭＳ Ｐゴシック" charset="0"/>
              </a:rPr>
              <a:t> R6, with changes</a:t>
            </a:r>
            <a:r>
              <a:rPr lang="en-CA" b="0" u="sng" dirty="0" smtClean="0">
                <a:solidFill>
                  <a:schemeClr val="tx1"/>
                </a:solidFill>
                <a:latin typeface="Times New Roman" charset="0"/>
                <a:ea typeface="ＭＳ Ｐゴシック" charset="0"/>
              </a:rPr>
              <a:t> </a:t>
            </a:r>
            <a:r>
              <a:rPr lang="en-US" u="sng" dirty="0" smtClean="0"/>
              <a:t>[Ref 1] </a:t>
            </a:r>
            <a:r>
              <a:rPr lang="en-CA" u="sng" dirty="0" smtClean="0">
                <a:solidFill>
                  <a:schemeClr val="tx1"/>
                </a:solidFill>
                <a:latin typeface="Times New Roman" charset="0"/>
                <a:ea typeface="ＭＳ Ｐゴシック" charset="0"/>
              </a:rPr>
              <a:t>:</a:t>
            </a:r>
          </a:p>
          <a:p>
            <a:pPr lvl="0"/>
            <a:r>
              <a:rPr lang="en-US" sz="2000" dirty="0" smtClean="0"/>
              <a:t>The mechanisms defined in the </a:t>
            </a:r>
            <a:r>
              <a:rPr lang="en-US" sz="2000" dirty="0" err="1" smtClean="0"/>
              <a:t>TGax</a:t>
            </a:r>
            <a:r>
              <a:rPr lang="en-US" sz="2000" dirty="0" smtClean="0"/>
              <a:t> amendment shall </a:t>
            </a:r>
            <a:r>
              <a:rPr lang="en-US" sz="2000" u="sng" dirty="0" smtClean="0">
                <a:solidFill>
                  <a:srgbClr val="FF0000"/>
                </a:solidFill>
              </a:rPr>
              <a:t>significantly</a:t>
            </a:r>
            <a:r>
              <a:rPr lang="en-US" sz="2000" dirty="0" smtClean="0"/>
              <a:t> improve the average transmission latency </a:t>
            </a:r>
            <a:r>
              <a:rPr lang="en-US" sz="2000" u="sng" dirty="0" smtClean="0">
                <a:solidFill>
                  <a:srgbClr val="FF0000"/>
                </a:solidFill>
              </a:rPr>
              <a:t>of  latency sensitive applications</a:t>
            </a:r>
            <a:r>
              <a:rPr lang="en-US" sz="2000" dirty="0" smtClean="0"/>
              <a:t> to satisfy </a:t>
            </a:r>
            <a:r>
              <a:rPr lang="en-US" sz="2000" dirty="0" err="1" smtClean="0"/>
              <a:t>QoS</a:t>
            </a:r>
            <a:r>
              <a:rPr lang="en-US" sz="2000" dirty="0" smtClean="0"/>
              <a:t> requirements </a:t>
            </a:r>
            <a:r>
              <a:rPr lang="en-US" sz="2000" strike="sngStrike" dirty="0" smtClean="0">
                <a:solidFill>
                  <a:srgbClr val="FF0000"/>
                </a:solidFill>
              </a:rPr>
              <a:t>of various applications</a:t>
            </a:r>
            <a:r>
              <a:rPr lang="en-US" sz="2000" dirty="0" smtClean="0">
                <a:solidFill>
                  <a:schemeClr val="tx1"/>
                </a:solidFill>
              </a:rPr>
              <a:t>, </a:t>
            </a:r>
            <a:r>
              <a:rPr lang="en-US" sz="2000" u="sng" dirty="0" smtClean="0">
                <a:solidFill>
                  <a:srgbClr val="FF0000"/>
                </a:solidFill>
              </a:rPr>
              <a:t>when</a:t>
            </a:r>
            <a:r>
              <a:rPr lang="en-US" sz="2000" dirty="0" smtClean="0"/>
              <a:t> compared to the existing IEEE 802.11 standard and its amendments operating in the same band (IEEE 802.11n in 2.4 GHz and IEEE 802.11ac in 5 GHz) and in the same deployment scenario</a:t>
            </a:r>
            <a:r>
              <a:rPr lang="en-US" sz="2000" dirty="0" smtClean="0">
                <a:solidFill>
                  <a:schemeClr val="tx1"/>
                </a:solidFill>
              </a:rPr>
              <a:t>. </a:t>
            </a:r>
            <a:r>
              <a:rPr lang="en-US" sz="2000" dirty="0" smtClean="0">
                <a:solidFill>
                  <a:srgbClr val="FF0000"/>
                </a:solidFill>
              </a:rPr>
              <a:t> </a:t>
            </a:r>
            <a:r>
              <a:rPr lang="en-CA" sz="2000" u="sng" dirty="0" smtClean="0">
                <a:solidFill>
                  <a:srgbClr val="FF0000"/>
                </a:solidFill>
                <a:latin typeface="Times New Roman" charset="0"/>
                <a:ea typeface="ＭＳ Ｐゴシック" charset="0"/>
              </a:rPr>
              <a:t>11ax average transmission latency for interactive video in scenarios 1 and 2 shall be less than 1.0 </a:t>
            </a:r>
            <a:r>
              <a:rPr lang="en-CA" sz="2000" u="sng" dirty="0" err="1" smtClean="0">
                <a:solidFill>
                  <a:srgbClr val="FF0000"/>
                </a:solidFill>
                <a:latin typeface="Times New Roman" charset="0"/>
                <a:ea typeface="ＭＳ Ｐゴシック" charset="0"/>
              </a:rPr>
              <a:t>msec</a:t>
            </a:r>
            <a:r>
              <a:rPr lang="en-CA" sz="2000" u="sng" dirty="0" smtClean="0">
                <a:solidFill>
                  <a:srgbClr val="FF0000"/>
                </a:solidFill>
                <a:latin typeface="Times New Roman" charset="0"/>
                <a:ea typeface="ＭＳ Ｐゴシック" charset="0"/>
              </a:rPr>
              <a:t> (TBR?).</a:t>
            </a:r>
            <a:endParaRPr lang="en-CA" sz="2000" u="sng" dirty="0" smtClean="0">
              <a:solidFill>
                <a:srgbClr val="FF0000"/>
              </a:solidFill>
            </a:endParaRPr>
          </a:p>
          <a:p>
            <a:r>
              <a:rPr lang="en-US" sz="1800" dirty="0" smtClean="0"/>
              <a:t>Notes: The transmission latency is measured from the time</a:t>
            </a:r>
            <a:r>
              <a:rPr lang="en-US" sz="1800" dirty="0" smtClean="0">
                <a:solidFill>
                  <a:schemeClr val="tx1"/>
                </a:solidFill>
              </a:rPr>
              <a:t> that </a:t>
            </a:r>
            <a:r>
              <a:rPr lang="en-US" sz="1800" u="sng" dirty="0" smtClean="0">
                <a:solidFill>
                  <a:srgbClr val="FF0000"/>
                </a:solidFill>
              </a:rPr>
              <a:t>the MPDU </a:t>
            </a:r>
            <a:r>
              <a:rPr lang="en-CA" sz="1800" u="sng" dirty="0" smtClean="0">
                <a:solidFill>
                  <a:srgbClr val="FF0000"/>
                </a:solidFill>
              </a:rPr>
              <a:t>is ready for transmission (i.e., begins CSMA/CA access) </a:t>
            </a:r>
            <a:r>
              <a:rPr lang="en-US" sz="1800" strike="sngStrike" dirty="0" smtClean="0">
                <a:solidFill>
                  <a:srgbClr val="FF0000"/>
                </a:solidFill>
              </a:rPr>
              <a:t>MAC receives a packet </a:t>
            </a:r>
            <a:r>
              <a:rPr lang="en-US" sz="1800" dirty="0" smtClean="0"/>
              <a:t>till the time that PHY starts transmitting. </a:t>
            </a:r>
            <a:r>
              <a:rPr lang="en-US" sz="1800" strike="sngStrike" dirty="0" smtClean="0">
                <a:solidFill>
                  <a:srgbClr val="FF0000"/>
                </a:solidFill>
              </a:rPr>
              <a:t>The transmission latency requirements satisfying the </a:t>
            </a:r>
            <a:r>
              <a:rPr lang="en-US" sz="1800" strike="sngStrike" dirty="0" err="1" smtClean="0">
                <a:solidFill>
                  <a:srgbClr val="FF0000"/>
                </a:solidFill>
              </a:rPr>
              <a:t>QoS</a:t>
            </a:r>
            <a:r>
              <a:rPr lang="en-US" sz="1800" strike="sngStrike" dirty="0" smtClean="0">
                <a:solidFill>
                  <a:srgbClr val="FF0000"/>
                </a:solidFill>
              </a:rPr>
              <a:t> of typical applications are defined in </a:t>
            </a:r>
            <a:r>
              <a:rPr lang="en-US" sz="1800" strike="sngStrike" dirty="0" err="1" smtClean="0">
                <a:solidFill>
                  <a:srgbClr val="FF0000"/>
                </a:solidFill>
              </a:rPr>
              <a:t>TGax</a:t>
            </a:r>
            <a:r>
              <a:rPr lang="en-US" sz="1800" strike="sngStrike" dirty="0" smtClean="0">
                <a:solidFill>
                  <a:srgbClr val="FF0000"/>
                </a:solidFill>
              </a:rPr>
              <a:t> Evaluation Methodology Document.  </a:t>
            </a:r>
            <a:r>
              <a:rPr lang="en-US" sz="1800" dirty="0" smtClean="0">
                <a:solidFill>
                  <a:srgbClr val="FF0000"/>
                </a:solidFill>
              </a:rPr>
              <a:t>[In fact, requirements are currently NOT in Evaluation Methodology Document.]</a:t>
            </a:r>
            <a:endParaRPr lang="en-CA" sz="1800" dirty="0">
              <a:solidFill>
                <a:srgbClr val="FF0000"/>
              </a:solidFill>
              <a:latin typeface="Times New Roman" charset="0"/>
              <a:ea typeface="ＭＳ Ｐゴシック" charset="0"/>
            </a:endParaRPr>
          </a:p>
        </p:txBody>
      </p:sp>
    </p:spTree>
    <p:extLst>
      <p:ext uri="{BB962C8B-B14F-4D97-AF65-F5344CB8AC3E}">
        <p14:creationId xmlns:p14="http://schemas.microsoft.com/office/powerpoint/2010/main" xmlns="" val="323907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4116</TotalTime>
  <Words>1750</Words>
  <Application>Microsoft Office PowerPoint</Application>
  <PresentationFormat>On-screen Show (4:3)</PresentationFormat>
  <Paragraphs>221</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802-11-Submission</vt:lpstr>
      <vt:lpstr>Document</vt:lpstr>
      <vt:lpstr>Microsoft Word Picture</vt:lpstr>
      <vt:lpstr>Functional Requirements Discussion</vt:lpstr>
      <vt:lpstr>Overview</vt:lpstr>
      <vt:lpstr>The 5th Percentile of per Station Throughput</vt:lpstr>
      <vt:lpstr>Which STAs are considered when defining the group from which the 5th Percentile STAs are chosen?</vt:lpstr>
      <vt:lpstr>Which scenario(s) are to be considered?</vt:lpstr>
      <vt:lpstr>Which measures of throughput should be used to define a 5th Percentile STA?</vt:lpstr>
      <vt:lpstr>Video Transmission Latency </vt:lpstr>
      <vt:lpstr>11ax Needs Packet Latency Requirement </vt:lpstr>
      <vt:lpstr>Changes to Transmission Latency Requirement</vt:lpstr>
      <vt:lpstr>Access Efficiency </vt:lpstr>
      <vt:lpstr>Collisions in Saturated Channels </vt:lpstr>
      <vt:lpstr>Why Access Efficiency? </vt:lpstr>
      <vt:lpstr>Separate Ways to Boost Throughput: 11ax Needs BOTH for Best Results </vt:lpstr>
      <vt:lpstr>Access Efficiency Draft Requirement</vt:lpstr>
      <vt:lpstr>Questions and Discussion   THANK YOU !</vt:lpstr>
      <vt:lpstr>Straw Polls</vt:lpstr>
      <vt:lpstr>References</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 S</dc:creator>
  <cp:lastModifiedBy>Joe</cp:lastModifiedBy>
  <cp:revision>199</cp:revision>
  <cp:lastPrinted>1601-01-01T00:00:00Z</cp:lastPrinted>
  <dcterms:created xsi:type="dcterms:W3CDTF">2014-07-09T20:17:25Z</dcterms:created>
  <dcterms:modified xsi:type="dcterms:W3CDTF">2014-08-06T16:57:57Z</dcterms:modified>
</cp:coreProperties>
</file>