
<file path=[Content_Types].xml><?xml version="1.0" encoding="utf-8"?>
<Types xmlns="http://schemas.openxmlformats.org/package/2006/content-types">
  <Default Extension="xml" ContentType="application/xml"/>
  <Default Extension="doc" ContentType="application/msword"/>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embeddings/oleObject1.bin" ContentType="application/vnd.openxmlformats-officedocument.oleObject"/>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257" r:id="rId3"/>
    <p:sldId id="262" r:id="rId4"/>
    <p:sldId id="263" r:id="rId5"/>
    <p:sldId id="265" r:id="rId6"/>
    <p:sldId id="266" r:id="rId7"/>
    <p:sldId id="280" r:id="rId8"/>
    <p:sldId id="281" r:id="rId9"/>
    <p:sldId id="282" r:id="rId10"/>
    <p:sldId id="283" r:id="rId11"/>
    <p:sldId id="284" r:id="rId12"/>
    <p:sldId id="285" r:id="rId13"/>
    <p:sldId id="286" r:id="rId1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on Murias"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4" autoAdjust="0"/>
    <p:restoredTop sz="81802" autoAdjust="0"/>
  </p:normalViewPr>
  <p:slideViewPr>
    <p:cSldViewPr>
      <p:cViewPr varScale="1">
        <p:scale>
          <a:sx n="76" d="100"/>
          <a:sy n="76" d="100"/>
        </p:scale>
        <p:origin x="-944" y="-11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printerSettings" Target="printerSettings/printerSettings1.bin"/><Relationship Id="rId18" Type="http://schemas.openxmlformats.org/officeDocument/2006/relationships/commentAuthors" Target="commentAuthors.xml"/><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2014-07-15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a:xfrm>
            <a:off x="4040630" y="109776"/>
            <a:ext cx="2240654" cy="20175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802.11-14/0158r0</a:t>
            </a:r>
          </a:p>
        </p:txBody>
      </p:sp>
      <p:sp>
        <p:nvSpPr>
          <p:cNvPr id="2765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July 2013</a:t>
            </a:r>
          </a:p>
        </p:txBody>
      </p:sp>
      <p:sp>
        <p:nvSpPr>
          <p:cNvPr id="27652" name="Rectangle 6"/>
          <p:cNvSpPr>
            <a:spLocks noGrp="1" noChangeArrowheads="1"/>
          </p:cNvSpPr>
          <p:nvPr>
            <p:ph type="ftr" sz="quarter" idx="4"/>
          </p:nvPr>
        </p:nvSpPr>
        <p:spPr>
          <a:xfrm>
            <a:off x="4082753" y="8985317"/>
            <a:ext cx="2198531" cy="17208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cs typeface="ＭＳ Ｐゴシック" charset="0"/>
              </a:rPr>
              <a:t>Joe Kwak, InterDigital</a:t>
            </a:r>
          </a:p>
        </p:txBody>
      </p:sp>
      <p:sp>
        <p:nvSpPr>
          <p:cNvPr id="27653" name="Rectangle 7"/>
          <p:cNvSpPr>
            <a:spLocks noGrp="1" noChangeArrowheads="1"/>
          </p:cNvSpPr>
          <p:nvPr>
            <p:ph type="sldNum" sz="quarter" idx="5"/>
          </p:nvPr>
        </p:nvSpPr>
        <p:spPr>
          <a:xfrm>
            <a:off x="3309947" y="8985317"/>
            <a:ext cx="424477" cy="17208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CFD42C12-5E98-9843-85B3-49F3D385B97C}" type="slidenum">
              <a:rPr lang="en-US"/>
              <a:pPr/>
              <a:t>10</a:t>
            </a:fld>
            <a:endParaRPr lang="en-US"/>
          </a:p>
        </p:txBody>
      </p:sp>
      <p:sp>
        <p:nvSpPr>
          <p:cNvPr id="27654" name="Rectangle 2"/>
          <p:cNvSpPr>
            <a:spLocks noGrp="1" noRot="1" noChangeAspect="1" noChangeArrowheads="1" noTextEdit="1"/>
          </p:cNvSpPr>
          <p:nvPr>
            <p:ph type="sldImg"/>
          </p:nvPr>
        </p:nvSpPr>
        <p:spPr>
          <a:xfrm>
            <a:off x="1154113" y="701675"/>
            <a:ext cx="4624387" cy="3467100"/>
          </a:xfrm>
          <a:ln/>
        </p:spPr>
      </p:sp>
      <p:sp>
        <p:nvSpPr>
          <p:cNvPr id="2765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xfrm>
            <a:off x="4040630" y="109776"/>
            <a:ext cx="2240654" cy="20175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802.11-14/0158r0</a:t>
            </a:r>
          </a:p>
        </p:txBody>
      </p:sp>
      <p:sp>
        <p:nvSpPr>
          <p:cNvPr id="2867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July 2013</a:t>
            </a:r>
          </a:p>
        </p:txBody>
      </p:sp>
      <p:sp>
        <p:nvSpPr>
          <p:cNvPr id="28676" name="Rectangle 6"/>
          <p:cNvSpPr>
            <a:spLocks noGrp="1" noChangeArrowheads="1"/>
          </p:cNvSpPr>
          <p:nvPr>
            <p:ph type="ftr" sz="quarter" idx="4"/>
          </p:nvPr>
        </p:nvSpPr>
        <p:spPr>
          <a:xfrm>
            <a:off x="4082753" y="8985317"/>
            <a:ext cx="2198531" cy="17208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cs typeface="ＭＳ Ｐゴシック" charset="0"/>
              </a:rPr>
              <a:t>Joe Kwak, InterDigital</a:t>
            </a:r>
          </a:p>
        </p:txBody>
      </p:sp>
      <p:sp>
        <p:nvSpPr>
          <p:cNvPr id="28677" name="Rectangle 7"/>
          <p:cNvSpPr>
            <a:spLocks noGrp="1" noChangeArrowheads="1"/>
          </p:cNvSpPr>
          <p:nvPr>
            <p:ph type="sldNum" sz="quarter" idx="5"/>
          </p:nvPr>
        </p:nvSpPr>
        <p:spPr>
          <a:xfrm>
            <a:off x="3309947" y="8985317"/>
            <a:ext cx="424477" cy="17208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763D9B69-DD07-6244-839A-68F2B5B4AEA5}" type="slidenum">
              <a:rPr lang="en-US"/>
              <a:pPr/>
              <a:t>11</a:t>
            </a:fld>
            <a:endParaRPr lang="en-US"/>
          </a:p>
        </p:txBody>
      </p:sp>
      <p:sp>
        <p:nvSpPr>
          <p:cNvPr id="28678" name="Rectangle 2"/>
          <p:cNvSpPr>
            <a:spLocks noGrp="1" noRot="1" noChangeAspect="1" noChangeArrowheads="1" noTextEdit="1"/>
          </p:cNvSpPr>
          <p:nvPr>
            <p:ph type="sldImg"/>
          </p:nvPr>
        </p:nvSpPr>
        <p:spPr>
          <a:xfrm>
            <a:off x="1154113" y="701675"/>
            <a:ext cx="4624387" cy="3467100"/>
          </a:xfrm>
          <a:ln/>
        </p:spPr>
      </p:sp>
      <p:sp>
        <p:nvSpPr>
          <p:cNvPr id="286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a:xfrm>
            <a:off x="4040630" y="109776"/>
            <a:ext cx="2240654" cy="20175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802.11-14/0158r0</a:t>
            </a:r>
          </a:p>
        </p:txBody>
      </p:sp>
      <p:sp>
        <p:nvSpPr>
          <p:cNvPr id="2969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July 2013</a:t>
            </a:r>
          </a:p>
        </p:txBody>
      </p:sp>
      <p:sp>
        <p:nvSpPr>
          <p:cNvPr id="29700" name="Rectangle 6"/>
          <p:cNvSpPr>
            <a:spLocks noGrp="1" noChangeArrowheads="1"/>
          </p:cNvSpPr>
          <p:nvPr>
            <p:ph type="ftr" sz="quarter" idx="4"/>
          </p:nvPr>
        </p:nvSpPr>
        <p:spPr>
          <a:xfrm>
            <a:off x="4082753" y="8985317"/>
            <a:ext cx="2198531" cy="17208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cs typeface="ＭＳ Ｐゴシック" charset="0"/>
              </a:rPr>
              <a:t>Joe Kwak, InterDigital</a:t>
            </a:r>
          </a:p>
        </p:txBody>
      </p:sp>
      <p:sp>
        <p:nvSpPr>
          <p:cNvPr id="29701" name="Rectangle 7"/>
          <p:cNvSpPr>
            <a:spLocks noGrp="1" noChangeArrowheads="1"/>
          </p:cNvSpPr>
          <p:nvPr>
            <p:ph type="sldNum" sz="quarter" idx="5"/>
          </p:nvPr>
        </p:nvSpPr>
        <p:spPr>
          <a:xfrm>
            <a:off x="3309947" y="8985317"/>
            <a:ext cx="424477" cy="17208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E725E928-07B4-5B4C-A1BD-3251E07C3405}" type="slidenum">
              <a:rPr lang="en-US"/>
              <a:pPr/>
              <a:t>12</a:t>
            </a:fld>
            <a:endParaRPr lang="en-US"/>
          </a:p>
        </p:txBody>
      </p:sp>
      <p:sp>
        <p:nvSpPr>
          <p:cNvPr id="29702" name="Rectangle 2"/>
          <p:cNvSpPr>
            <a:spLocks noGrp="1" noRot="1" noChangeAspect="1" noChangeArrowheads="1" noTextEdit="1"/>
          </p:cNvSpPr>
          <p:nvPr>
            <p:ph type="sldImg"/>
          </p:nvPr>
        </p:nvSpPr>
        <p:spPr>
          <a:xfrm>
            <a:off x="1154113" y="701675"/>
            <a:ext cx="4624387" cy="3467100"/>
          </a:xfrm>
          <a:ln/>
        </p:spPr>
      </p:sp>
      <p:sp>
        <p:nvSpPr>
          <p:cNvPr id="297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a:xfrm>
            <a:off x="4040630" y="109776"/>
            <a:ext cx="2240654" cy="20175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802.11-14/0158r0</a:t>
            </a:r>
          </a:p>
        </p:txBody>
      </p:sp>
      <p:sp>
        <p:nvSpPr>
          <p:cNvPr id="3072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July 2013</a:t>
            </a:r>
          </a:p>
        </p:txBody>
      </p:sp>
      <p:sp>
        <p:nvSpPr>
          <p:cNvPr id="30724" name="Rectangle 6"/>
          <p:cNvSpPr>
            <a:spLocks noGrp="1" noChangeArrowheads="1"/>
          </p:cNvSpPr>
          <p:nvPr>
            <p:ph type="ftr" sz="quarter" idx="4"/>
          </p:nvPr>
        </p:nvSpPr>
        <p:spPr>
          <a:xfrm>
            <a:off x="4082753" y="8985317"/>
            <a:ext cx="2198531" cy="17208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cs typeface="ＭＳ Ｐゴシック" charset="0"/>
              </a:rPr>
              <a:t>Joe Kwak, InterDigital</a:t>
            </a:r>
          </a:p>
        </p:txBody>
      </p:sp>
      <p:sp>
        <p:nvSpPr>
          <p:cNvPr id="30725" name="Rectangle 7"/>
          <p:cNvSpPr>
            <a:spLocks noGrp="1" noChangeArrowheads="1"/>
          </p:cNvSpPr>
          <p:nvPr>
            <p:ph type="sldNum" sz="quarter" idx="5"/>
          </p:nvPr>
        </p:nvSpPr>
        <p:spPr>
          <a:xfrm>
            <a:off x="3309947" y="8985317"/>
            <a:ext cx="424477" cy="17208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10F6F7C6-0E22-A34B-B873-711EF8E30842}" type="slidenum">
              <a:rPr lang="en-US"/>
              <a:pPr/>
              <a:t>13</a:t>
            </a:fld>
            <a:endParaRPr lang="en-US"/>
          </a:p>
        </p:txBody>
      </p:sp>
      <p:sp>
        <p:nvSpPr>
          <p:cNvPr id="30726" name="Rectangle 2"/>
          <p:cNvSpPr>
            <a:spLocks noGrp="1" noRot="1" noChangeAspect="1" noChangeArrowheads="1" noTextEdit="1"/>
          </p:cNvSpPr>
          <p:nvPr>
            <p:ph type="sldImg"/>
          </p:nvPr>
        </p:nvSpPr>
        <p:spPr>
          <a:xfrm>
            <a:off x="1154113" y="701675"/>
            <a:ext cx="4624387" cy="3467100"/>
          </a:xfrm>
          <a:ln/>
        </p:spPr>
      </p:sp>
      <p:sp>
        <p:nvSpPr>
          <p:cNvPr id="307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40630" y="109776"/>
            <a:ext cx="2240654" cy="20175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802.11-14/0158r0</a:t>
            </a:r>
          </a:p>
        </p:txBody>
      </p:sp>
      <p:sp>
        <p:nvSpPr>
          <p:cNvPr id="2457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July 2013</a:t>
            </a:r>
          </a:p>
        </p:txBody>
      </p:sp>
      <p:sp>
        <p:nvSpPr>
          <p:cNvPr id="24580" name="Rectangle 6"/>
          <p:cNvSpPr>
            <a:spLocks noGrp="1" noChangeArrowheads="1"/>
          </p:cNvSpPr>
          <p:nvPr>
            <p:ph type="ftr" sz="quarter" idx="4"/>
          </p:nvPr>
        </p:nvSpPr>
        <p:spPr>
          <a:xfrm>
            <a:off x="4082753" y="8985317"/>
            <a:ext cx="2198531" cy="17208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cs typeface="ＭＳ Ｐゴシック" charset="0"/>
              </a:rPr>
              <a:t>Joe Kwak, InterDigital</a:t>
            </a:r>
          </a:p>
        </p:txBody>
      </p:sp>
      <p:sp>
        <p:nvSpPr>
          <p:cNvPr id="24581" name="Rectangle 7"/>
          <p:cNvSpPr>
            <a:spLocks noGrp="1" noChangeArrowheads="1"/>
          </p:cNvSpPr>
          <p:nvPr>
            <p:ph type="sldNum" sz="quarter" idx="5"/>
          </p:nvPr>
        </p:nvSpPr>
        <p:spPr>
          <a:xfrm>
            <a:off x="3309947" y="8985317"/>
            <a:ext cx="424477" cy="17208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9741E416-795D-A44A-86E3-9FD2C5F224D4}" type="slidenum">
              <a:rPr lang="en-US"/>
              <a:pPr/>
              <a:t>7</a:t>
            </a:fld>
            <a:endParaRPr lang="en-US"/>
          </a:p>
        </p:txBody>
      </p:sp>
      <p:sp>
        <p:nvSpPr>
          <p:cNvPr id="24582" name="Rectangle 2"/>
          <p:cNvSpPr>
            <a:spLocks noGrp="1" noRot="1" noChangeAspect="1" noChangeArrowheads="1" noTextEdit="1"/>
          </p:cNvSpPr>
          <p:nvPr>
            <p:ph type="sldImg"/>
          </p:nvPr>
        </p:nvSpPr>
        <p:spPr>
          <a:xfrm>
            <a:off x="1154113" y="701675"/>
            <a:ext cx="4624387" cy="3467100"/>
          </a:xfrm>
          <a:ln/>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a:xfrm>
            <a:off x="4040630" y="109776"/>
            <a:ext cx="2240654" cy="20175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802.11-14/0158r0</a:t>
            </a:r>
          </a:p>
        </p:txBody>
      </p:sp>
      <p:sp>
        <p:nvSpPr>
          <p:cNvPr id="256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July 2013</a:t>
            </a:r>
          </a:p>
        </p:txBody>
      </p:sp>
      <p:sp>
        <p:nvSpPr>
          <p:cNvPr id="25604" name="Rectangle 6"/>
          <p:cNvSpPr>
            <a:spLocks noGrp="1" noChangeArrowheads="1"/>
          </p:cNvSpPr>
          <p:nvPr>
            <p:ph type="ftr" sz="quarter" idx="4"/>
          </p:nvPr>
        </p:nvSpPr>
        <p:spPr>
          <a:xfrm>
            <a:off x="4082753" y="8985317"/>
            <a:ext cx="2198531" cy="17208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cs typeface="ＭＳ Ｐゴシック" charset="0"/>
              </a:rPr>
              <a:t>Joe Kwak, InterDigital</a:t>
            </a:r>
          </a:p>
        </p:txBody>
      </p:sp>
      <p:sp>
        <p:nvSpPr>
          <p:cNvPr id="25605" name="Rectangle 7"/>
          <p:cNvSpPr>
            <a:spLocks noGrp="1" noChangeArrowheads="1"/>
          </p:cNvSpPr>
          <p:nvPr>
            <p:ph type="sldNum" sz="quarter" idx="5"/>
          </p:nvPr>
        </p:nvSpPr>
        <p:spPr>
          <a:xfrm>
            <a:off x="3309947" y="8985317"/>
            <a:ext cx="424477" cy="17208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061A275-C98A-9747-AFF7-553B387FDE70}" type="slidenum">
              <a:rPr lang="en-US"/>
              <a:pPr/>
              <a:t>8</a:t>
            </a:fld>
            <a:endParaRPr lang="en-US"/>
          </a:p>
        </p:txBody>
      </p:sp>
      <p:sp>
        <p:nvSpPr>
          <p:cNvPr id="25606" name="Rectangle 2"/>
          <p:cNvSpPr>
            <a:spLocks noGrp="1" noRot="1" noChangeAspect="1" noChangeArrowheads="1" noTextEdit="1"/>
          </p:cNvSpPr>
          <p:nvPr>
            <p:ph type="sldImg"/>
          </p:nvPr>
        </p:nvSpPr>
        <p:spPr>
          <a:xfrm>
            <a:off x="1154113" y="701675"/>
            <a:ext cx="4624387" cy="3467100"/>
          </a:xfrm>
          <a:ln/>
        </p:spPr>
      </p:sp>
      <p:sp>
        <p:nvSpPr>
          <p:cNvPr id="256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40630" y="109776"/>
            <a:ext cx="2240654" cy="20175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802.11-14/0158r0</a:t>
            </a:r>
          </a:p>
        </p:txBody>
      </p:sp>
      <p:sp>
        <p:nvSpPr>
          <p:cNvPr id="2662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July 2013</a:t>
            </a:r>
          </a:p>
        </p:txBody>
      </p:sp>
      <p:sp>
        <p:nvSpPr>
          <p:cNvPr id="26628" name="Rectangle 6"/>
          <p:cNvSpPr>
            <a:spLocks noGrp="1" noChangeArrowheads="1"/>
          </p:cNvSpPr>
          <p:nvPr>
            <p:ph type="ftr" sz="quarter" idx="4"/>
          </p:nvPr>
        </p:nvSpPr>
        <p:spPr>
          <a:xfrm>
            <a:off x="4082753" y="8985317"/>
            <a:ext cx="2198531" cy="17208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cs typeface="ＭＳ Ｐゴシック" charset="0"/>
              </a:rPr>
              <a:t>Joe Kwak, InterDigital</a:t>
            </a:r>
          </a:p>
        </p:txBody>
      </p:sp>
      <p:sp>
        <p:nvSpPr>
          <p:cNvPr id="26629" name="Rectangle 7"/>
          <p:cNvSpPr>
            <a:spLocks noGrp="1" noChangeArrowheads="1"/>
          </p:cNvSpPr>
          <p:nvPr>
            <p:ph type="sldNum" sz="quarter" idx="5"/>
          </p:nvPr>
        </p:nvSpPr>
        <p:spPr>
          <a:xfrm>
            <a:off x="3309947" y="8985317"/>
            <a:ext cx="424477" cy="17208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cs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16B6FB8D-AF14-674F-926A-D9B0A8345618}" type="slidenum">
              <a:rPr lang="en-US"/>
              <a:pPr/>
              <a:t>9</a:t>
            </a:fld>
            <a:endParaRPr lang="en-US"/>
          </a:p>
        </p:txBody>
      </p:sp>
      <p:sp>
        <p:nvSpPr>
          <p:cNvPr id="26630" name="Rectangle 2"/>
          <p:cNvSpPr>
            <a:spLocks noGrp="1" noRot="1" noChangeAspect="1" noChangeArrowheads="1" noTextEdit="1"/>
          </p:cNvSpPr>
          <p:nvPr>
            <p:ph type="sldImg"/>
          </p:nvPr>
        </p:nvSpPr>
        <p:spPr>
          <a:xfrm>
            <a:off x="1154113" y="701675"/>
            <a:ext cx="4624387" cy="3467100"/>
          </a:xfrm>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Month Year</a:t>
            </a:r>
            <a:endParaRPr lang="en-GB"/>
          </a:p>
        </p:txBody>
      </p:sp>
      <p:sp>
        <p:nvSpPr>
          <p:cNvPr id="5" name="Footer Placeholder 4"/>
          <p:cNvSpPr>
            <a:spLocks noGrp="1"/>
          </p:cNvSpPr>
          <p:nvPr>
            <p:ph type="ftr" idx="11"/>
          </p:nvPr>
        </p:nvSpPr>
        <p:spPr/>
        <p:txBody>
          <a:bodyPr/>
          <a:lstStyle>
            <a:lvl1pPr>
              <a:defRPr/>
            </a:lvl1pPr>
          </a:lstStyle>
          <a:p>
            <a:r>
              <a:rPr lang="en-GB" dirty="0" err="1" smtClean="0"/>
              <a:t>InterDigital</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John Doe, Some Company</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Month Year</a:t>
            </a:r>
            <a:endParaRPr lang="en-GB" dirty="0"/>
          </a:p>
        </p:txBody>
      </p:sp>
    </p:spTree>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Month Year</a:t>
            </a:r>
            <a:endParaRPr lang="en-GB"/>
          </a:p>
        </p:txBody>
      </p:sp>
      <p:sp>
        <p:nvSpPr>
          <p:cNvPr id="5" name="Footer Placeholder 4"/>
          <p:cNvSpPr>
            <a:spLocks noGrp="1"/>
          </p:cNvSpPr>
          <p:nvPr>
            <p:ph type="ftr" idx="11"/>
          </p:nvPr>
        </p:nvSpPr>
        <p:spPr/>
        <p:txBody>
          <a:bodyPr/>
          <a:lstStyle>
            <a:lvl1pPr>
              <a:defRPr/>
            </a:lvl1pPr>
          </a:lstStyle>
          <a:p>
            <a:r>
              <a:rPr lang="en-GB" smtClean="0"/>
              <a:t>John Doe, Some Company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Month Year</a:t>
            </a:r>
            <a:endParaRPr lang="en-GB"/>
          </a:p>
        </p:txBody>
      </p:sp>
      <p:sp>
        <p:nvSpPr>
          <p:cNvPr id="6" name="Footer Placeholder 5"/>
          <p:cNvSpPr>
            <a:spLocks noGrp="1"/>
          </p:cNvSpPr>
          <p:nvPr>
            <p:ph type="ftr" idx="11"/>
          </p:nvPr>
        </p:nvSpPr>
        <p:spPr/>
        <p:txBody>
          <a:bodyPr/>
          <a:lstStyle>
            <a:lvl1pPr>
              <a:defRPr/>
            </a:lvl1pPr>
          </a:lstStyle>
          <a:p>
            <a:r>
              <a:rPr lang="en-GB" smtClean="0"/>
              <a:t>John Doe, Some Company</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Month Year</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John Doe, Some Company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Month Year</a:t>
            </a:r>
            <a:endParaRPr lang="en-GB"/>
          </a:p>
        </p:txBody>
      </p:sp>
      <p:sp>
        <p:nvSpPr>
          <p:cNvPr id="4" name="Footer Placeholder 3"/>
          <p:cNvSpPr>
            <a:spLocks noGrp="1"/>
          </p:cNvSpPr>
          <p:nvPr>
            <p:ph type="ftr" idx="11"/>
          </p:nvPr>
        </p:nvSpPr>
        <p:spPr/>
        <p:txBody>
          <a:bodyPr/>
          <a:lstStyle>
            <a:lvl1pPr>
              <a:defRPr/>
            </a:lvl1pPr>
          </a:lstStyle>
          <a:p>
            <a:r>
              <a:rPr lang="en-GB" smtClean="0"/>
              <a:t>John Doe, Some Company</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Month Year</a:t>
            </a:r>
            <a:endParaRPr lang="en-GB"/>
          </a:p>
        </p:txBody>
      </p:sp>
      <p:sp>
        <p:nvSpPr>
          <p:cNvPr id="3" name="Footer Placeholder 2"/>
          <p:cNvSpPr>
            <a:spLocks noGrp="1"/>
          </p:cNvSpPr>
          <p:nvPr>
            <p:ph type="ftr" idx="11"/>
          </p:nvPr>
        </p:nvSpPr>
        <p:spPr/>
        <p:txBody>
          <a:bodyPr/>
          <a:lstStyle>
            <a:lvl1pPr>
              <a:defRPr/>
            </a:lvl1pPr>
          </a:lstStyle>
          <a:p>
            <a:r>
              <a:rPr lang="en-GB" smtClean="0"/>
              <a:t>John Doe, Some Company</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Month Year</a:t>
            </a:r>
            <a:endParaRPr lang="en-GB"/>
          </a:p>
        </p:txBody>
      </p:sp>
      <p:sp>
        <p:nvSpPr>
          <p:cNvPr id="5" name="Footer Placeholder 4"/>
          <p:cNvSpPr>
            <a:spLocks noGrp="1"/>
          </p:cNvSpPr>
          <p:nvPr>
            <p:ph type="ftr" idx="11"/>
          </p:nvPr>
        </p:nvSpPr>
        <p:spPr/>
        <p:txBody>
          <a:bodyPr/>
          <a:lstStyle>
            <a:lvl1pPr>
              <a:defRPr/>
            </a:lvl1pPr>
          </a:lstStyle>
          <a:p>
            <a:r>
              <a:rPr lang="en-GB" smtClean="0"/>
              <a:t>John Doe, Some Company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Month Year</a:t>
            </a:r>
            <a:endParaRPr lang="en-GB"/>
          </a:p>
        </p:txBody>
      </p:sp>
      <p:sp>
        <p:nvSpPr>
          <p:cNvPr id="5" name="Footer Placeholder 4"/>
          <p:cNvSpPr>
            <a:spLocks noGrp="1"/>
          </p:cNvSpPr>
          <p:nvPr>
            <p:ph type="ftr" idx="11"/>
          </p:nvPr>
        </p:nvSpPr>
        <p:spPr/>
        <p:txBody>
          <a:bodyPr/>
          <a:lstStyle>
            <a:lvl1pPr>
              <a:defRPr/>
            </a:lvl1pPr>
          </a:lstStyle>
          <a:p>
            <a:r>
              <a:rPr lang="en-GB" smtClean="0"/>
              <a:t>John Doe, Some Company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2014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err="1" smtClean="0"/>
              <a:t>InterDigital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802.11-14</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/0835r0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xmlns:p14="http://schemas.microsoft.com/office/powerpoint/2010/mai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oleObject1.bin"/><Relationship Id="rId5" Type="http://schemas.openxmlformats.org/officeDocument/2006/relationships/oleObject" Target="../embeddings/Microsoft_Word_97_-_2004_Document1.doc"/><Relationship Id="rId6"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2.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Month Year</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err="1" smtClean="0"/>
              <a:t>InterDigital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Functional Requirements Comments</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2014-07-15</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00381437"/>
              </p:ext>
            </p:extLst>
          </p:nvPr>
        </p:nvGraphicFramePr>
        <p:xfrm>
          <a:off x="508000" y="2351088"/>
          <a:ext cx="8156575" cy="2354262"/>
        </p:xfrm>
        <a:graphic>
          <a:graphicData uri="http://schemas.openxmlformats.org/presentationml/2006/ole">
            <mc:AlternateContent xmlns:mc="http://schemas.openxmlformats.org/markup-compatibility/2006">
              <mc:Choice xmlns:v="urn:schemas-microsoft-com:vml" Requires="v">
                <p:oleObj spid="_x0000_s3096" name="Document" r:id="rId5" imgW="8255000" imgH="2387600" progId="Word.Document.8">
                  <p:embed/>
                </p:oleObj>
              </mc:Choice>
              <mc:Fallback>
                <p:oleObj name="Document" r:id="rId5" imgW="8255000" imgH="2387600" progId="Word.Document.8">
                  <p:embed/>
                  <p:pic>
                    <p:nvPicPr>
                      <p:cNvPr id="0" name="Picture 3"/>
                      <p:cNvPicPr>
                        <a:picLocks noChangeAspect="1" noChangeArrowheads="1"/>
                      </p:cNvPicPr>
                      <p:nvPr/>
                    </p:nvPicPr>
                    <p:blipFill>
                      <a:blip r:embed="rId6"/>
                      <a:srcRect/>
                      <a:stretch>
                        <a:fillRect/>
                      </a:stretch>
                    </p:blipFill>
                    <p:spPr bwMode="auto">
                      <a:xfrm>
                        <a:off x="508000" y="2351088"/>
                        <a:ext cx="8156575" cy="2354262"/>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Footer Placeholder 4"/>
          <p:cNvSpPr>
            <a:spLocks noGrp="1"/>
          </p:cNvSpPr>
          <p:nvPr>
            <p:ph type="ftr" sz="quarter" idx="4294967295"/>
          </p:nvPr>
        </p:nvSpPr>
        <p:spPr>
          <a:xfrm>
            <a:off x="7134225" y="6475413"/>
            <a:ext cx="1409700" cy="1841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Joe Kwak, InterDigital</a:t>
            </a:r>
          </a:p>
        </p:txBody>
      </p:sp>
      <p:sp>
        <p:nvSpPr>
          <p:cNvPr id="1843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F973F5C6-C2C8-C045-ACB0-47BCC062AEFC}" type="slidenum">
              <a:rPr lang="en-US"/>
              <a:pPr/>
              <a:t>10</a:t>
            </a:fld>
            <a:endParaRPr lang="en-US"/>
          </a:p>
        </p:txBody>
      </p:sp>
      <p:sp>
        <p:nvSpPr>
          <p:cNvPr id="18436" name="Rectangle 2"/>
          <p:cNvSpPr>
            <a:spLocks noGrp="1" noChangeArrowheads="1"/>
          </p:cNvSpPr>
          <p:nvPr>
            <p:ph type="title"/>
          </p:nvPr>
        </p:nvSpPr>
        <p:spPr>
          <a:xfrm>
            <a:off x="684213" y="260350"/>
            <a:ext cx="7772400" cy="1066800"/>
          </a:xfrm>
        </p:spPr>
        <p:txBody>
          <a:bodyPr/>
          <a:lstStyle/>
          <a:p>
            <a:r>
              <a:rPr lang="en-US">
                <a:latin typeface="Times New Roman" charset="0"/>
                <a:ea typeface="ＭＳ Ｐゴシック" charset="0"/>
              </a:rPr>
              <a:t>Access Efficiency </a:t>
            </a:r>
          </a:p>
        </p:txBody>
      </p:sp>
      <p:sp>
        <p:nvSpPr>
          <p:cNvPr id="18437" name="Rectangle 3"/>
          <p:cNvSpPr>
            <a:spLocks noGrp="1" noChangeArrowheads="1"/>
          </p:cNvSpPr>
          <p:nvPr>
            <p:ph type="body" idx="1"/>
          </p:nvPr>
        </p:nvSpPr>
        <p:spPr>
          <a:xfrm>
            <a:off x="323850" y="836613"/>
            <a:ext cx="8604250" cy="5111750"/>
          </a:xfrm>
        </p:spPr>
        <p:txBody>
          <a:bodyPr/>
          <a:lstStyle/>
          <a:p>
            <a:pPr lvl="1"/>
            <a:endParaRPr lang="en-GB">
              <a:latin typeface="Times New Roman" charset="0"/>
              <a:ea typeface="ＭＳ Ｐゴシック" charset="0"/>
            </a:endParaRPr>
          </a:p>
          <a:p>
            <a:r>
              <a:rPr lang="en-GB">
                <a:latin typeface="Times New Roman" charset="0"/>
                <a:ea typeface="ＭＳ Ｐゴシック" charset="0"/>
              </a:rPr>
              <a:t>The market success of mobile WLAN devices has led to degraded user experience in hotspots with dense STAs</a:t>
            </a:r>
          </a:p>
          <a:p>
            <a:r>
              <a:rPr lang="en-GB">
                <a:latin typeface="Times New Roman" charset="0"/>
                <a:ea typeface="ＭＳ Ｐゴシック" charset="0"/>
              </a:rPr>
              <a:t>Carriers have presented many HEW contributions highlighting the severe problems experienced today by WLAN users in overloaded public hotspots.</a:t>
            </a:r>
          </a:p>
          <a:p>
            <a:r>
              <a:rPr lang="en-GB">
                <a:latin typeface="Times New Roman" charset="0"/>
                <a:ea typeface="ＭＳ Ｐゴシック" charset="0"/>
              </a:rPr>
              <a:t>Efficiency of WLAN channel use can be as low as 10% in certain conditions.  This means that successful WLAN data transmission is reduced to 10% while 90% of channel is wasted on control and management frames and unsuccessful data transmissions (collisions).  </a:t>
            </a:r>
          </a:p>
          <a:p>
            <a:r>
              <a:rPr lang="en-GB">
                <a:latin typeface="Times New Roman" charset="0"/>
                <a:ea typeface="ＭＳ Ｐゴシック" charset="0"/>
              </a:rPr>
              <a:t>HEW must address this problem in a meaningful way.</a:t>
            </a:r>
          </a:p>
          <a:p>
            <a:r>
              <a:rPr lang="en-GB">
                <a:latin typeface="Times New Roman" charset="0"/>
                <a:ea typeface="ＭＳ Ｐゴシック" charset="0"/>
              </a:rPr>
              <a:t>An Access Efficiency Requirement for HEW would provide a solution for overloaded hotspots.</a:t>
            </a:r>
          </a:p>
        </p:txBody>
      </p:sp>
      <p:sp>
        <p:nvSpPr>
          <p:cNvPr id="18438" name="Date Placeholder 3"/>
          <p:cNvSpPr>
            <a:spLocks noGrp="1"/>
          </p:cNvSpPr>
          <p:nvPr>
            <p:ph type="dt" sz="quarter" idx="4294967295"/>
          </p:nvPr>
        </p:nvSpPr>
        <p:spPr>
          <a:xfrm>
            <a:off x="696913" y="333375"/>
            <a:ext cx="1182687" cy="276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a:t>March 2014</a:t>
            </a:r>
            <a:endParaRPr lang="en-GB" sz="1800"/>
          </a:p>
        </p:txBody>
      </p:sp>
    </p:spTree>
    <p:extLst>
      <p:ext uri="{BB962C8B-B14F-4D97-AF65-F5344CB8AC3E}">
        <p14:creationId xmlns:p14="http://schemas.microsoft.com/office/powerpoint/2010/main" val="166375806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Footer Placeholder 4"/>
          <p:cNvSpPr>
            <a:spLocks noGrp="1"/>
          </p:cNvSpPr>
          <p:nvPr>
            <p:ph type="ftr" sz="quarter" idx="4294967295"/>
          </p:nvPr>
        </p:nvSpPr>
        <p:spPr>
          <a:xfrm>
            <a:off x="7134225" y="6475413"/>
            <a:ext cx="1409700" cy="1841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Joe Kwak, InterDigital</a:t>
            </a:r>
          </a:p>
        </p:txBody>
      </p:sp>
      <p:sp>
        <p:nvSpPr>
          <p:cNvPr id="1945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9E0D6F29-8022-1C44-93F9-017CAD6768F2}" type="slidenum">
              <a:rPr lang="en-US"/>
              <a:pPr/>
              <a:t>11</a:t>
            </a:fld>
            <a:endParaRPr lang="en-US"/>
          </a:p>
        </p:txBody>
      </p:sp>
      <p:sp>
        <p:nvSpPr>
          <p:cNvPr id="19460" name="Rectangle 2"/>
          <p:cNvSpPr>
            <a:spLocks noGrp="1" noChangeArrowheads="1"/>
          </p:cNvSpPr>
          <p:nvPr>
            <p:ph type="title"/>
          </p:nvPr>
        </p:nvSpPr>
        <p:spPr>
          <a:xfrm>
            <a:off x="684213" y="260350"/>
            <a:ext cx="7772400" cy="1066800"/>
          </a:xfrm>
        </p:spPr>
        <p:txBody>
          <a:bodyPr/>
          <a:lstStyle/>
          <a:p>
            <a:r>
              <a:rPr lang="en-US">
                <a:latin typeface="Times New Roman" charset="0"/>
                <a:ea typeface="ＭＳ Ｐゴシック" charset="0"/>
              </a:rPr>
              <a:t>Collisions in Saturated Channels </a:t>
            </a:r>
          </a:p>
        </p:txBody>
      </p:sp>
      <p:sp>
        <p:nvSpPr>
          <p:cNvPr id="19461" name="Rectangle 3"/>
          <p:cNvSpPr>
            <a:spLocks noGrp="1" noChangeArrowheads="1"/>
          </p:cNvSpPr>
          <p:nvPr>
            <p:ph type="body" idx="1"/>
          </p:nvPr>
        </p:nvSpPr>
        <p:spPr>
          <a:xfrm>
            <a:off x="323850" y="1125538"/>
            <a:ext cx="8604250" cy="5111750"/>
          </a:xfrm>
        </p:spPr>
        <p:txBody>
          <a:bodyPr/>
          <a:lstStyle/>
          <a:p>
            <a:pPr lvl="1"/>
            <a:endParaRPr lang="en-GB">
              <a:latin typeface="Times New Roman" charset="0"/>
              <a:ea typeface="ＭＳ Ｐゴシック" charset="0"/>
            </a:endParaRPr>
          </a:p>
          <a:p>
            <a:endParaRPr lang="en-GB">
              <a:latin typeface="Times New Roman" charset="0"/>
              <a:ea typeface="ＭＳ Ｐゴシック" charset="0"/>
            </a:endParaRPr>
          </a:p>
        </p:txBody>
      </p:sp>
      <p:sp>
        <p:nvSpPr>
          <p:cNvPr id="19462" name="Date Placeholder 3"/>
          <p:cNvSpPr>
            <a:spLocks noGrp="1"/>
          </p:cNvSpPr>
          <p:nvPr>
            <p:ph type="dt" sz="quarter" idx="4294967295"/>
          </p:nvPr>
        </p:nvSpPr>
        <p:spPr>
          <a:xfrm>
            <a:off x="696913" y="333375"/>
            <a:ext cx="1182687" cy="276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a:t>March 2014</a:t>
            </a:r>
            <a:endParaRPr lang="en-GB" sz="1800"/>
          </a:p>
        </p:txBody>
      </p:sp>
      <p:pic>
        <p:nvPicPr>
          <p:cNvPr id="19463" name="Picture 6" descr="CHART_ cropped_CollisionProbInSaturatedChans.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763713" y="981075"/>
            <a:ext cx="5111750" cy="4875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64" name="TextBox 7"/>
          <p:cNvSpPr txBox="1">
            <a:spLocks noChangeArrowheads="1"/>
          </p:cNvSpPr>
          <p:nvPr/>
        </p:nvSpPr>
        <p:spPr bwMode="auto">
          <a:xfrm>
            <a:off x="471488" y="5661025"/>
            <a:ext cx="8672512"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600" b="1"/>
              <a:t>Collisions waste  more than 70% of channel time in overloaded BSSs  when channel is saturated, </a:t>
            </a:r>
          </a:p>
          <a:p>
            <a:r>
              <a:rPr lang="en-US" sz="1600" b="1"/>
              <a:t>i.e. available traffic far exceeds channel capability.  [3] [4]</a:t>
            </a:r>
            <a:endParaRPr lang="en-CA" sz="1600" b="1"/>
          </a:p>
        </p:txBody>
      </p:sp>
    </p:spTree>
    <p:extLst>
      <p:ext uri="{BB962C8B-B14F-4D97-AF65-F5344CB8AC3E}">
        <p14:creationId xmlns:p14="http://schemas.microsoft.com/office/powerpoint/2010/main" val="3995976996"/>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Footer Placeholder 4"/>
          <p:cNvSpPr>
            <a:spLocks noGrp="1"/>
          </p:cNvSpPr>
          <p:nvPr>
            <p:ph type="ftr" sz="quarter" idx="4294967295"/>
          </p:nvPr>
        </p:nvSpPr>
        <p:spPr>
          <a:xfrm>
            <a:off x="7134225" y="6475413"/>
            <a:ext cx="1409700" cy="1841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Joe Kwak, InterDigital</a:t>
            </a:r>
          </a:p>
        </p:txBody>
      </p:sp>
      <p:sp>
        <p:nvSpPr>
          <p:cNvPr id="2048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82690DB-64FC-554A-95F9-6ECF4BC2AB50}" type="slidenum">
              <a:rPr lang="en-US"/>
              <a:pPr/>
              <a:t>12</a:t>
            </a:fld>
            <a:endParaRPr lang="en-US"/>
          </a:p>
        </p:txBody>
      </p:sp>
      <p:sp>
        <p:nvSpPr>
          <p:cNvPr id="20484" name="Rectangle 2"/>
          <p:cNvSpPr>
            <a:spLocks noGrp="1" noChangeArrowheads="1"/>
          </p:cNvSpPr>
          <p:nvPr>
            <p:ph type="title"/>
          </p:nvPr>
        </p:nvSpPr>
        <p:spPr>
          <a:xfrm>
            <a:off x="684213" y="260350"/>
            <a:ext cx="7772400" cy="1066800"/>
          </a:xfrm>
        </p:spPr>
        <p:txBody>
          <a:bodyPr/>
          <a:lstStyle/>
          <a:p>
            <a:r>
              <a:rPr lang="en-US">
                <a:latin typeface="Times New Roman" charset="0"/>
                <a:ea typeface="ＭＳ Ｐゴシック" charset="0"/>
              </a:rPr>
              <a:t>Access Efficiency Draft Requirement</a:t>
            </a:r>
          </a:p>
        </p:txBody>
      </p:sp>
      <p:sp>
        <p:nvSpPr>
          <p:cNvPr id="20485" name="Date Placeholder 3"/>
          <p:cNvSpPr>
            <a:spLocks noGrp="1"/>
          </p:cNvSpPr>
          <p:nvPr>
            <p:ph type="dt" sz="quarter" idx="4294967295"/>
          </p:nvPr>
        </p:nvSpPr>
        <p:spPr>
          <a:xfrm>
            <a:off x="696913" y="333375"/>
            <a:ext cx="1182687" cy="276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dirty="0"/>
              <a:t>March 2014</a:t>
            </a:r>
            <a:endParaRPr lang="en-GB" sz="1800" dirty="0"/>
          </a:p>
        </p:txBody>
      </p:sp>
      <p:sp>
        <p:nvSpPr>
          <p:cNvPr id="20486" name="Content Placeholder 7"/>
          <p:cNvSpPr>
            <a:spLocks noGrp="1"/>
          </p:cNvSpPr>
          <p:nvPr>
            <p:ph idx="1"/>
          </p:nvPr>
        </p:nvSpPr>
        <p:spPr>
          <a:xfrm>
            <a:off x="323850" y="1125538"/>
            <a:ext cx="7772400" cy="4114800"/>
          </a:xfrm>
        </p:spPr>
        <p:txBody>
          <a:bodyPr/>
          <a:lstStyle/>
          <a:p>
            <a:r>
              <a:rPr lang="en-US" sz="1800">
                <a:latin typeface="Times New Roman" charset="0"/>
                <a:ea typeface="ＭＳ Ｐゴシック" charset="0"/>
              </a:rPr>
              <a:t>The TGax amendment shall provide a mechanism to increase BSS channel access efficiency in overloaded channel scenarios with many associated STAs. Access Efficiency(AccEff) is calculated by dividing the BSS Average Total Throughput by the BSS Throughput Time-Averaged Data Rate. The TGax amendment shall provide at least one mode of operation capable of achieving 60% or greater AccEff when compared to scenarios providing 20-25%AccEff when using existing IEEE 802.11 standard and its amendments operating in the same band (IEEE 802.11n in 2.4 GHz and IEEE 802.11ac in 5 GHz), in the same deployment scenario and with the same number of STAs and traffic loading.</a:t>
            </a:r>
            <a:endParaRPr lang="en-CA" sz="1800">
              <a:latin typeface="Times New Roman" charset="0"/>
              <a:ea typeface="ＭＳ Ｐゴシック" charset="0"/>
            </a:endParaRPr>
          </a:p>
        </p:txBody>
      </p:sp>
    </p:spTree>
    <p:extLst>
      <p:ext uri="{BB962C8B-B14F-4D97-AF65-F5344CB8AC3E}">
        <p14:creationId xmlns:p14="http://schemas.microsoft.com/office/powerpoint/2010/main" val="247293630"/>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Footer Placeholder 4"/>
          <p:cNvSpPr>
            <a:spLocks noGrp="1"/>
          </p:cNvSpPr>
          <p:nvPr>
            <p:ph type="ftr" sz="quarter" idx="4294967295"/>
          </p:nvPr>
        </p:nvSpPr>
        <p:spPr>
          <a:xfrm>
            <a:off x="7134225" y="6475413"/>
            <a:ext cx="1409700" cy="1841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Joe Kwak, InterDigital</a:t>
            </a:r>
          </a:p>
        </p:txBody>
      </p:sp>
      <p:sp>
        <p:nvSpPr>
          <p:cNvPr id="2150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CA20331A-E5AA-074D-8B36-6D002974C11D}" type="slidenum">
              <a:rPr lang="en-US"/>
              <a:pPr/>
              <a:t>13</a:t>
            </a:fld>
            <a:endParaRPr lang="en-US"/>
          </a:p>
        </p:txBody>
      </p:sp>
      <p:sp>
        <p:nvSpPr>
          <p:cNvPr id="21508" name="Rectangle 2"/>
          <p:cNvSpPr>
            <a:spLocks noGrp="1" noChangeArrowheads="1"/>
          </p:cNvSpPr>
          <p:nvPr>
            <p:ph type="title"/>
          </p:nvPr>
        </p:nvSpPr>
        <p:spPr>
          <a:xfrm>
            <a:off x="684213" y="260350"/>
            <a:ext cx="7772400" cy="1066800"/>
          </a:xfrm>
        </p:spPr>
        <p:txBody>
          <a:bodyPr/>
          <a:lstStyle/>
          <a:p>
            <a:r>
              <a:rPr lang="en-US" dirty="0">
                <a:latin typeface="Times New Roman" charset="0"/>
                <a:ea typeface="ＭＳ Ｐゴシック" charset="0"/>
              </a:rPr>
              <a:t>References</a:t>
            </a:r>
          </a:p>
        </p:txBody>
      </p:sp>
      <p:sp>
        <p:nvSpPr>
          <p:cNvPr id="21509" name="Rectangle 3"/>
          <p:cNvSpPr>
            <a:spLocks noGrp="1" noChangeArrowheads="1"/>
          </p:cNvSpPr>
          <p:nvPr>
            <p:ph type="body" idx="1"/>
          </p:nvPr>
        </p:nvSpPr>
        <p:spPr>
          <a:xfrm>
            <a:off x="250825" y="1196975"/>
            <a:ext cx="8604250" cy="5111750"/>
          </a:xfrm>
        </p:spPr>
        <p:txBody>
          <a:bodyPr/>
          <a:lstStyle/>
          <a:p>
            <a:pPr marL="457200" indent="-457200">
              <a:buFont typeface="Times New Roman" charset="0"/>
              <a:buAutoNum type="arabicPeriod"/>
            </a:pPr>
            <a:r>
              <a:rPr lang="en-US" b="0" dirty="0">
                <a:latin typeface="Times New Roman" charset="0"/>
                <a:ea typeface="ＭＳ Ｐゴシック" charset="0"/>
              </a:rPr>
              <a:t>11-13-1158-00-0hew-video-traffic-and-applications-for-hew, Carney et al, Sony.</a:t>
            </a:r>
          </a:p>
          <a:p>
            <a:pPr marL="457200" indent="-457200">
              <a:buFont typeface="Times New Roman" charset="0"/>
              <a:buAutoNum type="arabicPeriod"/>
            </a:pPr>
            <a:r>
              <a:rPr lang="en-GB" b="0" dirty="0">
                <a:latin typeface="Times New Roman" charset="0"/>
                <a:ea typeface="ＭＳ Ｐゴシック" charset="0"/>
              </a:rPr>
              <a:t>11-13-1159-01-0hew-video-app-performance-requirements-and-simulation-paramters, G. Li &amp; Y. Liao, Intel.</a:t>
            </a:r>
          </a:p>
          <a:p>
            <a:pPr marL="457200" indent="-457200">
              <a:buFont typeface="Times New Roman" charset="0"/>
              <a:buAutoNum type="arabicPeriod"/>
            </a:pPr>
            <a:r>
              <a:rPr lang="en-CA" b="0" dirty="0">
                <a:latin typeface="Times New Roman" charset="0"/>
                <a:ea typeface="ＭＳ Ｐゴシック" charset="0"/>
              </a:rPr>
              <a:t>H. L. Vu, T. Sakurai, “Collision Probability in Saturated IEEE 802.11 Networks”, Australian Telecommunication Networks &amp; Applications Conference (ATNAC), December 2006.</a:t>
            </a:r>
            <a:endParaRPr lang="en-GB" b="0" dirty="0">
              <a:latin typeface="Times New Roman" charset="0"/>
              <a:ea typeface="ＭＳ Ｐゴシック" charset="0"/>
            </a:endParaRPr>
          </a:p>
          <a:p>
            <a:pPr marL="457200" indent="-457200">
              <a:buFont typeface="Times New Roman" charset="0"/>
              <a:buAutoNum type="arabicPeriod"/>
            </a:pPr>
            <a:r>
              <a:rPr lang="en-GB" b="0" dirty="0">
                <a:latin typeface="Times New Roman" charset="0"/>
                <a:ea typeface="ＭＳ Ｐゴシック" charset="0"/>
              </a:rPr>
              <a:t>11-13-0505-00-0hew-mac-efficiecy-analysis-for-hew-sg,  Park &amp; </a:t>
            </a:r>
            <a:r>
              <a:rPr lang="en-GB" b="0" dirty="0" err="1">
                <a:latin typeface="Times New Roman" charset="0"/>
                <a:ea typeface="ＭＳ Ｐゴシック" charset="0"/>
              </a:rPr>
              <a:t>Akhmetov</a:t>
            </a:r>
            <a:r>
              <a:rPr lang="en-GB" b="0" dirty="0">
                <a:latin typeface="Times New Roman" charset="0"/>
                <a:ea typeface="ＭＳ Ｐゴシック" charset="0"/>
              </a:rPr>
              <a:t>, Intel.</a:t>
            </a:r>
          </a:p>
        </p:txBody>
      </p:sp>
      <p:sp>
        <p:nvSpPr>
          <p:cNvPr id="21510" name="Date Placeholder 3"/>
          <p:cNvSpPr>
            <a:spLocks noGrp="1"/>
          </p:cNvSpPr>
          <p:nvPr>
            <p:ph type="dt" sz="quarter" idx="4294967295"/>
          </p:nvPr>
        </p:nvSpPr>
        <p:spPr>
          <a:xfrm>
            <a:off x="696913" y="333375"/>
            <a:ext cx="1182687" cy="276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a:t>March 2014</a:t>
            </a:r>
            <a:endParaRPr lang="en-GB" sz="1800"/>
          </a:p>
        </p:txBody>
      </p:sp>
    </p:spTree>
    <p:extLst>
      <p:ext uri="{BB962C8B-B14F-4D97-AF65-F5344CB8AC3E}">
        <p14:creationId xmlns:p14="http://schemas.microsoft.com/office/powerpoint/2010/main" val="10899444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dirty="0" smtClean="0"/>
              <a:t>Month Year</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err="1" smtClean="0"/>
              <a:t>InterDigital</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This contribution proposes changes to the Functional Requirements document in including:</a:t>
            </a:r>
          </a:p>
          <a:p>
            <a:pPr>
              <a:buFont typeface="Arial"/>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Clarification of the “5</a:t>
            </a:r>
            <a:r>
              <a:rPr lang="en-GB" baseline="30000" dirty="0" smtClean="0"/>
              <a:t>th</a:t>
            </a:r>
            <a:r>
              <a:rPr lang="en-GB" dirty="0" smtClean="0"/>
              <a:t> Percentile” Throughput Requirement</a:t>
            </a:r>
          </a:p>
          <a:p>
            <a:pPr>
              <a:buFont typeface="Arial"/>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A new “Packet Delay” requirement, and</a:t>
            </a:r>
            <a:endParaRPr lang="en-GB" dirty="0"/>
          </a:p>
          <a:p>
            <a:pPr>
              <a:buFont typeface="Arial"/>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A new “Access Efficiency” requirement</a:t>
            </a: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Month Year</a:t>
            </a:r>
            <a:endParaRPr lang="en-GB"/>
          </a:p>
        </p:txBody>
      </p:sp>
      <p:sp>
        <p:nvSpPr>
          <p:cNvPr id="5" name="Footer Placeholder 4"/>
          <p:cNvSpPr>
            <a:spLocks noGrp="1"/>
          </p:cNvSpPr>
          <p:nvPr>
            <p:ph type="ftr" idx="14"/>
          </p:nvPr>
        </p:nvSpPr>
        <p:spPr>
          <a:xfrm>
            <a:off x="6286512" y="6475413"/>
            <a:ext cx="2255826" cy="180975"/>
          </a:xfrm>
        </p:spPr>
        <p:txBody>
          <a:bodyPr/>
          <a:lstStyle/>
          <a:p>
            <a:r>
              <a:rPr lang="en-GB" dirty="0" err="1" smtClean="0"/>
              <a:t>InterDigital</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9217" name="Rectangle 1"/>
          <p:cNvSpPr>
            <a:spLocks noGrp="1" noChangeArrowheads="1"/>
          </p:cNvSpPr>
          <p:nvPr>
            <p:ph type="title"/>
          </p:nvPr>
        </p:nvSpPr>
        <p:spPr>
          <a:xfrm>
            <a:off x="685800" y="684213"/>
            <a:ext cx="7772400" cy="306387"/>
          </a:xfrm>
          <a:ln/>
        </p:spPr>
        <p:txBody>
          <a:bodyPr lIns="90000" tIns="46800" rIns="90000" bIns="46800"/>
          <a:lstStyle/>
          <a:p>
            <a:r>
              <a:rPr lang="en-US" sz="2800" dirty="0" smtClean="0"/>
              <a:t>The 5</a:t>
            </a:r>
            <a:r>
              <a:rPr lang="en-US" sz="2800" baseline="30000" dirty="0" smtClean="0"/>
              <a:t>th</a:t>
            </a:r>
            <a:r>
              <a:rPr lang="en-US" sz="2800" dirty="0" smtClean="0"/>
              <a:t> Percentile of per Station Throughput</a:t>
            </a:r>
            <a:endParaRPr lang="en-US" sz="2800" dirty="0"/>
          </a:p>
        </p:txBody>
      </p:sp>
      <p:sp>
        <p:nvSpPr>
          <p:cNvPr id="9218" name="Rectangle 2"/>
          <p:cNvSpPr>
            <a:spLocks noGrp="1" noChangeArrowheads="1"/>
          </p:cNvSpPr>
          <p:nvPr>
            <p:ph type="body" idx="1"/>
          </p:nvPr>
        </p:nvSpPr>
        <p:spPr>
          <a:xfrm>
            <a:off x="685800" y="1219200"/>
            <a:ext cx="7772400" cy="4876800"/>
          </a:xfrm>
          <a:ln/>
        </p:spPr>
        <p:txBody>
          <a:bodyPr/>
          <a:lstStyle/>
          <a:p>
            <a:pPr>
              <a:buFont typeface="Times New Roman" pitchFamily="16" charset="0"/>
              <a:buChar char="•"/>
            </a:pPr>
            <a:r>
              <a:rPr lang="en-GB" dirty="0" smtClean="0"/>
              <a:t>The current definition of 5</a:t>
            </a:r>
            <a:r>
              <a:rPr lang="en-GB" baseline="30000" dirty="0" smtClean="0"/>
              <a:t>th</a:t>
            </a:r>
            <a:r>
              <a:rPr lang="en-GB" dirty="0" smtClean="0"/>
              <a:t> Percentile Throughput needs additional clarification to be measurable:</a:t>
            </a:r>
          </a:p>
          <a:p>
            <a:pPr marL="0" lvl="0" indent="0"/>
            <a:r>
              <a:rPr lang="en-US" dirty="0" smtClean="0"/>
              <a:t>“</a:t>
            </a:r>
            <a:r>
              <a:rPr lang="en-US" sz="2000" b="0" i="1" dirty="0" smtClean="0"/>
              <a:t>The </a:t>
            </a:r>
            <a:r>
              <a:rPr lang="en-US" sz="2000" b="0" i="1" dirty="0"/>
              <a:t>TGax amendment shall provide a mechanism to improve the 5th percentile of per station throughput (measured at the MAC data service access point), compared  to the existing IEEE 802.11 standard and its amendments operating in the same band (IEEE 802.11n in 2.4 GHz and IEEE 802.11ac in 5 GHz) and in the same deployment scenario.</a:t>
            </a:r>
            <a:r>
              <a:rPr lang="en-US" dirty="0" smtClean="0"/>
              <a:t>”</a:t>
            </a:r>
            <a:endParaRPr lang="en-US" dirty="0"/>
          </a:p>
          <a:p>
            <a:pPr marL="0" indent="0"/>
            <a:r>
              <a:rPr lang="en-GB" dirty="0" smtClean="0"/>
              <a:t>We need to define: </a:t>
            </a:r>
          </a:p>
          <a:p>
            <a:pPr marL="457200" indent="-457200">
              <a:buFont typeface="+mj-lt"/>
              <a:buAutoNum type="arabicPeriod"/>
            </a:pPr>
            <a:r>
              <a:rPr lang="en-GB" dirty="0" smtClean="0"/>
              <a:t>Which STAs are considered when defining the group from which the 5</a:t>
            </a:r>
            <a:r>
              <a:rPr lang="en-GB" baseline="30000" dirty="0" smtClean="0"/>
              <a:t>th</a:t>
            </a:r>
            <a:r>
              <a:rPr lang="en-GB" dirty="0" smtClean="0"/>
              <a:t> Percentile STAs are chosen</a:t>
            </a:r>
          </a:p>
          <a:p>
            <a:pPr marL="457200" indent="-457200">
              <a:buFont typeface="+mj-lt"/>
              <a:buAutoNum type="arabicPeriod"/>
            </a:pPr>
            <a:r>
              <a:rPr lang="en-GB" dirty="0" smtClean="0"/>
              <a:t>Which scenario(s) are to be considered</a:t>
            </a:r>
          </a:p>
          <a:p>
            <a:pPr marL="457200" indent="-457200">
              <a:buFont typeface="+mj-lt"/>
              <a:buAutoNum type="arabicPeriod"/>
            </a:pPr>
            <a:r>
              <a:rPr lang="en-GB" dirty="0" smtClean="0"/>
              <a:t>The measures of throughput used to define a 5</a:t>
            </a:r>
            <a:r>
              <a:rPr lang="en-GB" baseline="30000" dirty="0" smtClean="0"/>
              <a:t>th</a:t>
            </a:r>
            <a:r>
              <a:rPr lang="en-GB" dirty="0" smtClean="0"/>
              <a:t> Percentile STA </a:t>
            </a:r>
          </a:p>
          <a:p>
            <a:pPr marL="457200" indent="-457200">
              <a:buFont typeface="+mj-lt"/>
              <a:buAutoNum type="arabicPeriod"/>
            </a:pPr>
            <a:endParaRPr lang="en-GB" dirty="0" smtClean="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Month Year</a:t>
            </a:r>
            <a:endParaRPr lang="en-GB"/>
          </a:p>
        </p:txBody>
      </p:sp>
      <p:sp>
        <p:nvSpPr>
          <p:cNvPr id="5" name="Footer Placeholder 4"/>
          <p:cNvSpPr>
            <a:spLocks noGrp="1"/>
          </p:cNvSpPr>
          <p:nvPr>
            <p:ph type="ftr" idx="14"/>
          </p:nvPr>
        </p:nvSpPr>
        <p:spPr>
          <a:xfrm>
            <a:off x="6143636" y="6475413"/>
            <a:ext cx="2398702" cy="180975"/>
          </a:xfrm>
        </p:spPr>
        <p:txBody>
          <a:bodyPr/>
          <a:lstStyle/>
          <a:p>
            <a:r>
              <a:rPr lang="en-GB" dirty="0" err="1" smtClean="0"/>
              <a:t>InterDigital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10241" name="Rectangle 1"/>
          <p:cNvSpPr>
            <a:spLocks noGrp="1" noChangeArrowheads="1"/>
          </p:cNvSpPr>
          <p:nvPr>
            <p:ph type="title"/>
          </p:nvPr>
        </p:nvSpPr>
        <p:spPr>
          <a:xfrm>
            <a:off x="685800" y="684213"/>
            <a:ext cx="7772400" cy="915987"/>
          </a:xfrm>
          <a:ln/>
        </p:spPr>
        <p:txBody>
          <a:bodyPr lIns="90000" tIns="46800" rIns="90000" bIns="46800"/>
          <a:lstStyle/>
          <a:p>
            <a:pPr marL="457200" indent="-457200" algn="l"/>
            <a:r>
              <a:rPr lang="en-GB" sz="2400" dirty="0"/>
              <a:t>Which STAs are considered when defining the group from which the 5</a:t>
            </a:r>
            <a:r>
              <a:rPr lang="en-GB" sz="2400" baseline="30000" dirty="0"/>
              <a:t>th</a:t>
            </a:r>
            <a:r>
              <a:rPr lang="en-GB" sz="2400" dirty="0"/>
              <a:t> Percentile STAs are </a:t>
            </a:r>
            <a:r>
              <a:rPr lang="en-GB" sz="2400" dirty="0" smtClean="0"/>
              <a:t>chosen</a:t>
            </a:r>
            <a:endParaRPr lang="en-US" sz="2400" dirty="0"/>
          </a:p>
        </p:txBody>
      </p:sp>
      <p:sp>
        <p:nvSpPr>
          <p:cNvPr id="10242" name="Rectangle 2"/>
          <p:cNvSpPr>
            <a:spLocks noGrp="1" noChangeArrowheads="1"/>
          </p:cNvSpPr>
          <p:nvPr>
            <p:ph type="body" idx="1"/>
          </p:nvPr>
        </p:nvSpPr>
        <p:spPr>
          <a:xfrm>
            <a:off x="381000" y="1752600"/>
            <a:ext cx="8458200" cy="4437063"/>
          </a:xfrm>
          <a:ln/>
        </p:spPr>
        <p:txBody>
          <a:bodyPr/>
          <a:lstStyle/>
          <a:p>
            <a:pPr>
              <a:buFont typeface="Times New Roman" pitchFamily="16" charset="0"/>
              <a:buChar char="•"/>
            </a:pPr>
            <a:r>
              <a:rPr lang="en-GB" dirty="0" smtClean="0"/>
              <a:t>Are </a:t>
            </a:r>
            <a:r>
              <a:rPr lang="en-GB" dirty="0"/>
              <a:t>the STAs in a single BSS, ESS, or all in the scenario?</a:t>
            </a:r>
          </a:p>
          <a:p>
            <a:pPr>
              <a:buFont typeface="Times New Roman" pitchFamily="16" charset="0"/>
              <a:buChar char="•"/>
            </a:pPr>
            <a:r>
              <a:rPr lang="en-GB" dirty="0"/>
              <a:t>Are only active STAs considered (STAs who have transmitted or received data during the measurement time)?</a:t>
            </a:r>
          </a:p>
          <a:p>
            <a:pPr>
              <a:buFont typeface="Times New Roman" pitchFamily="16" charset="0"/>
              <a:buChar char="•"/>
            </a:pPr>
            <a:r>
              <a:rPr lang="en-GB" dirty="0"/>
              <a:t>Should STAs only </a:t>
            </a:r>
            <a:r>
              <a:rPr lang="en-GB" dirty="0" smtClean="0"/>
              <a:t>sending/</a:t>
            </a:r>
            <a:r>
              <a:rPr lang="en-GB" dirty="0" err="1" smtClean="0"/>
              <a:t>receving</a:t>
            </a:r>
            <a:r>
              <a:rPr lang="en-GB" dirty="0" smtClean="0"/>
              <a:t> </a:t>
            </a:r>
            <a:r>
              <a:rPr lang="en-GB" dirty="0"/>
              <a:t>control/messaging frames included?</a:t>
            </a:r>
          </a:p>
          <a:p>
            <a:endParaRPr lang="en-US"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Month Year</a:t>
            </a:r>
            <a:endParaRPr lang="en-GB"/>
          </a:p>
        </p:txBody>
      </p:sp>
      <p:sp>
        <p:nvSpPr>
          <p:cNvPr id="5" name="Footer Placeholder 4"/>
          <p:cNvSpPr>
            <a:spLocks noGrp="1"/>
          </p:cNvSpPr>
          <p:nvPr>
            <p:ph type="ftr" idx="14"/>
          </p:nvPr>
        </p:nvSpPr>
        <p:spPr>
          <a:xfrm>
            <a:off x="6143636" y="6475413"/>
            <a:ext cx="2398702" cy="180975"/>
          </a:xfrm>
        </p:spPr>
        <p:txBody>
          <a:bodyPr/>
          <a:lstStyle/>
          <a:p>
            <a:r>
              <a:rPr lang="en-GB" dirty="0" err="1" smtClean="0"/>
              <a:t>InterDigital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10241" name="Rectangle 1"/>
          <p:cNvSpPr>
            <a:spLocks noGrp="1" noChangeArrowheads="1"/>
          </p:cNvSpPr>
          <p:nvPr>
            <p:ph type="title"/>
          </p:nvPr>
        </p:nvSpPr>
        <p:spPr>
          <a:xfrm>
            <a:off x="685800" y="684213"/>
            <a:ext cx="7772400" cy="915987"/>
          </a:xfrm>
          <a:ln/>
        </p:spPr>
        <p:txBody>
          <a:bodyPr lIns="90000" tIns="46800" rIns="90000" bIns="46800"/>
          <a:lstStyle/>
          <a:p>
            <a:pPr marL="457200" indent="-457200" algn="l"/>
            <a:r>
              <a:rPr lang="en-GB" sz="2400" dirty="0"/>
              <a:t>W</a:t>
            </a:r>
            <a:r>
              <a:rPr lang="en-GB" sz="2400" dirty="0" smtClean="0"/>
              <a:t>hich </a:t>
            </a:r>
            <a:r>
              <a:rPr lang="en-GB" sz="2400" dirty="0"/>
              <a:t>scenario(s) are to be </a:t>
            </a:r>
            <a:r>
              <a:rPr lang="en-GB" sz="2400" dirty="0" smtClean="0"/>
              <a:t>considered?</a:t>
            </a:r>
            <a:endParaRPr lang="en-GB" sz="2400" dirty="0"/>
          </a:p>
        </p:txBody>
      </p:sp>
      <p:sp>
        <p:nvSpPr>
          <p:cNvPr id="10242" name="Rectangle 2"/>
          <p:cNvSpPr>
            <a:spLocks noGrp="1" noChangeArrowheads="1"/>
          </p:cNvSpPr>
          <p:nvPr>
            <p:ph type="body" idx="1"/>
          </p:nvPr>
        </p:nvSpPr>
        <p:spPr>
          <a:xfrm>
            <a:off x="381000" y="1752600"/>
            <a:ext cx="8458200" cy="4437063"/>
          </a:xfrm>
          <a:ln/>
        </p:spPr>
        <p:txBody>
          <a:bodyPr/>
          <a:lstStyle/>
          <a:p>
            <a:pPr>
              <a:buFont typeface="Times New Roman" pitchFamily="16" charset="0"/>
              <a:buChar char="•"/>
            </a:pPr>
            <a:r>
              <a:rPr lang="en-GB" dirty="0" smtClean="0"/>
              <a:t>How many scenarios should be considered?</a:t>
            </a:r>
          </a:p>
          <a:p>
            <a:pPr>
              <a:buFont typeface="Times New Roman" pitchFamily="16" charset="0"/>
              <a:buChar char="•"/>
            </a:pPr>
            <a:r>
              <a:rPr lang="en-GB" dirty="0" smtClean="0"/>
              <a:t>Which scenario(s):</a:t>
            </a:r>
          </a:p>
          <a:p>
            <a:pPr lvl="1">
              <a:buFont typeface="Times New Roman" pitchFamily="16" charset="0"/>
              <a:buChar char="•"/>
            </a:pPr>
            <a:r>
              <a:rPr lang="en-GB" dirty="0" smtClean="0"/>
              <a:t>Indoor Hotspot</a:t>
            </a:r>
          </a:p>
          <a:p>
            <a:pPr lvl="1">
              <a:buFont typeface="Times New Roman" pitchFamily="16" charset="0"/>
              <a:buChar char="•"/>
            </a:pPr>
            <a:r>
              <a:rPr lang="en-GB" dirty="0" smtClean="0"/>
              <a:t>Outdoor Hotspot</a:t>
            </a:r>
          </a:p>
          <a:p>
            <a:pPr lvl="1">
              <a:buFont typeface="Times New Roman" pitchFamily="16" charset="0"/>
              <a:buChar char="•"/>
            </a:pPr>
            <a:r>
              <a:rPr lang="en-GB" dirty="0" smtClean="0"/>
              <a:t>Others</a:t>
            </a:r>
          </a:p>
          <a:p>
            <a:pPr>
              <a:buFont typeface="Times New Roman" pitchFamily="16" charset="0"/>
              <a:buChar char="•"/>
            </a:pPr>
            <a:r>
              <a:rPr lang="en-GB" dirty="0" smtClean="0"/>
              <a:t>Do we need to modify the scenario(s) so that there the group of STAs being considered is statistically significant.  </a:t>
            </a:r>
          </a:p>
          <a:p>
            <a:pPr lvl="1">
              <a:buFont typeface="Times New Roman" pitchFamily="16" charset="0"/>
              <a:buChar char="•"/>
            </a:pPr>
            <a:r>
              <a:rPr lang="en-GB" dirty="0" smtClean="0"/>
              <a:t>How many STAs should be in the group considered?</a:t>
            </a:r>
            <a:endParaRPr lang="en-GB" dirty="0"/>
          </a:p>
          <a:p>
            <a:endParaRPr lang="en-US" dirty="0"/>
          </a:p>
        </p:txBody>
      </p:sp>
    </p:spTree>
    <p:extLst>
      <p:ext uri="{BB962C8B-B14F-4D97-AF65-F5344CB8AC3E}">
        <p14:creationId xmlns:p14="http://schemas.microsoft.com/office/powerpoint/2010/main" val="4211896473"/>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Month Year</a:t>
            </a:r>
            <a:endParaRPr lang="en-GB"/>
          </a:p>
        </p:txBody>
      </p:sp>
      <p:sp>
        <p:nvSpPr>
          <p:cNvPr id="5" name="Footer Placeholder 4"/>
          <p:cNvSpPr>
            <a:spLocks noGrp="1"/>
          </p:cNvSpPr>
          <p:nvPr>
            <p:ph type="ftr" idx="14"/>
          </p:nvPr>
        </p:nvSpPr>
        <p:spPr>
          <a:xfrm>
            <a:off x="6143636" y="6475413"/>
            <a:ext cx="2398702" cy="180975"/>
          </a:xfrm>
        </p:spPr>
        <p:txBody>
          <a:bodyPr/>
          <a:lstStyle/>
          <a:p>
            <a:r>
              <a:rPr lang="en-GB" dirty="0" err="1" smtClean="0"/>
              <a:t>InterDigital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10241" name="Rectangle 1"/>
          <p:cNvSpPr>
            <a:spLocks noGrp="1" noChangeArrowheads="1"/>
          </p:cNvSpPr>
          <p:nvPr>
            <p:ph type="title"/>
          </p:nvPr>
        </p:nvSpPr>
        <p:spPr>
          <a:xfrm>
            <a:off x="381000" y="685801"/>
            <a:ext cx="8458200" cy="685800"/>
          </a:xfrm>
          <a:ln/>
        </p:spPr>
        <p:txBody>
          <a:bodyPr lIns="90000" tIns="46800" rIns="90000" bIns="46800"/>
          <a:lstStyle/>
          <a:p>
            <a:pPr marL="457200" indent="-457200" algn="l"/>
            <a:r>
              <a:rPr lang="en-GB" sz="2400" dirty="0"/>
              <a:t>The measures of throughput used to define a 5</a:t>
            </a:r>
            <a:r>
              <a:rPr lang="en-GB" sz="2400" baseline="30000" dirty="0"/>
              <a:t>th</a:t>
            </a:r>
            <a:r>
              <a:rPr lang="en-GB" sz="2400" dirty="0"/>
              <a:t> Percentile </a:t>
            </a:r>
            <a:r>
              <a:rPr lang="en-GB" sz="2400" dirty="0" smtClean="0"/>
              <a:t>STA </a:t>
            </a:r>
            <a:endParaRPr lang="en-US" sz="2400" dirty="0"/>
          </a:p>
        </p:txBody>
      </p:sp>
      <p:sp>
        <p:nvSpPr>
          <p:cNvPr id="10242" name="Rectangle 2"/>
          <p:cNvSpPr>
            <a:spLocks noGrp="1" noChangeArrowheads="1"/>
          </p:cNvSpPr>
          <p:nvPr>
            <p:ph type="body" idx="1"/>
          </p:nvPr>
        </p:nvSpPr>
        <p:spPr>
          <a:xfrm>
            <a:off x="381000" y="1524000"/>
            <a:ext cx="8458200" cy="4665663"/>
          </a:xfrm>
          <a:ln/>
        </p:spPr>
        <p:txBody>
          <a:bodyPr/>
          <a:lstStyle/>
          <a:p>
            <a:pPr>
              <a:buFont typeface="Times New Roman" pitchFamily="16" charset="0"/>
              <a:buChar char="•"/>
            </a:pPr>
            <a:r>
              <a:rPr lang="en-GB" dirty="0" smtClean="0"/>
              <a:t>Over what time is the STA throughput averaged?</a:t>
            </a:r>
          </a:p>
          <a:p>
            <a:pPr lvl="1">
              <a:buFont typeface="Times New Roman" pitchFamily="16" charset="0"/>
              <a:buChar char="•"/>
            </a:pPr>
            <a:r>
              <a:rPr lang="en-GB" dirty="0" smtClean="0"/>
              <a:t>The whole simulation duration (excluding “warm up” time if any)</a:t>
            </a:r>
          </a:p>
          <a:p>
            <a:pPr lvl="1">
              <a:buFont typeface="Times New Roman" pitchFamily="16" charset="0"/>
              <a:buChar char="•"/>
            </a:pPr>
            <a:r>
              <a:rPr lang="en-GB" dirty="0" smtClean="0"/>
              <a:t>An agreed measurement duration</a:t>
            </a:r>
          </a:p>
          <a:p>
            <a:pPr>
              <a:buFont typeface="Times New Roman" pitchFamily="16" charset="0"/>
              <a:buChar char="•"/>
            </a:pPr>
            <a:r>
              <a:rPr lang="en-GB" dirty="0" smtClean="0"/>
              <a:t>If a STA in a scenario has low data rate flows (e.g. the STA is only supporting e-mail traffic) should its throughput be compared with other STAs which have high data rate flows (e.g. video streaming)?</a:t>
            </a:r>
          </a:p>
          <a:p>
            <a:pPr lvl="1">
              <a:buFont typeface="Times New Roman" pitchFamily="16" charset="0"/>
              <a:buChar char="•"/>
            </a:pPr>
            <a:r>
              <a:rPr lang="en-GB" dirty="0" smtClean="0"/>
              <a:t>Is the target vs. achieved throughput ratio a better measure?</a:t>
            </a:r>
          </a:p>
          <a:p>
            <a:pPr>
              <a:buFont typeface="Times New Roman" pitchFamily="16" charset="0"/>
              <a:buChar char="•"/>
            </a:pPr>
            <a:endParaRPr lang="en-GB" dirty="0" smtClean="0"/>
          </a:p>
          <a:p>
            <a:pPr lvl="1">
              <a:buFont typeface="Times New Roman" pitchFamily="16" charset="0"/>
              <a:buChar char="•"/>
            </a:pPr>
            <a:endParaRPr lang="en-GB" dirty="0" smtClean="0"/>
          </a:p>
          <a:p>
            <a:endParaRPr lang="en-US" dirty="0"/>
          </a:p>
        </p:txBody>
      </p:sp>
    </p:spTree>
    <p:extLst>
      <p:ext uri="{BB962C8B-B14F-4D97-AF65-F5344CB8AC3E}">
        <p14:creationId xmlns:p14="http://schemas.microsoft.com/office/powerpoint/2010/main" val="3761288772"/>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oter Placeholder 4"/>
          <p:cNvSpPr>
            <a:spLocks noGrp="1"/>
          </p:cNvSpPr>
          <p:nvPr>
            <p:ph type="ftr" sz="quarter" idx="4294967295"/>
          </p:nvPr>
        </p:nvSpPr>
        <p:spPr>
          <a:xfrm>
            <a:off x="7134225" y="6475413"/>
            <a:ext cx="1409700" cy="1841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Joe Kwak, InterDigital</a:t>
            </a:r>
          </a:p>
        </p:txBody>
      </p:sp>
      <p:sp>
        <p:nvSpPr>
          <p:cNvPr id="1536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A6F8AA8-BCF0-5D49-B0D2-DC0521CB21E3}" type="slidenum">
              <a:rPr lang="en-US"/>
              <a:pPr/>
              <a:t>7</a:t>
            </a:fld>
            <a:endParaRPr lang="en-US"/>
          </a:p>
        </p:txBody>
      </p:sp>
      <p:sp>
        <p:nvSpPr>
          <p:cNvPr id="15364" name="Rectangle 2"/>
          <p:cNvSpPr>
            <a:spLocks noGrp="1" noChangeArrowheads="1"/>
          </p:cNvSpPr>
          <p:nvPr>
            <p:ph type="title"/>
          </p:nvPr>
        </p:nvSpPr>
        <p:spPr>
          <a:xfrm>
            <a:off x="684213" y="260350"/>
            <a:ext cx="7772400" cy="1066800"/>
          </a:xfrm>
        </p:spPr>
        <p:txBody>
          <a:bodyPr/>
          <a:lstStyle/>
          <a:p>
            <a:r>
              <a:rPr lang="en-US">
                <a:latin typeface="Times New Roman" charset="0"/>
                <a:ea typeface="ＭＳ Ｐゴシック" charset="0"/>
              </a:rPr>
              <a:t>Video Packet Delay </a:t>
            </a:r>
          </a:p>
        </p:txBody>
      </p:sp>
      <p:sp>
        <p:nvSpPr>
          <p:cNvPr id="15365" name="Rectangle 3"/>
          <p:cNvSpPr>
            <a:spLocks noGrp="1" noChangeArrowheads="1"/>
          </p:cNvSpPr>
          <p:nvPr>
            <p:ph type="body" idx="1"/>
          </p:nvPr>
        </p:nvSpPr>
        <p:spPr>
          <a:xfrm>
            <a:off x="323850" y="836613"/>
            <a:ext cx="8604250" cy="5111750"/>
          </a:xfrm>
        </p:spPr>
        <p:txBody>
          <a:bodyPr/>
          <a:lstStyle/>
          <a:p>
            <a:pPr lvl="1"/>
            <a:endParaRPr lang="en-GB">
              <a:latin typeface="Times New Roman" charset="0"/>
              <a:ea typeface="ＭＳ Ｐゴシック" charset="0"/>
            </a:endParaRPr>
          </a:p>
          <a:p>
            <a:r>
              <a:rPr lang="en-GB">
                <a:latin typeface="Times New Roman" charset="0"/>
                <a:ea typeface="ＭＳ Ｐゴシック" charset="0"/>
              </a:rPr>
              <a:t>It is clear that the prevalence of video traffic will continue to increase and will become the dominating traffic type for WLAN in the near future.  </a:t>
            </a:r>
          </a:p>
          <a:p>
            <a:r>
              <a:rPr lang="en-GB">
                <a:latin typeface="Times New Roman" charset="0"/>
                <a:ea typeface="ＭＳ Ｐゴシック" charset="0"/>
              </a:rPr>
              <a:t>HD TVs and the popularity of video casting from/to mobile devices is defining the user experience by the quality of wireless video.  PER is indeed important here.</a:t>
            </a:r>
          </a:p>
          <a:p>
            <a:r>
              <a:rPr lang="en-GB">
                <a:latin typeface="Times New Roman" charset="0"/>
                <a:ea typeface="ＭＳ Ｐゴシック" charset="0"/>
              </a:rPr>
              <a:t>In addition to PER, Video traffic uses packet delay and jitter as primary metrics for QOS.  [1] [2]</a:t>
            </a:r>
          </a:p>
          <a:p>
            <a:r>
              <a:rPr lang="en-GB">
                <a:latin typeface="Times New Roman" charset="0"/>
                <a:ea typeface="ＭＳ Ｐゴシック" charset="0"/>
              </a:rPr>
              <a:t>Since HEW needs to provide QOS for high density video traffic, HEW functional requirements should also address video packet delay across the WLAN.</a:t>
            </a:r>
          </a:p>
          <a:p>
            <a:pPr>
              <a:buFontTx/>
              <a:buNone/>
            </a:pPr>
            <a:endParaRPr lang="en-GB">
              <a:latin typeface="Times New Roman" charset="0"/>
              <a:ea typeface="ＭＳ Ｐゴシック" charset="0"/>
            </a:endParaRPr>
          </a:p>
          <a:p>
            <a:endParaRPr lang="en-GB">
              <a:latin typeface="Times New Roman" charset="0"/>
              <a:ea typeface="ＭＳ Ｐゴシック" charset="0"/>
            </a:endParaRPr>
          </a:p>
        </p:txBody>
      </p:sp>
      <p:sp>
        <p:nvSpPr>
          <p:cNvPr id="15366" name="Date Placeholder 3"/>
          <p:cNvSpPr>
            <a:spLocks noGrp="1"/>
          </p:cNvSpPr>
          <p:nvPr>
            <p:ph type="dt" sz="quarter" idx="4294967295"/>
          </p:nvPr>
        </p:nvSpPr>
        <p:spPr>
          <a:xfrm>
            <a:off x="696913" y="333375"/>
            <a:ext cx="1182687" cy="276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a:t>March 2014</a:t>
            </a:r>
            <a:endParaRPr lang="en-GB" sz="1800"/>
          </a:p>
        </p:txBody>
      </p:sp>
    </p:spTree>
    <p:extLst>
      <p:ext uri="{BB962C8B-B14F-4D97-AF65-F5344CB8AC3E}">
        <p14:creationId xmlns:p14="http://schemas.microsoft.com/office/powerpoint/2010/main" val="58688281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Footer Placeholder 4"/>
          <p:cNvSpPr>
            <a:spLocks noGrp="1"/>
          </p:cNvSpPr>
          <p:nvPr>
            <p:ph type="ftr" sz="quarter" idx="4294967295"/>
          </p:nvPr>
        </p:nvSpPr>
        <p:spPr>
          <a:xfrm>
            <a:off x="7134225" y="6475413"/>
            <a:ext cx="1409700" cy="1841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Joe Kwak, InterDigital</a:t>
            </a:r>
          </a:p>
        </p:txBody>
      </p:sp>
      <p:sp>
        <p:nvSpPr>
          <p:cNvPr id="1638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9DC19BA-A69E-5842-B3EB-9A9905FD292D}" type="slidenum">
              <a:rPr lang="en-US"/>
              <a:pPr/>
              <a:t>8</a:t>
            </a:fld>
            <a:endParaRPr lang="en-US"/>
          </a:p>
        </p:txBody>
      </p:sp>
      <p:sp>
        <p:nvSpPr>
          <p:cNvPr id="16388" name="Rectangle 2"/>
          <p:cNvSpPr>
            <a:spLocks noGrp="1" noChangeArrowheads="1"/>
          </p:cNvSpPr>
          <p:nvPr>
            <p:ph type="title"/>
          </p:nvPr>
        </p:nvSpPr>
        <p:spPr>
          <a:xfrm>
            <a:off x="684213" y="260350"/>
            <a:ext cx="7772400" cy="1066800"/>
          </a:xfrm>
        </p:spPr>
        <p:txBody>
          <a:bodyPr/>
          <a:lstStyle/>
          <a:p>
            <a:r>
              <a:rPr lang="en-US">
                <a:latin typeface="Times New Roman" charset="0"/>
                <a:ea typeface="ＭＳ Ｐゴシック" charset="0"/>
              </a:rPr>
              <a:t>HEW Needs Packet Delay Requirement </a:t>
            </a:r>
          </a:p>
        </p:txBody>
      </p:sp>
      <p:sp>
        <p:nvSpPr>
          <p:cNvPr id="16389" name="Rectangle 3"/>
          <p:cNvSpPr>
            <a:spLocks noGrp="1" noChangeArrowheads="1"/>
          </p:cNvSpPr>
          <p:nvPr>
            <p:ph type="body" idx="1"/>
          </p:nvPr>
        </p:nvSpPr>
        <p:spPr>
          <a:xfrm>
            <a:off x="323850" y="692150"/>
            <a:ext cx="8604250" cy="5111750"/>
          </a:xfrm>
        </p:spPr>
        <p:txBody>
          <a:bodyPr/>
          <a:lstStyle/>
          <a:p>
            <a:pPr lvl="1"/>
            <a:endParaRPr lang="en-GB">
              <a:latin typeface="Times New Roman" charset="0"/>
              <a:ea typeface="ＭＳ Ｐゴシック" charset="0"/>
            </a:endParaRPr>
          </a:p>
          <a:p>
            <a:r>
              <a:rPr lang="en-GB" sz="2200">
                <a:latin typeface="Times New Roman" charset="0"/>
                <a:ea typeface="ＭＳ Ｐゴシック" charset="0"/>
              </a:rPr>
              <a:t>For most streaming video services (youtube, netflix, etc) sizeable video bufferring is used to combat jitter and adds considerable end-to end delay.  WLAN packet delay is only a small proportion of total delay and is perceived as tolerable.</a:t>
            </a:r>
          </a:p>
          <a:p>
            <a:r>
              <a:rPr lang="en-GB" sz="2200">
                <a:latin typeface="Times New Roman" charset="0"/>
                <a:ea typeface="ＭＳ Ｐゴシック" charset="0"/>
              </a:rPr>
              <a:t>BUT for interactive teleconferencing, gaming and other video applications, end-to-end delay is not tolerable.  </a:t>
            </a:r>
          </a:p>
          <a:p>
            <a:r>
              <a:rPr lang="en-GB" sz="2200">
                <a:latin typeface="Times New Roman" charset="0"/>
                <a:ea typeface="ＭＳ Ｐゴシック" charset="0"/>
              </a:rPr>
              <a:t>HEW needs to define a packet delay requirement which will address the needs of next generation users.</a:t>
            </a:r>
          </a:p>
          <a:p>
            <a:r>
              <a:rPr lang="en-GB" sz="2200">
                <a:latin typeface="Times New Roman" charset="0"/>
                <a:ea typeface="ＭＳ Ｐゴシック" charset="0"/>
              </a:rPr>
              <a:t>The WLAN packet delay should be derived from an end-to-end delay budget for gaming applications.  </a:t>
            </a:r>
          </a:p>
          <a:p>
            <a:r>
              <a:rPr lang="en-GB" sz="2200">
                <a:latin typeface="Times New Roman" charset="0"/>
                <a:ea typeface="ＭＳ Ｐゴシック" charset="0"/>
              </a:rPr>
              <a:t>The WLAN portion of the end-to-end delay should be included as an additional functional requirement for HEW.</a:t>
            </a:r>
          </a:p>
          <a:p>
            <a:r>
              <a:rPr lang="en-GB" sz="2200">
                <a:latin typeface="Times New Roman" charset="0"/>
                <a:ea typeface="ＭＳ Ｐゴシック" charset="0"/>
              </a:rPr>
              <a:t>AC Access Delay may be measured at STA and AP to quantify system performance for video packets.</a:t>
            </a:r>
          </a:p>
        </p:txBody>
      </p:sp>
      <p:sp>
        <p:nvSpPr>
          <p:cNvPr id="16390" name="Date Placeholder 3"/>
          <p:cNvSpPr>
            <a:spLocks noGrp="1"/>
          </p:cNvSpPr>
          <p:nvPr>
            <p:ph type="dt" sz="quarter" idx="4294967295"/>
          </p:nvPr>
        </p:nvSpPr>
        <p:spPr>
          <a:xfrm>
            <a:off x="696913" y="333375"/>
            <a:ext cx="1182687" cy="276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a:t>March 2014</a:t>
            </a:r>
            <a:endParaRPr lang="en-GB" sz="1800"/>
          </a:p>
        </p:txBody>
      </p:sp>
    </p:spTree>
    <p:extLst>
      <p:ext uri="{BB962C8B-B14F-4D97-AF65-F5344CB8AC3E}">
        <p14:creationId xmlns:p14="http://schemas.microsoft.com/office/powerpoint/2010/main" val="2540523586"/>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Footer Placeholder 4"/>
          <p:cNvSpPr>
            <a:spLocks noGrp="1"/>
          </p:cNvSpPr>
          <p:nvPr>
            <p:ph type="ftr" sz="quarter" idx="4294967295"/>
          </p:nvPr>
        </p:nvSpPr>
        <p:spPr>
          <a:xfrm>
            <a:off x="7134225" y="6475413"/>
            <a:ext cx="1409700" cy="1841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Joe Kwak, InterDigital</a:t>
            </a:r>
          </a:p>
        </p:txBody>
      </p:sp>
      <p:sp>
        <p:nvSpPr>
          <p:cNvPr id="174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3BE84B4-A118-F544-B4D9-0784312EF09E}" type="slidenum">
              <a:rPr lang="en-US"/>
              <a:pPr/>
              <a:t>9</a:t>
            </a:fld>
            <a:endParaRPr lang="en-US"/>
          </a:p>
        </p:txBody>
      </p:sp>
      <p:sp>
        <p:nvSpPr>
          <p:cNvPr id="17412" name="Rectangle 2"/>
          <p:cNvSpPr>
            <a:spLocks noGrp="1" noChangeArrowheads="1"/>
          </p:cNvSpPr>
          <p:nvPr>
            <p:ph type="title"/>
          </p:nvPr>
        </p:nvSpPr>
        <p:spPr>
          <a:xfrm>
            <a:off x="684213" y="260350"/>
            <a:ext cx="7772400" cy="1066800"/>
          </a:xfrm>
        </p:spPr>
        <p:txBody>
          <a:bodyPr/>
          <a:lstStyle/>
          <a:p>
            <a:r>
              <a:rPr lang="en-US">
                <a:latin typeface="Times New Roman" charset="0"/>
                <a:ea typeface="ＭＳ Ｐゴシック" charset="0"/>
              </a:rPr>
              <a:t>Packet Delay Draft Requirement</a:t>
            </a:r>
          </a:p>
        </p:txBody>
      </p:sp>
      <p:sp>
        <p:nvSpPr>
          <p:cNvPr id="17413" name="Date Placeholder 3"/>
          <p:cNvSpPr>
            <a:spLocks noGrp="1"/>
          </p:cNvSpPr>
          <p:nvPr>
            <p:ph type="dt" sz="quarter" idx="4294967295"/>
          </p:nvPr>
        </p:nvSpPr>
        <p:spPr>
          <a:xfrm>
            <a:off x="696913" y="333375"/>
            <a:ext cx="1182687" cy="276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cs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a:t>March 2014</a:t>
            </a:r>
            <a:endParaRPr lang="en-GB" sz="1800"/>
          </a:p>
        </p:txBody>
      </p:sp>
      <p:sp>
        <p:nvSpPr>
          <p:cNvPr id="17414" name="Content Placeholder 7"/>
          <p:cNvSpPr>
            <a:spLocks noGrp="1"/>
          </p:cNvSpPr>
          <p:nvPr>
            <p:ph idx="1"/>
          </p:nvPr>
        </p:nvSpPr>
        <p:spPr>
          <a:xfrm>
            <a:off x="827088" y="1484313"/>
            <a:ext cx="7772400" cy="4114800"/>
          </a:xfrm>
        </p:spPr>
        <p:txBody>
          <a:bodyPr/>
          <a:lstStyle/>
          <a:p>
            <a:r>
              <a:rPr lang="en-CA">
                <a:latin typeface="Times New Roman" charset="0"/>
                <a:ea typeface="ＭＳ Ｐゴシック" charset="0"/>
              </a:rPr>
              <a:t>The TGax amendment shall provide a mechanism to improve packet delay of data transmission, compared to the existing IEEE 802.11 standard and its amendments operating in the same band (IEEE 802.11n in 2.4 GHz and IEEE 802.11ac in 5 GHz) and in the same deployment scenario.  WLAN Data Packet delay in scenario X shall be less than 1.0 msec.</a:t>
            </a:r>
          </a:p>
        </p:txBody>
      </p:sp>
    </p:spTree>
    <p:extLst>
      <p:ext uri="{BB962C8B-B14F-4D97-AF65-F5344CB8AC3E}">
        <p14:creationId xmlns:p14="http://schemas.microsoft.com/office/powerpoint/2010/main" val="323907380"/>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1120</TotalTime>
  <Words>1307</Words>
  <Application>Microsoft Macintosh PowerPoint</Application>
  <PresentationFormat>On-screen Show (4:3)</PresentationFormat>
  <Paragraphs>158</Paragraphs>
  <Slides>13</Slides>
  <Notes>13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5" baseType="lpstr">
      <vt:lpstr>802-11-Submission</vt:lpstr>
      <vt:lpstr>Document</vt:lpstr>
      <vt:lpstr>Functional Requirements Comments</vt:lpstr>
      <vt:lpstr>Abstract</vt:lpstr>
      <vt:lpstr>The 5th Percentile of per Station Throughput</vt:lpstr>
      <vt:lpstr>Which STAs are considered when defining the group from which the 5th Percentile STAs are chosen</vt:lpstr>
      <vt:lpstr>Which scenario(s) are to be considered?</vt:lpstr>
      <vt:lpstr>The measures of throughput used to define a 5th Percentile STA </vt:lpstr>
      <vt:lpstr>Video Packet Delay </vt:lpstr>
      <vt:lpstr>HEW Needs Packet Delay Requirement </vt:lpstr>
      <vt:lpstr>Packet Delay Draft Requirement</vt:lpstr>
      <vt:lpstr>Access Efficiency </vt:lpstr>
      <vt:lpstr>Collisions in Saturated Channels </vt:lpstr>
      <vt:lpstr>Access Efficiency Draft Requirement</vt:lpstr>
      <vt:lpstr>References</vt:lpstr>
    </vt:vector>
  </TitlesOfParts>
  <Company>InterDigital Communications, LLC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Levy, Joseph S</dc:creator>
  <cp:lastModifiedBy>Ron Murias</cp:lastModifiedBy>
  <cp:revision>18</cp:revision>
  <cp:lastPrinted>1601-01-01T00:00:00Z</cp:lastPrinted>
  <dcterms:created xsi:type="dcterms:W3CDTF">2014-07-09T20:17:25Z</dcterms:created>
  <dcterms:modified xsi:type="dcterms:W3CDTF">2014-07-15T17:38:08Z</dcterms:modified>
</cp:coreProperties>
</file>