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7" r:id="rId4"/>
    <p:sldId id="268" r:id="rId5"/>
    <p:sldId id="285" r:id="rId6"/>
    <p:sldId id="276" r:id="rId7"/>
    <p:sldId id="279" r:id="rId8"/>
    <p:sldId id="277" r:id="rId9"/>
    <p:sldId id="272" r:id="rId10"/>
    <p:sldId id="282" r:id="rId11"/>
    <p:sldId id="284" r:id="rId12"/>
    <p:sldId id="278" r:id="rId13"/>
    <p:sldId id="271" r:id="rId14"/>
    <p:sldId id="264" r:id="rId15"/>
    <p:sldId id="273" r:id="rId16"/>
    <p:sldId id="274" r:id="rId17"/>
    <p:sldId id="275" r:id="rId18"/>
    <p:sldId id="283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ia, Pengfei" initials="XP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6C21"/>
    <a:srgbClr val="FF3300"/>
    <a:srgbClr val="FF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1" d="100"/>
          <a:sy n="111" d="100"/>
        </p:scale>
        <p:origin x="-216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324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commentAuthors" Target="commentAuthors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2014-07-14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Pengfei Xia,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802.11-14/0833r0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Pengfei Xia, Interdigital </a:t>
            </a:r>
            <a:r>
              <a:rPr lang="en-GB" dirty="0"/>
              <a:t>Communications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8486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Residential Scenario Sensitivity and Transmit Power Control Simulation Results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925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</a:t>
            </a:r>
            <a:r>
              <a:rPr lang="en-GB" sz="2000" b="0" dirty="0" smtClean="0"/>
              <a:t>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3282639"/>
              </p:ext>
            </p:extLst>
          </p:nvPr>
        </p:nvGraphicFramePr>
        <p:xfrm>
          <a:off x="517524" y="2790825"/>
          <a:ext cx="824547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0" name="Document" r:id="rId4" imgW="8253286" imgH="2567726" progId="Word.Document.8">
                  <p:embed/>
                </p:oleObj>
              </mc:Choice>
              <mc:Fallback>
                <p:oleObj name="Document" r:id="rId4" imgW="8253286" imgH="25677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4" y="2790825"/>
                        <a:ext cx="8245475" cy="2466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86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GB" dirty="0" smtClean="0"/>
              <a:t>Frequency Reuse and Sensitivity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Unmanaged frequency reuse 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As expected, frequency reuse improves the area throughput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Depending on the settings of  sensitivity control and transmit power, we may have different factors of area throughput improvement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Median improvement factor 2.0 is observed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Sensitivity </a:t>
            </a:r>
            <a:r>
              <a:rPr lang="en-US" b="0" dirty="0"/>
              <a:t>control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Increasing CCA level is able to improve </a:t>
            </a:r>
            <a:r>
              <a:rPr lang="en-US" dirty="0" smtClean="0"/>
              <a:t>area throughput in the beginning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Further increasing CCA level beyond a certain level negatively impacts the area throughput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same trend holds for different transmit power settings, and when we have different frequency reuse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b="0" dirty="0" smtClean="0"/>
              <a:t>Increasing CCA level </a:t>
            </a:r>
            <a:r>
              <a:rPr lang="en-US" sz="1800" b="0" i="1" dirty="0" smtClean="0"/>
              <a:t>properly</a:t>
            </a:r>
            <a:r>
              <a:rPr lang="en-US" sz="1800" b="0" dirty="0" smtClean="0"/>
              <a:t> almost always helps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Optimal CCA level exists but may not be </a:t>
            </a:r>
            <a:r>
              <a:rPr lang="en-US" dirty="0" smtClean="0"/>
              <a:t>fixed values</a:t>
            </a: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Pengfei Xia,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81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Transmit power control has a potential to improve system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Reduced transmit power may help in certain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Frequency reuse, even unmanaged, improves system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Improvement factor generally smaller than the frequency reuse factor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Sensitivity control improves system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Higher sensitivity level, up to a certain point, helps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Optimal CCA level is not fixed in </a:t>
            </a:r>
            <a:r>
              <a:rPr lang="en-US" dirty="0" smtClean="0"/>
              <a:t>general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Overall, transmit power control, frequency reuse, and sensitivity control may be evaluated together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Pengfei Xia, Interdigital </a:t>
            </a:r>
            <a:r>
              <a:rPr lang="en-GB" dirty="0" smtClean="0"/>
              <a:t>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4816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86400" y="6475413"/>
            <a:ext cx="3055938" cy="230187"/>
          </a:xfrm>
        </p:spPr>
        <p:txBody>
          <a:bodyPr/>
          <a:lstStyle/>
          <a:p>
            <a:r>
              <a:rPr lang="en-GB" dirty="0"/>
              <a:t>Pengfei Xia, Interdigital 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1196752"/>
            <a:ext cx="7772400" cy="51125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kern="0" dirty="0" smtClean="0">
                <a:solidFill>
                  <a:schemeClr val="tx1"/>
                </a:solidFill>
              </a:rPr>
              <a:t>IEEE 802.11-13/1001r8, HEW SG Simulation Scenarios, Qualcomm, et.al., March 2014.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kern="0" dirty="0" smtClean="0">
                <a:solidFill>
                  <a:schemeClr val="tx1"/>
                </a:solidFill>
              </a:rPr>
              <a:t>ITU-R P1238-7, </a:t>
            </a:r>
            <a:r>
              <a:rPr lang="en-US" sz="1600" kern="0" dirty="0" smtClean="0"/>
              <a:t>Propagation data and prediction methods for the planning of indoor radio communication systems and radio local area networks in the frequency range 900 MHz to 100 GHz, 02/2012.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kern="0" dirty="0" smtClean="0">
                <a:solidFill>
                  <a:schemeClr val="tx1"/>
                </a:solidFill>
              </a:rPr>
              <a:t>IEEE 802.11-13/1487r1, Dense Apartment Complex </a:t>
            </a:r>
            <a:r>
              <a:rPr lang="en-US" sz="1600" kern="0" dirty="0" smtClean="0">
                <a:solidFill>
                  <a:schemeClr val="tx1"/>
                </a:solidFill>
                <a:cs typeface="Courier New" panose="02070309020205020404" pitchFamily="49" charset="0"/>
              </a:rPr>
              <a:t>Capacity Improvements with Channel selection and Dynamic Sensitivity Control, DSP Group, December 2013.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kern="0" dirty="0" smtClean="0">
                <a:solidFill>
                  <a:schemeClr val="tx1"/>
                </a:solidFill>
                <a:cs typeface="Courier New" panose="02070309020205020404" pitchFamily="49" charset="0"/>
              </a:rPr>
              <a:t>IEEE 802.11-14/0082r0, Improved Spatial Reuse Feasibility – Part I, </a:t>
            </a:r>
            <a:r>
              <a:rPr lang="en-US" sz="1600" kern="0" dirty="0" smtClean="0">
                <a:solidFill>
                  <a:schemeClr val="tx1"/>
                </a:solidFill>
              </a:rPr>
              <a:t>Broadcom, January 2014.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kern="0" dirty="0" smtClean="0">
                <a:solidFill>
                  <a:schemeClr val="tx1"/>
                </a:solidFill>
              </a:rPr>
              <a:t>IEEE 802.11-14/0083r0, Improved Spatial Reuse Feasibility – Part II, Broadcom, January 2014.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altLang="ko-KR" sz="1600" kern="0" dirty="0" smtClean="0">
                <a:solidFill>
                  <a:schemeClr val="tx1"/>
                </a:solidFill>
              </a:rPr>
              <a:t>IEEE 802.11-14/0523r0, </a:t>
            </a:r>
            <a:r>
              <a:rPr lang="fr-FR" altLang="en-US" sz="1600" kern="0" dirty="0" smtClean="0"/>
              <a:t>MAC simulation </a:t>
            </a:r>
            <a:r>
              <a:rPr lang="fr-FR" altLang="en-US" sz="1600" kern="0" dirty="0" err="1" smtClean="0"/>
              <a:t>results</a:t>
            </a:r>
            <a:r>
              <a:rPr lang="fr-FR" altLang="en-US" sz="1600" kern="0" dirty="0" smtClean="0"/>
              <a:t> for </a:t>
            </a:r>
            <a:r>
              <a:rPr lang="fr-FR" altLang="en-US" sz="1600" kern="0" dirty="0" err="1" smtClean="0"/>
              <a:t>Dynamic</a:t>
            </a:r>
            <a:r>
              <a:rPr lang="fr-FR" altLang="en-US" sz="1600" kern="0" dirty="0" smtClean="0"/>
              <a:t> </a:t>
            </a:r>
            <a:r>
              <a:rPr lang="fr-FR" altLang="en-US" sz="1600" kern="0" dirty="0" err="1" smtClean="0"/>
              <a:t>sensitivity</a:t>
            </a:r>
            <a:r>
              <a:rPr lang="fr-FR" altLang="en-US" sz="1600" kern="0" dirty="0" smtClean="0"/>
              <a:t> control (DSC - CCA adaptation) and transmit power control (TPC), Orange, April 2014.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kern="0" dirty="0" smtClean="0">
                <a:solidFill>
                  <a:schemeClr val="tx1"/>
                </a:solidFill>
              </a:rPr>
              <a:t>IEEE 802.11-13/1359r1, HEW Evaluation Methodology, Broadcom, et.al., March 2014.</a:t>
            </a:r>
            <a:endParaRPr lang="en-US" sz="16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73127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181600" y="6475413"/>
            <a:ext cx="3360738" cy="230187"/>
          </a:xfrm>
        </p:spPr>
        <p:txBody>
          <a:bodyPr/>
          <a:lstStyle/>
          <a:p>
            <a:r>
              <a:rPr lang="en-GB" dirty="0"/>
              <a:t>Pengfei Xia, Interdigital 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Appendix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68722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181600" y="6475413"/>
            <a:ext cx="3360738" cy="230187"/>
          </a:xfrm>
        </p:spPr>
        <p:txBody>
          <a:bodyPr/>
          <a:lstStyle/>
          <a:p>
            <a:r>
              <a:rPr lang="en-GB" dirty="0"/>
              <a:t>Pengfei Xia, Interdigital 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Simulation Assumptions (1 / 2)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533235"/>
              </p:ext>
            </p:extLst>
          </p:nvPr>
        </p:nvGraphicFramePr>
        <p:xfrm>
          <a:off x="838199" y="1380529"/>
          <a:ext cx="7696201" cy="12102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695"/>
                <a:gridCol w="921306"/>
                <a:gridCol w="2675079"/>
                <a:gridCol w="1058721"/>
                <a:gridCol w="862635"/>
                <a:gridCol w="1130028"/>
                <a:gridCol w="826737"/>
              </a:tblGrid>
              <a:tr h="444236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6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6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effectLst/>
                        </a:rPr>
                        <a:t>Scenario Name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6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effectLst/>
                        </a:rPr>
                        <a:t>Topology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6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>
                          <a:effectLst/>
                        </a:rPr>
                        <a:t>Management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6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>
                          <a:effectLst/>
                        </a:rPr>
                        <a:t>Channel Model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6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>
                          <a:effectLst/>
                        </a:rPr>
                        <a:t>Homogeneity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6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~Traffic Model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</a:tr>
              <a:tr h="766035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effectLst/>
                        </a:rPr>
                        <a:t>Residential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A  - Apartment bldg</a:t>
                      </a:r>
                      <a:r>
                        <a:rPr lang="en-US" sz="1400" kern="1200" dirty="0" smtClean="0">
                          <a:effectLst/>
                        </a:rPr>
                        <a:t>. </a:t>
                      </a:r>
                      <a:r>
                        <a:rPr lang="en-US" sz="1400" kern="1200" dirty="0">
                          <a:effectLst/>
                        </a:rPr>
                        <a:t>e.g. ~10m </a:t>
                      </a:r>
                      <a:r>
                        <a:rPr lang="en-US" sz="1400" kern="1200" dirty="0" smtClean="0">
                          <a:effectLst/>
                        </a:rPr>
                        <a:t>x </a:t>
                      </a:r>
                      <a:r>
                        <a:rPr lang="en-US" sz="1400" kern="1200" dirty="0">
                          <a:effectLst/>
                        </a:rPr>
                        <a:t>10m apts in a multi-floor </a:t>
                      </a:r>
                      <a:r>
                        <a:rPr lang="en-US" sz="1400" kern="1200" dirty="0" smtClean="0">
                          <a:effectLst/>
                        </a:rPr>
                        <a:t>bldg; ~</a:t>
                      </a:r>
                      <a:r>
                        <a:rPr lang="en-US" sz="1400" kern="1200" dirty="0">
                          <a:effectLst/>
                        </a:rPr>
                        <a:t>10s of </a:t>
                      </a:r>
                      <a:r>
                        <a:rPr lang="en-US" sz="1400" kern="1200" dirty="0" smtClean="0">
                          <a:effectLst/>
                        </a:rPr>
                        <a:t>STAs/AP, P2P pairs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8740" marR="78740" marT="39370" marB="3937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Unmanaged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effectLst/>
                        </a:rPr>
                        <a:t>Indoor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effectLst/>
                        </a:rPr>
                        <a:t>Flat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Home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04800" y="2505671"/>
            <a:ext cx="84582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  <a:latin typeface="+mn-lt"/>
                <a:ea typeface="ＭＳ Ｐゴシック" charset="-128"/>
                <a:cs typeface="Arial" pitchFamily="34" charset="0"/>
              </a:rPr>
              <a:t>Modified 11-13/1001r8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ＭＳ Ｐゴシック" charset="-128"/>
                <a:cs typeface="Arial" pitchFamily="34" charset="0"/>
              </a:rPr>
              <a:t>Assumptions </a:t>
            </a:r>
            <a:r>
              <a:rPr lang="en-US" sz="1800" dirty="0" smtClean="0">
                <a:solidFill>
                  <a:srgbClr val="0D57FB"/>
                </a:solidFill>
                <a:latin typeface="+mn-lt"/>
                <a:ea typeface="ＭＳ Ｐゴシック" charset="-128"/>
                <a:cs typeface="Arial" pitchFamily="34" charset="0"/>
              </a:rPr>
              <a:t>(</a:t>
            </a:r>
            <a:r>
              <a:rPr lang="en-US" sz="1800" dirty="0" smtClean="0">
                <a:solidFill>
                  <a:srgbClr val="FF0000"/>
                </a:solidFill>
                <a:latin typeface="+mn-lt"/>
                <a:ea typeface="ＭＳ Ｐゴシック" charset="-128"/>
                <a:cs typeface="Arial" pitchFamily="34" charset="0"/>
              </a:rPr>
              <a:t>Modifications shown in red</a:t>
            </a:r>
            <a:r>
              <a:rPr lang="en-US" sz="1800" dirty="0" smtClean="0">
                <a:solidFill>
                  <a:srgbClr val="0D57FB"/>
                </a:solidFill>
                <a:latin typeface="+mn-lt"/>
                <a:ea typeface="ＭＳ Ｐゴシック" charset="-128"/>
                <a:cs typeface="Arial" pitchFamily="34" charset="0"/>
              </a:rPr>
              <a:t>)</a:t>
            </a:r>
            <a:endParaRPr lang="en-US" sz="1800" dirty="0">
              <a:solidFill>
                <a:srgbClr val="0D57FB"/>
              </a:solidFill>
              <a:latin typeface="+mn-lt"/>
              <a:ea typeface="ＭＳ Ｐゴシック" charset="-128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77008899"/>
                  </p:ext>
                </p:extLst>
              </p:nvPr>
            </p:nvGraphicFramePr>
            <p:xfrm>
              <a:off x="833438" y="3006153"/>
              <a:ext cx="7777162" cy="344423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153267"/>
                    <a:gridCol w="6623895"/>
                  </a:tblGrid>
                  <a:tr h="19236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+mn-lt"/>
                            </a:rPr>
                            <a:t>Parameter</a:t>
                          </a:r>
                          <a:endParaRPr lang="en-US" sz="1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+mn-lt"/>
                            </a:rPr>
                            <a:t>Value</a:t>
                          </a:r>
                          <a:endParaRPr lang="en-US" sz="1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Topology</a:t>
                          </a:r>
                          <a:endParaRPr lang="en-US" sz="1400" dirty="0">
                            <a:effectLst/>
                            <a:latin typeface="+mn-lt"/>
                          </a:endParaRPr>
                        </a:p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n-lt"/>
                            </a:rPr>
                            <a:t>Multi-floor </a:t>
                          </a: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building: 5 </a:t>
                          </a:r>
                          <a:r>
                            <a:rPr lang="en-US" sz="1400" dirty="0">
                              <a:effectLst/>
                              <a:latin typeface="+mn-lt"/>
                            </a:rPr>
                            <a:t>floors, 3 m height in each </a:t>
                          </a: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floor; 2x10 </a:t>
                          </a:r>
                          <a:r>
                            <a:rPr lang="en-US" sz="1400" dirty="0">
                              <a:effectLst/>
                              <a:latin typeface="+mn-lt"/>
                            </a:rPr>
                            <a:t>rooms in each </a:t>
                          </a: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floor; Apartment </a:t>
                          </a:r>
                          <a:r>
                            <a:rPr lang="en-US" sz="1400" dirty="0">
                              <a:effectLst/>
                              <a:latin typeface="+mn-lt"/>
                            </a:rPr>
                            <a:t>size</a:t>
                          </a: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: 10m </a:t>
                          </a:r>
                          <a:r>
                            <a:rPr lang="en-US" sz="1400" dirty="0">
                              <a:effectLst/>
                              <a:latin typeface="+mn-lt"/>
                            </a:rPr>
                            <a:t>x 10m x </a:t>
                          </a: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3m.</a:t>
                          </a:r>
                          <a:endParaRPr lang="en-US" sz="1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</a:tr>
                  <a:tr h="192360"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+mn-lt"/>
                            </a:rPr>
                            <a:t>APs location</a:t>
                          </a:r>
                          <a:endParaRPr lang="en-US" sz="1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+mn-lt"/>
                            </a:rPr>
                            <a:t>One AP per </a:t>
                          </a:r>
                          <a:r>
                            <a:rPr lang="en-GB" sz="1400" dirty="0" smtClean="0">
                              <a:effectLst/>
                              <a:latin typeface="+mn-lt"/>
                            </a:rPr>
                            <a:t>apartment at a 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</a:rPr>
                            <a:t>center</a:t>
                          </a: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 xy-locations at 1.5m above the floor level</a:t>
                          </a:r>
                          <a:r>
                            <a:rPr lang="en-GB" sz="1400" dirty="0" smtClean="0">
                              <a:effectLst/>
                              <a:latin typeface="+mn-lt"/>
                            </a:rPr>
                            <a:t>.</a:t>
                          </a:r>
                          <a:endParaRPr lang="en-US" sz="1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</a:tr>
                  <a:tr h="352560"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+mn-lt"/>
                            </a:rPr>
                            <a:t>AP Type</a:t>
                          </a:r>
                          <a:endParaRPr lang="en-US" sz="1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802.11n, </a:t>
                          </a:r>
                          <a:r>
                            <a:rPr lang="en-US" sz="1400" b="0" kern="120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20 MHz BW</a:t>
                          </a:r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nodes.</a:t>
                          </a:r>
                          <a:r>
                            <a:rPr lang="en-US" sz="1400" b="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All nodes in each apartment are associated with the apartment’s AP.  </a:t>
                          </a:r>
                          <a:r>
                            <a:rPr lang="en-US" sz="1400" kern="120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All BSS use the</a:t>
                          </a:r>
                          <a:r>
                            <a:rPr lang="en-US" sz="1400" kern="1200" baseline="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same </a:t>
                          </a:r>
                          <a:r>
                            <a:rPr lang="en-US" sz="1400" kern="120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channel,</a:t>
                          </a:r>
                          <a:r>
                            <a:rPr lang="en-US" sz="1400" kern="1200" baseline="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i.e. reuse = 1 and 3, both with 1 channel.</a:t>
                          </a:r>
                          <a:endParaRPr lang="en-US" sz="1400" dirty="0">
                            <a:solidFill>
                              <a:srgbClr val="FF0000"/>
                            </a:solidFill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</a:tr>
                  <a:tr h="347378"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+mn-lt"/>
                            </a:rPr>
                            <a:t>STAs location</a:t>
                          </a:r>
                          <a:endParaRPr lang="en-US" sz="1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n-lt"/>
                            </a:rPr>
                            <a:t>In each apartment, place 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</a:rPr>
                            <a:t>5 </a:t>
                          </a: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STAs </a:t>
                          </a:r>
                          <a:r>
                            <a:rPr lang="en-US" sz="1400" dirty="0">
                              <a:effectLst/>
                              <a:latin typeface="+mn-lt"/>
                            </a:rPr>
                            <a:t>in random xy-locations (uniform distribution) at 1.5m above the floor </a:t>
                          </a: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level (no minimum </a:t>
                          </a:r>
                          <a:r>
                            <a:rPr lang="en-US" sz="1400" dirty="0">
                              <a:effectLst/>
                              <a:latin typeface="+mn-lt"/>
                            </a:rPr>
                            <a:t>distance </a:t>
                          </a: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from </a:t>
                          </a:r>
                          <a:r>
                            <a:rPr lang="en-US" sz="1400" dirty="0">
                              <a:effectLst/>
                              <a:latin typeface="+mn-lt"/>
                            </a:rPr>
                            <a:t>the </a:t>
                          </a: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AP) </a:t>
                          </a:r>
                          <a:endParaRPr lang="en-US" sz="1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</a:tr>
                  <a:tr h="1458114"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effectLst/>
                              <a:latin typeface="+mn-lt"/>
                              <a:ea typeface="Times New Roman"/>
                            </a:rPr>
                            <a:t>Channel model</a:t>
                          </a:r>
                          <a:endParaRPr lang="en-US" sz="1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effectLst/>
                              <a:latin typeface="+mn-lt"/>
                              <a:ea typeface="Times New Roman"/>
                            </a:rPr>
                            <a:t>TGn channel 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Times New Roman"/>
                            </a:rPr>
                            <a:t>model B path loss; No shadow</a:t>
                          </a:r>
                          <a:r>
                            <a:rPr lang="en-US" sz="1400" baseline="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Times New Roman"/>
                            </a:rPr>
                            <a:t> fading; No multipath fading; </a:t>
                          </a:r>
                          <a:r>
                            <a:rPr lang="en-US" sz="1400" baseline="0" dirty="0" smtClean="0">
                              <a:effectLst/>
                              <a:latin typeface="+mn-lt"/>
                              <a:ea typeface="Times New Roman"/>
                            </a:rPr>
                            <a:t>GF Wall penetration loss = </a:t>
                          </a:r>
                          <a:r>
                            <a:rPr lang="en-US" sz="1400" baseline="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Times New Roman"/>
                            </a:rPr>
                            <a:t>13 dB</a:t>
                          </a:r>
                          <a:r>
                            <a:rPr lang="en-US" sz="1400" baseline="0" dirty="0" smtClean="0">
                              <a:effectLst/>
                              <a:latin typeface="+mn-lt"/>
                              <a:ea typeface="Times New Roman"/>
                            </a:rPr>
                            <a:t>, Floor penetration loss = </a:t>
                          </a:r>
                          <a:r>
                            <a:rPr lang="en-US" sz="1400" baseline="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Times New Roman"/>
                            </a:rPr>
                            <a:t>13 dB</a:t>
                          </a:r>
                          <a:r>
                            <a:rPr lang="en-US" sz="1400" baseline="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Times New Roman"/>
                            </a:rPr>
                            <a:t>; No interior walls; Penetration loss expression below (11-14/0083r0); Penetration loss values (ITU-R P1238-7 (2012) Table 3)</a:t>
                          </a: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/>
                          <a:endParaRPr lang="en-US" sz="1400" kern="1200" dirty="0">
                            <a:solidFill>
                              <a:srgbClr val="FF0000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r>
                            <a:rPr lang="en-US" sz="1400" kern="1200" dirty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with </a:t>
                          </a:r>
                          <a14:m/>
                          <a:r>
                            <a:rPr lang="en-US" sz="1400" kern="120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sz="1400" kern="1200" dirty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= 13 dB</a:t>
                          </a: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400" dirty="0">
                            <a:solidFill>
                              <a:srgbClr val="FF0000"/>
                            </a:solidFill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77008899"/>
                  </p:ext>
                </p:extLst>
              </p:nvPr>
            </p:nvGraphicFramePr>
            <p:xfrm>
              <a:off x="833438" y="3006153"/>
              <a:ext cx="7777162" cy="325748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153267"/>
                    <a:gridCol w="6623895"/>
                  </a:tblGrid>
                  <a:tr h="21336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+mn-lt"/>
                            </a:rPr>
                            <a:t>Parameter</a:t>
                          </a:r>
                          <a:endParaRPr lang="en-US" sz="1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+mn-lt"/>
                            </a:rPr>
                            <a:t>Value</a:t>
                          </a:r>
                          <a:endParaRPr lang="en-US" sz="1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Topology</a:t>
                          </a:r>
                          <a:endParaRPr lang="en-US" sz="1400" dirty="0">
                            <a:effectLst/>
                            <a:latin typeface="+mn-lt"/>
                          </a:endParaRPr>
                        </a:p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n-lt"/>
                            </a:rPr>
                            <a:t>Multi-floor </a:t>
                          </a: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building: 5 </a:t>
                          </a:r>
                          <a:r>
                            <a:rPr lang="en-US" sz="1400" dirty="0">
                              <a:effectLst/>
                              <a:latin typeface="+mn-lt"/>
                            </a:rPr>
                            <a:t>floors, 3 m height in each </a:t>
                          </a: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floor; 2x10 </a:t>
                          </a:r>
                          <a:r>
                            <a:rPr lang="en-US" sz="1400" dirty="0">
                              <a:effectLst/>
                              <a:latin typeface="+mn-lt"/>
                            </a:rPr>
                            <a:t>rooms in each </a:t>
                          </a: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floor; Apartment </a:t>
                          </a:r>
                          <a:r>
                            <a:rPr lang="en-US" sz="1400" dirty="0">
                              <a:effectLst/>
                              <a:latin typeface="+mn-lt"/>
                            </a:rPr>
                            <a:t>size</a:t>
                          </a: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: 10m </a:t>
                          </a:r>
                          <a:r>
                            <a:rPr lang="en-US" sz="1400" dirty="0">
                              <a:effectLst/>
                              <a:latin typeface="+mn-lt"/>
                            </a:rPr>
                            <a:t>x 10m x </a:t>
                          </a: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3m.</a:t>
                          </a:r>
                          <a:endParaRPr lang="en-US" sz="1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</a:tr>
                  <a:tr h="213360"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+mn-lt"/>
                            </a:rPr>
                            <a:t>APs location</a:t>
                          </a:r>
                          <a:endParaRPr lang="en-US" sz="1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+mn-lt"/>
                            </a:rPr>
                            <a:t>One AP per </a:t>
                          </a:r>
                          <a:r>
                            <a:rPr lang="en-GB" sz="1400" dirty="0" smtClean="0">
                              <a:effectLst/>
                              <a:latin typeface="+mn-lt"/>
                            </a:rPr>
                            <a:t>apartment at a 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</a:rPr>
                            <a:t>center</a:t>
                          </a: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 xy-locations at 1.5m above the floor level</a:t>
                          </a:r>
                          <a:r>
                            <a:rPr lang="en-GB" sz="1400" dirty="0" smtClean="0">
                              <a:effectLst/>
                              <a:latin typeface="+mn-lt"/>
                            </a:rPr>
                            <a:t>.</a:t>
                          </a:r>
                          <a:endParaRPr lang="en-US" sz="1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</a:tr>
                  <a:tr h="426720"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+mn-lt"/>
                            </a:rPr>
                            <a:t>AP Type</a:t>
                          </a:r>
                          <a:endParaRPr lang="en-US" sz="1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802.11n, </a:t>
                          </a:r>
                          <a:r>
                            <a:rPr lang="en-US" sz="1400" b="0" kern="120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20 MHz BW</a:t>
                          </a:r>
                          <a:r>
                            <a:rPr lang="en-US" sz="1400" b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nodes.</a:t>
                          </a:r>
                          <a:r>
                            <a:rPr lang="en-US" sz="1400" b="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All nodes in each apartment are associated with the apartment’s </a:t>
                          </a:r>
                          <a:r>
                            <a:rPr lang="en-US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AP.  </a:t>
                          </a:r>
                          <a:r>
                            <a:rPr lang="en-US" sz="1400" kern="120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All BSS use the</a:t>
                          </a:r>
                          <a:r>
                            <a:rPr lang="en-US" sz="1400" kern="1200" baseline="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same </a:t>
                          </a:r>
                          <a:r>
                            <a:rPr lang="en-US" sz="1400" kern="120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channel,</a:t>
                          </a:r>
                          <a:r>
                            <a:rPr lang="en-US" sz="1400" kern="1200" baseline="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i.e. reuse = 1 and 3, both with 1 channel.</a:t>
                          </a:r>
                          <a:endParaRPr lang="en-US" sz="1400" dirty="0">
                            <a:solidFill>
                              <a:srgbClr val="FF0000"/>
                            </a:solidFill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</a:tr>
                  <a:tr h="426720"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+mn-lt"/>
                            </a:rPr>
                            <a:t>STAs location</a:t>
                          </a:r>
                          <a:endParaRPr lang="en-US" sz="1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n-lt"/>
                            </a:rPr>
                            <a:t>In each apartment, place 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</a:rPr>
                            <a:t>5 </a:t>
                          </a: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STAs </a:t>
                          </a:r>
                          <a:r>
                            <a:rPr lang="en-US" sz="1400" dirty="0">
                              <a:effectLst/>
                              <a:latin typeface="+mn-lt"/>
                            </a:rPr>
                            <a:t>in random xy-locations (uniform distribution) at 1.5m above the floor </a:t>
                          </a: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level (no minimum </a:t>
                          </a:r>
                          <a:r>
                            <a:rPr lang="en-US" sz="1400" dirty="0">
                              <a:effectLst/>
                              <a:latin typeface="+mn-lt"/>
                            </a:rPr>
                            <a:t>distance </a:t>
                          </a: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from </a:t>
                          </a:r>
                          <a:r>
                            <a:rPr lang="en-US" sz="1400" dirty="0">
                              <a:effectLst/>
                              <a:latin typeface="+mn-lt"/>
                            </a:rPr>
                            <a:t>the </a:t>
                          </a:r>
                          <a:r>
                            <a:rPr lang="en-US" sz="1400" dirty="0" smtClean="0">
                              <a:effectLst/>
                              <a:latin typeface="+mn-lt"/>
                            </a:rPr>
                            <a:t>AP) </a:t>
                          </a:r>
                          <a:endParaRPr lang="en-US" sz="1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</a:tr>
                  <a:tr h="1489647"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effectLst/>
                              <a:latin typeface="+mn-lt"/>
                              <a:ea typeface="Times New Roman"/>
                            </a:rPr>
                            <a:t>Channel model</a:t>
                          </a:r>
                          <a:endParaRPr lang="en-US" sz="1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31938" marR="31938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1938" marR="31938" marT="0" marB="0">
                        <a:blipFill rotWithShape="1">
                          <a:blip r:embed="rId3"/>
                          <a:stretch>
                            <a:fillRect l="-17479" t="-12163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181600" y="6475413"/>
            <a:ext cx="3360738" cy="230187"/>
          </a:xfrm>
        </p:spPr>
        <p:txBody>
          <a:bodyPr/>
          <a:lstStyle/>
          <a:p>
            <a:r>
              <a:rPr lang="en-GB" dirty="0"/>
              <a:t>Pengfei Xia, Interdigital 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Simulation Assumptions </a:t>
            </a:r>
            <a:r>
              <a:rPr lang="en-US" dirty="0" smtClean="0"/>
              <a:t>(2 </a:t>
            </a:r>
            <a:r>
              <a:rPr lang="en-US" dirty="0"/>
              <a:t>/ 2)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177579"/>
              </p:ext>
            </p:extLst>
          </p:nvPr>
        </p:nvGraphicFramePr>
        <p:xfrm>
          <a:off x="533400" y="1219200"/>
          <a:ext cx="8153400" cy="51076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7515"/>
                <a:gridCol w="6255885"/>
              </a:tblGrid>
              <a:tr h="2094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Parameter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Value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938" marR="31938" marT="0" marB="0"/>
                </a:tc>
              </a:tr>
              <a:tr h="209438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PHY parameters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94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Center freq </a:t>
                      </a:r>
                      <a:r>
                        <a:rPr lang="en-GB" sz="1400" dirty="0">
                          <a:effectLst/>
                        </a:rPr>
                        <a:t>and </a:t>
                      </a:r>
                      <a:r>
                        <a:rPr lang="en-US" sz="1400" dirty="0" smtClean="0">
                          <a:effectLst/>
                        </a:rPr>
                        <a:t>BW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All BSSs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at 5GHz, using 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20 MHz BW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31938" marR="31938" marT="0" marB="0"/>
                </a:tc>
              </a:tr>
              <a:tr h="2094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MCS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802.11n MCS 8– 15 using Adaptive Auto-Rate Fallback (AARF) Link Adaptation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</a:tr>
              <a:tr h="2094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GI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aseline="0" dirty="0" smtClean="0">
                          <a:effectLst/>
                        </a:rPr>
                        <a:t>800 ns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</a:tr>
              <a:tr h="2094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Data </a:t>
                      </a:r>
                      <a:r>
                        <a:rPr lang="en-US" sz="1400" dirty="0" smtClean="0">
                          <a:effectLst/>
                        </a:rPr>
                        <a:t>Preamble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802.11n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</a:tr>
              <a:tr h="2094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STA TX </a:t>
                      </a:r>
                      <a:r>
                        <a:rPr lang="en-US" sz="1400" dirty="0" smtClean="0">
                          <a:effectLst/>
                        </a:rPr>
                        <a:t>power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17 dBm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; 14 dBm; 11 dBm; 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</a:tr>
              <a:tr h="2094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 TX Power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23 dBm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; 20 dBm; 17 dBm;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</a:tr>
              <a:tr h="2094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 </a:t>
                      </a:r>
                      <a:r>
                        <a:rPr lang="en-US" sz="1400" dirty="0" smtClean="0">
                          <a:effectLst/>
                        </a:rPr>
                        <a:t># of antennas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aseline="0" dirty="0" smtClean="0">
                          <a:effectLst/>
                          <a:latin typeface="+mn-lt"/>
                          <a:ea typeface="+mn-ea"/>
                        </a:rPr>
                        <a:t>2 for 802.11n (Nss = 2), </a:t>
                      </a:r>
                      <a:r>
                        <a:rPr lang="en-GB" sz="14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0 dBi antenna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</a:tr>
              <a:tr h="2094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STA #of </a:t>
                      </a:r>
                      <a:r>
                        <a:rPr lang="en-US" sz="1400" dirty="0" smtClean="0">
                          <a:effectLst/>
                        </a:rPr>
                        <a:t>antennas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baseline="0" dirty="0" smtClean="0">
                          <a:effectLst/>
                          <a:latin typeface="+mn-lt"/>
                          <a:ea typeface="+mn-ea"/>
                        </a:rPr>
                        <a:t>2 for 802.11n (Nss = 2), </a:t>
                      </a:r>
                      <a:r>
                        <a:rPr lang="en-GB" sz="14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0 dBi antenna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</a:tr>
              <a:tr h="2094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CCA Threshold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-90 dBm; -80 dBm;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-70 dBm; -60 dBm; -50 dBm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938" marR="31938" marT="0" marB="0"/>
                </a:tc>
              </a:tr>
              <a:tr h="2094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Noise Figure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5 dB</a:t>
                      </a:r>
                    </a:p>
                  </a:txBody>
                  <a:tcPr marL="31938" marR="31938" marT="0" marB="0"/>
                </a:tc>
              </a:tr>
              <a:tr h="209438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MAC parameters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94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Access </a:t>
                      </a:r>
                      <a:r>
                        <a:rPr lang="en-US" sz="1400" dirty="0" smtClean="0">
                          <a:effectLst/>
                        </a:rPr>
                        <a:t>protocol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EDCA </a:t>
                      </a:r>
                      <a:r>
                        <a:rPr lang="en-US" sz="1400" dirty="0">
                          <a:effectLst/>
                        </a:rPr>
                        <a:t>with default </a:t>
                      </a:r>
                      <a:r>
                        <a:rPr lang="en-US" sz="1400" dirty="0" smtClean="0">
                          <a:effectLst/>
                        </a:rPr>
                        <a:t>parameters for 802.11n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</a:tr>
              <a:tr h="21539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Primary channels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BSS use one 20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MHz channel.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</a:tr>
              <a:tr h="2094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Aggregation 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 transmitted A-MSDU size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7935 B;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 acceptable A-MPDU size =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65535 B</a:t>
                      </a:r>
                      <a:endParaRPr lang="en-US" sz="1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</a:tr>
              <a:tr h="2094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Max # of retries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Maximum retries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US" sz="1400" baseline="0" dirty="0" smtClean="0">
                          <a:effectLst/>
                        </a:rPr>
                        <a:t>=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</a:tr>
              <a:tr h="2094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RTS/CTS Threshold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None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</a:tr>
              <a:tr h="2094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Frag.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/>
                        </a:rPr>
                        <a:t> Threshold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None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938" marR="31938" marT="0" marB="0"/>
                </a:tc>
              </a:tr>
              <a:tr h="2094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Rate </a:t>
                      </a:r>
                      <a:r>
                        <a:rPr lang="en-US" sz="1400" dirty="0" smtClean="0">
                          <a:effectLst/>
                        </a:rPr>
                        <a:t>adaptation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Adaptive Auto-Rate Fallback (AARF)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</a:tr>
              <a:tr h="2094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Association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100% </a:t>
                      </a:r>
                      <a:r>
                        <a:rPr lang="en-US" sz="1400" dirty="0">
                          <a:effectLst/>
                        </a:rPr>
                        <a:t>of STAs in an apartment are associated to the AP in the </a:t>
                      </a:r>
                      <a:r>
                        <a:rPr lang="en-US" sz="1400" dirty="0" smtClean="0">
                          <a:effectLst/>
                        </a:rPr>
                        <a:t>same apartment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938" marR="31938" marT="0" marB="0"/>
                </a:tc>
              </a:tr>
              <a:tr h="31251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Management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/>
                        </a:rPr>
                        <a:t> frames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Periodic,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100 msec Beacons;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probing or association messaging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938" marR="31938" marT="0" marB="0"/>
                </a:tc>
              </a:tr>
              <a:tr h="31251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FAP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/>
                        </a:rPr>
                        <a:t> ACKs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included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938" marR="3193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77097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34000" y="6475413"/>
            <a:ext cx="3208338" cy="230187"/>
          </a:xfrm>
        </p:spPr>
        <p:txBody>
          <a:bodyPr/>
          <a:lstStyle/>
          <a:p>
            <a:r>
              <a:rPr lang="en-GB" dirty="0"/>
              <a:t>Pengfei Xia, Interdigital 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Additional Simulation </a:t>
            </a:r>
            <a:r>
              <a:rPr lang="en-GB" dirty="0" smtClean="0"/>
              <a:t>Details (1 / 2)</a:t>
            </a:r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3568" y="1463080"/>
            <a:ext cx="8136904" cy="4937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 b="1">
                <a:solidFill>
                  <a:srgbClr val="000000"/>
                </a:solidFill>
                <a:latin typeface="+mn-lt"/>
                <a:ea typeface="+mn-ea"/>
              </a:defRPr>
            </a:lvl1pPr>
            <a:lvl2pPr lvl="1" eaLnBrk="1" hangingPunct="1"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lvl="2" eaLnBrk="1" hangingPunct="1">
              <a:spcBef>
                <a:spcPts val="45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eaLnBrk="1" hangingPunct="1">
              <a:spcBef>
                <a:spcPts val="400"/>
              </a:spcBef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eaLnBrk="1" hangingPunct="1">
              <a:spcBef>
                <a:spcPts val="400"/>
              </a:spcBef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 smtClean="0"/>
              <a:t>Normalized </a:t>
            </a:r>
            <a:r>
              <a:rPr lang="en-US" dirty="0"/>
              <a:t>(per-BSS) Average Throughput</a:t>
            </a:r>
          </a:p>
          <a:p>
            <a:pPr lvl="1"/>
            <a:r>
              <a:rPr lang="en-US" dirty="0" smtClean="0"/>
              <a:t>Number </a:t>
            </a:r>
            <a:r>
              <a:rPr lang="en-US" dirty="0"/>
              <a:t>of bits successfully received across the entire network divided by the entire runtime and by the number of rooms with active nodes; Averaged over 10 drops</a:t>
            </a:r>
          </a:p>
          <a:p>
            <a:pPr lvl="1"/>
            <a:r>
              <a:rPr lang="en-US" dirty="0"/>
              <a:t>Proportional to area throughput</a:t>
            </a:r>
          </a:p>
          <a:p>
            <a:pPr lvl="1"/>
            <a:r>
              <a:rPr lang="en-US" dirty="0"/>
              <a:t>Represents the average data traffic in bits/sec successfully received and forwarded to higher </a:t>
            </a:r>
            <a:r>
              <a:rPr lang="en-US" dirty="0" smtClean="0"/>
              <a:t>layers for each BSS </a:t>
            </a:r>
            <a:endParaRPr lang="en-US" dirty="0"/>
          </a:p>
          <a:p>
            <a:pPr lvl="1"/>
            <a:r>
              <a:rPr lang="en-US" dirty="0"/>
              <a:t>Does not include the data frames that </a:t>
            </a:r>
            <a:r>
              <a:rPr lang="en-US" dirty="0" smtClean="0"/>
              <a:t>are</a:t>
            </a:r>
          </a:p>
          <a:p>
            <a:pPr lvl="2"/>
            <a:r>
              <a:rPr lang="en-US" sz="2000" dirty="0" smtClean="0"/>
              <a:t>unicast </a:t>
            </a:r>
            <a:r>
              <a:rPr lang="en-US" sz="2000" dirty="0"/>
              <a:t>frames addressed to another MAC, </a:t>
            </a:r>
            <a:endParaRPr lang="en-US" sz="2000" dirty="0" smtClean="0"/>
          </a:p>
          <a:p>
            <a:pPr lvl="2"/>
            <a:r>
              <a:rPr lang="en-US" sz="2000" dirty="0"/>
              <a:t>d</a:t>
            </a:r>
            <a:r>
              <a:rPr lang="en-US" sz="2000" dirty="0" smtClean="0"/>
              <a:t>uplicates </a:t>
            </a:r>
            <a:r>
              <a:rPr lang="en-US" sz="2000" dirty="0"/>
              <a:t>of previously received frames, </a:t>
            </a:r>
            <a:r>
              <a:rPr lang="en-US" sz="2000" dirty="0" smtClean="0"/>
              <a:t>and</a:t>
            </a:r>
          </a:p>
          <a:p>
            <a:pPr lvl="2"/>
            <a:r>
              <a:rPr lang="en-US" sz="2000" dirty="0" smtClean="0"/>
              <a:t>incomplete</a:t>
            </a:r>
            <a:r>
              <a:rPr lang="en-US" sz="2000" dirty="0"/>
              <a:t>, meaning that not all the fragments of the frame were received within a certain time, so that the received fragments had to be discarded without fully reassembling the higher layer packet. </a:t>
            </a:r>
          </a:p>
        </p:txBody>
      </p:sp>
    </p:spTree>
    <p:extLst>
      <p:ext uri="{BB962C8B-B14F-4D97-AF65-F5344CB8AC3E}">
        <p14:creationId xmlns:p14="http://schemas.microsoft.com/office/powerpoint/2010/main" val="120484896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181600" y="6475413"/>
            <a:ext cx="3360738" cy="230187"/>
          </a:xfrm>
        </p:spPr>
        <p:txBody>
          <a:bodyPr/>
          <a:lstStyle/>
          <a:p>
            <a:r>
              <a:rPr lang="en-GB" dirty="0"/>
              <a:t>Pengfei Xia, Interdigital 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Additional Simulation </a:t>
            </a:r>
            <a:r>
              <a:rPr lang="en-GB" dirty="0" smtClean="0"/>
              <a:t>Details (2 / 2)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3568" y="1556792"/>
            <a:ext cx="7992888" cy="4824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 b="1">
                <a:solidFill>
                  <a:srgbClr val="000000"/>
                </a:solidFill>
                <a:latin typeface="+mn-lt"/>
                <a:ea typeface="+mn-ea"/>
              </a:defRPr>
            </a:lvl1pPr>
            <a:lvl2pPr lvl="1" eaLnBrk="1" hangingPunct="1"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lvl="2" eaLnBrk="1" hangingPunct="1">
              <a:spcBef>
                <a:spcPts val="450"/>
              </a:spcBef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eaLnBrk="1" hangingPunct="1">
              <a:spcBef>
                <a:spcPts val="400"/>
              </a:spcBef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eaLnBrk="1" hangingPunct="1">
              <a:spcBef>
                <a:spcPts val="400"/>
              </a:spcBef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 smtClean="0"/>
              <a:t>Average packet delay</a:t>
            </a:r>
            <a:endParaRPr lang="en-US" dirty="0"/>
          </a:p>
          <a:p>
            <a:pPr marL="800100" lvl="1">
              <a:lnSpc>
                <a:spcPct val="120000"/>
              </a:lnSpc>
            </a:pPr>
            <a:r>
              <a:rPr lang="en-US" dirty="0"/>
              <a:t>Average end to end delay of all data packets at the MAC layer</a:t>
            </a:r>
          </a:p>
          <a:p>
            <a:pPr marL="800100" lvl="1"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Averaged over the entire runtime over 10 </a:t>
            </a:r>
            <a:r>
              <a:rPr lang="en-US" dirty="0" smtClean="0">
                <a:solidFill>
                  <a:schemeClr val="tx1"/>
                </a:solidFill>
              </a:rPr>
              <a:t>drops</a:t>
            </a:r>
          </a:p>
          <a:p>
            <a:pPr marL="800100" lvl="1">
              <a:lnSpc>
                <a:spcPct val="120000"/>
              </a:lnSpc>
            </a:pPr>
            <a:r>
              <a:rPr lang="en-US" dirty="0" smtClean="0"/>
              <a:t>Represents </a:t>
            </a:r>
            <a:r>
              <a:rPr lang="en-US" dirty="0"/>
              <a:t>the average end to end delay of all the data packets that are successfully received </a:t>
            </a:r>
            <a:r>
              <a:rPr lang="en-US" dirty="0" smtClean="0"/>
              <a:t>by </a:t>
            </a:r>
            <a:r>
              <a:rPr lang="en-US" dirty="0"/>
              <a:t>the wireless LAN MACs of all WLAN nodes in the network and forwarded to </a:t>
            </a:r>
            <a:r>
              <a:rPr lang="en-US" dirty="0" smtClean="0"/>
              <a:t>higher layers. </a:t>
            </a:r>
          </a:p>
          <a:p>
            <a:pPr marL="800100" lvl="1">
              <a:lnSpc>
                <a:spcPct val="120000"/>
              </a:lnSpc>
            </a:pPr>
            <a:r>
              <a:rPr lang="en-US" dirty="0" smtClean="0"/>
              <a:t>Includes </a:t>
            </a:r>
            <a:r>
              <a:rPr lang="en-US" dirty="0"/>
              <a:t>medium access delay at the source MAC, reception of all the fragments individually (if any), and transfer of the frames via AP, if the source and destination MACs are non-AP MACs of the same infrastructure BSS. </a:t>
            </a:r>
            <a:r>
              <a:rPr lang="en-US" dirty="0" smtClean="0"/>
              <a:t>The </a:t>
            </a:r>
            <a:r>
              <a:rPr lang="en-US" dirty="0"/>
              <a:t>medium access delay at the source MAC - includes queuing and medium access delays.</a:t>
            </a:r>
          </a:p>
        </p:txBody>
      </p:sp>
    </p:spTree>
    <p:extLst>
      <p:ext uri="{BB962C8B-B14F-4D97-AF65-F5344CB8AC3E}">
        <p14:creationId xmlns:p14="http://schemas.microsoft.com/office/powerpoint/2010/main" val="158470540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0813" cy="1065213"/>
          </a:xfrm>
        </p:spPr>
        <p:txBody>
          <a:bodyPr/>
          <a:lstStyle/>
          <a:p>
            <a:r>
              <a:rPr lang="en-US" dirty="0" smtClean="0"/>
              <a:t>Simulation Settings: Case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Pengfei Xia, Interdigital </a:t>
            </a:r>
            <a:r>
              <a:rPr lang="en-GB" dirty="0" smtClean="0"/>
              <a:t>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211265"/>
              </p:ext>
            </p:extLst>
          </p:nvPr>
        </p:nvGraphicFramePr>
        <p:xfrm>
          <a:off x="2339008" y="2520275"/>
          <a:ext cx="4495800" cy="741680"/>
        </p:xfrm>
        <a:graphic>
          <a:graphicData uri="http://schemas.openxmlformats.org/drawingml/2006/table">
            <a:tbl>
              <a:tblPr firstRow="1" bandRow="1"/>
              <a:tblGrid>
                <a:gridCol w="449580"/>
                <a:gridCol w="449580"/>
                <a:gridCol w="449580"/>
                <a:gridCol w="449580"/>
                <a:gridCol w="449580"/>
                <a:gridCol w="449580"/>
                <a:gridCol w="449580"/>
                <a:gridCol w="449580"/>
                <a:gridCol w="449580"/>
                <a:gridCol w="44958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511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512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513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514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515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516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517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518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519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520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501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502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503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504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505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506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507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508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509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510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3608" y="268434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5</a:t>
            </a:r>
            <a:r>
              <a:rPr lang="en-US" sz="1800" baseline="30000" dirty="0" smtClean="0">
                <a:solidFill>
                  <a:prstClr val="black"/>
                </a:solidFill>
                <a:latin typeface="Calibri"/>
              </a:rPr>
              <a:t>th</a:t>
            </a: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 Floor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560202"/>
              </p:ext>
            </p:extLst>
          </p:nvPr>
        </p:nvGraphicFramePr>
        <p:xfrm>
          <a:off x="2339008" y="3296920"/>
          <a:ext cx="4495800" cy="741680"/>
        </p:xfrm>
        <a:graphic>
          <a:graphicData uri="http://schemas.openxmlformats.org/drawingml/2006/table">
            <a:tbl>
              <a:tblPr firstRow="1" bandRow="1"/>
              <a:tblGrid>
                <a:gridCol w="449580"/>
                <a:gridCol w="449580"/>
                <a:gridCol w="449580"/>
                <a:gridCol w="449580"/>
                <a:gridCol w="449580"/>
                <a:gridCol w="449580"/>
                <a:gridCol w="449580"/>
                <a:gridCol w="449580"/>
                <a:gridCol w="449580"/>
                <a:gridCol w="44958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411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412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413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414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415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416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417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418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419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420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401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402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403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404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405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406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407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408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409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410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043608" y="344932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4</a:t>
            </a:r>
            <a:r>
              <a:rPr lang="en-US" sz="1800" baseline="30000" dirty="0" smtClean="0">
                <a:solidFill>
                  <a:prstClr val="black"/>
                </a:solidFill>
                <a:latin typeface="Calibri"/>
              </a:rPr>
              <a:t>th</a:t>
            </a: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 Floor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793101"/>
              </p:ext>
            </p:extLst>
          </p:nvPr>
        </p:nvGraphicFramePr>
        <p:xfrm>
          <a:off x="2339008" y="4058920"/>
          <a:ext cx="4495800" cy="741680"/>
        </p:xfrm>
        <a:graphic>
          <a:graphicData uri="http://schemas.openxmlformats.org/drawingml/2006/table">
            <a:tbl>
              <a:tblPr firstRow="1" bandRow="1"/>
              <a:tblGrid>
                <a:gridCol w="449580"/>
                <a:gridCol w="449580"/>
                <a:gridCol w="449580"/>
                <a:gridCol w="449580"/>
                <a:gridCol w="449580"/>
                <a:gridCol w="449580"/>
                <a:gridCol w="449580"/>
                <a:gridCol w="449580"/>
                <a:gridCol w="449580"/>
                <a:gridCol w="44958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311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312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313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314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315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316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317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318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319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320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301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302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303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304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305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306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307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308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309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310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43608" y="421132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3</a:t>
            </a:r>
            <a:r>
              <a:rPr lang="en-US" sz="1800" baseline="30000" dirty="0" smtClean="0">
                <a:solidFill>
                  <a:prstClr val="black"/>
                </a:solidFill>
                <a:latin typeface="Calibri"/>
              </a:rPr>
              <a:t>rd</a:t>
            </a: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 Floor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371845"/>
              </p:ext>
            </p:extLst>
          </p:nvPr>
        </p:nvGraphicFramePr>
        <p:xfrm>
          <a:off x="2339008" y="4820920"/>
          <a:ext cx="4495800" cy="741680"/>
        </p:xfrm>
        <a:graphic>
          <a:graphicData uri="http://schemas.openxmlformats.org/drawingml/2006/table">
            <a:tbl>
              <a:tblPr firstRow="1" bandRow="1"/>
              <a:tblGrid>
                <a:gridCol w="449580"/>
                <a:gridCol w="449580"/>
                <a:gridCol w="449580"/>
                <a:gridCol w="449580"/>
                <a:gridCol w="449580"/>
                <a:gridCol w="449580"/>
                <a:gridCol w="449580"/>
                <a:gridCol w="449580"/>
                <a:gridCol w="449580"/>
                <a:gridCol w="44958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211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212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213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214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215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216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217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218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219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220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201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202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203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204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205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206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207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208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209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210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43608" y="497332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2</a:t>
            </a:r>
            <a:r>
              <a:rPr lang="en-US" sz="1800" baseline="30000" dirty="0" smtClean="0">
                <a:solidFill>
                  <a:prstClr val="black"/>
                </a:solidFill>
                <a:latin typeface="Calibri"/>
              </a:rPr>
              <a:t>nd</a:t>
            </a: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 Floor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374269"/>
              </p:ext>
            </p:extLst>
          </p:nvPr>
        </p:nvGraphicFramePr>
        <p:xfrm>
          <a:off x="2339752" y="5582920"/>
          <a:ext cx="4495800" cy="741680"/>
        </p:xfrm>
        <a:graphic>
          <a:graphicData uri="http://schemas.openxmlformats.org/drawingml/2006/table">
            <a:tbl>
              <a:tblPr firstRow="1" bandRow="1"/>
              <a:tblGrid>
                <a:gridCol w="449580"/>
                <a:gridCol w="449580"/>
                <a:gridCol w="449580"/>
                <a:gridCol w="449580"/>
                <a:gridCol w="449580"/>
                <a:gridCol w="449580"/>
                <a:gridCol w="449580"/>
                <a:gridCol w="449580"/>
                <a:gridCol w="449580"/>
                <a:gridCol w="44958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111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112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113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114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115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116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117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118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119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120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101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102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103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104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105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106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107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108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109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110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2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043608" y="581152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1</a:t>
            </a:r>
            <a:r>
              <a:rPr lang="en-US" sz="1800" baseline="30000" dirty="0" smtClean="0">
                <a:solidFill>
                  <a:prstClr val="black"/>
                </a:solidFill>
                <a:latin typeface="Calibri"/>
              </a:rPr>
              <a:t>st</a:t>
            </a:r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 Floor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881808" y="2520276"/>
            <a:ext cx="533400" cy="348735"/>
            <a:chOff x="2057400" y="1918334"/>
            <a:chExt cx="533400" cy="295931"/>
          </a:xfrm>
        </p:grpSpPr>
        <p:sp>
          <p:nvSpPr>
            <p:cNvPr id="20" name="TextBox 19"/>
            <p:cNvSpPr txBox="1"/>
            <p:nvPr/>
          </p:nvSpPr>
          <p:spPr>
            <a:xfrm>
              <a:off x="2057400" y="1968043"/>
              <a:ext cx="533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10m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438400" y="1918334"/>
              <a:ext cx="0" cy="295931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headEnd type="arrow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sp>
        <p:nvSpPr>
          <p:cNvPr id="22" name="TextBox 21"/>
          <p:cNvSpPr txBox="1"/>
          <p:nvPr/>
        </p:nvSpPr>
        <p:spPr>
          <a:xfrm>
            <a:off x="2339008" y="223012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10m</a:t>
            </a:r>
            <a:endParaRPr lang="en-US" sz="10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339008" y="2444075"/>
            <a:ext cx="457200" cy="0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grpSp>
        <p:nvGrpSpPr>
          <p:cNvPr id="24" name="Group 23"/>
          <p:cNvGrpSpPr/>
          <p:nvPr/>
        </p:nvGrpSpPr>
        <p:grpSpPr>
          <a:xfrm>
            <a:off x="6987208" y="3162140"/>
            <a:ext cx="533400" cy="348735"/>
            <a:chOff x="2057400" y="1918334"/>
            <a:chExt cx="533400" cy="295931"/>
          </a:xfrm>
        </p:grpSpPr>
        <p:sp>
          <p:nvSpPr>
            <p:cNvPr id="25" name="TextBox 24"/>
            <p:cNvSpPr txBox="1"/>
            <p:nvPr/>
          </p:nvSpPr>
          <p:spPr>
            <a:xfrm>
              <a:off x="2057400" y="1968043"/>
              <a:ext cx="533400" cy="208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3m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V="1">
              <a:off x="2438400" y="1918334"/>
              <a:ext cx="0" cy="295931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headEnd type="arrow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27" name="Group 26"/>
          <p:cNvGrpSpPr/>
          <p:nvPr/>
        </p:nvGrpSpPr>
        <p:grpSpPr>
          <a:xfrm>
            <a:off x="6987208" y="3968075"/>
            <a:ext cx="533400" cy="348735"/>
            <a:chOff x="2057400" y="1918334"/>
            <a:chExt cx="533400" cy="295931"/>
          </a:xfrm>
        </p:grpSpPr>
        <p:sp>
          <p:nvSpPr>
            <p:cNvPr id="28" name="TextBox 27"/>
            <p:cNvSpPr txBox="1"/>
            <p:nvPr/>
          </p:nvSpPr>
          <p:spPr>
            <a:xfrm>
              <a:off x="2057400" y="1968043"/>
              <a:ext cx="533400" cy="208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3m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V="1">
              <a:off x="2438400" y="1918334"/>
              <a:ext cx="0" cy="295931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headEnd type="arrow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30" name="Group 29"/>
          <p:cNvGrpSpPr/>
          <p:nvPr/>
        </p:nvGrpSpPr>
        <p:grpSpPr>
          <a:xfrm>
            <a:off x="6987208" y="4806275"/>
            <a:ext cx="533400" cy="348735"/>
            <a:chOff x="2057400" y="1918334"/>
            <a:chExt cx="533400" cy="295931"/>
          </a:xfrm>
        </p:grpSpPr>
        <p:sp>
          <p:nvSpPr>
            <p:cNvPr id="31" name="TextBox 30"/>
            <p:cNvSpPr txBox="1"/>
            <p:nvPr/>
          </p:nvSpPr>
          <p:spPr>
            <a:xfrm>
              <a:off x="2057400" y="1968043"/>
              <a:ext cx="533400" cy="208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3m</a:t>
              </a: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V="1">
              <a:off x="2438400" y="1918334"/>
              <a:ext cx="0" cy="295931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headEnd type="arrow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33" name="Group 32"/>
          <p:cNvGrpSpPr/>
          <p:nvPr/>
        </p:nvGrpSpPr>
        <p:grpSpPr>
          <a:xfrm>
            <a:off x="6987208" y="5676740"/>
            <a:ext cx="533400" cy="348735"/>
            <a:chOff x="2057400" y="1918334"/>
            <a:chExt cx="533400" cy="295931"/>
          </a:xfrm>
        </p:grpSpPr>
        <p:sp>
          <p:nvSpPr>
            <p:cNvPr id="34" name="TextBox 33"/>
            <p:cNvSpPr txBox="1"/>
            <p:nvPr/>
          </p:nvSpPr>
          <p:spPr>
            <a:xfrm>
              <a:off x="2057400" y="1968043"/>
              <a:ext cx="533400" cy="208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3m</a:t>
              </a: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V="1">
              <a:off x="2438400" y="1918334"/>
              <a:ext cx="0" cy="295931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headEnd type="arrow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sp>
        <p:nvSpPr>
          <p:cNvPr id="36" name="TextBox 35"/>
          <p:cNvSpPr txBox="1"/>
          <p:nvPr/>
        </p:nvSpPr>
        <p:spPr>
          <a:xfrm>
            <a:off x="7380312" y="2650334"/>
            <a:ext cx="360040" cy="37070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tx1">
                <a:alpha val="82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7740352" y="2444972"/>
            <a:ext cx="1296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Active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Co-channel apartments</a:t>
            </a:r>
          </a:p>
          <a:p>
            <a:r>
              <a:rPr lang="en-US" sz="1400" dirty="0" smtClean="0"/>
              <a:t>(</a:t>
            </a:r>
            <a:r>
              <a:rPr lang="en-US" sz="1400" dirty="0"/>
              <a:t>Reuse </a:t>
            </a:r>
            <a:r>
              <a:rPr lang="en-US" sz="1400" dirty="0" smtClean="0"/>
              <a:t>3</a:t>
            </a:r>
            <a:r>
              <a:rPr lang="en-US" sz="1400" dirty="0"/>
              <a:t>)</a:t>
            </a:r>
          </a:p>
        </p:txBody>
      </p:sp>
      <p:sp>
        <p:nvSpPr>
          <p:cNvPr id="39" name="Content Placeholder 2"/>
          <p:cNvSpPr>
            <a:spLocks noGrp="1"/>
          </p:cNvSpPr>
          <p:nvPr>
            <p:ph idx="1"/>
          </p:nvPr>
        </p:nvSpPr>
        <p:spPr>
          <a:xfrm>
            <a:off x="503040" y="1295400"/>
            <a:ext cx="8640960" cy="935351"/>
          </a:xfrm>
        </p:spPr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Frequency reuse 3 with 1/3 of all rooms active</a:t>
            </a:r>
          </a:p>
          <a:p>
            <a:pPr marL="1005840"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33 rooms (randomly selected) active in one channel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1414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Pengfei Xia, Interdigital </a:t>
            </a:r>
            <a:r>
              <a:rPr lang="en-GB" dirty="0"/>
              <a:t>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</a:t>
            </a:r>
            <a:r>
              <a:rPr lang="en-GB" dirty="0" smtClean="0"/>
              <a:t>submission, </a:t>
            </a:r>
            <a:r>
              <a:rPr lang="en-GB" dirty="0"/>
              <a:t>we </a:t>
            </a:r>
            <a:r>
              <a:rPr lang="en-GB" dirty="0" smtClean="0"/>
              <a:t>report MAC simulation results with varying transmit power level and sensitivity level for IEEE 802.11 networks in a scenario of dense residential apartments. </a:t>
            </a:r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Data </a:t>
            </a:r>
            <a:r>
              <a:rPr lang="en-GB" dirty="0"/>
              <a:t>throughput and </a:t>
            </a:r>
            <a:r>
              <a:rPr lang="en-GB" dirty="0" smtClean="0"/>
              <a:t>packet delay </a:t>
            </a:r>
            <a:r>
              <a:rPr lang="en-GB" dirty="0"/>
              <a:t>are </a:t>
            </a:r>
            <a:r>
              <a:rPr lang="en-GB" dirty="0" smtClean="0"/>
              <a:t>compared for different settings of transmit power, sensitivity and frequency reuse.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86800" cy="914400"/>
          </a:xfrm>
        </p:spPr>
        <p:txBody>
          <a:bodyPr/>
          <a:lstStyle/>
          <a:p>
            <a:r>
              <a:rPr lang="en-GB" dirty="0"/>
              <a:t>Simulation </a:t>
            </a:r>
            <a:r>
              <a:rPr lang="en-US" dirty="0" smtClean="0"/>
              <a:t>Scenario and </a:t>
            </a:r>
            <a:r>
              <a:rPr lang="en-US" dirty="0"/>
              <a:t>Assumptions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Pengfei Xia, Interdigital </a:t>
            </a:r>
            <a:r>
              <a:rPr lang="en-GB" dirty="0"/>
              <a:t>Communications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105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The scenario of residential apartment buildings [1]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Five floors, two rows per floor, ten rooms per row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Minor modifications</a:t>
            </a:r>
            <a:endParaRPr lang="en-US" sz="2400" dirty="0" smtClean="0"/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APs are centered in the apartment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Floor/wall penetration loss [4, 5], [2, Table3]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Uplink, 802.11n MAC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Full </a:t>
            </a:r>
            <a:r>
              <a:rPr lang="en-US" dirty="0"/>
              <a:t>buffer </a:t>
            </a:r>
            <a:r>
              <a:rPr lang="en-US" dirty="0" smtClean="0"/>
              <a:t>traffic, 100% FTP </a:t>
            </a:r>
            <a:r>
              <a:rPr lang="en-US" dirty="0"/>
              <a:t>over </a:t>
            </a:r>
            <a:r>
              <a:rPr lang="en-US" dirty="0" smtClean="0"/>
              <a:t>TCP; packet size 1500 bytes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Eighty (80) seconds runtime after a warm-up period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Link adaptation scheme: Adaptive Auto Rate Fallback (AARF)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20 MHz band @ 5 GHz, 2x2 MIMO, </a:t>
            </a:r>
            <a:r>
              <a:rPr lang="en-US" dirty="0" err="1" smtClean="0"/>
              <a:t>TGnB</a:t>
            </a:r>
            <a:r>
              <a:rPr lang="en-US" dirty="0" smtClean="0"/>
              <a:t> path loss, no fading/shadowing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Further simulation details shown in the appendix</a:t>
            </a:r>
          </a:p>
        </p:txBody>
      </p:sp>
    </p:spTree>
    <p:extLst>
      <p:ext uri="{BB962C8B-B14F-4D97-AF65-F5344CB8AC3E}">
        <p14:creationId xmlns:p14="http://schemas.microsoft.com/office/powerpoint/2010/main" val="4088265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7387"/>
            <a:ext cx="7770813" cy="1065213"/>
          </a:xfrm>
        </p:spPr>
        <p:txBody>
          <a:bodyPr/>
          <a:lstStyle/>
          <a:p>
            <a:r>
              <a:rPr lang="en-US" dirty="0" smtClean="0"/>
              <a:t>Three Simulation Cases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Pengfei Xia, Interdigital </a:t>
            </a:r>
            <a:r>
              <a:rPr lang="en-GB" dirty="0"/>
              <a:t>Communications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03040" y="1524000"/>
            <a:ext cx="8640960" cy="4752528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What does the simulation do?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Maintain a fixed level of sensitivity (CCA) and transmit power for all uplink transmitters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Sweep different level of  sensitivity and transmit power and record system performance (throughput and packet delay)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We provide updated simulation results for the following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Case 1: Frequency reuse 1 with only one entire floor of rooms active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20 rooms active in one channel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Case 2: Frequency reuse 1 with all five floor rooms active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100 rooms active in one channel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Case 3: Frequency reuse 3 with 1/3 of all five floor rooms active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33 rooms (randomly selected on different floors) active in one channel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More details in the appendix</a:t>
            </a:r>
          </a:p>
        </p:txBody>
      </p:sp>
    </p:spTree>
    <p:extLst>
      <p:ext uri="{BB962C8B-B14F-4D97-AF65-F5344CB8AC3E}">
        <p14:creationId xmlns:p14="http://schemas.microsoft.com/office/powerpoint/2010/main" val="470922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914400"/>
          </a:xfrm>
        </p:spPr>
        <p:txBody>
          <a:bodyPr/>
          <a:lstStyle/>
          <a:p>
            <a:r>
              <a:rPr lang="en-US" dirty="0" smtClean="0"/>
              <a:t>Performance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5587"/>
            <a:ext cx="7772400" cy="4265613"/>
          </a:xfrm>
        </p:spPr>
        <p:txBody>
          <a:bodyPr/>
          <a:lstStyle/>
          <a:p>
            <a:pPr marL="4000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Normalized (per-BSS) Average Throughput</a:t>
            </a:r>
            <a:endParaRPr lang="en-US" b="1" dirty="0">
              <a:solidFill>
                <a:schemeClr val="tx1"/>
              </a:solidFill>
            </a:endParaRPr>
          </a:p>
          <a:p>
            <a:pPr marL="800100"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Number </a:t>
            </a:r>
            <a:r>
              <a:rPr lang="en-US" dirty="0">
                <a:solidFill>
                  <a:schemeClr val="tx1"/>
                </a:solidFill>
              </a:rPr>
              <a:t>of bits successfully received </a:t>
            </a:r>
            <a:r>
              <a:rPr lang="en-US" dirty="0" smtClean="0">
                <a:solidFill>
                  <a:schemeClr val="tx1"/>
                </a:solidFill>
              </a:rPr>
              <a:t>across the entire network divided </a:t>
            </a:r>
            <a:r>
              <a:rPr lang="en-US" dirty="0">
                <a:solidFill>
                  <a:schemeClr val="tx1"/>
                </a:solidFill>
              </a:rPr>
              <a:t>by the </a:t>
            </a:r>
            <a:r>
              <a:rPr lang="en-US" dirty="0" smtClean="0">
                <a:solidFill>
                  <a:schemeClr val="tx1"/>
                </a:solidFill>
              </a:rPr>
              <a:t>entire runtime </a:t>
            </a:r>
            <a:r>
              <a:rPr lang="en-US" dirty="0">
                <a:solidFill>
                  <a:schemeClr val="tx1"/>
                </a:solidFill>
              </a:rPr>
              <a:t>and </a:t>
            </a:r>
            <a:r>
              <a:rPr lang="en-US" dirty="0" smtClean="0">
                <a:solidFill>
                  <a:schemeClr val="tx1"/>
                </a:solidFill>
              </a:rPr>
              <a:t>by the </a:t>
            </a:r>
            <a:r>
              <a:rPr lang="en-US" dirty="0">
                <a:solidFill>
                  <a:schemeClr val="tx1"/>
                </a:solidFill>
              </a:rPr>
              <a:t>number of rooms with active </a:t>
            </a:r>
            <a:r>
              <a:rPr lang="en-US" dirty="0" smtClean="0">
                <a:solidFill>
                  <a:schemeClr val="tx1"/>
                </a:solidFill>
              </a:rPr>
              <a:t>nodes (Mbps per active room)</a:t>
            </a:r>
          </a:p>
          <a:p>
            <a:pPr marL="800100"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Interchangeable with area throughput (Mbps /m</a:t>
            </a:r>
            <a:r>
              <a:rPr lang="en-US" baseline="30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  <a:p>
            <a:pPr marL="800100"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Averaged over 10 drops</a:t>
            </a:r>
          </a:p>
          <a:p>
            <a:pPr marL="4000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Average Packet Delay</a:t>
            </a:r>
            <a:endParaRPr lang="en-US" b="1" dirty="0">
              <a:solidFill>
                <a:schemeClr val="tx1"/>
              </a:solidFill>
            </a:endParaRPr>
          </a:p>
          <a:p>
            <a:pPr marL="800100"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Average </a:t>
            </a:r>
            <a:r>
              <a:rPr lang="en-US" dirty="0"/>
              <a:t>end to end delay of all </a:t>
            </a:r>
            <a:r>
              <a:rPr lang="en-US" dirty="0" smtClean="0"/>
              <a:t>data </a:t>
            </a:r>
            <a:r>
              <a:rPr lang="en-US" dirty="0"/>
              <a:t>packets </a:t>
            </a:r>
            <a:r>
              <a:rPr lang="en-US" dirty="0" smtClean="0"/>
              <a:t>at the MAC layer</a:t>
            </a:r>
          </a:p>
          <a:p>
            <a:pPr marL="800100"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Averaged over the entire runtime over 10 drops</a:t>
            </a:r>
          </a:p>
          <a:p>
            <a:pPr marL="4000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More details in the appendix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Pengfei Xia, Interdigital </a:t>
            </a:r>
            <a:r>
              <a:rPr lang="en-GB" dirty="0"/>
              <a:t>Communications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151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4987"/>
            <a:ext cx="8382000" cy="836613"/>
          </a:xfrm>
        </p:spPr>
        <p:txBody>
          <a:bodyPr/>
          <a:lstStyle/>
          <a:p>
            <a:r>
              <a:rPr lang="en-US" sz="2800" dirty="0" smtClean="0"/>
              <a:t>Performance Comparisons: One Floor, Reuse 1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Pengfei Xia,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517145" y="517267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Throughput increases with CCA first, then decreases with CCA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Delay decreases with CCA first, then increases with CCA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Usually, throughput changes hand-in-hand with delay, after inversion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Optimal CCA level is not fixed (depending on transmit power)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627" y="1515070"/>
            <a:ext cx="3150973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001" y="1515070"/>
            <a:ext cx="3143337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7" name="Group 26"/>
          <p:cNvGrpSpPr/>
          <p:nvPr/>
        </p:nvGrpSpPr>
        <p:grpSpPr>
          <a:xfrm>
            <a:off x="4038600" y="1515525"/>
            <a:ext cx="914400" cy="313275"/>
            <a:chOff x="3886200" y="1210725"/>
            <a:chExt cx="914400" cy="313275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3960604" y="1248024"/>
              <a:ext cx="763796" cy="193532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4319196" y="1210725"/>
              <a:ext cx="481404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CCA</a:t>
              </a:r>
              <a:endParaRPr lang="en-US" sz="105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886200" y="1293169"/>
              <a:ext cx="555245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Tx Pwr</a:t>
              </a:r>
              <a:endParaRPr lang="en-US" sz="900" b="1" dirty="0"/>
            </a:p>
          </p:txBody>
        </p:sp>
      </p:grp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335764"/>
              </p:ext>
            </p:extLst>
          </p:nvPr>
        </p:nvGraphicFramePr>
        <p:xfrm>
          <a:off x="250445" y="3801070"/>
          <a:ext cx="4343400" cy="1257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"/>
                <a:gridCol w="723900"/>
                <a:gridCol w="723900"/>
                <a:gridCol w="723900"/>
                <a:gridCol w="723900"/>
                <a:gridCol w="723900"/>
              </a:tblGrid>
              <a:tr h="233979">
                <a:tc gridSpan="6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Normalized (per BSS) Average Throughput (Mbps)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-90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-80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-70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-60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-50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3979"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11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3979"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14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3979"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17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89007"/>
              </p:ext>
            </p:extLst>
          </p:nvPr>
        </p:nvGraphicFramePr>
        <p:xfrm>
          <a:off x="4724400" y="3801070"/>
          <a:ext cx="4343400" cy="1257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"/>
                <a:gridCol w="723900"/>
                <a:gridCol w="723900"/>
                <a:gridCol w="723900"/>
                <a:gridCol w="723900"/>
                <a:gridCol w="723900"/>
              </a:tblGrid>
              <a:tr h="233979">
                <a:tc gridSpan="6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Average Packet Delay (msec)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-90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-80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-70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-60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-50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3979"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11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3979"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14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3979"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17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232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684213"/>
          </a:xfrm>
        </p:spPr>
        <p:txBody>
          <a:bodyPr/>
          <a:lstStyle/>
          <a:p>
            <a:r>
              <a:rPr lang="en-US" sz="2800" dirty="0" smtClean="0"/>
              <a:t>Performance Comparisons: Five Floors, Reuse 1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Pengfei Xia,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pic>
        <p:nvPicPr>
          <p:cNvPr id="5123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7082" y="1262949"/>
            <a:ext cx="374904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3886200" y="1210725"/>
            <a:ext cx="914400" cy="313275"/>
            <a:chOff x="3886200" y="1210725"/>
            <a:chExt cx="914400" cy="313275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3960604" y="1248024"/>
              <a:ext cx="763796" cy="193532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319196" y="1210725"/>
              <a:ext cx="481404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CCA</a:t>
              </a:r>
              <a:endParaRPr lang="en-US" sz="105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86200" y="1293169"/>
              <a:ext cx="555245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Tx Pwr</a:t>
              </a:r>
              <a:endParaRPr lang="en-US" sz="900" b="1" dirty="0"/>
            </a:p>
          </p:txBody>
        </p:sp>
      </p:grpSp>
      <p:pic>
        <p:nvPicPr>
          <p:cNvPr id="6146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83731"/>
            <a:ext cx="374904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609600" y="4971871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Similar </a:t>
            </a:r>
            <a:r>
              <a:rPr lang="en-US" sz="1800" dirty="0">
                <a:solidFill>
                  <a:schemeClr val="tx1"/>
                </a:solidFill>
              </a:rPr>
              <a:t>trend as one floor </a:t>
            </a:r>
            <a:r>
              <a:rPr lang="en-US" sz="1800" dirty="0" smtClean="0">
                <a:solidFill>
                  <a:schemeClr val="tx1"/>
                </a:solidFill>
              </a:rPr>
              <a:t>case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    Optimal CCA level is not fixed (depending on transmit power)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Normalized throughput generally reduces compared to the one floor case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    More severely interference limited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808711"/>
              </p:ext>
            </p:extLst>
          </p:nvPr>
        </p:nvGraphicFramePr>
        <p:xfrm>
          <a:off x="164543" y="3535094"/>
          <a:ext cx="4343400" cy="1257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"/>
                <a:gridCol w="723900"/>
                <a:gridCol w="723900"/>
                <a:gridCol w="723900"/>
                <a:gridCol w="723900"/>
                <a:gridCol w="723900"/>
              </a:tblGrid>
              <a:tr h="233979">
                <a:tc gridSpan="6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Normalized (per BSS) Average Throughput (Mbps)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-90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-80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-70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-60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-50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3979"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11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3979"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14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3979"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17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969640"/>
              </p:ext>
            </p:extLst>
          </p:nvPr>
        </p:nvGraphicFramePr>
        <p:xfrm>
          <a:off x="4648200" y="3531631"/>
          <a:ext cx="4343400" cy="1257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"/>
                <a:gridCol w="723900"/>
                <a:gridCol w="723900"/>
                <a:gridCol w="723900"/>
                <a:gridCol w="723900"/>
                <a:gridCol w="723900"/>
              </a:tblGrid>
              <a:tr h="233979">
                <a:tc gridSpan="6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Average Delay (msec)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-90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-80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-70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-60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-50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3979"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11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3979"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14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3979"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17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8633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7387"/>
            <a:ext cx="7770813" cy="455613"/>
          </a:xfrm>
        </p:spPr>
        <p:txBody>
          <a:bodyPr/>
          <a:lstStyle/>
          <a:p>
            <a:r>
              <a:rPr lang="en-US" sz="2800" dirty="0" smtClean="0"/>
              <a:t>Performance Comparisons: Five Floor, Reuse 3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Pengfei Xia,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pic>
        <p:nvPicPr>
          <p:cNvPr id="6147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408340"/>
            <a:ext cx="374904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3" name="Straight Connector 22"/>
          <p:cNvCxnSpPr/>
          <p:nvPr/>
        </p:nvCxnSpPr>
        <p:spPr>
          <a:xfrm>
            <a:off x="4036804" y="1300957"/>
            <a:ext cx="839996" cy="275976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395396" y="1263658"/>
            <a:ext cx="481404" cy="230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CCA</a:t>
            </a:r>
            <a:endParaRPr lang="en-US" sz="105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962400" y="1346102"/>
            <a:ext cx="555245" cy="230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Tx Pwr</a:t>
            </a:r>
            <a:endParaRPr lang="en-US" sz="900" b="1" dirty="0"/>
          </a:p>
        </p:txBody>
      </p:sp>
      <p:pic>
        <p:nvPicPr>
          <p:cNvPr id="7170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" y="1408340"/>
            <a:ext cx="374904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054754"/>
              </p:ext>
            </p:extLst>
          </p:nvPr>
        </p:nvGraphicFramePr>
        <p:xfrm>
          <a:off x="174245" y="3694340"/>
          <a:ext cx="4343400" cy="1258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"/>
                <a:gridCol w="723900"/>
                <a:gridCol w="723900"/>
                <a:gridCol w="723900"/>
                <a:gridCol w="723900"/>
                <a:gridCol w="723900"/>
              </a:tblGrid>
              <a:tr h="251800">
                <a:tc gridSpan="6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Normalized (per BSS) Average Throughput (Mbps)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</a:tr>
              <a:tr h="245200">
                <a:tc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-90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-80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-70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-60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-50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51800"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11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1800"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14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1800"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17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464168"/>
              </p:ext>
            </p:extLst>
          </p:nvPr>
        </p:nvGraphicFramePr>
        <p:xfrm>
          <a:off x="4648200" y="3694340"/>
          <a:ext cx="4343400" cy="1258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"/>
                <a:gridCol w="723900"/>
                <a:gridCol w="723900"/>
                <a:gridCol w="723900"/>
                <a:gridCol w="723900"/>
                <a:gridCol w="723900"/>
              </a:tblGrid>
              <a:tr h="251800">
                <a:tc gridSpan="6">
                  <a:txBody>
                    <a:bodyPr/>
                    <a:lstStyle/>
                    <a:p>
                      <a:pPr algn="ctr"/>
                      <a:r>
                        <a:rPr lang="en-US" sz="1050" b="1" i="0" dirty="0" smtClean="0">
                          <a:solidFill>
                            <a:schemeClr val="tx1"/>
                          </a:solidFill>
                        </a:rPr>
                        <a:t>Average Delay (msec)</a:t>
                      </a:r>
                      <a:endParaRPr lang="en-US" sz="105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36C21"/>
                    </a:solidFill>
                  </a:tcPr>
                </a:tc>
              </a:tr>
              <a:tr h="169000">
                <a:tc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-90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-80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-70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-60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-50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51800"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11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1800"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14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1800">
                <a:tc>
                  <a:txBody>
                    <a:bodyPr/>
                    <a:lstStyle/>
                    <a:p>
                      <a:pPr algn="ctr"/>
                      <a:r>
                        <a:rPr lang="en-US" sz="1050" b="0" i="1" baseline="0" dirty="0" smtClean="0">
                          <a:solidFill>
                            <a:schemeClr val="tx1"/>
                          </a:solidFill>
                        </a:rPr>
                        <a:t>17 dBm</a:t>
                      </a:r>
                      <a:endParaRPr lang="en-US" sz="105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09600" y="5029200"/>
            <a:ext cx="8153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Similar </a:t>
            </a:r>
            <a:r>
              <a:rPr lang="en-US" sz="1800" dirty="0">
                <a:solidFill>
                  <a:schemeClr val="tx1"/>
                </a:solidFill>
              </a:rPr>
              <a:t>trend as one floor </a:t>
            </a:r>
            <a:r>
              <a:rPr lang="en-US" sz="1800" dirty="0" smtClean="0">
                <a:solidFill>
                  <a:schemeClr val="tx1"/>
                </a:solidFill>
              </a:rPr>
              <a:t>case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    Optimal CCA level is not fixed (depending on transmit power)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  There is almost a plateau near the optimal CCA level (left figure)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Normalized throughput generally improves compared to the previous two cases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    Reduced interference thanks to frequency reuse (unmanaged)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640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62600" y="6477000"/>
            <a:ext cx="3124200" cy="228600"/>
          </a:xfrm>
        </p:spPr>
        <p:txBody>
          <a:bodyPr/>
          <a:lstStyle/>
          <a:p>
            <a:r>
              <a:rPr lang="en-GB" dirty="0" smtClean="0"/>
              <a:t>Pengfei Xia,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Transmit Power Control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447800"/>
            <a:ext cx="8077200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0" kern="0" dirty="0" smtClean="0"/>
              <a:t>Transmit power </a:t>
            </a:r>
            <a:r>
              <a:rPr lang="en-US" sz="2400" b="0" kern="0" dirty="0" smtClean="0"/>
              <a:t>control:</a:t>
            </a:r>
            <a:endParaRPr lang="en-US" sz="2400" kern="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kern="0" dirty="0" smtClean="0"/>
              <a:t>With conservative CCA strategy (e.g. -90/-80 dBm), reducing transmit  power may be able to improve the area throughput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i="1" kern="0" dirty="0" smtClean="0"/>
              <a:t>When </a:t>
            </a:r>
            <a:r>
              <a:rPr lang="en-US" sz="2000" i="1" kern="0" dirty="0" smtClean="0">
                <a:solidFill>
                  <a:srgbClr val="C00000"/>
                </a:solidFill>
              </a:rPr>
              <a:t>not many </a:t>
            </a:r>
            <a:r>
              <a:rPr lang="en-US" sz="2000" i="1" kern="0" dirty="0" smtClean="0"/>
              <a:t>people try to talk at the same time, it may be better that everybody </a:t>
            </a:r>
            <a:r>
              <a:rPr lang="en-US" sz="2000" i="1" kern="0" dirty="0" smtClean="0"/>
              <a:t>speaks more quietly</a:t>
            </a:r>
            <a:endParaRPr lang="en-US" sz="2000" i="1" kern="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kern="0" dirty="0" smtClean="0"/>
              <a:t>With medium CCA strategy (e.g. -70 dBm), increasing transmit power may be able to improve the area throughput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i="1" kern="0" dirty="0" smtClean="0">
                <a:solidFill>
                  <a:schemeClr val="tx1"/>
                </a:solidFill>
              </a:rPr>
              <a:t>When </a:t>
            </a:r>
            <a:r>
              <a:rPr lang="en-US" sz="2000" i="1" kern="0" dirty="0" smtClean="0">
                <a:solidFill>
                  <a:srgbClr val="C00000"/>
                </a:solidFill>
              </a:rPr>
              <a:t>many</a:t>
            </a:r>
            <a:r>
              <a:rPr lang="en-US" sz="2000" i="1" kern="0" dirty="0" smtClean="0">
                <a:solidFill>
                  <a:schemeClr val="tx1"/>
                </a:solidFill>
              </a:rPr>
              <a:t> people try to talk at the same time, it may be better that everybody </a:t>
            </a:r>
            <a:r>
              <a:rPr lang="en-US" sz="2000" i="1" kern="0" dirty="0" smtClean="0">
                <a:solidFill>
                  <a:schemeClr val="tx1"/>
                </a:solidFill>
              </a:rPr>
              <a:t>speaks louder</a:t>
            </a:r>
            <a:endParaRPr lang="en-US" sz="2000" i="1" kern="0" dirty="0" smtClean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kern="0" dirty="0"/>
              <a:t>With aggressive CCA strategy (e.g. -60/-50 dBm), increasing transmit power may not have a great impact on area </a:t>
            </a:r>
            <a:r>
              <a:rPr lang="en-US" kern="0" dirty="0" smtClean="0"/>
              <a:t>throughput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i="1" kern="0" dirty="0" smtClean="0"/>
              <a:t>When </a:t>
            </a:r>
            <a:r>
              <a:rPr lang="en-US" sz="2000" i="1" kern="0" dirty="0" smtClean="0">
                <a:solidFill>
                  <a:srgbClr val="C00000"/>
                </a:solidFill>
              </a:rPr>
              <a:t>too many </a:t>
            </a:r>
            <a:r>
              <a:rPr lang="en-US" sz="2000" i="1" kern="0" dirty="0" smtClean="0"/>
              <a:t>people try to talk at the same time, it may not help at all that everybody </a:t>
            </a:r>
            <a:r>
              <a:rPr lang="en-US" sz="2000" i="1" kern="0" dirty="0" smtClean="0"/>
              <a:t>speaks </a:t>
            </a:r>
            <a:r>
              <a:rPr lang="en-US" sz="2000" i="1" kern="0" dirty="0" smtClean="0"/>
              <a:t>louder</a:t>
            </a:r>
            <a:endParaRPr lang="en-US" sz="2000" i="1" kern="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05085667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1-14-xxxx-00-xxxx-name-here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11-14-xxxx-00-xxxx-name-here (2)</Template>
  <TotalTime>1441</TotalTime>
  <Words>2610</Words>
  <Application>Microsoft Macintosh PowerPoint</Application>
  <PresentationFormat>On-screen Show (4:3)</PresentationFormat>
  <Paragraphs>539</Paragraphs>
  <Slides>18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11-14-xxxx-00-xxxx-name-here (2)</vt:lpstr>
      <vt:lpstr>Document</vt:lpstr>
      <vt:lpstr>Residential Scenario Sensitivity and Transmit Power Control Simulation Results</vt:lpstr>
      <vt:lpstr>Abstract</vt:lpstr>
      <vt:lpstr>Simulation Scenario and Assumptions</vt:lpstr>
      <vt:lpstr>Three Simulation Cases</vt:lpstr>
      <vt:lpstr>Performance Metrics</vt:lpstr>
      <vt:lpstr>Performance Comparisons: One Floor, Reuse 1</vt:lpstr>
      <vt:lpstr>Performance Comparisons: Five Floors, Reuse 1</vt:lpstr>
      <vt:lpstr>Performance Comparisons: Five Floor, Reuse 3</vt:lpstr>
      <vt:lpstr>Transmit Power Control</vt:lpstr>
      <vt:lpstr>Frequency Reuse and Sensitivity Control</vt:lpstr>
      <vt:lpstr>Conclusions</vt:lpstr>
      <vt:lpstr>References</vt:lpstr>
      <vt:lpstr>Appendix</vt:lpstr>
      <vt:lpstr>Simulation Assumptions (1 / 2)</vt:lpstr>
      <vt:lpstr>Simulation Assumptions (2 / 2)</vt:lpstr>
      <vt:lpstr>Additional Simulation Details (1 / 2)</vt:lpstr>
      <vt:lpstr>Additional Simulation Details (2 / 2)</vt:lpstr>
      <vt:lpstr>Simulation Settings: Case 3</vt:lpstr>
    </vt:vector>
  </TitlesOfParts>
  <Manager/>
  <Company>InterDigital Communications, LLC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Residential Scenario Sensitivity and Transmit Power Control Simulation Results</dc:title>
  <dc:subject/>
  <dc:creator>Ron Murias</dc:creator>
  <cp:keywords>802.11ah CCA TPC</cp:keywords>
  <dc:description/>
  <cp:lastModifiedBy>Ron Murias</cp:lastModifiedBy>
  <cp:revision>222</cp:revision>
  <cp:lastPrinted>1601-01-01T00:00:00Z</cp:lastPrinted>
  <dcterms:created xsi:type="dcterms:W3CDTF">2014-07-10T21:52:48Z</dcterms:created>
  <dcterms:modified xsi:type="dcterms:W3CDTF">2014-07-14T22:47:12Z</dcterms:modified>
  <cp:category/>
</cp:coreProperties>
</file>