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3"/>
  </p:notesMasterIdLst>
  <p:handoutMasterIdLst>
    <p:handoutMasterId r:id="rId24"/>
  </p:handoutMasterIdLst>
  <p:sldIdLst>
    <p:sldId id="500" r:id="rId2"/>
    <p:sldId id="501" r:id="rId3"/>
    <p:sldId id="530" r:id="rId4"/>
    <p:sldId id="525" r:id="rId5"/>
    <p:sldId id="526" r:id="rId6"/>
    <p:sldId id="529" r:id="rId7"/>
    <p:sldId id="527" r:id="rId8"/>
    <p:sldId id="528" r:id="rId9"/>
    <p:sldId id="508" r:id="rId10"/>
    <p:sldId id="509" r:id="rId11"/>
    <p:sldId id="510" r:id="rId12"/>
    <p:sldId id="511" r:id="rId13"/>
    <p:sldId id="520" r:id="rId14"/>
    <p:sldId id="521" r:id="rId15"/>
    <p:sldId id="523" r:id="rId16"/>
    <p:sldId id="524" r:id="rId17"/>
    <p:sldId id="516" r:id="rId18"/>
    <p:sldId id="532" r:id="rId19"/>
    <p:sldId id="533" r:id="rId20"/>
    <p:sldId id="518" r:id="rId21"/>
    <p:sldId id="519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31" autoAdjust="0"/>
    <p:restoredTop sz="97986" autoAdjust="0"/>
  </p:normalViewPr>
  <p:slideViewPr>
    <p:cSldViewPr>
      <p:cViewPr>
        <p:scale>
          <a:sx n="100" d="100"/>
          <a:sy n="100" d="100"/>
        </p:scale>
        <p:origin x="-135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More Drops. 5GHZ</a:t>
            </a:r>
            <a:endParaRPr lang="fr-F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6229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15103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980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4" y="6477000"/>
            <a:ext cx="28373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802.11-14/0832r0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July 2014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8279244" y="6477000"/>
            <a:ext cx="28373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802.11-14/0832r0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July 2014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ea typeface="굴림" pitchFamily="34" charset="-127"/>
              </a:rPr>
              <a:t>Performance Evaluation of OBSS Densification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2014-07-14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/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368779"/>
              </p:ext>
            </p:extLst>
          </p:nvPr>
        </p:nvGraphicFramePr>
        <p:xfrm>
          <a:off x="762000" y="2895600"/>
          <a:ext cx="777240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400"/>
                <a:gridCol w="990600"/>
                <a:gridCol w="2133600"/>
                <a:gridCol w="1295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po-kai.huang@intel.com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 Stacey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robert.stacey@intel.com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Rongzhen Yang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rongzhen.yang@intel.com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Qinghua Li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qinghua.li@intel.com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Simulation </a:t>
            </a:r>
            <a:r>
              <a:rPr lang="en-US" dirty="0" smtClean="0"/>
              <a:t>Results</a:t>
            </a:r>
            <a:r>
              <a:rPr lang="fr-FR" dirty="0" smtClean="0"/>
              <a:t> – Scenario 2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Simulate the scenario </a:t>
            </a:r>
            <a:r>
              <a:rPr lang="en-US" dirty="0" smtClean="0"/>
              <a:t>for different CCA levels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312489"/>
              </p:ext>
            </p:extLst>
          </p:nvPr>
        </p:nvGraphicFramePr>
        <p:xfrm>
          <a:off x="0" y="2514600"/>
          <a:ext cx="906780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Signal</a:t>
                      </a:r>
                      <a:r>
                        <a:rPr lang="fr-FR" sz="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800" b="1" dirty="0" err="1" smtClean="0">
                          <a:solidFill>
                            <a:schemeClr val="tx1"/>
                          </a:solidFill>
                        </a:rPr>
                        <a:t>Detect</a:t>
                      </a:r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 CCA (dBm)</a:t>
                      </a:r>
                      <a:endParaRPr lang="fr-FR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Detect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CCA (dBm)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-62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915288"/>
            <a:ext cx="2922283" cy="2198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937505"/>
            <a:ext cx="2897943" cy="2176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943153"/>
            <a:ext cx="2895600" cy="2170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951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– Scenario 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Mixed Environment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16 </a:t>
            </a:r>
            <a:r>
              <a:rPr lang="en-US" sz="1600" dirty="0"/>
              <a:t>devices in each cell are </a:t>
            </a:r>
            <a:r>
              <a:rPr lang="en-US" sz="1600" dirty="0" smtClean="0"/>
              <a:t>AX </a:t>
            </a:r>
            <a:r>
              <a:rPr lang="en-US" sz="1600" dirty="0"/>
              <a:t>(square</a:t>
            </a:r>
            <a:r>
              <a:rPr lang="en-US" sz="1600" dirty="0" smtClean="0"/>
              <a:t>) that raise CCA levels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16 </a:t>
            </a:r>
            <a:r>
              <a:rPr lang="en-US" sz="1600" dirty="0"/>
              <a:t>devices in each cell are legacy (cross</a:t>
            </a:r>
            <a:r>
              <a:rPr lang="en-US" sz="1600" dirty="0" smtClean="0"/>
              <a:t>) that do not raise CCA levels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19050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Ø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en-US" sz="1600" kern="0" dirty="0" smtClean="0"/>
          </a:p>
          <a:p>
            <a:endParaRPr lang="fr-FR" sz="1600" kern="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59657"/>
            <a:ext cx="5659495" cy="2307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47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Simulation </a:t>
            </a:r>
            <a:r>
              <a:rPr lang="fr-FR" dirty="0" err="1" smtClean="0"/>
              <a:t>Results</a:t>
            </a:r>
            <a:r>
              <a:rPr lang="fr-FR" dirty="0" smtClean="0"/>
              <a:t> – Scenario 2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Simulate the performance where half devices are </a:t>
            </a:r>
            <a:r>
              <a:rPr lang="en-US" sz="1600" dirty="0" smtClean="0"/>
              <a:t>AX</a:t>
            </a:r>
            <a:r>
              <a:rPr lang="en-US" sz="1600" dirty="0"/>
              <a:t> </a:t>
            </a:r>
            <a:r>
              <a:rPr lang="en-US" sz="1600" dirty="0" smtClean="0"/>
              <a:t>that </a:t>
            </a:r>
            <a:r>
              <a:rPr lang="en-US" sz="1600" dirty="0"/>
              <a:t>raise </a:t>
            </a:r>
            <a:r>
              <a:rPr lang="en-US" sz="1600" dirty="0" smtClean="0"/>
              <a:t>CCA levels </a:t>
            </a:r>
            <a:r>
              <a:rPr lang="en-US" sz="1600" dirty="0"/>
              <a:t>and half devices are </a:t>
            </a:r>
            <a:r>
              <a:rPr lang="en-US" sz="1600" dirty="0" smtClean="0"/>
              <a:t>legacy</a:t>
            </a:r>
            <a:r>
              <a:rPr lang="en-US" sz="1600" dirty="0"/>
              <a:t> </a:t>
            </a:r>
            <a:r>
              <a:rPr lang="en-US" sz="1600" dirty="0" smtClean="0"/>
              <a:t>that </a:t>
            </a:r>
            <a:r>
              <a:rPr lang="en-US" sz="1600" dirty="0"/>
              <a:t>do not raise </a:t>
            </a:r>
            <a:r>
              <a:rPr lang="en-US" sz="1600" dirty="0" smtClean="0"/>
              <a:t>CCA levels</a:t>
            </a:r>
            <a:endParaRPr lang="fr-FR" sz="1600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06453"/>
              </p:ext>
            </p:extLst>
          </p:nvPr>
        </p:nvGraphicFramePr>
        <p:xfrm>
          <a:off x="0" y="2514600"/>
          <a:ext cx="906780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Signal</a:t>
                      </a:r>
                      <a:r>
                        <a:rPr lang="fr-FR" sz="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800" b="1" dirty="0" err="1" smtClean="0">
                          <a:solidFill>
                            <a:schemeClr val="tx1"/>
                          </a:solidFill>
                        </a:rPr>
                        <a:t>Detect</a:t>
                      </a:r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 CCA (dBm)</a:t>
                      </a:r>
                      <a:endParaRPr lang="fr-FR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Detect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CCA (dBm)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-62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3674741"/>
            <a:ext cx="3623900" cy="2726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673986"/>
            <a:ext cx="3657600" cy="272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020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– Scenario </a:t>
            </a:r>
            <a:r>
              <a:rPr lang="en-US" dirty="0" smtClean="0"/>
              <a:t>1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3733800" cy="411480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2.4GHz </a:t>
            </a:r>
            <a:r>
              <a:rPr lang="en-US" sz="1600" dirty="0"/>
              <a:t>with 20 MHz bandwidth</a:t>
            </a:r>
          </a:p>
          <a:p>
            <a:r>
              <a:rPr lang="en-US" sz="1600" dirty="0"/>
              <a:t>TXOP: 4ms</a:t>
            </a:r>
          </a:p>
          <a:p>
            <a:r>
              <a:rPr lang="en-US" sz="1600" dirty="0"/>
              <a:t>Channel </a:t>
            </a:r>
            <a:r>
              <a:rPr lang="en-US" sz="1600" dirty="0" smtClean="0"/>
              <a:t>B path loss</a:t>
            </a:r>
            <a:endParaRPr lang="en-US" sz="1600" dirty="0"/>
          </a:p>
          <a:p>
            <a:r>
              <a:rPr lang="en-US" sz="1600" dirty="0" smtClean="0"/>
              <a:t>Channel B shadow fading</a:t>
            </a:r>
            <a:endParaRPr lang="en-US" sz="1600" dirty="0"/>
          </a:p>
          <a:p>
            <a:r>
              <a:rPr lang="en-US" sz="1600" dirty="0" smtClean="0"/>
              <a:t>1x1 and no </a:t>
            </a:r>
            <a:r>
              <a:rPr lang="en-US" sz="1600" dirty="0"/>
              <a:t>antenna gain</a:t>
            </a:r>
          </a:p>
          <a:p>
            <a:r>
              <a:rPr lang="en-US" sz="1600" dirty="0"/>
              <a:t>Full buffer traffic </a:t>
            </a:r>
          </a:p>
          <a:p>
            <a:r>
              <a:rPr lang="en-US" sz="1600" dirty="0"/>
              <a:t>MSDU size: 1000 </a:t>
            </a:r>
            <a:r>
              <a:rPr lang="en-US" sz="1600" dirty="0" smtClean="0"/>
              <a:t>bytes</a:t>
            </a:r>
          </a:p>
          <a:p>
            <a:r>
              <a:rPr lang="en-US" sz="1600" dirty="0" smtClean="0"/>
              <a:t>Three channels (random selection per AP)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17526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Ø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r>
              <a:rPr lang="en-US" sz="1600" kern="0" dirty="0" smtClean="0"/>
              <a:t>Simulation Time: </a:t>
            </a:r>
            <a:r>
              <a:rPr lang="en-US" sz="1600" kern="0" dirty="0"/>
              <a:t>5</a:t>
            </a:r>
            <a:r>
              <a:rPr lang="en-US" sz="1600" kern="0" dirty="0" smtClean="0"/>
              <a:t>0s</a:t>
            </a:r>
          </a:p>
          <a:p>
            <a:r>
              <a:rPr lang="en-US" sz="1600" kern="0" dirty="0"/>
              <a:t>1</a:t>
            </a:r>
            <a:r>
              <a:rPr lang="en-US" sz="1600" kern="0" dirty="0" smtClean="0"/>
              <a:t>0 STAs per apartment</a:t>
            </a:r>
          </a:p>
          <a:p>
            <a:r>
              <a:rPr lang="en-US" sz="1600" kern="0" dirty="0" smtClean="0"/>
              <a:t>Power of STA: 15 </a:t>
            </a:r>
            <a:r>
              <a:rPr lang="en-US" sz="1600" kern="0" dirty="0" err="1" smtClean="0"/>
              <a:t>dBm</a:t>
            </a:r>
            <a:endParaRPr lang="en-US" sz="1600" kern="0" dirty="0" smtClean="0"/>
          </a:p>
          <a:p>
            <a:r>
              <a:rPr lang="en-US" sz="1600" kern="0" dirty="0" smtClean="0"/>
              <a:t>Power of AP: 20 </a:t>
            </a:r>
            <a:r>
              <a:rPr lang="en-US" sz="1600" kern="0" dirty="0" err="1" smtClean="0"/>
              <a:t>dBm</a:t>
            </a:r>
            <a:endParaRPr lang="en-US" sz="1600" kern="0" dirty="0" smtClean="0"/>
          </a:p>
          <a:p>
            <a:r>
              <a:rPr lang="en-US" sz="1600" kern="0" dirty="0" smtClean="0"/>
              <a:t>Only uplink transmissions</a:t>
            </a:r>
          </a:p>
          <a:p>
            <a:r>
              <a:rPr lang="en-US" sz="1600" kern="0" dirty="0" smtClean="0"/>
              <a:t>Genie MCS selection </a:t>
            </a:r>
          </a:p>
          <a:p>
            <a:r>
              <a:rPr lang="en-US" sz="1600" kern="0" dirty="0" smtClean="0"/>
              <a:t>RTS/CTS: on</a:t>
            </a:r>
          </a:p>
          <a:p>
            <a:r>
              <a:rPr lang="en-US" sz="1600" kern="0" dirty="0" smtClean="0"/>
              <a:t>1 drop</a:t>
            </a:r>
          </a:p>
          <a:p>
            <a:endParaRPr lang="en-US" sz="1600" kern="0" dirty="0" smtClean="0"/>
          </a:p>
          <a:p>
            <a:endParaRPr lang="fr-FR" sz="1600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3429116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(Note that this figure is presented in 2D mode.)</a:t>
            </a:r>
          </a:p>
          <a:p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59263"/>
            <a:ext cx="8763000" cy="206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574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– Scenario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Simulate the scenario </a:t>
            </a:r>
            <a:r>
              <a:rPr lang="en-US" dirty="0" smtClean="0"/>
              <a:t>for different CCA levels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351775"/>
              </p:ext>
            </p:extLst>
          </p:nvPr>
        </p:nvGraphicFramePr>
        <p:xfrm>
          <a:off x="0" y="2514600"/>
          <a:ext cx="906780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Signal </a:t>
                      </a:r>
                      <a:r>
                        <a:rPr lang="fr-FR" sz="800" b="1" dirty="0" err="1" smtClean="0">
                          <a:solidFill>
                            <a:schemeClr val="tx1"/>
                          </a:solidFill>
                        </a:rPr>
                        <a:t>Detect</a:t>
                      </a:r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 CCA (dBm)</a:t>
                      </a:r>
                      <a:endParaRPr lang="fr-FR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Detect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CCA (dBm)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-62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34222"/>
            <a:ext cx="2895600" cy="216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834221"/>
            <a:ext cx="2886977" cy="216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2" y="3834222"/>
            <a:ext cx="2900770" cy="216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341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– Scenario </a:t>
            </a:r>
            <a:r>
              <a:rPr lang="en-US" dirty="0" smtClean="0"/>
              <a:t>1</a:t>
            </a:r>
            <a:br>
              <a:rPr lang="en-US" dirty="0" smtClean="0"/>
            </a:br>
            <a:r>
              <a:rPr lang="en-US" dirty="0" smtClean="0"/>
              <a:t>Mixed Environment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8077200" cy="411480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5</a:t>
            </a:r>
            <a:r>
              <a:rPr lang="en-US" sz="1600" dirty="0" smtClean="0"/>
              <a:t> </a:t>
            </a:r>
            <a:r>
              <a:rPr lang="en-US" sz="1600" dirty="0"/>
              <a:t>devices in each cell are </a:t>
            </a:r>
            <a:r>
              <a:rPr lang="en-US" sz="1600" dirty="0" smtClean="0"/>
              <a:t>AX (square) that raise CCA levels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5</a:t>
            </a:r>
            <a:r>
              <a:rPr lang="en-US" sz="1600" dirty="0" smtClean="0"/>
              <a:t> </a:t>
            </a:r>
            <a:r>
              <a:rPr lang="en-US" sz="1600" dirty="0"/>
              <a:t>devices in each cell are legacy (cross</a:t>
            </a:r>
            <a:r>
              <a:rPr lang="en-US" sz="1600" dirty="0" smtClean="0"/>
              <a:t>) that do not raise CCA levels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19050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Ø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en-US" sz="1600" kern="0" dirty="0" smtClean="0"/>
          </a:p>
          <a:p>
            <a:endParaRPr lang="fr-FR" sz="1600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395793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(Note that this figure is presented in 2D mode.)</a:t>
            </a:r>
          </a:p>
          <a:p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5487"/>
            <a:ext cx="8610600" cy="2190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45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Simulation </a:t>
            </a:r>
            <a:r>
              <a:rPr lang="fr-FR" dirty="0" err="1" smtClean="0"/>
              <a:t>Results</a:t>
            </a:r>
            <a:r>
              <a:rPr lang="fr-FR" dirty="0" smtClean="0"/>
              <a:t> – Scenario 1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Simulate the performance where half devices are </a:t>
            </a:r>
            <a:r>
              <a:rPr lang="en-US" sz="1600" dirty="0" smtClean="0"/>
              <a:t>AX that raise CCA levels </a:t>
            </a:r>
            <a:r>
              <a:rPr lang="en-US" sz="1600" dirty="0"/>
              <a:t>and half devices are </a:t>
            </a:r>
            <a:r>
              <a:rPr lang="en-US" sz="1600" dirty="0" smtClean="0"/>
              <a:t>legacy</a:t>
            </a:r>
            <a:r>
              <a:rPr lang="en-US" sz="1600" dirty="0"/>
              <a:t> </a:t>
            </a:r>
            <a:r>
              <a:rPr lang="en-US" sz="1600" dirty="0" smtClean="0"/>
              <a:t>that do </a:t>
            </a:r>
            <a:r>
              <a:rPr lang="en-US" sz="1600" dirty="0"/>
              <a:t>not raise </a:t>
            </a:r>
            <a:r>
              <a:rPr lang="en-US" sz="1600" dirty="0" smtClean="0"/>
              <a:t>CCA levels </a:t>
            </a:r>
            <a:endParaRPr lang="fr-FR" sz="1600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341690"/>
              </p:ext>
            </p:extLst>
          </p:nvPr>
        </p:nvGraphicFramePr>
        <p:xfrm>
          <a:off x="0" y="2514600"/>
          <a:ext cx="906780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Signal </a:t>
                      </a:r>
                      <a:r>
                        <a:rPr lang="fr-FR" sz="800" b="1" dirty="0" err="1" smtClean="0">
                          <a:solidFill>
                            <a:schemeClr val="tx1"/>
                          </a:solidFill>
                        </a:rPr>
                        <a:t>Detect</a:t>
                      </a:r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 CCA (dBm)</a:t>
                      </a:r>
                      <a:endParaRPr lang="fr-FR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Detect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CCA (dBm)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-62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3692707"/>
            <a:ext cx="3644536" cy="2736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692707"/>
            <a:ext cx="3657600" cy="2736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88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CCA level for mean and 5% throughput may not be a fixed value</a:t>
            </a:r>
          </a:p>
          <a:p>
            <a:pPr lvl="1"/>
            <a:r>
              <a:rPr lang="en-US" dirty="0" smtClean="0"/>
              <a:t>The best CCA level depends on the scenario</a:t>
            </a:r>
          </a:p>
          <a:p>
            <a:pPr lvl="1"/>
            <a:r>
              <a:rPr lang="en-US" dirty="0" smtClean="0"/>
              <a:t>The best CCA level may also depend on the parameter setting</a:t>
            </a:r>
          </a:p>
          <a:p>
            <a:endParaRPr lang="en-US" dirty="0" smtClean="0"/>
          </a:p>
          <a:p>
            <a:r>
              <a:rPr lang="en-US" dirty="0" smtClean="0"/>
              <a:t>Raising CCA levels for AX devices directly will affect the performance of legacy devices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coexistence issue with legacy devices needs to be carefully investigated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617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sz="1400" dirty="0"/>
              <a:t>Graham Smith, DSP Group, </a:t>
            </a:r>
            <a:r>
              <a:rPr lang="en-US" altLang="en-US" sz="1400" dirty="0" smtClean="0"/>
              <a:t>11-13-1290-01 </a:t>
            </a:r>
            <a:r>
              <a:rPr lang="en-US" altLang="en-US" sz="1400" dirty="0"/>
              <a:t>Dynamic Sensitivity Control for </a:t>
            </a:r>
            <a:r>
              <a:rPr lang="en-US" altLang="en-US" sz="1400" dirty="0" smtClean="0"/>
              <a:t>HEW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sz="1400" dirty="0"/>
              <a:t>Graham Smith, DSP Group, 11-13-1487-02 </a:t>
            </a:r>
            <a:r>
              <a:rPr lang="en-US" sz="1400" dirty="0"/>
              <a:t>Dense Apartment Complex Capacity </a:t>
            </a:r>
            <a:br>
              <a:rPr lang="en-US" sz="1400" dirty="0"/>
            </a:br>
            <a:r>
              <a:rPr lang="en-US" sz="1400" dirty="0"/>
              <a:t>Improvements </a:t>
            </a:r>
            <a:r>
              <a:rPr lang="en-US" sz="1400" dirty="0" smtClean="0"/>
              <a:t>with Channel </a:t>
            </a:r>
            <a:r>
              <a:rPr lang="en-US" sz="1400" dirty="0"/>
              <a:t>selection and </a:t>
            </a:r>
            <a:r>
              <a:rPr lang="en-US" sz="1400" dirty="0" smtClean="0"/>
              <a:t>Dynamic </a:t>
            </a:r>
            <a:r>
              <a:rPr lang="en-US" sz="1400" dirty="0"/>
              <a:t>Sensitivity </a:t>
            </a:r>
            <a:r>
              <a:rPr lang="en-US" sz="1400" dirty="0" smtClean="0"/>
              <a:t>Control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sz="1400" dirty="0" smtClean="0"/>
              <a:t>Graham </a:t>
            </a:r>
            <a:r>
              <a:rPr lang="en-US" altLang="en-US" sz="1400" dirty="0"/>
              <a:t>Smith, DSP Group, 11-13-1489-05 Airport Capacity </a:t>
            </a:r>
            <a:r>
              <a:rPr lang="en-US" altLang="en-US" sz="1400" dirty="0" smtClean="0"/>
              <a:t>Analysis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sz="1400" dirty="0"/>
              <a:t>Graham Smith, DSP Group, 11-14-0045-02 E-Education Analysis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sz="1400" dirty="0"/>
              <a:t>Graham Smith, DSP Group, 11-14-0058-01 Pico Cell Use Case </a:t>
            </a:r>
            <a:r>
              <a:rPr lang="en-US" altLang="en-US" sz="1400" dirty="0" smtClean="0"/>
              <a:t>Analysis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sz="1400" dirty="0"/>
              <a:t>Ron Porat, Broadcom, 11-14-0082-00 Improved Spatial Reuse Feasibility - Part I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sz="1400" dirty="0" err="1" smtClean="0"/>
              <a:t>Nihar</a:t>
            </a:r>
            <a:r>
              <a:rPr lang="en-US" altLang="en-US" sz="1400" dirty="0" smtClean="0"/>
              <a:t> Jindal, </a:t>
            </a:r>
            <a:r>
              <a:rPr lang="en-US" altLang="en-US" sz="1400" dirty="0"/>
              <a:t>Broadcom, 11-14-0083-00 Improved Spatial Reuse Feasibility - Part </a:t>
            </a:r>
            <a:r>
              <a:rPr lang="en-US" altLang="en-US" sz="1400" dirty="0" smtClean="0"/>
              <a:t>II</a:t>
            </a:r>
            <a:endParaRPr lang="en-US" altLang="en-US" sz="1400" dirty="0"/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altLang="en-US" sz="1400" dirty="0" smtClean="0"/>
              <a:t>Graham </a:t>
            </a:r>
            <a:r>
              <a:rPr lang="en-US" altLang="en-US" sz="1400" dirty="0"/>
              <a:t>Smith, DSP Group, </a:t>
            </a:r>
            <a:r>
              <a:rPr lang="en-US" altLang="en-US" sz="1400" dirty="0" smtClean="0"/>
              <a:t>11-14-0294-02 </a:t>
            </a:r>
            <a:r>
              <a:rPr lang="en-US" altLang="en-US" sz="1400" dirty="0"/>
              <a:t>Dynamic Sensitivity Control Channel Selection and Legacy </a:t>
            </a:r>
            <a:r>
              <a:rPr lang="en-US" altLang="en-US" sz="1400" dirty="0" smtClean="0"/>
              <a:t>Sharing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altLang="en-US" sz="1400" dirty="0"/>
              <a:t>Graham Smith, DSP Group, 11-14-0328-02 Dense Apartment Complex Throughput Calculations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lang="en-US" altLang="en-US" sz="1400" dirty="0" err="1"/>
              <a:t>Jinjing</a:t>
            </a:r>
            <a:r>
              <a:rPr lang="en-US" altLang="en-US" sz="1400" dirty="0"/>
              <a:t> Jiang, Marvell, 11-14-0372-00 System level simulations on increased spatial reuse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lang="en-US" altLang="en-US" sz="1400" dirty="0" err="1"/>
              <a:t>Imad</a:t>
            </a:r>
            <a:r>
              <a:rPr lang="en-US" altLang="en-US" sz="1400" dirty="0"/>
              <a:t> Jamil, Orange, 11-14-0523-00 Mac Simulation Results for DSC and TPC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lang="en-GB" sz="1400" dirty="0"/>
              <a:t>Frank </a:t>
            </a:r>
            <a:r>
              <a:rPr lang="en-GB" sz="1400" dirty="0" err="1"/>
              <a:t>LaSita</a:t>
            </a:r>
            <a:r>
              <a:rPr lang="en-US" sz="1400" dirty="0"/>
              <a:t>, </a:t>
            </a:r>
            <a:r>
              <a:rPr lang="en-US" sz="1400" dirty="0" err="1"/>
              <a:t>InterDigital</a:t>
            </a:r>
            <a:r>
              <a:rPr lang="en-US" sz="1400" dirty="0"/>
              <a:t>, 11-14-0578-00 Residential Scenario CCA/TPC Simulation Discussion</a:t>
            </a:r>
          </a:p>
          <a:p>
            <a:pPr marL="457200" indent="-457200">
              <a:buFont typeface="Times New Roman" pitchFamily="18" charset="0"/>
              <a:buAutoNum type="arabicPeriod" startAt="9"/>
            </a:pPr>
            <a:r>
              <a:rPr lang="en-GB" sz="1400" dirty="0"/>
              <a:t>John Son, WILUS </a:t>
            </a:r>
            <a:r>
              <a:rPr lang="en-GB" sz="1400" dirty="0" err="1" smtClean="0"/>
              <a:t>Institue</a:t>
            </a:r>
            <a:r>
              <a:rPr lang="en-GB" sz="1400" dirty="0" smtClean="0"/>
              <a:t>/SK </a:t>
            </a:r>
            <a:r>
              <a:rPr lang="en-GB" sz="1400" dirty="0"/>
              <a:t>Telecom, 11-14-0628-00 Measurements on CCA Thresholds in OBSS Environment</a:t>
            </a:r>
            <a:endParaRPr lang="en-US" altLang="en-US" sz="1400" dirty="0"/>
          </a:p>
          <a:p>
            <a:pPr marL="457200" indent="-457200">
              <a:buFont typeface="Times New Roman" pitchFamily="18" charset="0"/>
              <a:buAutoNum type="arabicPeriod"/>
            </a:pPr>
            <a:endParaRPr lang="en-US" altLang="en-US" sz="1400" dirty="0" smtClean="0"/>
          </a:p>
          <a:p>
            <a:pPr marL="457200" indent="-457200">
              <a:buFont typeface="Times New Roman" pitchFamily="18" charset="0"/>
              <a:buAutoNum type="arabicPeriod"/>
            </a:pPr>
            <a:endParaRPr lang="en-US" altLang="en-US" sz="1400" dirty="0" smtClean="0"/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0040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14"/>
            </a:pPr>
            <a:r>
              <a:rPr lang="en-US" altLang="en-US" sz="1400" dirty="0" smtClean="0"/>
              <a:t>Graham </a:t>
            </a:r>
            <a:r>
              <a:rPr lang="en-US" altLang="en-US" sz="1400" dirty="0"/>
              <a:t>Smith, DSP Group, </a:t>
            </a:r>
            <a:r>
              <a:rPr lang="en-US" altLang="en-US" sz="1400" dirty="0" smtClean="0"/>
              <a:t>11-14-0365-01 </a:t>
            </a:r>
            <a:r>
              <a:rPr lang="en-US" sz="1400" dirty="0"/>
              <a:t>Dynamic Sensitivity </a:t>
            </a:r>
            <a:r>
              <a:rPr lang="en-US" sz="1400" dirty="0" smtClean="0"/>
              <a:t>Control Implementation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US" altLang="en-US" sz="1400" dirty="0" smtClean="0"/>
              <a:t>James Wang, </a:t>
            </a:r>
            <a:r>
              <a:rPr lang="en-US" altLang="en-US" sz="1400" dirty="0" err="1" smtClean="0"/>
              <a:t>MediaTek</a:t>
            </a:r>
            <a:r>
              <a:rPr lang="en-US" altLang="en-US" sz="1400" dirty="0" smtClean="0"/>
              <a:t>, 11-14-0637-00 </a:t>
            </a:r>
            <a:r>
              <a:rPr lang="en-US" altLang="en-US" sz="1400" dirty="0"/>
              <a:t>Spatial Reuse and Coexistence with Legacy </a:t>
            </a:r>
            <a:r>
              <a:rPr lang="en-US" altLang="en-US" sz="1400" dirty="0" smtClean="0"/>
              <a:t>Devices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US" altLang="en-US" sz="1400" dirty="0"/>
              <a:t>Graham Smith, DSP Group, </a:t>
            </a:r>
            <a:r>
              <a:rPr lang="en-US" altLang="en-US" sz="1400" dirty="0" smtClean="0"/>
              <a:t>11-14-0779-00 </a:t>
            </a:r>
            <a:r>
              <a:rPr lang="en-US" sz="1400" dirty="0"/>
              <a:t>Dynamic Sensitivity </a:t>
            </a:r>
            <a:r>
              <a:rPr lang="en-US" sz="1400" dirty="0" smtClean="0"/>
              <a:t>Control</a:t>
            </a:r>
            <a:r>
              <a:rPr lang="en-US" sz="1400" dirty="0"/>
              <a:t> </a:t>
            </a:r>
            <a:r>
              <a:rPr lang="en-US" sz="1400" dirty="0" smtClean="0"/>
              <a:t>Practical Usage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en-GB" sz="1400" dirty="0" smtClean="0"/>
              <a:t>11-14-0621-04, </a:t>
            </a:r>
            <a:r>
              <a:rPr lang="en-GB" sz="1400" dirty="0" err="1"/>
              <a:t>TGax</a:t>
            </a:r>
            <a:r>
              <a:rPr lang="en-GB" sz="1400" dirty="0"/>
              <a:t> Simulation </a:t>
            </a:r>
            <a:r>
              <a:rPr lang="en-GB" sz="1400" dirty="0" smtClean="0"/>
              <a:t>Scenarios</a:t>
            </a:r>
            <a:endParaRPr lang="en-GB" sz="1400" dirty="0"/>
          </a:p>
          <a:p>
            <a:pPr marL="457200" indent="-457200">
              <a:buFont typeface="+mj-lt"/>
              <a:buAutoNum type="arabicPeriod" startAt="14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1532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077200" cy="4114800"/>
          </a:xfrm>
        </p:spPr>
        <p:txBody>
          <a:bodyPr/>
          <a:lstStyle/>
          <a:p>
            <a:r>
              <a:rPr lang="en-US" sz="2000" dirty="0" smtClean="0"/>
              <a:t>The potential gain of OBSS densification techniques has been investigated by many contributions [1-16]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DSC algorithm by Graham Smith [1-5,8,9,14,16]</a:t>
            </a:r>
          </a:p>
          <a:p>
            <a:pPr lvl="1"/>
            <a:r>
              <a:rPr lang="en-US" sz="1600" dirty="0" smtClean="0"/>
              <a:t>PHY System Simulation by Broadcom [6,7]</a:t>
            </a:r>
          </a:p>
          <a:p>
            <a:pPr lvl="1"/>
            <a:r>
              <a:rPr lang="en-US" sz="1600" dirty="0" smtClean="0"/>
              <a:t>MAC System Simulation [11,12]</a:t>
            </a:r>
          </a:p>
          <a:p>
            <a:pPr lvl="1"/>
            <a:r>
              <a:rPr lang="en-US" sz="1600" dirty="0" smtClean="0"/>
              <a:t>Integrated MAC/PHY System Simulation [10]</a:t>
            </a:r>
          </a:p>
          <a:p>
            <a:pPr lvl="1"/>
            <a:r>
              <a:rPr lang="en-US" sz="1600" dirty="0"/>
              <a:t>P</a:t>
            </a:r>
            <a:r>
              <a:rPr lang="en-US" sz="1600" dirty="0" smtClean="0"/>
              <a:t>erformance Measurement [13]</a:t>
            </a:r>
            <a:endParaRPr lang="en-US" sz="1600" dirty="0"/>
          </a:p>
          <a:p>
            <a:pPr lvl="1"/>
            <a:r>
              <a:rPr lang="en-US" sz="1600" dirty="0" smtClean="0"/>
              <a:t>Coexistence issue with legacy devices [10,11,15]</a:t>
            </a:r>
          </a:p>
          <a:p>
            <a:r>
              <a:rPr lang="en-US" sz="2000" dirty="0" smtClean="0"/>
              <a:t>This contribution focuses on</a:t>
            </a:r>
          </a:p>
          <a:p>
            <a:pPr lvl="1"/>
            <a:r>
              <a:rPr lang="en-US" sz="1600" dirty="0" smtClean="0"/>
              <a:t>Using MAC system simulation to evaluate the performance </a:t>
            </a:r>
            <a:r>
              <a:rPr lang="en-US" sz="1600" dirty="0"/>
              <a:t>for </a:t>
            </a:r>
            <a:r>
              <a:rPr lang="en-US" sz="1600" dirty="0" smtClean="0"/>
              <a:t>different </a:t>
            </a:r>
            <a:r>
              <a:rPr lang="en-US" sz="1600" dirty="0"/>
              <a:t>CCA </a:t>
            </a:r>
            <a:r>
              <a:rPr lang="en-US" sz="1600" dirty="0" smtClean="0"/>
              <a:t>levels in Scenario 1, 2, and 3 in simulation scenarios document [17]</a:t>
            </a:r>
          </a:p>
          <a:p>
            <a:pPr lvl="1"/>
            <a:r>
              <a:rPr lang="en-US" sz="1600" dirty="0" smtClean="0"/>
              <a:t>Investigating the performance when there are both AX devices that raise CCA levels and legacy devices</a:t>
            </a:r>
            <a:r>
              <a:rPr lang="en-US" sz="1600" dirty="0"/>
              <a:t> </a:t>
            </a:r>
            <a:r>
              <a:rPr lang="en-US" sz="1600" dirty="0" smtClean="0"/>
              <a:t>that do not raise CCA levels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0239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MCS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MCS table for Channel D with impairments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MCS table used by Broadcom [6]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293134"/>
              </p:ext>
            </p:extLst>
          </p:nvPr>
        </p:nvGraphicFramePr>
        <p:xfrm>
          <a:off x="228600" y="2362200"/>
          <a:ext cx="86868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245327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273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SINR(dB)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10.2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17.5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29.5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31.5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162160"/>
              </p:ext>
            </p:extLst>
          </p:nvPr>
        </p:nvGraphicFramePr>
        <p:xfrm>
          <a:off x="228600" y="4150995"/>
          <a:ext cx="8686800" cy="64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289560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137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SINR(dB)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52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Genie MCS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a TX transmits packet, it checks the interference at the RX and use the value to select the best MCS with 10% PER.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757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Model Preamble error</a:t>
            </a:r>
          </a:p>
          <a:p>
            <a:pPr lvl="1"/>
            <a:r>
              <a:rPr lang="en-US" sz="1800" dirty="0"/>
              <a:t>For a device, when its state is </a:t>
            </a:r>
            <a:r>
              <a:rPr lang="en-US" sz="1800" dirty="0" smtClean="0"/>
              <a:t>idle </a:t>
            </a:r>
            <a:r>
              <a:rPr lang="en-US" sz="1800" dirty="0"/>
              <a:t>or medium busy, it acquires the first arriving </a:t>
            </a:r>
            <a:r>
              <a:rPr lang="en-US" sz="1800" dirty="0" smtClean="0"/>
              <a:t>packet with power higher than signal detect </a:t>
            </a:r>
            <a:r>
              <a:rPr lang="en-US" sz="1800" dirty="0"/>
              <a:t>CCA threshold</a:t>
            </a:r>
            <a:r>
              <a:rPr lang="en-US" sz="1800" dirty="0" smtClean="0"/>
              <a:t>. </a:t>
            </a:r>
            <a:endParaRPr lang="en-US" sz="1800" dirty="0"/>
          </a:p>
          <a:p>
            <a:pPr lvl="1"/>
            <a:r>
              <a:rPr lang="en-US" sz="1800" dirty="0"/>
              <a:t>When the packet is acquired, if the SINR of the preamble is less than or equal to 0dB, the whole packet is declared in error. </a:t>
            </a:r>
          </a:p>
          <a:p>
            <a:endParaRPr lang="en-US" sz="1800" dirty="0" smtClean="0"/>
          </a:p>
          <a:p>
            <a:r>
              <a:rPr lang="en-US" sz="1800" dirty="0" smtClean="0"/>
              <a:t>Use </a:t>
            </a:r>
            <a:r>
              <a:rPr lang="en-US" sz="1800" dirty="0"/>
              <a:t>the maximum interference in each MPDU for PER </a:t>
            </a:r>
            <a:r>
              <a:rPr lang="en-US" sz="1800" dirty="0" smtClean="0"/>
              <a:t>decision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729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– Scenario </a:t>
            </a:r>
            <a:r>
              <a:rPr lang="en-US" dirty="0" smtClean="0"/>
              <a:t>3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3733800" cy="411480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2.4GHz </a:t>
            </a:r>
            <a:r>
              <a:rPr lang="en-US" sz="1600" dirty="0"/>
              <a:t>with 20 MHz bandwidth</a:t>
            </a:r>
          </a:p>
          <a:p>
            <a:r>
              <a:rPr lang="en-US" sz="1600" dirty="0"/>
              <a:t>TXOP: 4ms</a:t>
            </a:r>
          </a:p>
          <a:p>
            <a:r>
              <a:rPr lang="en-US" sz="1600" dirty="0"/>
              <a:t>Channel </a:t>
            </a:r>
            <a:r>
              <a:rPr lang="en-US" sz="1600" dirty="0" smtClean="0"/>
              <a:t>D path loss</a:t>
            </a:r>
            <a:endParaRPr lang="en-US" sz="1600" dirty="0"/>
          </a:p>
          <a:p>
            <a:r>
              <a:rPr lang="en-US" sz="1600" dirty="0" smtClean="0"/>
              <a:t>Channel D shadow fading</a:t>
            </a:r>
            <a:endParaRPr lang="en-US" sz="1600" dirty="0"/>
          </a:p>
          <a:p>
            <a:r>
              <a:rPr lang="en-US" sz="1600" dirty="0" smtClean="0"/>
              <a:t>1x1 and no </a:t>
            </a:r>
            <a:r>
              <a:rPr lang="en-US" sz="1600" dirty="0"/>
              <a:t>antenna gain</a:t>
            </a:r>
          </a:p>
          <a:p>
            <a:r>
              <a:rPr lang="en-US" sz="1600" dirty="0"/>
              <a:t>Full buffer traffic </a:t>
            </a:r>
          </a:p>
          <a:p>
            <a:r>
              <a:rPr lang="en-US" sz="1600" dirty="0"/>
              <a:t>MSDU size: 1000 </a:t>
            </a:r>
            <a:r>
              <a:rPr lang="en-US" sz="1600" dirty="0" smtClean="0"/>
              <a:t>bytes</a:t>
            </a:r>
          </a:p>
          <a:p>
            <a:r>
              <a:rPr lang="en-US" sz="1600" dirty="0" smtClean="0"/>
              <a:t>One channel</a:t>
            </a:r>
          </a:p>
          <a:p>
            <a:r>
              <a:rPr lang="en-US" sz="1600" dirty="0"/>
              <a:t>Cell radius: </a:t>
            </a:r>
            <a:r>
              <a:rPr lang="en-US" sz="1600" dirty="0" smtClean="0"/>
              <a:t>10m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17526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Ø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r>
              <a:rPr lang="en-US" sz="1600" dirty="0"/>
              <a:t>ICD: 30m (Reuse 3)</a:t>
            </a:r>
          </a:p>
          <a:p>
            <a:r>
              <a:rPr lang="en-US" sz="1600" kern="0" dirty="0" smtClean="0"/>
              <a:t>Simulation </a:t>
            </a:r>
            <a:r>
              <a:rPr lang="en-US" sz="1600" kern="0" dirty="0"/>
              <a:t>Time: </a:t>
            </a:r>
            <a:r>
              <a:rPr lang="en-US" sz="1600" kern="0" dirty="0" smtClean="0"/>
              <a:t>100s</a:t>
            </a:r>
            <a:endParaRPr lang="en-US" sz="1600" kern="0" dirty="0"/>
          </a:p>
          <a:p>
            <a:r>
              <a:rPr lang="en-US" sz="1600" kern="0" dirty="0" smtClean="0"/>
              <a:t>40 </a:t>
            </a:r>
            <a:r>
              <a:rPr lang="en-US" sz="1600" kern="0" dirty="0"/>
              <a:t>STAs per </a:t>
            </a:r>
            <a:r>
              <a:rPr lang="en-US" sz="1600" kern="0" dirty="0" smtClean="0"/>
              <a:t>BSS</a:t>
            </a:r>
            <a:endParaRPr lang="en-US" sz="1600" kern="0" dirty="0"/>
          </a:p>
          <a:p>
            <a:r>
              <a:rPr lang="en-US" sz="1600" kern="0" dirty="0"/>
              <a:t>Power of STA: 15 </a:t>
            </a:r>
            <a:r>
              <a:rPr lang="en-US" sz="1600" kern="0" dirty="0" err="1"/>
              <a:t>dBm</a:t>
            </a:r>
            <a:endParaRPr lang="en-US" sz="1600" kern="0" dirty="0"/>
          </a:p>
          <a:p>
            <a:r>
              <a:rPr lang="en-US" sz="1600" kern="0" dirty="0"/>
              <a:t>Power of AP: 20 </a:t>
            </a:r>
            <a:r>
              <a:rPr lang="en-US" sz="1600" kern="0" dirty="0" err="1"/>
              <a:t>dBm</a:t>
            </a:r>
            <a:endParaRPr lang="en-US" sz="1600" kern="0" dirty="0"/>
          </a:p>
          <a:p>
            <a:r>
              <a:rPr lang="en-US" sz="1600" kern="0" dirty="0">
                <a:solidFill>
                  <a:srgbClr val="FF0000"/>
                </a:solidFill>
              </a:rPr>
              <a:t>Only uplink transmissions</a:t>
            </a:r>
          </a:p>
          <a:p>
            <a:r>
              <a:rPr lang="en-US" sz="1600" kern="0" dirty="0"/>
              <a:t>Genie MCS selection </a:t>
            </a:r>
          </a:p>
          <a:p>
            <a:r>
              <a:rPr lang="en-US" sz="1600" kern="0" dirty="0" smtClean="0"/>
              <a:t>RTS/CTS: on</a:t>
            </a:r>
            <a:endParaRPr lang="en-US" sz="1600" kern="0" dirty="0"/>
          </a:p>
          <a:p>
            <a:r>
              <a:rPr lang="en-US" sz="1600" kern="0" dirty="0"/>
              <a:t>1 drop</a:t>
            </a:r>
          </a:p>
          <a:p>
            <a:endParaRPr lang="en-US" sz="1600" kern="0" dirty="0" smtClean="0"/>
          </a:p>
          <a:p>
            <a:endParaRPr lang="fr-FR" sz="1600" kern="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32851"/>
            <a:ext cx="3048000" cy="228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0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Simulation </a:t>
            </a:r>
            <a:r>
              <a:rPr lang="fr-FR" dirty="0" err="1" smtClean="0"/>
              <a:t>Results</a:t>
            </a:r>
            <a:r>
              <a:rPr lang="fr-FR" dirty="0" smtClean="0"/>
              <a:t> – Scenario 3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 the scenario for different CCA levels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417158"/>
              </p:ext>
            </p:extLst>
          </p:nvPr>
        </p:nvGraphicFramePr>
        <p:xfrm>
          <a:off x="0" y="2590800"/>
          <a:ext cx="906780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Signal</a:t>
                      </a:r>
                      <a:r>
                        <a:rPr lang="fr-FR" sz="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800" b="1" dirty="0" err="1" smtClean="0">
                          <a:solidFill>
                            <a:schemeClr val="tx1"/>
                          </a:solidFill>
                        </a:rPr>
                        <a:t>Detect</a:t>
                      </a:r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 CCA (dBm)</a:t>
                      </a:r>
                      <a:endParaRPr lang="fr-FR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Detect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CCA (dBm)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-62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479" y="4045276"/>
            <a:ext cx="2999421" cy="224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8599"/>
            <a:ext cx="2995612" cy="2240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4045277"/>
            <a:ext cx="2974225" cy="223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30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Discussion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is around 10 dB difference between our MCS table and </a:t>
            </a:r>
            <a:r>
              <a:rPr lang="en-US" sz="2000" dirty="0"/>
              <a:t>B</a:t>
            </a:r>
            <a:r>
              <a:rPr lang="en-US" sz="2000" dirty="0" smtClean="0"/>
              <a:t>roadcom’s MCS table. </a:t>
            </a:r>
          </a:p>
          <a:p>
            <a:pPr lvl="1"/>
            <a:r>
              <a:rPr lang="en-US" sz="1600" dirty="0" smtClean="0"/>
              <a:t>Suspect that this is the reason why best CCA level for 5% throughput may be lower than the range [-70,-60] </a:t>
            </a:r>
            <a:r>
              <a:rPr lang="en-US" sz="1600" dirty="0" err="1" smtClean="0"/>
              <a:t>dBm</a:t>
            </a:r>
            <a:r>
              <a:rPr lang="en-US" sz="16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MCS </a:t>
            </a:r>
            <a:r>
              <a:rPr lang="en-US" sz="2000" dirty="0"/>
              <a:t>table </a:t>
            </a:r>
            <a:r>
              <a:rPr lang="en-US" sz="2000" dirty="0" smtClean="0"/>
              <a:t>for channel D with impairments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MCS </a:t>
            </a:r>
            <a:r>
              <a:rPr lang="en-US" sz="2000" dirty="0"/>
              <a:t>table used by </a:t>
            </a:r>
            <a:r>
              <a:rPr lang="en-US" sz="2000" dirty="0" smtClean="0"/>
              <a:t>Broadcom [6]</a:t>
            </a:r>
            <a:endParaRPr lang="en-US" sz="20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722600"/>
              </p:ext>
            </p:extLst>
          </p:nvPr>
        </p:nvGraphicFramePr>
        <p:xfrm>
          <a:off x="152400" y="3810000"/>
          <a:ext cx="86868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245327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273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SINR(dB)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10.2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17.5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23.5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29.5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31.5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fr-F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532388"/>
              </p:ext>
            </p:extLst>
          </p:nvPr>
        </p:nvGraphicFramePr>
        <p:xfrm>
          <a:off x="152400" y="5181600"/>
          <a:ext cx="8686800" cy="64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  <a:gridCol w="868680"/>
              </a:tblGrid>
              <a:tr h="289560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fr-FR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137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tx1"/>
                          </a:solidFill>
                        </a:rPr>
                        <a:t>SINR(dB)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21.9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25.0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79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– Scenario </a:t>
            </a:r>
            <a:r>
              <a:rPr lang="en-US" dirty="0" smtClean="0"/>
              <a:t>3</a:t>
            </a:r>
            <a:br>
              <a:rPr lang="en-US" dirty="0" smtClean="0"/>
            </a:br>
            <a:r>
              <a:rPr lang="en-US" dirty="0" smtClean="0"/>
              <a:t>Mixed Environment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20 </a:t>
            </a:r>
            <a:r>
              <a:rPr lang="en-US" sz="1600" dirty="0"/>
              <a:t>devices in each cell are </a:t>
            </a:r>
            <a:r>
              <a:rPr lang="en-US" sz="1600" dirty="0" smtClean="0"/>
              <a:t>AX </a:t>
            </a:r>
            <a:r>
              <a:rPr lang="en-US" sz="1600" dirty="0"/>
              <a:t>(square</a:t>
            </a:r>
            <a:r>
              <a:rPr lang="en-US" sz="1600" dirty="0" smtClean="0"/>
              <a:t>) that raise CCA levels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20 </a:t>
            </a:r>
            <a:r>
              <a:rPr lang="en-US" sz="1600" dirty="0"/>
              <a:t>devices in each cell are legacy (cross</a:t>
            </a:r>
            <a:r>
              <a:rPr lang="en-US" sz="1600" dirty="0" smtClean="0"/>
              <a:t>) that do not raise CCA levels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19050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Ø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en-US" sz="1600" kern="0" dirty="0" smtClean="0"/>
          </a:p>
          <a:p>
            <a:endParaRPr lang="fr-FR" sz="1600" kern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52600"/>
            <a:ext cx="4493111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946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Simulation </a:t>
            </a:r>
            <a:r>
              <a:rPr lang="fr-FR" dirty="0" err="1" smtClean="0"/>
              <a:t>Results</a:t>
            </a:r>
            <a:r>
              <a:rPr lang="fr-FR" dirty="0" smtClean="0"/>
              <a:t> – Scenario 3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Simulate the performance where half devices are </a:t>
            </a:r>
            <a:r>
              <a:rPr lang="en-US" sz="1600" dirty="0" smtClean="0"/>
              <a:t>AX</a:t>
            </a:r>
            <a:r>
              <a:rPr lang="en-US" sz="1600" dirty="0"/>
              <a:t> </a:t>
            </a:r>
            <a:r>
              <a:rPr lang="en-US" sz="1600" dirty="0" smtClean="0"/>
              <a:t>that </a:t>
            </a:r>
            <a:r>
              <a:rPr lang="en-US" sz="1600" dirty="0"/>
              <a:t>raise </a:t>
            </a:r>
            <a:r>
              <a:rPr lang="en-US" sz="1600" dirty="0" smtClean="0"/>
              <a:t>CCA levels </a:t>
            </a:r>
            <a:r>
              <a:rPr lang="en-US" sz="1600" dirty="0"/>
              <a:t>and half devices are </a:t>
            </a:r>
            <a:r>
              <a:rPr lang="en-US" sz="1600" dirty="0" smtClean="0"/>
              <a:t>legacy</a:t>
            </a:r>
            <a:r>
              <a:rPr lang="en-US" sz="1600" dirty="0"/>
              <a:t> </a:t>
            </a:r>
            <a:r>
              <a:rPr lang="en-US" sz="1600" dirty="0" smtClean="0"/>
              <a:t>that </a:t>
            </a:r>
            <a:r>
              <a:rPr lang="en-US" sz="1600" dirty="0"/>
              <a:t>do not raise </a:t>
            </a:r>
            <a:r>
              <a:rPr lang="en-US" sz="1600" dirty="0" smtClean="0"/>
              <a:t>CCA levels </a:t>
            </a:r>
            <a:endParaRPr lang="fr-FR" sz="1600" dirty="0"/>
          </a:p>
          <a:p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035642"/>
              </p:ext>
            </p:extLst>
          </p:nvPr>
        </p:nvGraphicFramePr>
        <p:xfrm>
          <a:off x="0" y="2514600"/>
          <a:ext cx="9067808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  <a:gridCol w="519113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Signal</a:t>
                      </a:r>
                      <a:r>
                        <a:rPr lang="fr-FR" sz="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800" b="1" dirty="0" err="1" smtClean="0">
                          <a:solidFill>
                            <a:schemeClr val="tx1"/>
                          </a:solidFill>
                        </a:rPr>
                        <a:t>Detect</a:t>
                      </a:r>
                      <a:r>
                        <a:rPr lang="fr-FR" sz="800" b="1" dirty="0" smtClean="0">
                          <a:solidFill>
                            <a:schemeClr val="tx1"/>
                          </a:solidFill>
                        </a:rPr>
                        <a:t> CCA (dBm)</a:t>
                      </a:r>
                      <a:endParaRPr lang="fr-FR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-80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-70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Detect</a:t>
                      </a:r>
                      <a:r>
                        <a:rPr lang="fr-FR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CCA (dBm)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-62</a:t>
                      </a:r>
                      <a:endParaRPr lang="fr-FR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-60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-58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-56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-54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</a:rPr>
                        <a:t>-52</a:t>
                      </a:r>
                      <a:endParaRPr lang="fr-FR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692490"/>
            <a:ext cx="3581400" cy="268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74" y="3692490"/>
            <a:ext cx="3605026" cy="2689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95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 – Scenario 2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3733800" cy="4114800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2.4GHz </a:t>
            </a:r>
            <a:r>
              <a:rPr lang="en-US" sz="1600" dirty="0"/>
              <a:t>with 20 MHz bandwidth</a:t>
            </a:r>
          </a:p>
          <a:p>
            <a:r>
              <a:rPr lang="en-US" sz="1600" dirty="0"/>
              <a:t>TXOP: 4ms</a:t>
            </a:r>
          </a:p>
          <a:p>
            <a:r>
              <a:rPr lang="en-US" sz="1600" dirty="0"/>
              <a:t>Channel </a:t>
            </a:r>
            <a:r>
              <a:rPr lang="en-US" sz="1600" dirty="0" smtClean="0"/>
              <a:t>D path loss</a:t>
            </a:r>
            <a:endParaRPr lang="en-US" sz="1600" dirty="0"/>
          </a:p>
          <a:p>
            <a:r>
              <a:rPr lang="en-US" sz="1600" dirty="0" smtClean="0"/>
              <a:t>Channel D shadow fading</a:t>
            </a:r>
            <a:endParaRPr lang="en-US" sz="1600" dirty="0"/>
          </a:p>
          <a:p>
            <a:r>
              <a:rPr lang="en-US" sz="1600" dirty="0" smtClean="0"/>
              <a:t>1x1 and no </a:t>
            </a:r>
            <a:r>
              <a:rPr lang="en-US" sz="1600" dirty="0"/>
              <a:t>antenna gain</a:t>
            </a:r>
          </a:p>
          <a:p>
            <a:r>
              <a:rPr lang="en-US" sz="1600" dirty="0"/>
              <a:t>Full buffer traffic </a:t>
            </a:r>
          </a:p>
          <a:p>
            <a:r>
              <a:rPr lang="en-US" sz="1600" dirty="0"/>
              <a:t>MSDU size: 1000 </a:t>
            </a:r>
            <a:r>
              <a:rPr lang="en-US" sz="1600" dirty="0" smtClean="0"/>
              <a:t>bytes</a:t>
            </a:r>
          </a:p>
          <a:p>
            <a:r>
              <a:rPr lang="en-US" sz="1600" dirty="0" smtClean="0"/>
              <a:t>Four channels  (Fixed distribution)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 Confidential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48200" y="1752600"/>
            <a:ext cx="449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Ø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endParaRPr lang="fr-FR" kern="0" dirty="0" smtClean="0"/>
          </a:p>
          <a:p>
            <a:r>
              <a:rPr lang="en-US" sz="1600" kern="0" dirty="0"/>
              <a:t>Simulation Time: 50s</a:t>
            </a:r>
          </a:p>
          <a:p>
            <a:r>
              <a:rPr lang="en-US" sz="1600" kern="0" dirty="0" smtClean="0"/>
              <a:t>32 </a:t>
            </a:r>
            <a:r>
              <a:rPr lang="en-US" sz="1600" kern="0" dirty="0"/>
              <a:t>STAs per </a:t>
            </a:r>
            <a:r>
              <a:rPr lang="en-US" sz="1600" kern="0" dirty="0" smtClean="0"/>
              <a:t>cell</a:t>
            </a:r>
            <a:endParaRPr lang="en-US" sz="1600" kern="0" dirty="0"/>
          </a:p>
          <a:p>
            <a:r>
              <a:rPr lang="en-US" sz="1600" kern="0" dirty="0"/>
              <a:t>Power of STA: 15 </a:t>
            </a:r>
            <a:r>
              <a:rPr lang="en-US" sz="1600" kern="0" dirty="0" err="1"/>
              <a:t>dBm</a:t>
            </a:r>
            <a:endParaRPr lang="en-US" sz="1600" kern="0" dirty="0"/>
          </a:p>
          <a:p>
            <a:r>
              <a:rPr lang="en-US" sz="1600" kern="0" dirty="0"/>
              <a:t>Power of AP: 20 </a:t>
            </a:r>
            <a:r>
              <a:rPr lang="en-US" sz="1600" kern="0" dirty="0" err="1"/>
              <a:t>dBm</a:t>
            </a:r>
            <a:endParaRPr lang="en-US" sz="1600" kern="0" dirty="0"/>
          </a:p>
          <a:p>
            <a:r>
              <a:rPr lang="en-US" sz="1600" kern="0" dirty="0"/>
              <a:t>Only uplink transmissions</a:t>
            </a:r>
          </a:p>
          <a:p>
            <a:r>
              <a:rPr lang="en-US" sz="1600" kern="0" dirty="0"/>
              <a:t>Genie MCS selection </a:t>
            </a:r>
          </a:p>
          <a:p>
            <a:r>
              <a:rPr lang="en-US" sz="1600" kern="0" dirty="0" smtClean="0"/>
              <a:t>RTS/CTS: on</a:t>
            </a:r>
            <a:endParaRPr lang="en-US" sz="1600" kern="0" dirty="0"/>
          </a:p>
          <a:p>
            <a:r>
              <a:rPr lang="en-US" sz="1600" kern="0" dirty="0"/>
              <a:t>1 drop</a:t>
            </a:r>
          </a:p>
          <a:p>
            <a:endParaRPr lang="en-US" sz="1600" kern="0" dirty="0" smtClean="0"/>
          </a:p>
          <a:p>
            <a:endParaRPr lang="fr-FR" sz="1600" kern="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599"/>
            <a:ext cx="5600700" cy="233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592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89180</TotalTime>
  <Words>1581</Words>
  <Application>Microsoft Office PowerPoint</Application>
  <PresentationFormat>On-screen Show (4:3)</PresentationFormat>
  <Paragraphs>584</Paragraphs>
  <Slides>21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1_802.11-09/0091r0</vt:lpstr>
      <vt:lpstr>Performance Evaluation of OBSS Densification</vt:lpstr>
      <vt:lpstr>Introduction</vt:lpstr>
      <vt:lpstr>Interference Model</vt:lpstr>
      <vt:lpstr>Simulation Setup – Scenario 3</vt:lpstr>
      <vt:lpstr>Simulation Results – Scenario 3</vt:lpstr>
      <vt:lpstr>Discussion</vt:lpstr>
      <vt:lpstr>Simulation Setup – Scenario 3 Mixed Environment</vt:lpstr>
      <vt:lpstr>Simulation Results – Scenario 3</vt:lpstr>
      <vt:lpstr>Simulation Setup – Scenario 2</vt:lpstr>
      <vt:lpstr>Simulation Results – Scenario 2</vt:lpstr>
      <vt:lpstr>Simulation Setup – Scenario 2 Mixed Environment</vt:lpstr>
      <vt:lpstr>Simulation Results – Scenario 2</vt:lpstr>
      <vt:lpstr>Simulation Setup – Scenario 1</vt:lpstr>
      <vt:lpstr>Simulation Results – Scenario 1</vt:lpstr>
      <vt:lpstr>Simulation Setup – Scenario 1 Mixed Environment</vt:lpstr>
      <vt:lpstr>Simulation Results – Scenario 1</vt:lpstr>
      <vt:lpstr>Conclusion</vt:lpstr>
      <vt:lpstr>Reference</vt:lpstr>
      <vt:lpstr>Reference</vt:lpstr>
      <vt:lpstr>Appendix – MCS table</vt:lpstr>
      <vt:lpstr>Appendix – Genie MCS selection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1688</cp:revision>
  <cp:lastPrinted>1998-02-10T13:28:06Z</cp:lastPrinted>
  <dcterms:created xsi:type="dcterms:W3CDTF">2008-03-19T13:28:15Z</dcterms:created>
  <dcterms:modified xsi:type="dcterms:W3CDTF">2014-07-14T22:48:01Z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