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2" r:id="rId3"/>
    <p:sldId id="274" r:id="rId4"/>
    <p:sldId id="275" r:id="rId5"/>
    <p:sldId id="276" r:id="rId6"/>
    <p:sldId id="277" r:id="rId7"/>
    <p:sldId id="291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78" r:id="rId19"/>
    <p:sldId id="28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610" autoAdjust="0"/>
  </p:normalViewPr>
  <p:slideViewPr>
    <p:cSldViewPr>
      <p:cViewPr varScale="1">
        <p:scale>
          <a:sx n="122" d="100"/>
          <a:sy n="122" d="100"/>
        </p:scale>
        <p:origin x="-115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0827r1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Efficiency </a:t>
            </a:r>
            <a:r>
              <a:rPr lang="en-GB" dirty="0"/>
              <a:t>Evaluation Methodology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27687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183649"/>
              </p:ext>
            </p:extLst>
          </p:nvPr>
        </p:nvGraphicFramePr>
        <p:xfrm>
          <a:off x="575577" y="2708920"/>
          <a:ext cx="8559800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577" y="2708920"/>
                        <a:ext cx="8559800" cy="373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of Power States and Power State Transitions during Power Save Polling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1916832"/>
            <a:ext cx="1512168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0" name="Shape 116"/>
          <p:cNvSpPr/>
          <p:nvPr/>
        </p:nvSpPr>
        <p:spPr>
          <a:xfrm flipV="1">
            <a:off x="434107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1" name="Shape 117"/>
          <p:cNvSpPr/>
          <p:nvPr/>
        </p:nvSpPr>
        <p:spPr>
          <a:xfrm flipV="1">
            <a:off x="2459214" y="331488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2" name="Shape 118"/>
          <p:cNvSpPr/>
          <p:nvPr/>
        </p:nvSpPr>
        <p:spPr>
          <a:xfrm flipV="1">
            <a:off x="2989931" y="3317469"/>
            <a:ext cx="1" cy="1672065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318392" y="3293197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872683" y="304647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872683" y="3276305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336612" y="3016303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646946" y="3294694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458628" y="2989172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607251" y="3016303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0" name="Shape 126"/>
          <p:cNvSpPr/>
          <p:nvPr/>
        </p:nvSpPr>
        <p:spPr>
          <a:xfrm>
            <a:off x="7846477" y="3016303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771800" y="3645024"/>
            <a:ext cx="963619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72" name="Shape 128"/>
          <p:cNvSpPr/>
          <p:nvPr/>
        </p:nvSpPr>
        <p:spPr>
          <a:xfrm>
            <a:off x="395536" y="4941168"/>
            <a:ext cx="949466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 Power State and State Transition</a:t>
            </a:r>
          </a:p>
        </p:txBody>
      </p:sp>
      <p:sp>
        <p:nvSpPr>
          <p:cNvPr id="273" name="Shape 129"/>
          <p:cNvSpPr/>
          <p:nvPr/>
        </p:nvSpPr>
        <p:spPr>
          <a:xfrm flipV="1">
            <a:off x="3653140" y="3585888"/>
            <a:ext cx="1" cy="1308397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4" name="Shape 130"/>
          <p:cNvSpPr/>
          <p:nvPr/>
        </p:nvSpPr>
        <p:spPr>
          <a:xfrm flipV="1">
            <a:off x="4115242" y="3580646"/>
            <a:ext cx="1" cy="130839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5" name="Shape 131"/>
          <p:cNvSpPr/>
          <p:nvPr/>
        </p:nvSpPr>
        <p:spPr>
          <a:xfrm flipV="1">
            <a:off x="6370362" y="3565052"/>
            <a:ext cx="1" cy="142658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7" name="Shape 133"/>
          <p:cNvSpPr/>
          <p:nvPr/>
        </p:nvSpPr>
        <p:spPr>
          <a:xfrm flipV="1">
            <a:off x="4725975" y="330595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8" name="Shape 134"/>
          <p:cNvSpPr/>
          <p:nvPr/>
        </p:nvSpPr>
        <p:spPr>
          <a:xfrm flipV="1">
            <a:off x="560673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9" name="Shape 135"/>
          <p:cNvSpPr/>
          <p:nvPr/>
        </p:nvSpPr>
        <p:spPr>
          <a:xfrm flipV="1">
            <a:off x="613571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0" name="Shape 136"/>
          <p:cNvSpPr/>
          <p:nvPr/>
        </p:nvSpPr>
        <p:spPr>
          <a:xfrm flipV="1">
            <a:off x="1318392" y="5140773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1" name="Shape 137"/>
          <p:cNvSpPr/>
          <p:nvPr/>
        </p:nvSpPr>
        <p:spPr>
          <a:xfrm>
            <a:off x="6743070" y="5213622"/>
            <a:ext cx="532433" cy="303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79" y="0"/>
                </a:moveTo>
                <a:lnTo>
                  <a:pt x="3679" y="3196"/>
                </a:lnTo>
                <a:lnTo>
                  <a:pt x="804" y="3196"/>
                </a:lnTo>
                <a:cubicBezTo>
                  <a:pt x="357" y="3196"/>
                  <a:pt x="0" y="3822"/>
                  <a:pt x="0" y="4606"/>
                </a:cubicBezTo>
                <a:lnTo>
                  <a:pt x="0" y="20190"/>
                </a:lnTo>
                <a:cubicBezTo>
                  <a:pt x="0" y="20974"/>
                  <a:pt x="357" y="21600"/>
                  <a:pt x="804" y="21600"/>
                </a:cubicBezTo>
                <a:lnTo>
                  <a:pt x="20796" y="21600"/>
                </a:lnTo>
                <a:cubicBezTo>
                  <a:pt x="21243" y="21600"/>
                  <a:pt x="21600" y="20974"/>
                  <a:pt x="21600" y="20190"/>
                </a:cubicBezTo>
                <a:lnTo>
                  <a:pt x="21600" y="4606"/>
                </a:lnTo>
                <a:cubicBezTo>
                  <a:pt x="21600" y="3822"/>
                  <a:pt x="21243" y="3196"/>
                  <a:pt x="20796" y="3196"/>
                </a:cubicBezTo>
                <a:lnTo>
                  <a:pt x="6079" y="3196"/>
                </a:lnTo>
                <a:lnTo>
                  <a:pt x="4879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TX→</a:t>
            </a: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512088" y="239194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3" name="Shape 139"/>
          <p:cNvSpPr/>
          <p:nvPr/>
        </p:nvSpPr>
        <p:spPr>
          <a:xfrm>
            <a:off x="2411761" y="4890342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4" name="Shape 140"/>
          <p:cNvSpPr/>
          <p:nvPr/>
        </p:nvSpPr>
        <p:spPr>
          <a:xfrm>
            <a:off x="4346092" y="4891925"/>
            <a:ext cx="38307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5" name="Shape 141"/>
          <p:cNvSpPr/>
          <p:nvPr/>
        </p:nvSpPr>
        <p:spPr>
          <a:xfrm>
            <a:off x="5580112" y="4890342"/>
            <a:ext cx="559634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6" name="Shape 142"/>
          <p:cNvSpPr/>
          <p:nvPr/>
        </p:nvSpPr>
        <p:spPr>
          <a:xfrm>
            <a:off x="3637240" y="4891925"/>
            <a:ext cx="483981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7" name="Shape 143"/>
          <p:cNvSpPr/>
          <p:nvPr/>
        </p:nvSpPr>
        <p:spPr>
          <a:xfrm>
            <a:off x="6374959" y="4890342"/>
            <a:ext cx="429289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8" name="Shape 144"/>
          <p:cNvSpPr/>
          <p:nvPr/>
        </p:nvSpPr>
        <p:spPr>
          <a:xfrm>
            <a:off x="2992547" y="4891925"/>
            <a:ext cx="65592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89" name="Shape 145"/>
          <p:cNvSpPr/>
          <p:nvPr/>
        </p:nvSpPr>
        <p:spPr>
          <a:xfrm>
            <a:off x="4730640" y="4893164"/>
            <a:ext cx="87466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0" name="Shape 146"/>
          <p:cNvSpPr/>
          <p:nvPr/>
        </p:nvSpPr>
        <p:spPr>
          <a:xfrm>
            <a:off x="4112470" y="4891925"/>
            <a:ext cx="23211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1" name="Shape 147"/>
          <p:cNvSpPr/>
          <p:nvPr/>
        </p:nvSpPr>
        <p:spPr>
          <a:xfrm>
            <a:off x="6139516" y="4891242"/>
            <a:ext cx="236583" cy="250032"/>
          </a:xfrm>
          <a:prstGeom prst="rect">
            <a:avLst/>
          </a:prstGeom>
          <a:solidFill>
            <a:srgbClr val="6F4C9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2" name="Shape 148"/>
          <p:cNvSpPr/>
          <p:nvPr/>
        </p:nvSpPr>
        <p:spPr>
          <a:xfrm>
            <a:off x="6957880" y="4891242"/>
            <a:ext cx="437554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>
                <a:solidFill>
                  <a:schemeClr val="tx1"/>
                </a:solidFill>
              </a:rPr>
              <a:t>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3287228" y="3315950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673521" y="3661383"/>
            <a:ext cx="1066952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DATA</a:t>
            </a:r>
          </a:p>
        </p:txBody>
      </p:sp>
      <p:sp>
        <p:nvSpPr>
          <p:cNvPr id="296" name="Shape 152"/>
          <p:cNvSpPr/>
          <p:nvPr/>
        </p:nvSpPr>
        <p:spPr>
          <a:xfrm>
            <a:off x="7004979" y="5643663"/>
            <a:ext cx="1379706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Shallow </a:t>
            </a:r>
            <a:r>
              <a:rPr sz="1000" dirty="0" smtClean="0">
                <a:solidFill>
                  <a:schemeClr val="tx1"/>
                </a:solidFill>
              </a:rPr>
              <a:t>Sleep (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7" name="Shape 153"/>
          <p:cNvSpPr/>
          <p:nvPr/>
        </p:nvSpPr>
        <p:spPr>
          <a:xfrm>
            <a:off x="7387445" y="4890342"/>
            <a:ext cx="1144995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98" name="Shape 154"/>
          <p:cNvSpPr/>
          <p:nvPr/>
        </p:nvSpPr>
        <p:spPr>
          <a:xfrm>
            <a:off x="5625724" y="5643663"/>
            <a:ext cx="1379706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Transmit (TX)</a:t>
            </a:r>
          </a:p>
        </p:txBody>
      </p:sp>
      <p:sp>
        <p:nvSpPr>
          <p:cNvPr id="299" name="Shape 155"/>
          <p:cNvSpPr/>
          <p:nvPr/>
        </p:nvSpPr>
        <p:spPr>
          <a:xfrm>
            <a:off x="5625724" y="5889825"/>
            <a:ext cx="137970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Receive (RX)</a:t>
            </a:r>
          </a:p>
        </p:txBody>
      </p:sp>
      <p:sp>
        <p:nvSpPr>
          <p:cNvPr id="300" name="Shape 156"/>
          <p:cNvSpPr/>
          <p:nvPr/>
        </p:nvSpPr>
        <p:spPr>
          <a:xfrm>
            <a:off x="7003912" y="5888647"/>
            <a:ext cx="1381840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Deep Sleep (DS)</a:t>
            </a:r>
          </a:p>
        </p:txBody>
      </p:sp>
      <p:sp>
        <p:nvSpPr>
          <p:cNvPr id="303" name="Shape 159"/>
          <p:cNvSpPr/>
          <p:nvPr/>
        </p:nvSpPr>
        <p:spPr>
          <a:xfrm>
            <a:off x="7668344" y="4365104"/>
            <a:ext cx="963619" cy="2321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8230"/>
                </a:moveTo>
                <a:lnTo>
                  <a:pt x="0" y="3370"/>
                </a:lnTo>
                <a:cubicBezTo>
                  <a:pt x="0" y="1509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1509"/>
                  <a:pt x="21600" y="3370"/>
                </a:cubicBezTo>
                <a:lnTo>
                  <a:pt x="21600" y="18230"/>
                </a:lnTo>
                <a:cubicBezTo>
                  <a:pt x="21600" y="20091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091"/>
                  <a:pt x="0" y="18230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Assume DTIM=3</a:t>
            </a:r>
          </a:p>
        </p:txBody>
      </p:sp>
      <p:sp>
        <p:nvSpPr>
          <p:cNvPr id="305" name="Shape 161"/>
          <p:cNvSpPr/>
          <p:nvPr/>
        </p:nvSpPr>
        <p:spPr>
          <a:xfrm>
            <a:off x="3807211" y="5214930"/>
            <a:ext cx="840786" cy="29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1" y="0"/>
                </a:moveTo>
                <a:lnTo>
                  <a:pt x="1037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1908" y="3668"/>
                </a:lnTo>
                <a:lnTo>
                  <a:pt x="11141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TX→LI→RX</a:t>
            </a:r>
          </a:p>
        </p:txBody>
      </p:sp>
      <p:sp>
        <p:nvSpPr>
          <p:cNvPr id="306" name="Shape 162"/>
          <p:cNvSpPr/>
          <p:nvPr/>
        </p:nvSpPr>
        <p:spPr>
          <a:xfrm>
            <a:off x="5796136" y="5208859"/>
            <a:ext cx="593978" cy="2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0" y="0"/>
                </a:moveTo>
                <a:lnTo>
                  <a:pt x="1564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7177" y="3668"/>
                </a:lnTo>
                <a:lnTo>
                  <a:pt x="16410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RX→</a:t>
            </a: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5238397" y="3316348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371405" y="3294694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778335" y="270095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7" name="Shape 173"/>
          <p:cNvSpPr/>
          <p:nvPr/>
        </p:nvSpPr>
        <p:spPr>
          <a:xfrm>
            <a:off x="2135337" y="4890342"/>
            <a:ext cx="31935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19" name="Shape 175"/>
          <p:cNvSpPr/>
          <p:nvPr/>
        </p:nvSpPr>
        <p:spPr>
          <a:xfrm>
            <a:off x="1723777" y="5213167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20" name="Shape 176"/>
          <p:cNvSpPr/>
          <p:nvPr/>
        </p:nvSpPr>
        <p:spPr>
          <a:xfrm>
            <a:off x="6769203" y="4890806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3" name="Shape 149"/>
          <p:cNvSpPr/>
          <p:nvPr/>
        </p:nvSpPr>
        <p:spPr>
          <a:xfrm>
            <a:off x="1331640" y="4890342"/>
            <a:ext cx="642087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8" name="Shape 174"/>
          <p:cNvSpPr/>
          <p:nvPr/>
        </p:nvSpPr>
        <p:spPr>
          <a:xfrm>
            <a:off x="1929920" y="4890342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01" name="Shape 157"/>
          <p:cNvSpPr/>
          <p:nvPr/>
        </p:nvSpPr>
        <p:spPr>
          <a:xfrm>
            <a:off x="5625724" y="6131296"/>
            <a:ext cx="137970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Listen (LI)</a:t>
            </a:r>
          </a:p>
        </p:txBody>
      </p:sp>
      <p:sp>
        <p:nvSpPr>
          <p:cNvPr id="302" name="Shape 158"/>
          <p:cNvSpPr/>
          <p:nvPr/>
        </p:nvSpPr>
        <p:spPr>
          <a:xfrm>
            <a:off x="7006225" y="6130798"/>
            <a:ext cx="1381757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Power State Transition</a:t>
            </a:r>
          </a:p>
        </p:txBody>
      </p:sp>
      <p:sp>
        <p:nvSpPr>
          <p:cNvPr id="70" name="Shape 124"/>
          <p:cNvSpPr/>
          <p:nvPr/>
        </p:nvSpPr>
        <p:spPr>
          <a:xfrm>
            <a:off x="4572000" y="2060848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Assuming there no other traffic in medium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47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Modifications to 802.11ax </a:t>
            </a:r>
            <a:r>
              <a:rPr lang="en-US" dirty="0"/>
              <a:t>Simulation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7" name="Table 182"/>
          <p:cNvGraphicFramePr/>
          <p:nvPr>
            <p:extLst>
              <p:ext uri="{D42A27DB-BD31-4B8C-83A1-F6EECF244321}">
                <p14:modId xmlns:p14="http://schemas.microsoft.com/office/powerpoint/2010/main" val="2366560079"/>
              </p:ext>
            </p:extLst>
          </p:nvPr>
        </p:nvGraphicFramePr>
        <p:xfrm>
          <a:off x="683568" y="1794125"/>
          <a:ext cx="7775297" cy="4299171"/>
        </p:xfrm>
        <a:graphic>
          <a:graphicData uri="http://schemas.openxmlformats.org/drawingml/2006/table">
            <a:tbl>
              <a:tblPr firstRow="1" firstCol="1">
                <a:tableStyleId>{C4B1156A-380E-4F78-BDF5-A606A8083BF9}</a:tableStyleId>
              </a:tblPr>
              <a:tblGrid>
                <a:gridCol w="1478158"/>
                <a:gridCol w="3388044"/>
                <a:gridCol w="1644444"/>
                <a:gridCol w="1264651"/>
              </a:tblGrid>
              <a:tr h="504056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Scenari</a:t>
                      </a:r>
                      <a:r>
                        <a:rPr lang="en-US"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o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Topology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Traffic Model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Proposed Power </a:t>
                      </a: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Model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Residential (1)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A - Multi-floor building, 5 floors (each floor is 3m high), 2x10 apartments per floor, apartment size 10m x 10m x 3m, M APs per floor, N STAs per apartment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Buffered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Enterprise (2)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B - Office floor, 8 offices, 64 cubicles per office, 4 STAs per cubicle (laptop, monitor, smartphone/tablet, harddisk) 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Local file transfer, lightly internet streaming video/</a:t>
                      </a:r>
                      <a:r>
                        <a:rPr sz="1100" dirty="0" smtClean="0">
                          <a:sym typeface="Helvetica Light"/>
                        </a:rPr>
                        <a:t>audio</a:t>
                      </a:r>
                      <a:r>
                        <a:rPr lang="en-US" sz="1100" dirty="0" smtClean="0">
                          <a:sym typeface="Helvetica Light"/>
                        </a:rPr>
                        <a:t>,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VoIP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PSP, U-APSD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Indoor Small BSS Hotspot (3)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C - BSSs in regular and symmetric grid with frequency reuse 3 or 7, AP in center and STAs randomly placed in hexagon, N (40)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transfer, multicast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</a:t>
                      </a:r>
                      <a:r>
                        <a:rPr sz="1100" dirty="0" smtClean="0">
                          <a:sym typeface="Helvetica Light"/>
                        </a:rPr>
                        <a:t>(</a:t>
                      </a:r>
                      <a:r>
                        <a:rPr sz="1100" dirty="0">
                          <a:sym typeface="Helvetica Light"/>
                        </a:rPr>
                        <a:t>4a)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- 19 hexagonal grid with inter cell distance at 130m, N (50)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SM,</a:t>
                      </a:r>
                      <a:r>
                        <a:rPr lang="en-US" sz="1100" b="1" baseline="0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 PSP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+ Residential (4b)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Type D + Type A - 7 hexagonal cells with inter cell distance (ICD) at 130m, one residential building per BSS with center placed in a random uniform position within a radius of ICD/2 around AP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+ Type A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8" name="Shape 181"/>
          <p:cNvSpPr txBox="1">
            <a:spLocks/>
          </p:cNvSpPr>
          <p:nvPr/>
        </p:nvSpPr>
        <p:spPr bwMode="auto">
          <a:xfrm>
            <a:off x="683568" y="6093296"/>
            <a:ext cx="7358063" cy="522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defRPr sz="1800"/>
            </a:pPr>
            <a:r>
              <a:rPr lang="fr-FR" sz="1400" dirty="0" smtClean="0"/>
              <a:t>Source: IEEE 802.11-14-0621r3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5107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Calibrating Power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Adopt power tables in slides </a:t>
            </a:r>
            <a:r>
              <a:rPr lang="en-US" sz="1800" dirty="0" smtClean="0"/>
              <a:t>18-19 </a:t>
            </a:r>
            <a:r>
              <a:rPr lang="en-US" sz="1800" dirty="0" smtClean="0"/>
              <a:t>in System simulators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Implement the baseline power save mechanisms, i.e. PSM, PSP, U-APSD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Verify implementation of baseline power </a:t>
            </a:r>
            <a:r>
              <a:rPr lang="en-US" sz="1800" dirty="0"/>
              <a:t>save mechanisms </a:t>
            </a:r>
            <a:r>
              <a:rPr lang="en-US" sz="1800" dirty="0" smtClean="0"/>
              <a:t>across </a:t>
            </a:r>
            <a:r>
              <a:rPr lang="en-US" sz="1800" dirty="0"/>
              <a:t>System simulators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For </a:t>
            </a:r>
            <a:r>
              <a:rPr lang="en-US" sz="1600" dirty="0"/>
              <a:t>each simulation scenario, </a:t>
            </a:r>
            <a:r>
              <a:rPr lang="en-US" sz="1600" dirty="0" smtClean="0"/>
              <a:t>along with the power save mechanism, </a:t>
            </a:r>
            <a:r>
              <a:rPr lang="en-US" sz="1600" dirty="0"/>
              <a:t>check </a:t>
            </a:r>
            <a:r>
              <a:rPr lang="en-US" sz="1600" dirty="0" smtClean="0"/>
              <a:t>that the throughput metric is </a:t>
            </a:r>
            <a:r>
              <a:rPr lang="en-US" sz="1600" dirty="0"/>
              <a:t>comparable across System </a:t>
            </a:r>
            <a:r>
              <a:rPr lang="en-US" sz="1600" dirty="0" smtClean="0"/>
              <a:t>simulators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Verify </a:t>
            </a:r>
            <a:r>
              <a:rPr lang="en-US" sz="1800" dirty="0" smtClean="0"/>
              <a:t>implementation of power </a:t>
            </a:r>
            <a:r>
              <a:rPr lang="en-US" sz="1800" dirty="0"/>
              <a:t>efficiency metrics </a:t>
            </a:r>
            <a:r>
              <a:rPr lang="en-US" sz="1800" dirty="0" smtClean="0"/>
              <a:t>across </a:t>
            </a:r>
            <a:r>
              <a:rPr lang="en-US" sz="1800" dirty="0"/>
              <a:t>System simulators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For each simulation scenario, along with the traffic and power models, check </a:t>
            </a:r>
            <a:r>
              <a:rPr lang="en-US" sz="1600" dirty="0" smtClean="0"/>
              <a:t>that both throughput </a:t>
            </a:r>
            <a:r>
              <a:rPr lang="en-US" sz="1600" dirty="0"/>
              <a:t>and power efficiency metrics are comparable across System simulators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05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Bar for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Propose </a:t>
            </a:r>
            <a:r>
              <a:rPr lang="en-US" sz="1800" i="1" dirty="0" smtClean="0"/>
              <a:t>Energy Efficiency </a:t>
            </a:r>
            <a:r>
              <a:rPr lang="en-US" sz="1800" i="1" dirty="0"/>
              <a:t>R</a:t>
            </a:r>
            <a:r>
              <a:rPr lang="en-US" sz="1800" i="1" dirty="0" smtClean="0"/>
              <a:t>ating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Defined as the ratio of energy consumed for one bit of data successfully exchanged between STAs using any new proposed power save mechanism over the baseline power save mechanism, i.e.</a:t>
            </a:r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0" indent="0"/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Any new proposed mechanisms should meet the following 3 requirements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4 </a:t>
            </a:r>
            <a:r>
              <a:rPr lang="en-US" sz="1600" dirty="0"/>
              <a:t>times average Per-STA throughput improvement </a:t>
            </a:r>
            <a:r>
              <a:rPr lang="en-US" sz="1600" dirty="0" smtClean="0"/>
              <a:t>[1]</a:t>
            </a:r>
            <a:endParaRPr lang="en-US" sz="1600" dirty="0"/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Transmission </a:t>
            </a:r>
            <a:r>
              <a:rPr lang="en-US" sz="1600" dirty="0"/>
              <a:t>latency constraints requirements (TBD; see </a:t>
            </a:r>
            <a:r>
              <a:rPr lang="en-US" sz="1600" dirty="0" smtClean="0"/>
              <a:t>[3])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Maintain or reduce </a:t>
            </a:r>
            <a:r>
              <a:rPr lang="en-US" sz="1600" dirty="0" smtClean="0"/>
              <a:t>energy </a:t>
            </a:r>
            <a:r>
              <a:rPr lang="en-US" sz="1600" dirty="0"/>
              <a:t>per successful information bit, i.e. </a:t>
            </a:r>
            <a:r>
              <a:rPr lang="en-US" sz="1600" dirty="0" smtClean="0"/>
              <a:t>energy efficiency </a:t>
            </a:r>
            <a:r>
              <a:rPr lang="en-US" sz="1600" dirty="0"/>
              <a:t>rating of at least one or </a:t>
            </a:r>
            <a:r>
              <a:rPr lang="en-US" sz="1600" dirty="0" smtClean="0"/>
              <a:t>less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Specifically, any proposed power save mechanism should have an energy efficiency rating less than one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896489"/>
              </p:ext>
            </p:extLst>
          </p:nvPr>
        </p:nvGraphicFramePr>
        <p:xfrm>
          <a:off x="2627784" y="3132995"/>
          <a:ext cx="3672408" cy="94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Equation" r:id="rId3" imgW="2222500" imgH="571500" progId="Equation.3">
                  <p:embed/>
                </p:oleObj>
              </mc:Choice>
              <mc:Fallback>
                <p:oleObj name="Equation" r:id="rId3" imgW="2222500" imgH="571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3132995"/>
                        <a:ext cx="3672408" cy="944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33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Required metrics to evaluate power save mechanisms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As already defined in the simulation scenario </a:t>
            </a:r>
            <a:r>
              <a:rPr lang="en-US" sz="1600" dirty="0" smtClean="0"/>
              <a:t>document [3] [4]</a:t>
            </a:r>
            <a:endParaRPr lang="en-US" sz="1600" dirty="0"/>
          </a:p>
          <a:p>
            <a:pPr lvl="2">
              <a:buFont typeface="Arial"/>
              <a:buChar char="•"/>
            </a:pPr>
            <a:r>
              <a:rPr lang="en-US" sz="1400" dirty="0"/>
              <a:t>Per-STA and/or Per-BSS throughput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Packet loss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Transmission latency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In addition to the above, the following needs to be added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Per-STA </a:t>
            </a:r>
            <a:r>
              <a:rPr lang="en-US" sz="1400" dirty="0" smtClean="0"/>
              <a:t>energy </a:t>
            </a:r>
            <a:r>
              <a:rPr lang="en-US" sz="1400" dirty="0"/>
              <a:t>per </a:t>
            </a:r>
            <a:r>
              <a:rPr lang="en-US" sz="1400" dirty="0" smtClean="0"/>
              <a:t>TX </a:t>
            </a:r>
            <a:r>
              <a:rPr lang="en-US" sz="1400" dirty="0"/>
              <a:t>bit </a:t>
            </a:r>
            <a:endParaRPr lang="en-US" sz="1400" dirty="0" smtClean="0"/>
          </a:p>
          <a:p>
            <a:pPr lvl="2">
              <a:buFont typeface="Arial"/>
              <a:buChar char="•"/>
            </a:pPr>
            <a:r>
              <a:rPr lang="en-US" sz="1400" dirty="0" smtClean="0"/>
              <a:t>Per</a:t>
            </a:r>
            <a:r>
              <a:rPr lang="en-US" sz="1400" dirty="0"/>
              <a:t>-STA energy per </a:t>
            </a:r>
            <a:r>
              <a:rPr lang="en-US" sz="1400" dirty="0" smtClean="0"/>
              <a:t>RX bit</a:t>
            </a:r>
            <a:endParaRPr lang="en-US" sz="1400" dirty="0"/>
          </a:p>
          <a:p>
            <a:pPr>
              <a:buFont typeface="Arial"/>
              <a:buChar char="•"/>
            </a:pPr>
            <a:r>
              <a:rPr lang="en-US" sz="1800" dirty="0"/>
              <a:t>Power save mechanisms proposed in 802.11ax should be benchmarked using the above mentioned metrics against: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Other power save mechanisms proposed in 802.11ax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Baseline </a:t>
            </a:r>
            <a:r>
              <a:rPr lang="en-US" sz="1600" dirty="0"/>
              <a:t>p</a:t>
            </a:r>
            <a:r>
              <a:rPr lang="en-US" sz="1600" dirty="0" smtClean="0"/>
              <a:t>ower </a:t>
            </a:r>
            <a:r>
              <a:rPr lang="en-US" sz="1600" dirty="0"/>
              <a:t>save mechanisms </a:t>
            </a:r>
            <a:r>
              <a:rPr lang="en-US" sz="1600" dirty="0" smtClean="0"/>
              <a:t>in the simulation scenarios (refer to slide </a:t>
            </a:r>
            <a:r>
              <a:rPr lang="en-US" sz="1600" dirty="0" smtClean="0"/>
              <a:t>11)</a:t>
            </a:r>
            <a:endParaRPr lang="en-US" sz="1600" dirty="0"/>
          </a:p>
          <a:p>
            <a:pPr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49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1615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This contribution proposes a systems approach (covering both PHY and MAC) to evaluate </a:t>
            </a:r>
            <a:r>
              <a:rPr lang="en-US" sz="1600" dirty="0" smtClean="0"/>
              <a:t>energy efficiency </a:t>
            </a:r>
            <a:r>
              <a:rPr lang="en-US" sz="1600" dirty="0"/>
              <a:t>for 802.11ax; this is similar to how throughput performance is evaluated for previous 802.11 amendments</a:t>
            </a:r>
          </a:p>
          <a:p>
            <a:pPr>
              <a:buFont typeface="Arial"/>
              <a:buChar char="•"/>
            </a:pPr>
            <a:r>
              <a:rPr lang="en-US" sz="1600" dirty="0"/>
              <a:t>Change the simulation scenario document </a:t>
            </a:r>
            <a:r>
              <a:rPr lang="en-US" sz="1600" dirty="0" smtClean="0"/>
              <a:t>[4] as </a:t>
            </a:r>
            <a:r>
              <a:rPr lang="en-US" sz="1600" dirty="0"/>
              <a:t>follows: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definitions for </a:t>
            </a:r>
            <a:r>
              <a:rPr lang="en-US" sz="1400" dirty="0" smtClean="0"/>
              <a:t>energy efficiency </a:t>
            </a:r>
            <a:r>
              <a:rPr lang="en-US" sz="1400" dirty="0"/>
              <a:t>metrics in Slide </a:t>
            </a:r>
            <a:r>
              <a:rPr lang="en-US" sz="1400" dirty="0" smtClean="0"/>
              <a:t>4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dirty="0"/>
              <a:t>Add power tables in Slides </a:t>
            </a:r>
            <a:r>
              <a:rPr lang="en-US" sz="1400" dirty="0" smtClean="0"/>
              <a:t>18-19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dirty="0"/>
              <a:t>Adopt 3 baseline power save mechanisms, i.e.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mode (PSM)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polling (PSP)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Unscheduled automatic power save delivery (U-APSD)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power save mechanism to each simulation scenario (and associated traffic models)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Incorporate proposed power model </a:t>
            </a:r>
            <a:r>
              <a:rPr lang="en-US" sz="1600" dirty="0"/>
              <a:t>to the evaluation methodology document </a:t>
            </a:r>
            <a:r>
              <a:rPr lang="en-US" sz="1600" dirty="0" smtClean="0"/>
              <a:t>[3]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Add definition for Energy Efficiency Rating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05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http://www.ieee802.org/11/PARs/P802.11ax.pdf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IEEE11-14-571r2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S. Merlin et al, “</a:t>
            </a:r>
            <a:r>
              <a:rPr lang="en-US" sz="1600" dirty="0" err="1"/>
              <a:t>TGax</a:t>
            </a:r>
            <a:r>
              <a:rPr lang="en-US" sz="1600" dirty="0"/>
              <a:t> Simulation Scenarios,” IEEE 11-14-621r4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G. Park et al, “Discussion on power save mode for real time traffic,” IEEE 11-14-352r0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D. </a:t>
            </a:r>
            <a:r>
              <a:rPr lang="en-US" sz="1600" dirty="0" err="1"/>
              <a:t>Halperin</a:t>
            </a:r>
            <a:r>
              <a:rPr lang="en-US" sz="1600" dirty="0"/>
              <a:t> et al, “Demystifying 802.11n Power Consumption,” Proceedings of the 2010 International Conference on Power Aware Computing and System, </a:t>
            </a:r>
            <a:r>
              <a:rPr lang="en-US" sz="1600" dirty="0" smtClean="0"/>
              <a:t>2010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046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8" name="Table 84"/>
          <p:cNvGraphicFramePr/>
          <p:nvPr>
            <p:extLst>
              <p:ext uri="{D42A27DB-BD31-4B8C-83A1-F6EECF244321}">
                <p14:modId xmlns:p14="http://schemas.microsoft.com/office/powerpoint/2010/main" val="689302076"/>
              </p:ext>
            </p:extLst>
          </p:nvPr>
        </p:nvGraphicFramePr>
        <p:xfrm>
          <a:off x="580797" y="2276872"/>
          <a:ext cx="8023651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52115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Power State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Average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Power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Consumption (mW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)</a:t>
                      </a:r>
                      <a:endParaRPr lang="en-US" sz="1100" b="0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Bandwidth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20 MHz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, 40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MHz, 80 MHz, 160 MHz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},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2.4 GHz,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5 GHz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}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TX power per antenna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[4] = 18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(P2P)</a:t>
                      </a:r>
                      <a:endParaRPr lang="en-US" sz="1100" b="1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NSS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1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3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4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5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6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7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8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106"/>
          <p:cNvGraphicFramePr/>
          <p:nvPr>
            <p:extLst>
              <p:ext uri="{D42A27DB-BD31-4B8C-83A1-F6EECF244321}">
                <p14:modId xmlns:p14="http://schemas.microsoft.com/office/powerpoint/2010/main" val="812861014"/>
              </p:ext>
            </p:extLst>
          </p:nvPr>
        </p:nvGraphicFramePr>
        <p:xfrm>
          <a:off x="821531" y="2296836"/>
          <a:ext cx="7500939" cy="2857504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500313"/>
                <a:gridCol w="2500313"/>
                <a:gridCol w="2500313"/>
              </a:tblGrid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State Transitions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Transition Time (ms)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Average 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Power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Consumption (mW)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Receive➭ 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 </a:t>
                      </a:r>
                      <a:r>
                        <a:rPr lang="en-US" sz="1200" baseline="0" dirty="0" smtClean="0">
                          <a:sym typeface="Helvetica Light"/>
                        </a:rPr>
                        <a:t>(e.g. SIFS of 16us)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</a:t>
                      </a: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➭ </a:t>
                      </a:r>
                      <a:r>
                        <a:rPr lang="en-US" sz="1200" dirty="0" smtClean="0">
                          <a:sym typeface="Helvetica Light"/>
                        </a:rPr>
                        <a:t>Shallow</a:t>
                      </a:r>
                      <a:r>
                        <a:rPr lang="en-US" sz="1200" baseline="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➭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Listen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L</a:t>
                      </a:r>
                      <a:r>
                        <a:rPr sz="1200" baseline="-5999" dirty="0" smtClean="0">
                          <a:sym typeface="Helvetica Light"/>
                        </a:rPr>
                        <a:t>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lang="en-US" sz="1200" dirty="0" smtClean="0">
                          <a:sym typeface="Helvetica Light"/>
                        </a:rPr>
                        <a:t>, 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LS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P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lang="en-US"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Deep Sleep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941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9087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579264"/>
              </p:ext>
            </p:extLst>
          </p:nvPr>
        </p:nvGraphicFramePr>
        <p:xfrm>
          <a:off x="576263" y="1484784"/>
          <a:ext cx="8559800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Document" r:id="rId4" imgW="8661400" imgH="2387600" progId="Word.Document.8">
                  <p:embed/>
                </p:oleObj>
              </mc:Choice>
              <mc:Fallback>
                <p:oleObj name="Document" r:id="rId4" imgW="8661400" imgH="2387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1484784"/>
                        <a:ext cx="8559800" cy="235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92183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Proposed energy efficiency </a:t>
            </a:r>
            <a:r>
              <a:rPr lang="en-US" sz="1800" dirty="0"/>
              <a:t>metrics</a:t>
            </a:r>
          </a:p>
          <a:p>
            <a:pPr>
              <a:buFont typeface="Arial"/>
              <a:buChar char="•"/>
            </a:pPr>
            <a:r>
              <a:rPr lang="en-US" sz="1800" dirty="0"/>
              <a:t>Power model</a:t>
            </a:r>
          </a:p>
          <a:p>
            <a:pPr>
              <a:buFont typeface="Arial"/>
              <a:buChar char="•"/>
            </a:pPr>
            <a:r>
              <a:rPr lang="en-US" sz="1800" dirty="0"/>
              <a:t>Power states and power state transitions</a:t>
            </a:r>
          </a:p>
          <a:p>
            <a:pPr>
              <a:buFont typeface="Arial"/>
              <a:buChar char="•"/>
            </a:pPr>
            <a:r>
              <a:rPr lang="en-US" sz="1800" dirty="0"/>
              <a:t>802.11 power save </a:t>
            </a:r>
            <a:r>
              <a:rPr lang="en-US" sz="1800" dirty="0" smtClean="0"/>
              <a:t>mechanisms</a:t>
            </a:r>
          </a:p>
          <a:p>
            <a:pPr>
              <a:buFont typeface="Arial"/>
              <a:buChar char="•"/>
            </a:pPr>
            <a:r>
              <a:rPr lang="en-US" sz="1800" dirty="0"/>
              <a:t>Proposal for </a:t>
            </a:r>
            <a:r>
              <a:rPr lang="en-US" sz="1800" dirty="0" smtClean="0"/>
              <a:t>modifications </a:t>
            </a:r>
            <a:r>
              <a:rPr lang="en-US" sz="1800" dirty="0"/>
              <a:t>to 802.11ax </a:t>
            </a:r>
            <a:r>
              <a:rPr lang="en-US" sz="1800" dirty="0" smtClean="0"/>
              <a:t>simulation scenarios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/>
              <a:t>Calibrating power </a:t>
            </a:r>
            <a:r>
              <a:rPr lang="en-US" sz="1800" dirty="0" smtClean="0"/>
              <a:t>models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Setting the bar for energy efficiency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Evaluating energy efficiency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Energy Efficiency </a:t>
            </a:r>
            <a:r>
              <a:rPr lang="en-US" dirty="0"/>
              <a:t>Metrics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75"/>
          <p:cNvGraphicFramePr/>
          <p:nvPr>
            <p:extLst>
              <p:ext uri="{D42A27DB-BD31-4B8C-83A1-F6EECF244321}">
                <p14:modId xmlns:p14="http://schemas.microsoft.com/office/powerpoint/2010/main" val="3549912977"/>
              </p:ext>
            </p:extLst>
          </p:nvPr>
        </p:nvGraphicFramePr>
        <p:xfrm>
          <a:off x="539552" y="1700808"/>
          <a:ext cx="8122099" cy="1199316"/>
        </p:xfrm>
        <a:graphic>
          <a:graphicData uri="http://schemas.openxmlformats.org/drawingml/2006/table">
            <a:tbl>
              <a:tblPr firstRow="1">
                <a:tableStyleId>{C4B1156A-380E-4F78-BDF5-A606A8083BF9}</a:tableStyleId>
              </a:tblPr>
              <a:tblGrid>
                <a:gridCol w="2150340"/>
                <a:gridCol w="873996"/>
                <a:gridCol w="5097763"/>
              </a:tblGrid>
              <a:tr h="385880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Metric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Units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Definition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Per-</a:t>
                      </a:r>
                      <a:r>
                        <a:rPr sz="1100" dirty="0" smtClean="0">
                          <a:sym typeface="Helvetica Light"/>
                        </a:rPr>
                        <a:t>STA </a:t>
                      </a:r>
                      <a:r>
                        <a:rPr sz="1100" dirty="0">
                          <a:sym typeface="Helvetica Light"/>
                        </a:rPr>
                        <a:t>energy per </a:t>
                      </a:r>
                      <a:r>
                        <a:rPr lang="en-US" sz="1100" dirty="0" smtClean="0">
                          <a:sym typeface="Helvetica Light"/>
                        </a:rPr>
                        <a:t>TX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sz="1100" dirty="0" smtClean="0">
                          <a:sym typeface="Helvetica Light"/>
                        </a:rPr>
                        <a:t>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Total energy consumed by a STA divided by the total number of successful </a:t>
                      </a:r>
                      <a:r>
                        <a:rPr lang="en-US" sz="1100" dirty="0" smtClean="0">
                          <a:sym typeface="Helvetica Light"/>
                        </a:rPr>
                        <a:t>data </a:t>
                      </a:r>
                      <a:r>
                        <a:rPr sz="1100" dirty="0" smtClean="0">
                          <a:sym typeface="Helvetica Light"/>
                        </a:rPr>
                        <a:t>bits </a:t>
                      </a:r>
                      <a:r>
                        <a:rPr lang="en-US" sz="1100" dirty="0" smtClean="0">
                          <a:sym typeface="Helvetica Light"/>
                        </a:rPr>
                        <a:t>transmitted </a:t>
                      </a:r>
                      <a:r>
                        <a:rPr sz="1100" dirty="0" smtClean="0">
                          <a:sym typeface="Helvetica Light"/>
                        </a:rPr>
                        <a:t>by </a:t>
                      </a:r>
                      <a:r>
                        <a:rPr sz="1100" dirty="0">
                          <a:sym typeface="Helvetica Light"/>
                        </a:rPr>
                        <a:t>the STA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Per-STA energy per RX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dirty="0" smtClean="0">
                          <a:sym typeface="Helvetica Light"/>
                        </a:rPr>
                        <a:t>bit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Total energy consumed by a STA divided by the total number of successful data bits received by the STA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38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For </a:t>
            </a:r>
            <a:r>
              <a:rPr lang="en-US" sz="1800" dirty="0" smtClean="0"/>
              <a:t>evaluating of </a:t>
            </a:r>
            <a:r>
              <a:rPr lang="en-US" sz="1800" dirty="0"/>
              <a:t>power efficiency, a power model is defined in this contribution with these 3 </a:t>
            </a:r>
            <a:r>
              <a:rPr lang="en-US" sz="1800" dirty="0" smtClean="0"/>
              <a:t>components:</a:t>
            </a:r>
            <a:endParaRPr lang="en-US" sz="1800" dirty="0"/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 transitions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save mechanism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15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States and Power </a:t>
            </a:r>
            <a:r>
              <a:rPr lang="en-US" dirty="0" smtClean="0"/>
              <a:t>Consumption </a:t>
            </a:r>
            <a:r>
              <a:rPr lang="en-US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400" dirty="0"/>
              <a:t>A STA operates in one of 5 power states when exchanging frames with other STAs, or </a:t>
            </a:r>
            <a:r>
              <a:rPr lang="en-US" sz="1400" dirty="0" smtClean="0"/>
              <a:t>sleeping to conserve power and prolong battery </a:t>
            </a:r>
            <a:r>
              <a:rPr lang="en-US" sz="1400" dirty="0"/>
              <a:t>life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The states are Transmit</a:t>
            </a:r>
            <a:r>
              <a:rPr lang="en-US" sz="1200" dirty="0"/>
              <a:t>, Receive, Listen, </a:t>
            </a:r>
            <a:r>
              <a:rPr lang="en-US" sz="1200" dirty="0" smtClean="0"/>
              <a:t>Shallow Sleep </a:t>
            </a:r>
            <a:r>
              <a:rPr lang="en-US" sz="1200" dirty="0"/>
              <a:t>and </a:t>
            </a:r>
            <a:r>
              <a:rPr lang="en-US" sz="1200" dirty="0" smtClean="0"/>
              <a:t>Deep Sleep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Deep Sleep, compared to Shallow Sleep, is the state with the lowest consumption power; a STA takes a much longer time to transition into and out of Deep Sleep to Awake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Power consumed in each power state depends on the number of spatial streams, channel bandwidth, transmit power, and frequency bands in Awake states (i.e. Transmit, Receive, Listen)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Note </a:t>
            </a:r>
            <a:r>
              <a:rPr lang="en-US" sz="1200" dirty="0"/>
              <a:t>MCS and coding schemes affects power consumption for Transmit and Receive states; however, we make the assumption that the effects from these two factors are negligible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Clock </a:t>
            </a:r>
            <a:r>
              <a:rPr lang="en-US" sz="1400" dirty="0" smtClean="0"/>
              <a:t>inaccuracy means STA has to wake up early to catch the Beacon; however</a:t>
            </a:r>
            <a:r>
              <a:rPr lang="en-US" sz="1400" dirty="0"/>
              <a:t>, this effect is assumed to be negligible </a:t>
            </a:r>
          </a:p>
          <a:p>
            <a:pPr marL="685800" lvl="1">
              <a:buFont typeface="Arial"/>
              <a:buChar char="•"/>
            </a:pPr>
            <a:r>
              <a:rPr lang="en-US" sz="1200" dirty="0"/>
              <a:t>E.g. STA with 100ppm, and waking up every 3 Beacon Intervals of 100 TUs would experience a clock drift of ±30us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A power table, </a:t>
            </a:r>
            <a:r>
              <a:rPr lang="en-US" sz="1400" dirty="0" smtClean="0"/>
              <a:t>enumerating power </a:t>
            </a:r>
            <a:r>
              <a:rPr lang="en-US" sz="1400" dirty="0"/>
              <a:t>states and power consumption levels, is design and implementation </a:t>
            </a:r>
            <a:r>
              <a:rPr lang="en-US" sz="1400" dirty="0" smtClean="0"/>
              <a:t>dependent</a:t>
            </a:r>
            <a:endParaRPr lang="en-US" sz="1400" dirty="0"/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Nevertheless, a </a:t>
            </a:r>
            <a:r>
              <a:rPr lang="en-US" sz="1200" dirty="0"/>
              <a:t>reference power table </a:t>
            </a:r>
            <a:r>
              <a:rPr lang="en-US" sz="1200" dirty="0" smtClean="0"/>
              <a:t>is needed for calibrating power </a:t>
            </a:r>
            <a:r>
              <a:rPr lang="en-US" sz="1200" dirty="0"/>
              <a:t>models across System simulators and </a:t>
            </a:r>
            <a:r>
              <a:rPr lang="en-US" sz="1200" dirty="0" smtClean="0"/>
              <a:t>evaluating power </a:t>
            </a:r>
            <a:r>
              <a:rPr lang="en-US" sz="1200" dirty="0"/>
              <a:t>save </a:t>
            </a:r>
            <a:r>
              <a:rPr lang="en-US" sz="1200" dirty="0" smtClean="0"/>
              <a:t>proposal(s)</a:t>
            </a:r>
            <a:endParaRPr lang="en-US" sz="1200" dirty="0"/>
          </a:p>
          <a:p>
            <a:pPr marL="0" indent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76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201"/>
          <p:cNvGraphicFramePr/>
          <p:nvPr>
            <p:extLst>
              <p:ext uri="{D42A27DB-BD31-4B8C-83A1-F6EECF244321}">
                <p14:modId xmlns:p14="http://schemas.microsoft.com/office/powerpoint/2010/main" val="3388531010"/>
              </p:ext>
            </p:extLst>
          </p:nvPr>
        </p:nvGraphicFramePr>
        <p:xfrm>
          <a:off x="1000125" y="2411047"/>
          <a:ext cx="7143752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85938"/>
                <a:gridCol w="1785938"/>
                <a:gridCol w="1785938"/>
                <a:gridCol w="1785938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Power State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Average </a:t>
                      </a:r>
                      <a:r>
                        <a:rPr sz="1100" dirty="0" smtClean="0">
                          <a:sym typeface="Helvetica Light"/>
                        </a:rPr>
                        <a:t>Power </a:t>
                      </a:r>
                      <a:r>
                        <a:rPr sz="1100" dirty="0">
                          <a:sym typeface="Helvetica Light"/>
                        </a:rPr>
                        <a:t>Consumption (mW) 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</a:p>
                    <a:p>
                      <a:pPr lvl="0" algn="ctr" defTabSz="914400">
                        <a:defRPr sz="1800"/>
                      </a:pPr>
                      <a:r>
                        <a:rPr sz="1100" dirty="0" smtClean="0">
                          <a:sym typeface="Helvetica Light"/>
                        </a:rPr>
                        <a:t>Bandwidth </a:t>
                      </a:r>
                      <a:r>
                        <a:rPr sz="1100" dirty="0">
                          <a:sym typeface="Helvetica Light"/>
                        </a:rPr>
                        <a:t>= 40 MHz, Band = 5 </a:t>
                      </a:r>
                      <a:r>
                        <a:rPr sz="1100" dirty="0" smtClean="0">
                          <a:sym typeface="Helvetica Light"/>
                        </a:rPr>
                        <a:t>GHz</a:t>
                      </a:r>
                      <a:endParaRPr lang="en-US" sz="1100" dirty="0" smtClean="0"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TX power per antenna[4]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= 18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(P2P)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NSS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</a:t>
                      </a:r>
                      <a:endParaRPr sz="1100" b="1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3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1280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1990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940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1270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1600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820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1130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1450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3568" y="5229200"/>
            <a:ext cx="7770813" cy="649189"/>
          </a:xfrm>
        </p:spPr>
        <p:txBody>
          <a:bodyPr/>
          <a:lstStyle/>
          <a:p>
            <a:pPr marL="0" indent="0"/>
            <a:r>
              <a:rPr lang="en-US" sz="1200" dirty="0" smtClean="0"/>
              <a:t>Source: D</a:t>
            </a:r>
            <a:r>
              <a:rPr lang="en-US" sz="1200" dirty="0"/>
              <a:t>. </a:t>
            </a:r>
            <a:r>
              <a:rPr lang="en-US" sz="1200" dirty="0" err="1"/>
              <a:t>Halperin</a:t>
            </a:r>
            <a:r>
              <a:rPr lang="en-US" sz="1200" dirty="0"/>
              <a:t> et al, “Demystifying 802.11n Power Consumption,” Proceedings of the 2010 International Conference on Power Aware Computing and System,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1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100"/>
          <p:cNvSpPr/>
          <p:nvPr/>
        </p:nvSpPr>
        <p:spPr>
          <a:xfrm flipH="1">
            <a:off x="3203848" y="5013176"/>
            <a:ext cx="1109722" cy="898364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When a STA switches from one power state to another, there is a non-zero cost for this transition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Cost is added </a:t>
            </a:r>
            <a:r>
              <a:rPr lang="en-US" sz="1400" dirty="0"/>
              <a:t>latency, or extra power consumed 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The reference power </a:t>
            </a:r>
            <a:r>
              <a:rPr lang="en-US" sz="1600" dirty="0"/>
              <a:t>state transition </a:t>
            </a:r>
            <a:r>
              <a:rPr lang="en-US" sz="1600" dirty="0" smtClean="0"/>
              <a:t>table </a:t>
            </a:r>
            <a:r>
              <a:rPr lang="en-US" sz="1600" dirty="0"/>
              <a:t>is </a:t>
            </a:r>
            <a:r>
              <a:rPr lang="en-US" sz="1600" dirty="0" smtClean="0"/>
              <a:t>used for power model calibration </a:t>
            </a:r>
            <a:r>
              <a:rPr lang="en-US" sz="1600" dirty="0"/>
              <a:t>across System simulators</a:t>
            </a:r>
          </a:p>
          <a:p>
            <a:pPr>
              <a:buFont typeface="Arial"/>
              <a:buChar char="•"/>
            </a:pPr>
            <a:r>
              <a:rPr lang="en-US" sz="1600" dirty="0"/>
              <a:t>We make the assumption that these power state transitions are independent of MCS, channel bandwidth, </a:t>
            </a:r>
            <a:r>
              <a:rPr lang="en-US" sz="1600" dirty="0" smtClean="0"/>
              <a:t>frequency bands, etc.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Refer to Slide </a:t>
            </a:r>
            <a:r>
              <a:rPr lang="en-US" sz="1600" dirty="0" smtClean="0"/>
              <a:t>19 </a:t>
            </a:r>
            <a:r>
              <a:rPr lang="en-US" sz="1600" dirty="0" smtClean="0"/>
              <a:t>in Appendix for table for power state transition</a:t>
            </a:r>
            <a:endParaRPr lang="en-US" sz="120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77183" y="4629747"/>
            <a:ext cx="4815097" cy="1607565"/>
            <a:chOff x="2164452" y="4077177"/>
            <a:chExt cx="4815097" cy="1607565"/>
          </a:xfrm>
        </p:grpSpPr>
        <p:sp>
          <p:nvSpPr>
            <p:cNvPr id="21" name="Shape 93"/>
            <p:cNvSpPr/>
            <p:nvPr/>
          </p:nvSpPr>
          <p:spPr>
            <a:xfrm>
              <a:off x="2164452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Transmit</a:t>
              </a:r>
            </a:p>
          </p:txBody>
        </p:sp>
        <p:sp>
          <p:nvSpPr>
            <p:cNvPr id="22" name="Shape 94"/>
            <p:cNvSpPr/>
            <p:nvPr/>
          </p:nvSpPr>
          <p:spPr>
            <a:xfrm>
              <a:off x="4135563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Receive</a:t>
              </a:r>
            </a:p>
          </p:txBody>
        </p:sp>
        <p:sp>
          <p:nvSpPr>
            <p:cNvPr id="23" name="Shape 95"/>
            <p:cNvSpPr/>
            <p:nvPr/>
          </p:nvSpPr>
          <p:spPr>
            <a:xfrm>
              <a:off x="2164452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Listen</a:t>
              </a:r>
            </a:p>
          </p:txBody>
        </p:sp>
        <p:sp>
          <p:nvSpPr>
            <p:cNvPr id="24" name="Shape 96"/>
            <p:cNvSpPr/>
            <p:nvPr/>
          </p:nvSpPr>
          <p:spPr>
            <a:xfrm>
              <a:off x="4109153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50" dirty="0" smtClean="0">
                  <a:solidFill>
                    <a:schemeClr val="accent3"/>
                  </a:solidFill>
                </a:rPr>
                <a:t>Shallow Sleep</a:t>
              </a:r>
              <a:endParaRPr sz="1050" dirty="0">
                <a:solidFill>
                  <a:schemeClr val="accent3"/>
                </a:solidFill>
              </a:endParaRPr>
            </a:p>
          </p:txBody>
        </p:sp>
        <p:sp>
          <p:nvSpPr>
            <p:cNvPr id="25" name="Shape 97"/>
            <p:cNvSpPr/>
            <p:nvPr/>
          </p:nvSpPr>
          <p:spPr>
            <a:xfrm>
              <a:off x="5946699" y="5327521"/>
              <a:ext cx="1032850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Deep Sleep</a:t>
              </a:r>
            </a:p>
          </p:txBody>
        </p:sp>
        <p:sp>
          <p:nvSpPr>
            <p:cNvPr id="26" name="Shape 98"/>
            <p:cNvSpPr/>
            <p:nvPr/>
          </p:nvSpPr>
          <p:spPr>
            <a:xfrm>
              <a:off x="2515052" y="4460606"/>
              <a:ext cx="1" cy="828600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7" name="Shape 99"/>
            <p:cNvSpPr/>
            <p:nvPr/>
          </p:nvSpPr>
          <p:spPr>
            <a:xfrm>
              <a:off x="4559013" y="4480751"/>
              <a:ext cx="1" cy="82860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8" name="Shape 100"/>
            <p:cNvSpPr/>
            <p:nvPr/>
          </p:nvSpPr>
          <p:spPr>
            <a:xfrm flipH="1">
              <a:off x="2947101" y="4388598"/>
              <a:ext cx="1109722" cy="898364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9" name="Shape 101"/>
            <p:cNvSpPr/>
            <p:nvPr/>
          </p:nvSpPr>
          <p:spPr>
            <a:xfrm flipH="1">
              <a:off x="3091117" y="5468718"/>
              <a:ext cx="936104" cy="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0" name="Shape 102"/>
            <p:cNvSpPr/>
            <p:nvPr/>
          </p:nvSpPr>
          <p:spPr>
            <a:xfrm flipH="1">
              <a:off x="5035333" y="5468718"/>
              <a:ext cx="863404" cy="1"/>
            </a:xfrm>
            <a:prstGeom prst="line">
              <a:avLst/>
            </a:prstGeom>
            <a:ln w="25400">
              <a:solidFill>
                <a:srgbClr val="929292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2" name="Shape 104"/>
            <p:cNvSpPr/>
            <p:nvPr/>
          </p:nvSpPr>
          <p:spPr>
            <a:xfrm flipH="1">
              <a:off x="3054049" y="4255787"/>
              <a:ext cx="1038817" cy="1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1" name="Shape 103"/>
            <p:cNvSpPr/>
            <p:nvPr/>
          </p:nvSpPr>
          <p:spPr>
            <a:xfrm>
              <a:off x="2977226" y="4428901"/>
              <a:ext cx="1138761" cy="938182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</p:grpSp>
      <p:sp>
        <p:nvSpPr>
          <p:cNvPr id="33" name="Shape 101"/>
          <p:cNvSpPr/>
          <p:nvPr/>
        </p:nvSpPr>
        <p:spPr>
          <a:xfrm flipH="1">
            <a:off x="3203848" y="6165305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4" name="Shape 98"/>
          <p:cNvSpPr/>
          <p:nvPr/>
        </p:nvSpPr>
        <p:spPr>
          <a:xfrm>
            <a:off x="2771799" y="5013176"/>
            <a:ext cx="1" cy="828600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6" name="Shape 102"/>
          <p:cNvSpPr/>
          <p:nvPr/>
        </p:nvSpPr>
        <p:spPr>
          <a:xfrm flipH="1">
            <a:off x="5148064" y="6165304"/>
            <a:ext cx="863404" cy="1"/>
          </a:xfrm>
          <a:prstGeom prst="line">
            <a:avLst/>
          </a:prstGeom>
          <a:ln w="25400">
            <a:solidFill>
              <a:srgbClr val="929292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9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Power Save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P</a:t>
            </a:r>
            <a:r>
              <a:rPr lang="en-US" sz="1800" dirty="0" smtClean="0"/>
              <a:t>ropose </a:t>
            </a:r>
            <a:r>
              <a:rPr lang="en-US" sz="1800" dirty="0"/>
              <a:t>to adopt </a:t>
            </a:r>
            <a:r>
              <a:rPr lang="en-US" sz="1800" dirty="0" smtClean="0"/>
              <a:t>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as </a:t>
            </a:r>
            <a:r>
              <a:rPr lang="en-US" sz="1800" dirty="0"/>
              <a:t>baseline for </a:t>
            </a:r>
            <a:r>
              <a:rPr lang="en-US" sz="1800" dirty="0" smtClean="0"/>
              <a:t>power </a:t>
            </a:r>
            <a:r>
              <a:rPr lang="en-US" sz="1800" dirty="0"/>
              <a:t>efficiency 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1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2212</TotalTime>
  <Words>1981</Words>
  <Application>Microsoft Macintosh PowerPoint</Application>
  <PresentationFormat>On-screen Show (4:3)</PresentationFormat>
  <Paragraphs>312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Microsoft Word 97 - 2004 Document</vt:lpstr>
      <vt:lpstr>Equation</vt:lpstr>
      <vt:lpstr>Energy Efficiency Evaluation Methodology</vt:lpstr>
      <vt:lpstr>PowerPoint Presentation</vt:lpstr>
      <vt:lpstr>Outline</vt:lpstr>
      <vt:lpstr>Proposed Energy Efficiency Metrics</vt:lpstr>
      <vt:lpstr>Power Model</vt:lpstr>
      <vt:lpstr>Power States and Power Consumption Levels</vt:lpstr>
      <vt:lpstr>Example of Power States and Power Consumption Levels</vt:lpstr>
      <vt:lpstr>Power State Transitions and Consumption Levels</vt:lpstr>
      <vt:lpstr>802.11 Power Save Mechanisms </vt:lpstr>
      <vt:lpstr>Example of Power States and Power State Transitions during Power Save Polling Operation </vt:lpstr>
      <vt:lpstr>Proposal for Modifications to 802.11ax Simulation Scenarios</vt:lpstr>
      <vt:lpstr>Calibrating Power Models</vt:lpstr>
      <vt:lpstr>Setting the Bar for Energy Efficiency</vt:lpstr>
      <vt:lpstr>Evaluating Energy Efficiency</vt:lpstr>
      <vt:lpstr>Conclusion</vt:lpstr>
      <vt:lpstr>References</vt:lpstr>
      <vt:lpstr>Appendix</vt:lpstr>
      <vt:lpstr>Power States and Power Consumption Levels</vt:lpstr>
      <vt:lpstr>Power State Transitions and Consumption Levels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536</cp:revision>
  <cp:lastPrinted>1601-01-01T00:00:00Z</cp:lastPrinted>
  <dcterms:created xsi:type="dcterms:W3CDTF">2010-02-15T12:38:41Z</dcterms:created>
  <dcterms:modified xsi:type="dcterms:W3CDTF">2014-07-16T20:31:50Z</dcterms:modified>
</cp:coreProperties>
</file>