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5" r:id="rId5"/>
    <p:sldId id="261" r:id="rId6"/>
    <p:sldId id="262" r:id="rId7"/>
    <p:sldId id="272" r:id="rId8"/>
    <p:sldId id="273" r:id="rId9"/>
    <p:sldId id="274" r:id="rId10"/>
    <p:sldId id="269" r:id="rId11"/>
    <p:sldId id="271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1953" autoAdjust="0"/>
  </p:normalViewPr>
  <p:slideViewPr>
    <p:cSldViewPr>
      <p:cViewPr varScale="1">
        <p:scale>
          <a:sx n="61" d="100"/>
          <a:sy n="61" d="100"/>
        </p:scale>
        <p:origin x="-189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77777777777778"/>
          <c:y val="0.188888524351123"/>
          <c:w val="0.815277777777778"/>
          <c:h val="0.593518883056285"/>
        </c:manualLayout>
      </c:layout>
      <c:scatterChart>
        <c:scatterStyle val="lineMarker"/>
        <c:varyColors val="0"/>
        <c:ser>
          <c:idx val="0"/>
          <c:order val="0"/>
          <c:tx>
            <c:v>Wi-Fi to Wi-Fi</c:v>
          </c:tx>
          <c:xVal>
            <c:numRef>
              <c:f>'LTE &amp; Wi-Fi Inteferer 1 client'!$G$3:$G$14</c:f>
              <c:numCache>
                <c:formatCode>General</c:formatCode>
                <c:ptCount val="12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  <c:pt idx="10">
                  <c:v>-120.0</c:v>
                </c:pt>
                <c:pt idx="11">
                  <c:v>-130.0</c:v>
                </c:pt>
              </c:numCache>
            </c:numRef>
          </c:xVal>
          <c:yVal>
            <c:numRef>
              <c:f>'LTE &amp; Wi-Fi Inteferer 1 client'!$H$3:$H$14</c:f>
              <c:numCache>
                <c:formatCode>General</c:formatCode>
                <c:ptCount val="12"/>
                <c:pt idx="0">
                  <c:v>14.9</c:v>
                </c:pt>
                <c:pt idx="1">
                  <c:v>15.9</c:v>
                </c:pt>
                <c:pt idx="2">
                  <c:v>15.8</c:v>
                </c:pt>
                <c:pt idx="3">
                  <c:v>16.4</c:v>
                </c:pt>
                <c:pt idx="4">
                  <c:v>15.1</c:v>
                </c:pt>
                <c:pt idx="5">
                  <c:v>16.6</c:v>
                </c:pt>
                <c:pt idx="6">
                  <c:v>17.8</c:v>
                </c:pt>
                <c:pt idx="7">
                  <c:v>17.3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ser>
          <c:idx val="1"/>
          <c:order val="1"/>
          <c:tx>
            <c:v>LTE to Wi-Fi</c:v>
          </c:tx>
          <c:xVal>
            <c:numRef>
              <c:f>'LTE &amp; Wi-Fi Inteferer 1 client'!$G$3:$G$12</c:f>
              <c:numCache>
                <c:formatCode>General</c:formatCode>
                <c:ptCount val="10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</c:numCache>
            </c:numRef>
          </c:xVal>
          <c:yVal>
            <c:numRef>
              <c:f>'LTE &amp; Wi-Fi Inteferer 1 client'!$I$3:$I$12</c:f>
              <c:numCache>
                <c:formatCode>General</c:formatCode>
                <c:ptCount val="10"/>
                <c:pt idx="0">
                  <c:v>0.0</c:v>
                </c:pt>
                <c:pt idx="1">
                  <c:v>0.2</c:v>
                </c:pt>
                <c:pt idx="2">
                  <c:v>2.4</c:v>
                </c:pt>
                <c:pt idx="3">
                  <c:v>4.5</c:v>
                </c:pt>
                <c:pt idx="4">
                  <c:v>6.9</c:v>
                </c:pt>
                <c:pt idx="5">
                  <c:v>14.9</c:v>
                </c:pt>
                <c:pt idx="6">
                  <c:v>14.9</c:v>
                </c:pt>
                <c:pt idx="7">
                  <c:v>21.1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5776232"/>
        <c:axId val="-2135792664"/>
      </c:scatterChart>
      <c:valAx>
        <c:axId val="-2135776232"/>
        <c:scaling>
          <c:orientation val="minMax"/>
          <c:max val="-40.0"/>
          <c:min val="-12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Interference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Power (dBm)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35792664"/>
        <c:crosses val="autoZero"/>
        <c:crossBetween val="midCat"/>
        <c:majorUnit val="10.0"/>
      </c:valAx>
      <c:valAx>
        <c:axId val="-2135792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Wi-Fi Throughput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(Mbps)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>
            <c:manualLayout>
              <c:xMode val="edge"/>
              <c:yMode val="edge"/>
              <c:x val="0.00105034809534337"/>
              <c:y val="0.230233491697776"/>
            </c:manualLayout>
          </c:layout>
          <c:overlay val="0"/>
        </c:title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357762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66666666667"/>
          <c:y val="0.207407378557083"/>
          <c:w val="0.333333333333333"/>
          <c:h val="0.1657407407407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>
              <a:latin typeface="Avenir Next Regular"/>
              <a:cs typeface="Avenir Next Regular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0821r2 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Coexistence Requirements of 802.11 WLAN and LTE in Unlicensed 	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95" y="3645024"/>
            <a:ext cx="8334769" cy="19442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 propose following requirements to be added to the 802.11ax FR document: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amendment shall enable a mode of operation that efficiently utilizes the spectrum and ensures “minimum performance levels” for </a:t>
            </a:r>
            <a:r>
              <a:rPr lang="en-US" dirty="0" err="1" smtClean="0"/>
              <a:t>TGax</a:t>
            </a:r>
            <a:r>
              <a:rPr lang="en-US" dirty="0" smtClean="0"/>
              <a:t> devices when coexisting with non-listen-before-talk compliant devices in the same unlicensed band that act as constantly or partially on interferers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The minimum performance levels is TBD after group discussion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0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support adding following requirment to the TGax Functional Requirements document</a:t>
            </a:r>
            <a:r>
              <a:rPr lang="en-US" dirty="0" smtClean="0"/>
              <a:t>?</a:t>
            </a:r>
            <a:endParaRPr lang="en-US" dirty="0" smtClean="0"/>
          </a:p>
          <a:p>
            <a:pPr marL="0" lvl="1" indent="0">
              <a:spcBef>
                <a:spcPts val="600"/>
              </a:spcBef>
            </a:pPr>
            <a:endParaRPr lang="en-US" dirty="0" smtClean="0"/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 err="1"/>
              <a:t>TGax</a:t>
            </a:r>
            <a:r>
              <a:rPr lang="en-US" dirty="0"/>
              <a:t> amendment shall enable a mode of operation that efficiently utilizes the spectrum and ensures </a:t>
            </a:r>
            <a:r>
              <a:rPr lang="en-US" dirty="0" smtClean="0"/>
              <a:t>minimum </a:t>
            </a:r>
            <a:r>
              <a:rPr lang="en-US" dirty="0"/>
              <a:t>performance </a:t>
            </a:r>
            <a:r>
              <a:rPr lang="en-US" dirty="0" smtClean="0"/>
              <a:t>levels (TBD) </a:t>
            </a:r>
            <a:r>
              <a:rPr lang="en-US" dirty="0"/>
              <a:t>for </a:t>
            </a:r>
            <a:r>
              <a:rPr lang="en-US" dirty="0" err="1"/>
              <a:t>TGax</a:t>
            </a:r>
            <a:r>
              <a:rPr lang="en-US" dirty="0"/>
              <a:t> devices when coexisting with non-listen-before-talk compliant devices in the same unlicensed band that act as constantly or partially on </a:t>
            </a:r>
            <a:r>
              <a:rPr lang="en-US" dirty="0" smtClean="0"/>
              <a:t>interferers</a:t>
            </a:r>
          </a:p>
          <a:p>
            <a:pPr marL="0" lvl="1" indent="0">
              <a:spcBef>
                <a:spcPts val="600"/>
              </a:spcBef>
            </a:pPr>
            <a:endParaRPr lang="en-US" dirty="0"/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Yes</a:t>
            </a:r>
            <a:endParaRPr lang="en-US" dirty="0" smtClean="0"/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No</a:t>
            </a:r>
          </a:p>
          <a:p>
            <a:pPr marL="5143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Abstain</a:t>
            </a:r>
          </a:p>
          <a:p>
            <a:pPr marL="0" indent="0"/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Hamzeh, “On the Impact of LTE-U on Wi-Fi Performance,” To appear in Proceedings of IEEE PIMRC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Provides results on the impact of LTE in unlicensed spectrum on the performance of 802.11 WLAN networks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Proposes a requirement for </a:t>
            </a:r>
            <a:r>
              <a:rPr lang="en-US" dirty="0" err="1" smtClean="0"/>
              <a:t>TGax</a:t>
            </a:r>
            <a:r>
              <a:rPr lang="en-US" dirty="0" smtClean="0"/>
              <a:t> Functional Requirements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3GPP is considering extending the use of LTE into the unlicensed spectrum as a seamless approach to enable traffic offload. This new approach is dubbed LTE Unlicensed (LTE-U).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LTE-U, being a centralized scheduling system, will change the ecosystem in unlicensed spectrum.</a:t>
            </a:r>
          </a:p>
          <a:p>
            <a:pPr>
              <a:buFont typeface="Arial"/>
              <a:buChar char="•"/>
            </a:pPr>
            <a:r>
              <a:rPr lang="en-US" dirty="0"/>
              <a:t>LTE-U introduces new coexistence challenges for other technologies operating in the same unlicensed </a:t>
            </a:r>
            <a:r>
              <a:rPr lang="en-US" dirty="0" smtClean="0"/>
              <a:t>bands, </a:t>
            </a:r>
            <a:r>
              <a:rPr lang="en-US" dirty="0"/>
              <a:t>particularly for legacy Wi-Fi.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58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475656" y="5661248"/>
            <a:ext cx="5982733" cy="726610"/>
          </a:xfrm>
          <a:prstGeom prst="roundRect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cs typeface="Helvetica Neue"/>
              </a:rPr>
              <a:t>It will be difficult for Wi-Fi to grab the channel from LTE, and it will be at the discretion of the eNodeB scheduler</a:t>
            </a:r>
          </a:p>
        </p:txBody>
      </p:sp>
    </p:spTree>
    <p:extLst>
      <p:ext uri="{BB962C8B-B14F-4D97-AF65-F5344CB8AC3E}">
        <p14:creationId xmlns:p14="http://schemas.microsoft.com/office/powerpoint/2010/main" val="72750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00293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5517232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653136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</a:t>
            </a:r>
            <a:r>
              <a:rPr lang="en-US" b="1" dirty="0" smtClean="0">
                <a:solidFill>
                  <a:srgbClr val="000000"/>
                </a:solidFill>
              </a:rPr>
              <a:t>energy detect </a:t>
            </a:r>
            <a:r>
              <a:rPr lang="en-US" b="1" dirty="0">
                <a:solidFill>
                  <a:srgbClr val="000000"/>
                </a:solidFill>
              </a:rPr>
              <a:t>threshold, throughput approaches zero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755111"/>
              </p:ext>
            </p:extLst>
          </p:nvPr>
        </p:nvGraphicFramePr>
        <p:xfrm>
          <a:off x="5077729" y="1700808"/>
          <a:ext cx="4066271" cy="344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1234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1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16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7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bleLabs1">
    <a:dk1>
      <a:srgbClr val="0C0C0C"/>
    </a:dk1>
    <a:lt1>
      <a:sysClr val="window" lastClr="FFFFFF"/>
    </a:lt1>
    <a:dk2>
      <a:srgbClr val="7F7F7F"/>
    </a:dk2>
    <a:lt2>
      <a:srgbClr val="D8D8D8"/>
    </a:lt2>
    <a:accent1>
      <a:srgbClr val="2C75B2"/>
    </a:accent1>
    <a:accent2>
      <a:srgbClr val="48C0D8"/>
    </a:accent2>
    <a:accent3>
      <a:srgbClr val="3F3F3F"/>
    </a:accent3>
    <a:accent4>
      <a:srgbClr val="7F7F7F"/>
    </a:accent4>
    <a:accent5>
      <a:srgbClr val="BDE05A"/>
    </a:accent5>
    <a:accent6>
      <a:srgbClr val="FFD72D"/>
    </a:accent6>
    <a:hlink>
      <a:srgbClr val="000000"/>
    </a:hlink>
    <a:folHlink>
      <a:srgbClr val="A5A5A5"/>
    </a:folHlink>
  </a:clrScheme>
  <a:fontScheme name="CableLabs2">
    <a:majorFont>
      <a:latin typeface="TitilliumText22L Rg"/>
      <a:ea typeface=""/>
      <a:cs typeface=""/>
    </a:majorFont>
    <a:minorFont>
      <a:latin typeface="TitilliumText22L Rg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5817</TotalTime>
  <Words>1023</Words>
  <Application>Microsoft Macintosh PowerPoint</Application>
  <PresentationFormat>On-screen Show (4:3)</PresentationFormat>
  <Paragraphs>146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Coexistence Requirements of 802.11 WLAN and LTE in Unlicensed  Spectrum</vt:lpstr>
      <vt:lpstr>Abstract</vt:lpstr>
      <vt:lpstr>Background</vt:lpstr>
      <vt:lpstr>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Coexistence Requirements</vt:lpstr>
      <vt:lpstr>Straw Poll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153</cp:revision>
  <cp:lastPrinted>1601-01-01T00:00:00Z</cp:lastPrinted>
  <dcterms:created xsi:type="dcterms:W3CDTF">2014-04-14T10:59:07Z</dcterms:created>
  <dcterms:modified xsi:type="dcterms:W3CDTF">2014-07-16T03:01:42Z</dcterms:modified>
  <cp:category/>
</cp:coreProperties>
</file>