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70" r:id="rId4"/>
    <p:sldId id="275" r:id="rId5"/>
    <p:sldId id="261" r:id="rId6"/>
    <p:sldId id="262" r:id="rId7"/>
    <p:sldId id="272" r:id="rId8"/>
    <p:sldId id="273" r:id="rId9"/>
    <p:sldId id="274" r:id="rId10"/>
    <p:sldId id="269" r:id="rId11"/>
    <p:sldId id="271" r:id="rId12"/>
    <p:sldId id="268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81953" autoAdjust="0"/>
  </p:normalViewPr>
  <p:slideViewPr>
    <p:cSldViewPr>
      <p:cViewPr varScale="1">
        <p:scale>
          <a:sx n="78" d="100"/>
          <a:sy n="78" d="100"/>
        </p:scale>
        <p:origin x="-1752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Macintosh%20HD:Users:jrpadden:Documents:CableLabs:Wireless:LTE-U:Wifi%20Clients%20with%20LTE%20Interferer%20Tes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0777777777777778"/>
          <c:y val="0.188888524351123"/>
          <c:w val="0.815277777777778"/>
          <c:h val="0.593518883056285"/>
        </c:manualLayout>
      </c:layout>
      <c:scatterChart>
        <c:scatterStyle val="lineMarker"/>
        <c:varyColors val="0"/>
        <c:ser>
          <c:idx val="0"/>
          <c:order val="0"/>
          <c:tx>
            <c:v>Wi-Fi to Wi-Fi</c:v>
          </c:tx>
          <c:xVal>
            <c:numRef>
              <c:f>'LTE &amp; Wi-Fi Inteferer 1 client'!$G$3:$G$14</c:f>
              <c:numCache>
                <c:formatCode>General</c:formatCode>
                <c:ptCount val="12"/>
                <c:pt idx="0">
                  <c:v>-50.0</c:v>
                </c:pt>
                <c:pt idx="1">
                  <c:v>-55.0</c:v>
                </c:pt>
                <c:pt idx="2">
                  <c:v>-60.0</c:v>
                </c:pt>
                <c:pt idx="3">
                  <c:v>-65.0</c:v>
                </c:pt>
                <c:pt idx="4">
                  <c:v>-70.0</c:v>
                </c:pt>
                <c:pt idx="5">
                  <c:v>-75.0</c:v>
                </c:pt>
                <c:pt idx="6">
                  <c:v>-80.0</c:v>
                </c:pt>
                <c:pt idx="7">
                  <c:v>-90.0</c:v>
                </c:pt>
                <c:pt idx="8">
                  <c:v>-100.0</c:v>
                </c:pt>
                <c:pt idx="9">
                  <c:v>-110.0</c:v>
                </c:pt>
                <c:pt idx="10">
                  <c:v>-120.0</c:v>
                </c:pt>
                <c:pt idx="11">
                  <c:v>-130.0</c:v>
                </c:pt>
              </c:numCache>
            </c:numRef>
          </c:xVal>
          <c:yVal>
            <c:numRef>
              <c:f>'LTE &amp; Wi-Fi Inteferer 1 client'!$H$3:$H$14</c:f>
              <c:numCache>
                <c:formatCode>General</c:formatCode>
                <c:ptCount val="12"/>
                <c:pt idx="0">
                  <c:v>14.9</c:v>
                </c:pt>
                <c:pt idx="1">
                  <c:v>15.9</c:v>
                </c:pt>
                <c:pt idx="2">
                  <c:v>15.8</c:v>
                </c:pt>
                <c:pt idx="3">
                  <c:v>16.4</c:v>
                </c:pt>
                <c:pt idx="4">
                  <c:v>15.1</c:v>
                </c:pt>
                <c:pt idx="5">
                  <c:v>16.6</c:v>
                </c:pt>
                <c:pt idx="6">
                  <c:v>17.8</c:v>
                </c:pt>
                <c:pt idx="7">
                  <c:v>17.3</c:v>
                </c:pt>
                <c:pt idx="8">
                  <c:v>25.0</c:v>
                </c:pt>
                <c:pt idx="9">
                  <c:v>25.0</c:v>
                </c:pt>
              </c:numCache>
            </c:numRef>
          </c:yVal>
          <c:smooth val="0"/>
        </c:ser>
        <c:ser>
          <c:idx val="1"/>
          <c:order val="1"/>
          <c:tx>
            <c:v>LTE to Wi-Fi</c:v>
          </c:tx>
          <c:xVal>
            <c:numRef>
              <c:f>'LTE &amp; Wi-Fi Inteferer 1 client'!$G$3:$G$12</c:f>
              <c:numCache>
                <c:formatCode>General</c:formatCode>
                <c:ptCount val="10"/>
                <c:pt idx="0">
                  <c:v>-50.0</c:v>
                </c:pt>
                <c:pt idx="1">
                  <c:v>-55.0</c:v>
                </c:pt>
                <c:pt idx="2">
                  <c:v>-60.0</c:v>
                </c:pt>
                <c:pt idx="3">
                  <c:v>-65.0</c:v>
                </c:pt>
                <c:pt idx="4">
                  <c:v>-70.0</c:v>
                </c:pt>
                <c:pt idx="5">
                  <c:v>-75.0</c:v>
                </c:pt>
                <c:pt idx="6">
                  <c:v>-80.0</c:v>
                </c:pt>
                <c:pt idx="7">
                  <c:v>-90.0</c:v>
                </c:pt>
                <c:pt idx="8">
                  <c:v>-100.0</c:v>
                </c:pt>
                <c:pt idx="9">
                  <c:v>-110.0</c:v>
                </c:pt>
              </c:numCache>
            </c:numRef>
          </c:xVal>
          <c:yVal>
            <c:numRef>
              <c:f>'LTE &amp; Wi-Fi Inteferer 1 client'!$I$3:$I$12</c:f>
              <c:numCache>
                <c:formatCode>General</c:formatCode>
                <c:ptCount val="10"/>
                <c:pt idx="0">
                  <c:v>0.0</c:v>
                </c:pt>
                <c:pt idx="1">
                  <c:v>0.2</c:v>
                </c:pt>
                <c:pt idx="2">
                  <c:v>2.4</c:v>
                </c:pt>
                <c:pt idx="3">
                  <c:v>4.5</c:v>
                </c:pt>
                <c:pt idx="4">
                  <c:v>6.9</c:v>
                </c:pt>
                <c:pt idx="5">
                  <c:v>14.9</c:v>
                </c:pt>
                <c:pt idx="6">
                  <c:v>14.9</c:v>
                </c:pt>
                <c:pt idx="7">
                  <c:v>21.1</c:v>
                </c:pt>
                <c:pt idx="8">
                  <c:v>25.0</c:v>
                </c:pt>
                <c:pt idx="9">
                  <c:v>25.0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10465256"/>
        <c:axId val="2028152200"/>
      </c:scatterChart>
      <c:valAx>
        <c:axId val="-2110465256"/>
        <c:scaling>
          <c:orientation val="minMax"/>
          <c:max val="-40.0"/>
          <c:min val="-120.0"/>
        </c:scaling>
        <c:delete val="0"/>
        <c:axPos val="b"/>
        <c:title>
          <c:tx>
            <c:rich>
              <a:bodyPr/>
              <a:lstStyle/>
              <a:p>
                <a:pPr>
                  <a:defRPr sz="1200" b="0">
                    <a:latin typeface="Avenir Medium"/>
                    <a:cs typeface="Avenir Medium"/>
                  </a:defRPr>
                </a:pPr>
                <a:r>
                  <a:rPr lang="en-US" sz="1200" b="0" dirty="0">
                    <a:latin typeface="Avenir Medium"/>
                    <a:cs typeface="Avenir Medium"/>
                  </a:rPr>
                  <a:t>Interference</a:t>
                </a:r>
                <a:r>
                  <a:rPr lang="en-US" sz="1200" b="0" baseline="0" dirty="0">
                    <a:latin typeface="Avenir Medium"/>
                    <a:cs typeface="Avenir Medium"/>
                  </a:rPr>
                  <a:t> Power (dBm)</a:t>
                </a:r>
                <a:endParaRPr lang="en-US" sz="1200" b="0" dirty="0">
                  <a:latin typeface="Avenir Medium"/>
                  <a:cs typeface="Avenir Medium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venir Next Regular"/>
                <a:cs typeface="Avenir Next Regular"/>
              </a:defRPr>
            </a:pPr>
            <a:endParaRPr lang="en-US"/>
          </a:p>
        </c:txPr>
        <c:crossAx val="2028152200"/>
        <c:crosses val="autoZero"/>
        <c:crossBetween val="midCat"/>
        <c:majorUnit val="10.0"/>
      </c:valAx>
      <c:valAx>
        <c:axId val="202815220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 b="0">
                    <a:latin typeface="Avenir Medium"/>
                    <a:cs typeface="Avenir Medium"/>
                  </a:defRPr>
                </a:pPr>
                <a:r>
                  <a:rPr lang="en-US" sz="1200" b="0" dirty="0">
                    <a:latin typeface="Avenir Medium"/>
                    <a:cs typeface="Avenir Medium"/>
                  </a:rPr>
                  <a:t>Wi-Fi Throughput</a:t>
                </a:r>
                <a:r>
                  <a:rPr lang="en-US" sz="1200" b="0" baseline="0" dirty="0">
                    <a:latin typeface="Avenir Medium"/>
                    <a:cs typeface="Avenir Medium"/>
                  </a:rPr>
                  <a:t> (Mbps)</a:t>
                </a:r>
                <a:endParaRPr lang="en-US" sz="1200" b="0" dirty="0">
                  <a:latin typeface="Avenir Medium"/>
                  <a:cs typeface="Avenir Medium"/>
                </a:endParaRPr>
              </a:p>
            </c:rich>
          </c:tx>
          <c:layout>
            <c:manualLayout>
              <c:xMode val="edge"/>
              <c:yMode val="edge"/>
              <c:x val="0.00105034809534337"/>
              <c:y val="0.230233491697776"/>
            </c:manualLayout>
          </c:layout>
          <c:overlay val="0"/>
        </c:title>
        <c:numFmt formatCode="General" sourceLinked="1"/>
        <c:majorTickMark val="in"/>
        <c:minorTickMark val="none"/>
        <c:tickLblPos val="high"/>
        <c:txPr>
          <a:bodyPr/>
          <a:lstStyle/>
          <a:p>
            <a:pPr>
              <a:defRPr>
                <a:latin typeface="Avenir Next Regular"/>
                <a:cs typeface="Avenir Next Regular"/>
              </a:defRPr>
            </a:pPr>
            <a:endParaRPr lang="en-US"/>
          </a:p>
        </c:txPr>
        <c:crossAx val="-211046525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541666666666667"/>
          <c:y val="0.207407378557083"/>
          <c:w val="0.333333333333333"/>
          <c:h val="0.165740740740741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1000">
              <a:latin typeface="Avenir Next Regular"/>
              <a:cs typeface="Avenir Next Regular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1F9ADC-D0C5-4526-90B5-1DB7C85E6434}" type="doc">
      <dgm:prSet loTypeId="urn:microsoft.com/office/officeart/2005/8/layout/hList1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DF28BE2-4609-419F-A234-C613E49C0D5E}">
      <dgm:prSet/>
      <dgm:spPr/>
      <dgm:t>
        <a:bodyPr/>
        <a:lstStyle/>
        <a:p>
          <a:pPr rtl="0"/>
          <a:r>
            <a:rPr lang="en-US" b="0" dirty="0" smtClean="0"/>
            <a:t>2.4 GHz Band</a:t>
          </a:r>
          <a:endParaRPr lang="en-US" dirty="0"/>
        </a:p>
      </dgm:t>
    </dgm:pt>
    <dgm:pt modelId="{6D767197-54DA-48BF-B885-428508396890}" type="parTrans" cxnId="{D111D8D0-8739-43EC-8A71-17F904CEE592}">
      <dgm:prSet/>
      <dgm:spPr/>
      <dgm:t>
        <a:bodyPr/>
        <a:lstStyle/>
        <a:p>
          <a:endParaRPr lang="en-US"/>
        </a:p>
      </dgm:t>
    </dgm:pt>
    <dgm:pt modelId="{4AF9F845-C380-49DD-84F9-8B648985B5BF}" type="sibTrans" cxnId="{D111D8D0-8739-43EC-8A71-17F904CEE592}">
      <dgm:prSet/>
      <dgm:spPr/>
      <dgm:t>
        <a:bodyPr/>
        <a:lstStyle/>
        <a:p>
          <a:endParaRPr lang="en-US"/>
        </a:p>
      </dgm:t>
    </dgm:pt>
    <dgm:pt modelId="{F218E6CA-D719-419C-9B55-2DF5D503AA6E}">
      <dgm:prSet/>
      <dgm:spPr/>
      <dgm:t>
        <a:bodyPr/>
        <a:lstStyle/>
        <a:p>
          <a:pPr rtl="0"/>
          <a:r>
            <a:rPr lang="en-US" smtClean="0"/>
            <a:t>ISM Ch. 1 (2.412 GHz)</a:t>
          </a:r>
          <a:endParaRPr lang="en-US"/>
        </a:p>
      </dgm:t>
    </dgm:pt>
    <dgm:pt modelId="{BBB0D7BC-01C2-4C27-A14E-8FFDD96C9914}" type="parTrans" cxnId="{B7E7FE0D-7DEF-4EDB-8CCB-1EF45BCA71F9}">
      <dgm:prSet/>
      <dgm:spPr/>
      <dgm:t>
        <a:bodyPr/>
        <a:lstStyle/>
        <a:p>
          <a:endParaRPr lang="en-US"/>
        </a:p>
      </dgm:t>
    </dgm:pt>
    <dgm:pt modelId="{96651462-3382-4506-8AB5-74A054F7E672}" type="sibTrans" cxnId="{B7E7FE0D-7DEF-4EDB-8CCB-1EF45BCA71F9}">
      <dgm:prSet/>
      <dgm:spPr/>
      <dgm:t>
        <a:bodyPr/>
        <a:lstStyle/>
        <a:p>
          <a:endParaRPr lang="en-US"/>
        </a:p>
      </dgm:t>
    </dgm:pt>
    <dgm:pt modelId="{0561BEC0-06BD-4828-85F3-F61D545A7414}">
      <dgm:prSet/>
      <dgm:spPr/>
      <dgm:t>
        <a:bodyPr/>
        <a:lstStyle/>
        <a:p>
          <a:pPr rtl="0"/>
          <a:r>
            <a:rPr lang="en-US" smtClean="0"/>
            <a:t>Conducted testing</a:t>
          </a:r>
          <a:endParaRPr lang="en-US"/>
        </a:p>
      </dgm:t>
    </dgm:pt>
    <dgm:pt modelId="{B4F8C624-E312-46D3-8B31-C2E8A21BB238}" type="parTrans" cxnId="{C1823EC9-DED1-46E1-8940-6076744894F9}">
      <dgm:prSet/>
      <dgm:spPr/>
      <dgm:t>
        <a:bodyPr/>
        <a:lstStyle/>
        <a:p>
          <a:endParaRPr lang="en-US"/>
        </a:p>
      </dgm:t>
    </dgm:pt>
    <dgm:pt modelId="{609CEBFD-8BD3-4F9F-BF75-E279425618FD}" type="sibTrans" cxnId="{C1823EC9-DED1-46E1-8940-6076744894F9}">
      <dgm:prSet/>
      <dgm:spPr/>
      <dgm:t>
        <a:bodyPr/>
        <a:lstStyle/>
        <a:p>
          <a:endParaRPr lang="en-US"/>
        </a:p>
      </dgm:t>
    </dgm:pt>
    <dgm:pt modelId="{5668EFC2-8806-44DA-9251-16E1D50589E5}">
      <dgm:prSet/>
      <dgm:spPr/>
      <dgm:t>
        <a:bodyPr/>
        <a:lstStyle/>
        <a:p>
          <a:pPr rtl="0"/>
          <a:r>
            <a:rPr lang="en-US" b="0" smtClean="0"/>
            <a:t>LTE</a:t>
          </a:r>
          <a:endParaRPr lang="en-US"/>
        </a:p>
      </dgm:t>
    </dgm:pt>
    <dgm:pt modelId="{F0F042C4-DF21-403E-981F-46A54EA53676}" type="parTrans" cxnId="{9F5F3E21-C029-45AF-B6D6-7B5F70E956EE}">
      <dgm:prSet/>
      <dgm:spPr/>
      <dgm:t>
        <a:bodyPr/>
        <a:lstStyle/>
        <a:p>
          <a:endParaRPr lang="en-US"/>
        </a:p>
      </dgm:t>
    </dgm:pt>
    <dgm:pt modelId="{F75D02ED-2D7D-4BE8-BB96-4C018FCD6AA8}" type="sibTrans" cxnId="{9F5F3E21-C029-45AF-B6D6-7B5F70E956EE}">
      <dgm:prSet/>
      <dgm:spPr/>
      <dgm:t>
        <a:bodyPr/>
        <a:lstStyle/>
        <a:p>
          <a:endParaRPr lang="en-US"/>
        </a:p>
      </dgm:t>
    </dgm:pt>
    <dgm:pt modelId="{D20CB765-581E-48E6-B68D-2276C79C28BA}">
      <dgm:prSet/>
      <dgm:spPr/>
      <dgm:t>
        <a:bodyPr/>
        <a:lstStyle/>
        <a:p>
          <a:pPr rtl="0"/>
          <a:r>
            <a:rPr lang="en-US" smtClean="0"/>
            <a:t>20 MHz LTE FDD downlink frequency converted into the 2.4 GHz Band</a:t>
          </a:r>
          <a:endParaRPr lang="en-US"/>
        </a:p>
      </dgm:t>
    </dgm:pt>
    <dgm:pt modelId="{AFB9786D-525A-4B2B-86DE-97CAE18E5E6B}" type="parTrans" cxnId="{C48260BC-3280-44D5-B812-A3B6B22A0AAB}">
      <dgm:prSet/>
      <dgm:spPr/>
      <dgm:t>
        <a:bodyPr/>
        <a:lstStyle/>
        <a:p>
          <a:endParaRPr lang="en-US"/>
        </a:p>
      </dgm:t>
    </dgm:pt>
    <dgm:pt modelId="{D39569E9-4616-4AEE-A3C5-5F4CFB663943}" type="sibTrans" cxnId="{C48260BC-3280-44D5-B812-A3B6B22A0AAB}">
      <dgm:prSet/>
      <dgm:spPr/>
      <dgm:t>
        <a:bodyPr/>
        <a:lstStyle/>
        <a:p>
          <a:endParaRPr lang="en-US"/>
        </a:p>
      </dgm:t>
    </dgm:pt>
    <dgm:pt modelId="{0B83EC49-4EB1-4B27-A1AD-B8F5FFDCA97A}">
      <dgm:prSet/>
      <dgm:spPr/>
      <dgm:t>
        <a:bodyPr/>
        <a:lstStyle/>
        <a:p>
          <a:pPr rtl="0"/>
          <a:r>
            <a:rPr lang="en-US" smtClean="0"/>
            <a:t>LTE UE to setup the connection - no data passed</a:t>
          </a:r>
          <a:endParaRPr lang="en-US"/>
        </a:p>
      </dgm:t>
    </dgm:pt>
    <dgm:pt modelId="{63DE14CF-2113-432D-BAD6-D1438071D0FD}" type="parTrans" cxnId="{0FAE4C2F-9935-484B-A82C-70939AE25B70}">
      <dgm:prSet/>
      <dgm:spPr/>
      <dgm:t>
        <a:bodyPr/>
        <a:lstStyle/>
        <a:p>
          <a:endParaRPr lang="en-US"/>
        </a:p>
      </dgm:t>
    </dgm:pt>
    <dgm:pt modelId="{5FE8AED1-953F-489B-8DBD-3B07B60DD152}" type="sibTrans" cxnId="{0FAE4C2F-9935-484B-A82C-70939AE25B70}">
      <dgm:prSet/>
      <dgm:spPr/>
      <dgm:t>
        <a:bodyPr/>
        <a:lstStyle/>
        <a:p>
          <a:endParaRPr lang="en-US"/>
        </a:p>
      </dgm:t>
    </dgm:pt>
    <dgm:pt modelId="{0422CA74-E93A-47DC-84F0-92355DA31A03}">
      <dgm:prSet/>
      <dgm:spPr/>
      <dgm:t>
        <a:bodyPr/>
        <a:lstStyle/>
        <a:p>
          <a:pPr rtl="0"/>
          <a:r>
            <a:rPr lang="en-US" smtClean="0"/>
            <a:t>LTE had equal power at AP and client</a:t>
          </a:r>
          <a:endParaRPr lang="en-US"/>
        </a:p>
      </dgm:t>
    </dgm:pt>
    <dgm:pt modelId="{371618E7-BE72-487C-9A75-93A4FAFEFE1D}" type="parTrans" cxnId="{F2E870AA-E4C7-44A2-BAFD-13687CEB159C}">
      <dgm:prSet/>
      <dgm:spPr/>
      <dgm:t>
        <a:bodyPr/>
        <a:lstStyle/>
        <a:p>
          <a:endParaRPr lang="en-US"/>
        </a:p>
      </dgm:t>
    </dgm:pt>
    <dgm:pt modelId="{D7E11FAE-5E6D-4FCA-9111-41ED70E7153A}" type="sibTrans" cxnId="{F2E870AA-E4C7-44A2-BAFD-13687CEB159C}">
      <dgm:prSet/>
      <dgm:spPr/>
      <dgm:t>
        <a:bodyPr/>
        <a:lstStyle/>
        <a:p>
          <a:endParaRPr lang="en-US"/>
        </a:p>
      </dgm:t>
    </dgm:pt>
    <dgm:pt modelId="{EA1FAB10-974D-444A-86CB-405E0A35D2BC}">
      <dgm:prSet/>
      <dgm:spPr/>
      <dgm:t>
        <a:bodyPr/>
        <a:lstStyle/>
        <a:p>
          <a:pPr rtl="0"/>
          <a:r>
            <a:rPr lang="en-US" b="0" smtClean="0"/>
            <a:t>Wi-Fi</a:t>
          </a:r>
          <a:endParaRPr lang="en-US"/>
        </a:p>
      </dgm:t>
    </dgm:pt>
    <dgm:pt modelId="{E84E9C79-3B26-4804-981E-F27E669D3A0F}" type="parTrans" cxnId="{4C5BC913-6A69-4D18-93A0-DF6CFB44D19C}">
      <dgm:prSet/>
      <dgm:spPr/>
      <dgm:t>
        <a:bodyPr/>
        <a:lstStyle/>
        <a:p>
          <a:endParaRPr lang="en-US"/>
        </a:p>
      </dgm:t>
    </dgm:pt>
    <dgm:pt modelId="{10BE4CA8-C9A7-43DC-8122-AE741EBC7BE5}" type="sibTrans" cxnId="{4C5BC913-6A69-4D18-93A0-DF6CFB44D19C}">
      <dgm:prSet/>
      <dgm:spPr/>
      <dgm:t>
        <a:bodyPr/>
        <a:lstStyle/>
        <a:p>
          <a:endParaRPr lang="en-US"/>
        </a:p>
      </dgm:t>
    </dgm:pt>
    <dgm:pt modelId="{6CE4BC43-42D9-4FAE-88EB-EFC2190CA202}">
      <dgm:prSet/>
      <dgm:spPr/>
      <dgm:t>
        <a:bodyPr/>
        <a:lstStyle/>
        <a:p>
          <a:pPr rtl="0"/>
          <a:r>
            <a:rPr lang="en-US" smtClean="0"/>
            <a:t>1 AP and 1 Client</a:t>
          </a:r>
          <a:endParaRPr lang="en-US"/>
        </a:p>
      </dgm:t>
    </dgm:pt>
    <dgm:pt modelId="{B68AB5DE-EC45-48E0-91FB-FB8D4F7DE959}" type="parTrans" cxnId="{824570D6-7F1E-441A-AF21-FB84B847CE25}">
      <dgm:prSet/>
      <dgm:spPr/>
      <dgm:t>
        <a:bodyPr/>
        <a:lstStyle/>
        <a:p>
          <a:endParaRPr lang="en-US"/>
        </a:p>
      </dgm:t>
    </dgm:pt>
    <dgm:pt modelId="{2EE98487-89E2-4E1F-84C2-DFA9A4DF85B0}" type="sibTrans" cxnId="{824570D6-7F1E-441A-AF21-FB84B847CE25}">
      <dgm:prSet/>
      <dgm:spPr/>
      <dgm:t>
        <a:bodyPr/>
        <a:lstStyle/>
        <a:p>
          <a:endParaRPr lang="en-US"/>
        </a:p>
      </dgm:t>
    </dgm:pt>
    <dgm:pt modelId="{590B656A-9668-4E8B-8D6F-3DBBA5B9598F}">
      <dgm:prSet/>
      <dgm:spPr/>
      <dgm:t>
        <a:bodyPr/>
        <a:lstStyle/>
        <a:p>
          <a:pPr rtl="0"/>
          <a:r>
            <a:rPr lang="en-US" smtClean="0"/>
            <a:t>Wi-Fi Signal power -60 dBm (good average signal level)</a:t>
          </a:r>
          <a:endParaRPr lang="en-US"/>
        </a:p>
      </dgm:t>
    </dgm:pt>
    <dgm:pt modelId="{1AA7FA16-52B6-49B2-90B6-01FCFFCC30C8}" type="parTrans" cxnId="{D9B65EE7-8BE9-4BF2-9EF8-456CD9A08836}">
      <dgm:prSet/>
      <dgm:spPr/>
      <dgm:t>
        <a:bodyPr/>
        <a:lstStyle/>
        <a:p>
          <a:endParaRPr lang="en-US"/>
        </a:p>
      </dgm:t>
    </dgm:pt>
    <dgm:pt modelId="{9886660A-E431-4B74-B4D6-C9A3ADA49A4E}" type="sibTrans" cxnId="{D9B65EE7-8BE9-4BF2-9EF8-456CD9A08836}">
      <dgm:prSet/>
      <dgm:spPr/>
      <dgm:t>
        <a:bodyPr/>
        <a:lstStyle/>
        <a:p>
          <a:endParaRPr lang="en-US"/>
        </a:p>
      </dgm:t>
    </dgm:pt>
    <dgm:pt modelId="{B63694CF-BE17-47FA-BBD2-CB45D628608B}">
      <dgm:prSet/>
      <dgm:spPr/>
      <dgm:t>
        <a:bodyPr/>
        <a:lstStyle/>
        <a:p>
          <a:pPr rtl="0"/>
          <a:r>
            <a:rPr lang="en-US" smtClean="0"/>
            <a:t>DL/UL Loss was symmetrical</a:t>
          </a:r>
          <a:endParaRPr lang="en-US"/>
        </a:p>
      </dgm:t>
    </dgm:pt>
    <dgm:pt modelId="{4D2D8441-B6D8-4706-8644-F9E23DF01688}" type="parTrans" cxnId="{97DD56AC-7B38-428B-8B3E-F288D1F75254}">
      <dgm:prSet/>
      <dgm:spPr/>
      <dgm:t>
        <a:bodyPr/>
        <a:lstStyle/>
        <a:p>
          <a:endParaRPr lang="en-US"/>
        </a:p>
      </dgm:t>
    </dgm:pt>
    <dgm:pt modelId="{8772AEA0-8658-4754-8F2D-1B423ACB8D85}" type="sibTrans" cxnId="{97DD56AC-7B38-428B-8B3E-F288D1F75254}">
      <dgm:prSet/>
      <dgm:spPr/>
      <dgm:t>
        <a:bodyPr/>
        <a:lstStyle/>
        <a:p>
          <a:endParaRPr lang="en-US"/>
        </a:p>
      </dgm:t>
    </dgm:pt>
    <dgm:pt modelId="{4A4898CA-9DC5-4F2E-A614-EEE371B9B3BA}">
      <dgm:prSet/>
      <dgm:spPr/>
      <dgm:t>
        <a:bodyPr/>
        <a:lstStyle/>
        <a:p>
          <a:pPr rtl="0"/>
          <a:r>
            <a:rPr lang="en-US" smtClean="0"/>
            <a:t>1 spatial stream, long guard interval (max MCS 4) or 39 Mbps</a:t>
          </a:r>
          <a:endParaRPr lang="en-US"/>
        </a:p>
      </dgm:t>
    </dgm:pt>
    <dgm:pt modelId="{EB60B3BE-134E-45C4-B5AD-C52E1E99BE39}" type="parTrans" cxnId="{0A9F4E44-1485-405F-9750-E26062A964C0}">
      <dgm:prSet/>
      <dgm:spPr/>
      <dgm:t>
        <a:bodyPr/>
        <a:lstStyle/>
        <a:p>
          <a:endParaRPr lang="en-US"/>
        </a:p>
      </dgm:t>
    </dgm:pt>
    <dgm:pt modelId="{EC578FB6-91E7-4BAA-8190-6A3D9B29CB7F}" type="sibTrans" cxnId="{0A9F4E44-1485-405F-9750-E26062A964C0}">
      <dgm:prSet/>
      <dgm:spPr/>
      <dgm:t>
        <a:bodyPr/>
        <a:lstStyle/>
        <a:p>
          <a:endParaRPr lang="en-US"/>
        </a:p>
      </dgm:t>
    </dgm:pt>
    <dgm:pt modelId="{DBF9A610-2974-45B6-854D-A6D41938FE40}">
      <dgm:prSet/>
      <dgm:spPr/>
      <dgm:t>
        <a:bodyPr/>
        <a:lstStyle/>
        <a:p>
          <a:pPr rtl="0"/>
          <a:r>
            <a:rPr lang="en-US" smtClean="0"/>
            <a:t>100 Mbps UDP traffic offered load</a:t>
          </a:r>
          <a:endParaRPr lang="en-US"/>
        </a:p>
      </dgm:t>
    </dgm:pt>
    <dgm:pt modelId="{F7A2718E-780F-42BC-9723-5071E69DBC43}" type="parTrans" cxnId="{71FD521A-EA50-402F-B3DE-BA1826A0F038}">
      <dgm:prSet/>
      <dgm:spPr/>
      <dgm:t>
        <a:bodyPr/>
        <a:lstStyle/>
        <a:p>
          <a:endParaRPr lang="en-US"/>
        </a:p>
      </dgm:t>
    </dgm:pt>
    <dgm:pt modelId="{3C829AEE-3561-4625-A5E0-F801B91E70C8}" type="sibTrans" cxnId="{71FD521A-EA50-402F-B3DE-BA1826A0F038}">
      <dgm:prSet/>
      <dgm:spPr/>
      <dgm:t>
        <a:bodyPr/>
        <a:lstStyle/>
        <a:p>
          <a:endParaRPr lang="en-US"/>
        </a:p>
      </dgm:t>
    </dgm:pt>
    <dgm:pt modelId="{AACEE622-9AE4-4C61-9571-CF615876FB9B}">
      <dgm:prSet/>
      <dgm:spPr/>
      <dgm:t>
        <a:bodyPr/>
        <a:lstStyle/>
        <a:p>
          <a:pPr rtl="0"/>
          <a:r>
            <a:rPr lang="en-US" smtClean="0"/>
            <a:t>Reported throughput figures are average over 1 minute.</a:t>
          </a:r>
          <a:endParaRPr lang="en-US"/>
        </a:p>
      </dgm:t>
    </dgm:pt>
    <dgm:pt modelId="{472D0952-F65D-4185-B6C1-3EF0908657F4}" type="parTrans" cxnId="{4A78BE7F-F6DD-4FD2-BD4E-E1D22A4F24E7}">
      <dgm:prSet/>
      <dgm:spPr/>
      <dgm:t>
        <a:bodyPr/>
        <a:lstStyle/>
        <a:p>
          <a:endParaRPr lang="en-US"/>
        </a:p>
      </dgm:t>
    </dgm:pt>
    <dgm:pt modelId="{8D5183BD-F744-4DB6-8446-FE5174229137}" type="sibTrans" cxnId="{4A78BE7F-F6DD-4FD2-BD4E-E1D22A4F24E7}">
      <dgm:prSet/>
      <dgm:spPr/>
      <dgm:t>
        <a:bodyPr/>
        <a:lstStyle/>
        <a:p>
          <a:endParaRPr lang="en-US"/>
        </a:p>
      </dgm:t>
    </dgm:pt>
    <dgm:pt modelId="{49C7606F-FE76-489A-8841-CFF15E3C2440}" type="pres">
      <dgm:prSet presAssocID="{851F9ADC-D0C5-4526-90B5-1DB7C85E643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2624D05-EFD1-46B0-8D39-9AC5962244D1}" type="pres">
      <dgm:prSet presAssocID="{BDF28BE2-4609-419F-A234-C613E49C0D5E}" presName="composite" presStyleCnt="0"/>
      <dgm:spPr/>
    </dgm:pt>
    <dgm:pt modelId="{3984DDFC-F0AC-40C5-AE65-767C24B28F7E}" type="pres">
      <dgm:prSet presAssocID="{BDF28BE2-4609-419F-A234-C613E49C0D5E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A0AA25-CCDB-4335-8454-8313F9C7DC52}" type="pres">
      <dgm:prSet presAssocID="{BDF28BE2-4609-419F-A234-C613E49C0D5E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84C253-B727-46E1-8445-EDA58036ADD3}" type="pres">
      <dgm:prSet presAssocID="{4AF9F845-C380-49DD-84F9-8B648985B5BF}" presName="space" presStyleCnt="0"/>
      <dgm:spPr/>
    </dgm:pt>
    <dgm:pt modelId="{0B4FC3F4-6498-48C5-818C-E85C5DF026FB}" type="pres">
      <dgm:prSet presAssocID="{5668EFC2-8806-44DA-9251-16E1D50589E5}" presName="composite" presStyleCnt="0"/>
      <dgm:spPr/>
    </dgm:pt>
    <dgm:pt modelId="{1C78DCC5-A443-4690-BE06-CD718243EF2D}" type="pres">
      <dgm:prSet presAssocID="{5668EFC2-8806-44DA-9251-16E1D50589E5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01904F-10F5-4370-86C6-4D093ADD63F7}" type="pres">
      <dgm:prSet presAssocID="{5668EFC2-8806-44DA-9251-16E1D50589E5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F27E35-9D47-47C6-90F7-050590709BB7}" type="pres">
      <dgm:prSet presAssocID="{F75D02ED-2D7D-4BE8-BB96-4C018FCD6AA8}" presName="space" presStyleCnt="0"/>
      <dgm:spPr/>
    </dgm:pt>
    <dgm:pt modelId="{5974C590-5568-46B5-A494-2EAF15726611}" type="pres">
      <dgm:prSet presAssocID="{EA1FAB10-974D-444A-86CB-405E0A35D2BC}" presName="composite" presStyleCnt="0"/>
      <dgm:spPr/>
    </dgm:pt>
    <dgm:pt modelId="{715BE172-E1F0-4E2F-B509-2A63A21D4D17}" type="pres">
      <dgm:prSet presAssocID="{EA1FAB10-974D-444A-86CB-405E0A35D2BC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6F2276-FB9D-4AAE-B498-95CDD09C5033}" type="pres">
      <dgm:prSet presAssocID="{EA1FAB10-974D-444A-86CB-405E0A35D2BC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24570D6-7F1E-441A-AF21-FB84B847CE25}" srcId="{EA1FAB10-974D-444A-86CB-405E0A35D2BC}" destId="{6CE4BC43-42D9-4FAE-88EB-EFC2190CA202}" srcOrd="0" destOrd="0" parTransId="{B68AB5DE-EC45-48E0-91FB-FB8D4F7DE959}" sibTransId="{2EE98487-89E2-4E1F-84C2-DFA9A4DF85B0}"/>
    <dgm:cxn modelId="{1FAD4E8F-82FC-E444-8D9B-AD2F07A4FBB5}" type="presOf" srcId="{B63694CF-BE17-47FA-BBD2-CB45D628608B}" destId="{A86F2276-FB9D-4AAE-B498-95CDD09C5033}" srcOrd="0" destOrd="2" presId="urn:microsoft.com/office/officeart/2005/8/layout/hList1"/>
    <dgm:cxn modelId="{9F5F3E21-C029-45AF-B6D6-7B5F70E956EE}" srcId="{851F9ADC-D0C5-4526-90B5-1DB7C85E6434}" destId="{5668EFC2-8806-44DA-9251-16E1D50589E5}" srcOrd="1" destOrd="0" parTransId="{F0F042C4-DF21-403E-981F-46A54EA53676}" sibTransId="{F75D02ED-2D7D-4BE8-BB96-4C018FCD6AA8}"/>
    <dgm:cxn modelId="{CBA64622-423B-9940-BD52-53B3C4BC83AE}" type="presOf" srcId="{4A4898CA-9DC5-4F2E-A614-EEE371B9B3BA}" destId="{A86F2276-FB9D-4AAE-B498-95CDD09C5033}" srcOrd="0" destOrd="3" presId="urn:microsoft.com/office/officeart/2005/8/layout/hList1"/>
    <dgm:cxn modelId="{F2E870AA-E4C7-44A2-BAFD-13687CEB159C}" srcId="{5668EFC2-8806-44DA-9251-16E1D50589E5}" destId="{0422CA74-E93A-47DC-84F0-92355DA31A03}" srcOrd="2" destOrd="0" parTransId="{371618E7-BE72-487C-9A75-93A4FAFEFE1D}" sibTransId="{D7E11FAE-5E6D-4FCA-9111-41ED70E7153A}"/>
    <dgm:cxn modelId="{71FD521A-EA50-402F-B3DE-BA1826A0F038}" srcId="{EA1FAB10-974D-444A-86CB-405E0A35D2BC}" destId="{DBF9A610-2974-45B6-854D-A6D41938FE40}" srcOrd="4" destOrd="0" parTransId="{F7A2718E-780F-42BC-9723-5071E69DBC43}" sibTransId="{3C829AEE-3561-4625-A5E0-F801B91E70C8}"/>
    <dgm:cxn modelId="{72E7CF1E-26CF-2A4B-AF7A-D69A89FB9D07}" type="presOf" srcId="{D20CB765-581E-48E6-B68D-2276C79C28BA}" destId="{8B01904F-10F5-4370-86C6-4D093ADD63F7}" srcOrd="0" destOrd="0" presId="urn:microsoft.com/office/officeart/2005/8/layout/hList1"/>
    <dgm:cxn modelId="{248D738F-1431-154A-A903-D0690E2159F2}" type="presOf" srcId="{AACEE622-9AE4-4C61-9571-CF615876FB9B}" destId="{A86F2276-FB9D-4AAE-B498-95CDD09C5033}" srcOrd="0" destOrd="5" presId="urn:microsoft.com/office/officeart/2005/8/layout/hList1"/>
    <dgm:cxn modelId="{4C5BC913-6A69-4D18-93A0-DF6CFB44D19C}" srcId="{851F9ADC-D0C5-4526-90B5-1DB7C85E6434}" destId="{EA1FAB10-974D-444A-86CB-405E0A35D2BC}" srcOrd="2" destOrd="0" parTransId="{E84E9C79-3B26-4804-981E-F27E669D3A0F}" sibTransId="{10BE4CA8-C9A7-43DC-8122-AE741EBC7BE5}"/>
    <dgm:cxn modelId="{5B917C1C-53EF-394F-B384-E73D37E32AB8}" type="presOf" srcId="{5668EFC2-8806-44DA-9251-16E1D50589E5}" destId="{1C78DCC5-A443-4690-BE06-CD718243EF2D}" srcOrd="0" destOrd="0" presId="urn:microsoft.com/office/officeart/2005/8/layout/hList1"/>
    <dgm:cxn modelId="{97DD56AC-7B38-428B-8B3E-F288D1F75254}" srcId="{EA1FAB10-974D-444A-86CB-405E0A35D2BC}" destId="{B63694CF-BE17-47FA-BBD2-CB45D628608B}" srcOrd="2" destOrd="0" parTransId="{4D2D8441-B6D8-4706-8644-F9E23DF01688}" sibTransId="{8772AEA0-8658-4754-8F2D-1B423ACB8D85}"/>
    <dgm:cxn modelId="{D111D8D0-8739-43EC-8A71-17F904CEE592}" srcId="{851F9ADC-D0C5-4526-90B5-1DB7C85E6434}" destId="{BDF28BE2-4609-419F-A234-C613E49C0D5E}" srcOrd="0" destOrd="0" parTransId="{6D767197-54DA-48BF-B885-428508396890}" sibTransId="{4AF9F845-C380-49DD-84F9-8B648985B5BF}"/>
    <dgm:cxn modelId="{4A78BE7F-F6DD-4FD2-BD4E-E1D22A4F24E7}" srcId="{DBF9A610-2974-45B6-854D-A6D41938FE40}" destId="{AACEE622-9AE4-4C61-9571-CF615876FB9B}" srcOrd="0" destOrd="0" parTransId="{472D0952-F65D-4185-B6C1-3EF0908657F4}" sibTransId="{8D5183BD-F744-4DB6-8446-FE5174229137}"/>
    <dgm:cxn modelId="{C48260BC-3280-44D5-B812-A3B6B22A0AAB}" srcId="{5668EFC2-8806-44DA-9251-16E1D50589E5}" destId="{D20CB765-581E-48E6-B68D-2276C79C28BA}" srcOrd="0" destOrd="0" parTransId="{AFB9786D-525A-4B2B-86DE-97CAE18E5E6B}" sibTransId="{D39569E9-4616-4AEE-A3C5-5F4CFB663943}"/>
    <dgm:cxn modelId="{B45D1D75-244B-B94B-B087-7B1650FDD78D}" type="presOf" srcId="{DBF9A610-2974-45B6-854D-A6D41938FE40}" destId="{A86F2276-FB9D-4AAE-B498-95CDD09C5033}" srcOrd="0" destOrd="4" presId="urn:microsoft.com/office/officeart/2005/8/layout/hList1"/>
    <dgm:cxn modelId="{D9B65EE7-8BE9-4BF2-9EF8-456CD9A08836}" srcId="{EA1FAB10-974D-444A-86CB-405E0A35D2BC}" destId="{590B656A-9668-4E8B-8D6F-3DBBA5B9598F}" srcOrd="1" destOrd="0" parTransId="{1AA7FA16-52B6-49B2-90B6-01FCFFCC30C8}" sibTransId="{9886660A-E431-4B74-B4D6-C9A3ADA49A4E}"/>
    <dgm:cxn modelId="{4D99414F-353E-064A-B94C-FE35B8838E87}" type="presOf" srcId="{0B83EC49-4EB1-4B27-A1AD-B8F5FFDCA97A}" destId="{8B01904F-10F5-4370-86C6-4D093ADD63F7}" srcOrd="0" destOrd="1" presId="urn:microsoft.com/office/officeart/2005/8/layout/hList1"/>
    <dgm:cxn modelId="{B9FF5AF2-7DE2-0541-918B-24D64C657C2C}" type="presOf" srcId="{851F9ADC-D0C5-4526-90B5-1DB7C85E6434}" destId="{49C7606F-FE76-489A-8841-CFF15E3C2440}" srcOrd="0" destOrd="0" presId="urn:microsoft.com/office/officeart/2005/8/layout/hList1"/>
    <dgm:cxn modelId="{74CE0A9D-8A61-2941-B85D-0305B506FD47}" type="presOf" srcId="{BDF28BE2-4609-419F-A234-C613E49C0D5E}" destId="{3984DDFC-F0AC-40C5-AE65-767C24B28F7E}" srcOrd="0" destOrd="0" presId="urn:microsoft.com/office/officeart/2005/8/layout/hList1"/>
    <dgm:cxn modelId="{629953C7-DB53-C04B-8DB9-A8E925BE426B}" type="presOf" srcId="{0561BEC0-06BD-4828-85F3-F61D545A7414}" destId="{34A0AA25-CCDB-4335-8454-8313F9C7DC52}" srcOrd="0" destOrd="1" presId="urn:microsoft.com/office/officeart/2005/8/layout/hList1"/>
    <dgm:cxn modelId="{D242D51B-CF2A-7D45-AD43-818BB48179E4}" type="presOf" srcId="{EA1FAB10-974D-444A-86CB-405E0A35D2BC}" destId="{715BE172-E1F0-4E2F-B509-2A63A21D4D17}" srcOrd="0" destOrd="0" presId="urn:microsoft.com/office/officeart/2005/8/layout/hList1"/>
    <dgm:cxn modelId="{08549CCC-9748-3942-B73B-CF3D14F8F948}" type="presOf" srcId="{590B656A-9668-4E8B-8D6F-3DBBA5B9598F}" destId="{A86F2276-FB9D-4AAE-B498-95CDD09C5033}" srcOrd="0" destOrd="1" presId="urn:microsoft.com/office/officeart/2005/8/layout/hList1"/>
    <dgm:cxn modelId="{FA8237F9-B943-334A-B543-25F42337F3B8}" type="presOf" srcId="{0422CA74-E93A-47DC-84F0-92355DA31A03}" destId="{8B01904F-10F5-4370-86C6-4D093ADD63F7}" srcOrd="0" destOrd="2" presId="urn:microsoft.com/office/officeart/2005/8/layout/hList1"/>
    <dgm:cxn modelId="{0A9F4E44-1485-405F-9750-E26062A964C0}" srcId="{EA1FAB10-974D-444A-86CB-405E0A35D2BC}" destId="{4A4898CA-9DC5-4F2E-A614-EEE371B9B3BA}" srcOrd="3" destOrd="0" parTransId="{EB60B3BE-134E-45C4-B5AD-C52E1E99BE39}" sibTransId="{EC578FB6-91E7-4BAA-8190-6A3D9B29CB7F}"/>
    <dgm:cxn modelId="{B7E7FE0D-7DEF-4EDB-8CCB-1EF45BCA71F9}" srcId="{BDF28BE2-4609-419F-A234-C613E49C0D5E}" destId="{F218E6CA-D719-419C-9B55-2DF5D503AA6E}" srcOrd="0" destOrd="0" parTransId="{BBB0D7BC-01C2-4C27-A14E-8FFDD96C9914}" sibTransId="{96651462-3382-4506-8AB5-74A054F7E672}"/>
    <dgm:cxn modelId="{63F4C829-1DD9-5547-9DDD-B8D59BE7D16F}" type="presOf" srcId="{F218E6CA-D719-419C-9B55-2DF5D503AA6E}" destId="{34A0AA25-CCDB-4335-8454-8313F9C7DC52}" srcOrd="0" destOrd="0" presId="urn:microsoft.com/office/officeart/2005/8/layout/hList1"/>
    <dgm:cxn modelId="{0FAE4C2F-9935-484B-A82C-70939AE25B70}" srcId="{5668EFC2-8806-44DA-9251-16E1D50589E5}" destId="{0B83EC49-4EB1-4B27-A1AD-B8F5FFDCA97A}" srcOrd="1" destOrd="0" parTransId="{63DE14CF-2113-432D-BAD6-D1438071D0FD}" sibTransId="{5FE8AED1-953F-489B-8DBD-3B07B60DD152}"/>
    <dgm:cxn modelId="{C1823EC9-DED1-46E1-8940-6076744894F9}" srcId="{BDF28BE2-4609-419F-A234-C613E49C0D5E}" destId="{0561BEC0-06BD-4828-85F3-F61D545A7414}" srcOrd="1" destOrd="0" parTransId="{B4F8C624-E312-46D3-8B31-C2E8A21BB238}" sibTransId="{609CEBFD-8BD3-4F9F-BF75-E279425618FD}"/>
    <dgm:cxn modelId="{1F7959C7-DACE-4547-A57F-F34D17A7571D}" type="presOf" srcId="{6CE4BC43-42D9-4FAE-88EB-EFC2190CA202}" destId="{A86F2276-FB9D-4AAE-B498-95CDD09C5033}" srcOrd="0" destOrd="0" presId="urn:microsoft.com/office/officeart/2005/8/layout/hList1"/>
    <dgm:cxn modelId="{0DA4CE62-C2E3-1C4C-8DE8-6F1CF78C32BB}" type="presParOf" srcId="{49C7606F-FE76-489A-8841-CFF15E3C2440}" destId="{62624D05-EFD1-46B0-8D39-9AC5962244D1}" srcOrd="0" destOrd="0" presId="urn:microsoft.com/office/officeart/2005/8/layout/hList1"/>
    <dgm:cxn modelId="{A044E781-B4CB-AE4E-9271-A7430F48E6C0}" type="presParOf" srcId="{62624D05-EFD1-46B0-8D39-9AC5962244D1}" destId="{3984DDFC-F0AC-40C5-AE65-767C24B28F7E}" srcOrd="0" destOrd="0" presId="urn:microsoft.com/office/officeart/2005/8/layout/hList1"/>
    <dgm:cxn modelId="{C8718B3A-585F-764B-8533-76B228184308}" type="presParOf" srcId="{62624D05-EFD1-46B0-8D39-9AC5962244D1}" destId="{34A0AA25-CCDB-4335-8454-8313F9C7DC52}" srcOrd="1" destOrd="0" presId="urn:microsoft.com/office/officeart/2005/8/layout/hList1"/>
    <dgm:cxn modelId="{4F946BF8-AAEF-FE4B-9FA7-3BDB8B3E3677}" type="presParOf" srcId="{49C7606F-FE76-489A-8841-CFF15E3C2440}" destId="{2884C253-B727-46E1-8445-EDA58036ADD3}" srcOrd="1" destOrd="0" presId="urn:microsoft.com/office/officeart/2005/8/layout/hList1"/>
    <dgm:cxn modelId="{1A99FD7F-E610-C94E-97A3-441529A9C07D}" type="presParOf" srcId="{49C7606F-FE76-489A-8841-CFF15E3C2440}" destId="{0B4FC3F4-6498-48C5-818C-E85C5DF026FB}" srcOrd="2" destOrd="0" presId="urn:microsoft.com/office/officeart/2005/8/layout/hList1"/>
    <dgm:cxn modelId="{55C1F627-7448-634E-84A4-7B3E0459C26D}" type="presParOf" srcId="{0B4FC3F4-6498-48C5-818C-E85C5DF026FB}" destId="{1C78DCC5-A443-4690-BE06-CD718243EF2D}" srcOrd="0" destOrd="0" presId="urn:microsoft.com/office/officeart/2005/8/layout/hList1"/>
    <dgm:cxn modelId="{65647DC9-C01B-1043-9908-898013A065E1}" type="presParOf" srcId="{0B4FC3F4-6498-48C5-818C-E85C5DF026FB}" destId="{8B01904F-10F5-4370-86C6-4D093ADD63F7}" srcOrd="1" destOrd="0" presId="urn:microsoft.com/office/officeart/2005/8/layout/hList1"/>
    <dgm:cxn modelId="{E4C64B8E-C5AD-294E-B174-F392D04EC0A0}" type="presParOf" srcId="{49C7606F-FE76-489A-8841-CFF15E3C2440}" destId="{FBF27E35-9D47-47C6-90F7-050590709BB7}" srcOrd="3" destOrd="0" presId="urn:microsoft.com/office/officeart/2005/8/layout/hList1"/>
    <dgm:cxn modelId="{994BA9D3-7153-AD40-A93E-7BEB317CCA6D}" type="presParOf" srcId="{49C7606F-FE76-489A-8841-CFF15E3C2440}" destId="{5974C590-5568-46B5-A494-2EAF15726611}" srcOrd="4" destOrd="0" presId="urn:microsoft.com/office/officeart/2005/8/layout/hList1"/>
    <dgm:cxn modelId="{4E3D2B74-2FC3-7A42-8CE6-0D03834EA8D3}" type="presParOf" srcId="{5974C590-5568-46B5-A494-2EAF15726611}" destId="{715BE172-E1F0-4E2F-B509-2A63A21D4D17}" srcOrd="0" destOrd="0" presId="urn:microsoft.com/office/officeart/2005/8/layout/hList1"/>
    <dgm:cxn modelId="{192CB980-955D-BB43-8BDC-568F48E3295A}" type="presParOf" srcId="{5974C590-5568-46B5-A494-2EAF15726611}" destId="{A86F2276-FB9D-4AAE-B498-95CDD09C503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84DDFC-F0AC-40C5-AE65-767C24B28F7E}">
      <dsp:nvSpPr>
        <dsp:cNvPr id="0" name=""/>
        <dsp:cNvSpPr/>
      </dsp:nvSpPr>
      <dsp:spPr>
        <a:xfrm>
          <a:off x="2717" y="206851"/>
          <a:ext cx="2649545" cy="432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0" kern="1200" dirty="0" smtClean="0"/>
            <a:t>2.4 GHz Band</a:t>
          </a:r>
          <a:endParaRPr lang="en-US" sz="1500" kern="1200" dirty="0"/>
        </a:p>
      </dsp:txBody>
      <dsp:txXfrm>
        <a:off x="2717" y="206851"/>
        <a:ext cx="2649545" cy="432000"/>
      </dsp:txXfrm>
    </dsp:sp>
    <dsp:sp modelId="{34A0AA25-CCDB-4335-8454-8313F9C7DC52}">
      <dsp:nvSpPr>
        <dsp:cNvPr id="0" name=""/>
        <dsp:cNvSpPr/>
      </dsp:nvSpPr>
      <dsp:spPr>
        <a:xfrm>
          <a:off x="2717" y="638851"/>
          <a:ext cx="2649545" cy="26480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ISM Ch. 1 (2.412 GHz)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Conducted testing</a:t>
          </a:r>
          <a:endParaRPr lang="en-US" sz="1500" kern="1200"/>
        </a:p>
      </dsp:txBody>
      <dsp:txXfrm>
        <a:off x="2717" y="638851"/>
        <a:ext cx="2649545" cy="2648067"/>
      </dsp:txXfrm>
    </dsp:sp>
    <dsp:sp modelId="{1C78DCC5-A443-4690-BE06-CD718243EF2D}">
      <dsp:nvSpPr>
        <dsp:cNvPr id="0" name=""/>
        <dsp:cNvSpPr/>
      </dsp:nvSpPr>
      <dsp:spPr>
        <a:xfrm>
          <a:off x="3023199" y="206851"/>
          <a:ext cx="2649545" cy="432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0" kern="1200" smtClean="0"/>
            <a:t>LTE</a:t>
          </a:r>
          <a:endParaRPr lang="en-US" sz="1500" kern="1200"/>
        </a:p>
      </dsp:txBody>
      <dsp:txXfrm>
        <a:off x="3023199" y="206851"/>
        <a:ext cx="2649545" cy="432000"/>
      </dsp:txXfrm>
    </dsp:sp>
    <dsp:sp modelId="{8B01904F-10F5-4370-86C6-4D093ADD63F7}">
      <dsp:nvSpPr>
        <dsp:cNvPr id="0" name=""/>
        <dsp:cNvSpPr/>
      </dsp:nvSpPr>
      <dsp:spPr>
        <a:xfrm>
          <a:off x="3023199" y="638851"/>
          <a:ext cx="2649545" cy="26480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20 MHz LTE FDD downlink frequency converted into the 2.4 GHz Band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LTE UE to setup the connection - no data passed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LTE had equal power at AP and client</a:t>
          </a:r>
          <a:endParaRPr lang="en-US" sz="1500" kern="1200"/>
        </a:p>
      </dsp:txBody>
      <dsp:txXfrm>
        <a:off x="3023199" y="638851"/>
        <a:ext cx="2649545" cy="2648067"/>
      </dsp:txXfrm>
    </dsp:sp>
    <dsp:sp modelId="{715BE172-E1F0-4E2F-B509-2A63A21D4D17}">
      <dsp:nvSpPr>
        <dsp:cNvPr id="0" name=""/>
        <dsp:cNvSpPr/>
      </dsp:nvSpPr>
      <dsp:spPr>
        <a:xfrm>
          <a:off x="6043681" y="206851"/>
          <a:ext cx="2649545" cy="432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0" kern="1200" smtClean="0"/>
            <a:t>Wi-Fi</a:t>
          </a:r>
          <a:endParaRPr lang="en-US" sz="1500" kern="1200"/>
        </a:p>
      </dsp:txBody>
      <dsp:txXfrm>
        <a:off x="6043681" y="206851"/>
        <a:ext cx="2649545" cy="432000"/>
      </dsp:txXfrm>
    </dsp:sp>
    <dsp:sp modelId="{A86F2276-FB9D-4AAE-B498-95CDD09C5033}">
      <dsp:nvSpPr>
        <dsp:cNvPr id="0" name=""/>
        <dsp:cNvSpPr/>
      </dsp:nvSpPr>
      <dsp:spPr>
        <a:xfrm>
          <a:off x="6043681" y="638851"/>
          <a:ext cx="2649545" cy="26480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1 AP and 1 Client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Wi-Fi Signal power -60 dBm (good average signal level)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DL/UL Loss was symmetrical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1 spatial stream, long guard interval (max MCS 4) or 39 Mbps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100 Mbps UDP traffic offered load</a:t>
          </a:r>
          <a:endParaRPr lang="en-US" sz="1500" kern="1200"/>
        </a:p>
        <a:p>
          <a:pPr marL="228600" lvl="2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Reported throughput figures are average over 1 minute.</a:t>
          </a:r>
          <a:endParaRPr lang="en-US" sz="1500" kern="1200"/>
        </a:p>
      </dsp:txBody>
      <dsp:txXfrm>
        <a:off x="6043681" y="638851"/>
        <a:ext cx="2649545" cy="26480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848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048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2106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8109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392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0821r1 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jpeg"/><Relationship Id="rId6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1066056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Coexistence Requirements of 802.11 WLAN and LTE in Unlicensed 	Spectrum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8405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2014-07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95536" y="297599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695" y="3645024"/>
            <a:ext cx="8334769" cy="1944216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Coexistence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We propose following requirements to be added to the 802.11ax FR document: 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The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 smtClean="0"/>
              <a:t>amendment shall define a mechanism or mechanisms to ensure “minimum performance levels” for </a:t>
            </a:r>
            <a:r>
              <a:rPr lang="en-US" dirty="0" err="1" smtClean="0"/>
              <a:t>TGax</a:t>
            </a:r>
            <a:r>
              <a:rPr lang="en-US" dirty="0" smtClean="0"/>
              <a:t> devices when coexisting with non-listen-before-talk compliant devices in </a:t>
            </a:r>
            <a:r>
              <a:rPr lang="en-US" dirty="0" smtClean="0"/>
              <a:t>the same </a:t>
            </a:r>
            <a:r>
              <a:rPr lang="en-US" dirty="0"/>
              <a:t>unlicensed </a:t>
            </a:r>
            <a:r>
              <a:rPr lang="en-US" dirty="0" smtClean="0"/>
              <a:t>band.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The minimum performance levels is TBD </a:t>
            </a:r>
            <a:r>
              <a:rPr lang="en-US" dirty="0" smtClean="0"/>
              <a:t>after group discussion.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9106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Do you support adding following requirment to the TGax Functional Requirements document</a:t>
            </a:r>
            <a:r>
              <a:rPr lang="en-US" dirty="0" smtClean="0"/>
              <a:t>?</a:t>
            </a:r>
          </a:p>
          <a:p>
            <a:pPr marL="0" lvl="1" indent="0">
              <a:spcBef>
                <a:spcPts val="600"/>
              </a:spcBef>
            </a:pPr>
            <a:endParaRPr lang="en-US" dirty="0" smtClean="0"/>
          </a:p>
          <a:p>
            <a:pPr marL="0" lvl="1" indent="0">
              <a:spcBef>
                <a:spcPts val="600"/>
              </a:spcBef>
            </a:pPr>
            <a:r>
              <a:rPr lang="en-US" dirty="0"/>
              <a:t>The </a:t>
            </a:r>
            <a:r>
              <a:rPr lang="en-US" dirty="0" err="1"/>
              <a:t>TGax</a:t>
            </a:r>
            <a:r>
              <a:rPr lang="en-US" dirty="0"/>
              <a:t> amendment shall define </a:t>
            </a:r>
            <a:r>
              <a:rPr lang="en-US" dirty="0" smtClean="0"/>
              <a:t>a mechanism or mechanisms </a:t>
            </a:r>
            <a:r>
              <a:rPr lang="en-US" dirty="0"/>
              <a:t>to ensure </a:t>
            </a:r>
            <a:r>
              <a:rPr lang="en-US" dirty="0" smtClean="0"/>
              <a:t>minimum </a:t>
            </a:r>
            <a:r>
              <a:rPr lang="en-US" dirty="0"/>
              <a:t>performance </a:t>
            </a:r>
            <a:r>
              <a:rPr lang="en-US" dirty="0" smtClean="0"/>
              <a:t>levels (TBD) </a:t>
            </a:r>
            <a:r>
              <a:rPr lang="en-US" dirty="0"/>
              <a:t>for </a:t>
            </a:r>
            <a:r>
              <a:rPr lang="en-US" dirty="0" err="1"/>
              <a:t>TGax</a:t>
            </a:r>
            <a:r>
              <a:rPr lang="en-US" dirty="0"/>
              <a:t> devices when coexisting with non-listen-before-talk compliant devices in the same </a:t>
            </a:r>
            <a:r>
              <a:rPr lang="en-US" dirty="0" smtClean="0"/>
              <a:t>unlicensed band</a:t>
            </a:r>
            <a:r>
              <a:rPr lang="en-US" dirty="0" smtClean="0"/>
              <a:t>.</a:t>
            </a:r>
          </a:p>
          <a:p>
            <a:pPr marL="514350" lvl="1" indent="-514350">
              <a:spcBef>
                <a:spcPts val="600"/>
              </a:spcBef>
              <a:buFont typeface="+mj-lt"/>
              <a:buAutoNum type="romanLcPeriod"/>
            </a:pPr>
            <a:r>
              <a:rPr lang="en-US" dirty="0" smtClean="0"/>
              <a:t>Yes</a:t>
            </a:r>
            <a:endParaRPr lang="en-US" dirty="0" smtClean="0"/>
          </a:p>
          <a:p>
            <a:pPr marL="514350" lvl="1" indent="-514350">
              <a:spcBef>
                <a:spcPts val="600"/>
              </a:spcBef>
              <a:buFont typeface="+mj-lt"/>
              <a:buAutoNum type="romanLcPeriod"/>
            </a:pPr>
            <a:r>
              <a:rPr lang="en-US" dirty="0" smtClean="0"/>
              <a:t>No</a:t>
            </a:r>
          </a:p>
          <a:p>
            <a:pPr marL="514350" lvl="1" indent="-514350">
              <a:spcBef>
                <a:spcPts val="600"/>
              </a:spcBef>
              <a:buFont typeface="+mj-lt"/>
              <a:buAutoNum type="romanLcPeriod"/>
            </a:pPr>
            <a:r>
              <a:rPr lang="en-US" dirty="0" smtClean="0"/>
              <a:t>Abstain</a:t>
            </a:r>
            <a:endParaRPr lang="en-US" dirty="0" smtClean="0"/>
          </a:p>
          <a:p>
            <a:pPr marL="0" indent="0"/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0104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A. Babaei, J. Andreoli-Fang and B. Hamzeh, “On the Impact of LTE-U on Wi-Fi Performance,” To appear in Proceedings of IEEE PIMRC 2014.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7458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This presentation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Provides results on the impact of LTE in unlicensed spectrum on the performance of 802.11 WLAN networks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Proposes a requirement for </a:t>
            </a:r>
            <a:r>
              <a:rPr lang="en-US" dirty="0" err="1" smtClean="0"/>
              <a:t>TGax</a:t>
            </a:r>
            <a:r>
              <a:rPr lang="en-US" dirty="0" smtClean="0"/>
              <a:t> Functional Requirements document.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012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/>
              <a:t>3GPP is considering extending the use of LTE into the unlicensed spectrum as a seamless approach to enable traffic offload. This new approach is dubbed LTE Unlicensed (LTE-U). 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LTE-U, being a centralized scheduling system, will change the ecosystem in unlicensed spectrum.</a:t>
            </a:r>
          </a:p>
          <a:p>
            <a:pPr>
              <a:buFont typeface="Arial"/>
              <a:buChar char="•"/>
            </a:pPr>
            <a:r>
              <a:rPr lang="en-US" dirty="0"/>
              <a:t>LTE-U introduces new coexistence challenges for other technologies operating in the same unlicensed </a:t>
            </a:r>
            <a:r>
              <a:rPr lang="en-US" dirty="0" smtClean="0"/>
              <a:t>bands, </a:t>
            </a:r>
            <a:r>
              <a:rPr lang="en-US" dirty="0"/>
              <a:t>particularly for legacy Wi-Fi.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581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5595"/>
            <a:ext cx="7770813" cy="1065213"/>
          </a:xfrm>
        </p:spPr>
        <p:txBody>
          <a:bodyPr/>
          <a:lstStyle/>
          <a:p>
            <a:r>
              <a:rPr lang="en-US" dirty="0" smtClean="0"/>
              <a:t>LTE Quiet Period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624" y="1772816"/>
            <a:ext cx="4752528" cy="460851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1800" dirty="0"/>
              <a:t>LTE is an “almost” continuously transmitting protocol.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1800" dirty="0"/>
              <a:t>A Wi-Fi device needs to wait for a “quiet” period, when LTE is not transmitting, before attempting to transmit. 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1800" dirty="0"/>
              <a:t>Even when LTE is not transmitting data, it periodically transmits a variety of </a:t>
            </a:r>
            <a:r>
              <a:rPr lang="en-US" sz="1800" dirty="0" smtClean="0"/>
              <a:t>Control </a:t>
            </a:r>
            <a:r>
              <a:rPr lang="en-US" sz="1800" dirty="0"/>
              <a:t>and Reference Signals.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1400" dirty="0"/>
              <a:t>LTE “quiet” period depends on the periodicity of these signals.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1800" dirty="0" smtClean="0"/>
              <a:t>For </a:t>
            </a:r>
            <a:r>
              <a:rPr lang="en-US" sz="1800" dirty="0"/>
              <a:t>FDD LTE mode, the maximum quiet period is only </a:t>
            </a:r>
            <a:r>
              <a:rPr lang="en-US" sz="1800" i="1" dirty="0"/>
              <a:t>215 </a:t>
            </a:r>
            <a:r>
              <a:rPr lang="en-US" sz="1800" i="1" dirty="0" smtClean="0"/>
              <a:t>μsec </a:t>
            </a:r>
            <a:r>
              <a:rPr lang="en-US" sz="1800" dirty="0" smtClean="0"/>
              <a:t>(depicted here).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1800" dirty="0"/>
              <a:t>In the absence of data, or when subframes are intentionally muted, maximum LTE quiet period is </a:t>
            </a:r>
            <a:r>
              <a:rPr lang="en-US" sz="1800" i="1" dirty="0"/>
              <a:t>3 msec</a:t>
            </a:r>
            <a:r>
              <a:rPr lang="en-US" sz="1800" dirty="0"/>
              <a:t> in TD-LTE mode</a:t>
            </a:r>
            <a:r>
              <a:rPr lang="en-US" sz="1800" dirty="0" smtClean="0"/>
              <a:t>. </a:t>
            </a:r>
            <a:endParaRPr lang="en-US" sz="1800" dirty="0"/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5163" y="1988840"/>
            <a:ext cx="4435109" cy="32403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199483" y="5445224"/>
            <a:ext cx="35489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rgbClr val="0000FF"/>
                </a:solidFill>
              </a:rPr>
              <a:t>DL Control and Reference Signals</a:t>
            </a:r>
          </a:p>
          <a:p>
            <a:pPr algn="ctr"/>
            <a:r>
              <a:rPr lang="en-US" sz="1800" b="1" dirty="0" smtClean="0">
                <a:solidFill>
                  <a:srgbClr val="0000FF"/>
                </a:solidFill>
              </a:rPr>
              <a:t>(LTE FDD)</a:t>
            </a:r>
            <a:endParaRPr lang="en-US" sz="1800" b="1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36296" y="1412776"/>
            <a:ext cx="1383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00FF"/>
                </a:solidFill>
              </a:rPr>
              <a:t>quiet period</a:t>
            </a:r>
            <a:endParaRPr lang="en-US" sz="1800" b="1" dirty="0">
              <a:solidFill>
                <a:srgbClr val="0000FF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7452320" y="1772816"/>
            <a:ext cx="381000" cy="7620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13" name="Rounded Rectangle 12"/>
          <p:cNvSpPr/>
          <p:nvPr/>
        </p:nvSpPr>
        <p:spPr>
          <a:xfrm>
            <a:off x="1475656" y="5661248"/>
            <a:ext cx="5982733" cy="726610"/>
          </a:xfrm>
          <a:prstGeom prst="roundRect">
            <a:avLst/>
          </a:prstGeom>
          <a:gradFill rotWithShape="1">
            <a:gsLst>
              <a:gs pos="0">
                <a:srgbClr val="333399">
                  <a:shade val="51000"/>
                  <a:satMod val="130000"/>
                </a:srgbClr>
              </a:gs>
              <a:gs pos="80000">
                <a:srgbClr val="333399">
                  <a:shade val="93000"/>
                  <a:satMod val="130000"/>
                </a:srgbClr>
              </a:gs>
              <a:gs pos="100000">
                <a:srgbClr val="33339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cs typeface="Helvetica Neue"/>
              </a:rPr>
              <a:t>It will be difficult for Wi-Fi to grab the channel from LTE, and it will be at the discretion of the eNodeB scheduler</a:t>
            </a:r>
          </a:p>
        </p:txBody>
      </p:sp>
    </p:spTree>
    <p:extLst>
      <p:ext uri="{BB962C8B-B14F-4D97-AF65-F5344CB8AC3E}">
        <p14:creationId xmlns:p14="http://schemas.microsoft.com/office/powerpoint/2010/main" val="727501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Test Conditions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787653536"/>
              </p:ext>
            </p:extLst>
          </p:nvPr>
        </p:nvGraphicFramePr>
        <p:xfrm>
          <a:off x="251520" y="2023462"/>
          <a:ext cx="8695944" cy="34937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6126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51619"/>
            <a:ext cx="7770813" cy="1065213"/>
          </a:xfrm>
        </p:spPr>
        <p:txBody>
          <a:bodyPr/>
          <a:lstStyle/>
          <a:p>
            <a:r>
              <a:rPr lang="en-US" dirty="0"/>
              <a:t>802.11n Wi-Fi vs. Rel. 8 Downlink LTE Co-Channel 20 MHz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501008"/>
            <a:ext cx="4500293" cy="1224136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Wi</a:t>
            </a:r>
            <a:r>
              <a:rPr lang="en-US" dirty="0"/>
              <a:t>-Fi throughput diminishes as LTE transmission moves closer to Wi-Fi devices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grpSp>
        <p:nvGrpSpPr>
          <p:cNvPr id="40" name="Group 39"/>
          <p:cNvGrpSpPr/>
          <p:nvPr/>
        </p:nvGrpSpPr>
        <p:grpSpPr>
          <a:xfrm>
            <a:off x="179512" y="1655379"/>
            <a:ext cx="4530380" cy="1485589"/>
            <a:chOff x="152399" y="1174974"/>
            <a:chExt cx="4530380" cy="1485589"/>
          </a:xfrm>
        </p:grpSpPr>
        <p:sp>
          <p:nvSpPr>
            <p:cNvPr id="41" name="Rectangle 40"/>
            <p:cNvSpPr/>
            <p:nvPr/>
          </p:nvSpPr>
          <p:spPr>
            <a:xfrm>
              <a:off x="2308684" y="1550443"/>
              <a:ext cx="1970364" cy="111012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latin typeface="Avenir Next Regular"/>
                <a:cs typeface="Avenir Next Regular"/>
              </a:endParaRP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152399" y="1558002"/>
              <a:ext cx="1586433" cy="906042"/>
              <a:chOff x="144219" y="1491887"/>
              <a:chExt cx="1300346" cy="730291"/>
            </a:xfrm>
          </p:grpSpPr>
          <p:pic>
            <p:nvPicPr>
              <p:cNvPr id="53" name="Picture 52" descr="11954226271169522330transmission_tower_ante_01.svg.hi.png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232000" y="1753769"/>
                <a:ext cx="399479" cy="468409"/>
              </a:xfrm>
              <a:prstGeom prst="rect">
                <a:avLst/>
              </a:prstGeom>
            </p:spPr>
          </p:pic>
          <p:sp>
            <p:nvSpPr>
              <p:cNvPr id="54" name="TextBox 53"/>
              <p:cNvSpPr txBox="1"/>
              <p:nvPr/>
            </p:nvSpPr>
            <p:spPr>
              <a:xfrm>
                <a:off x="144219" y="1491887"/>
                <a:ext cx="1300346" cy="1984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err="1" smtClean="0">
                    <a:solidFill>
                      <a:srgbClr val="000000"/>
                    </a:solidFill>
                    <a:latin typeface="Avenir Next Regular"/>
                    <a:cs typeface="Avenir Next Regular"/>
                  </a:rPr>
                  <a:t>eNodeB</a:t>
                </a:r>
                <a:endParaRPr lang="en-US" sz="1000" dirty="0">
                  <a:solidFill>
                    <a:srgbClr val="000000"/>
                  </a:solidFill>
                  <a:latin typeface="Avenir Next Regular"/>
                  <a:cs typeface="Avenir Next Regular"/>
                </a:endParaRPr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2402791" y="1565560"/>
              <a:ext cx="1300346" cy="866344"/>
              <a:chOff x="2653067" y="1370951"/>
              <a:chExt cx="1300346" cy="866344"/>
            </a:xfrm>
          </p:grpSpPr>
          <p:pic>
            <p:nvPicPr>
              <p:cNvPr id="51" name="Picture 50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2723500" y="1595019"/>
                <a:ext cx="594860" cy="642276"/>
              </a:xfrm>
              <a:prstGeom prst="rect">
                <a:avLst/>
              </a:prstGeom>
            </p:spPr>
          </p:pic>
          <p:sp>
            <p:nvSpPr>
              <p:cNvPr id="52" name="TextBox 51"/>
              <p:cNvSpPr txBox="1"/>
              <p:nvPr/>
            </p:nvSpPr>
            <p:spPr>
              <a:xfrm>
                <a:off x="2653067" y="1370951"/>
                <a:ext cx="130034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>
                    <a:solidFill>
                      <a:srgbClr val="000000"/>
                    </a:solidFill>
                    <a:latin typeface="Avenir Next Regular"/>
                    <a:cs typeface="Avenir Next Regular"/>
                  </a:rPr>
                  <a:t>Wi-Fi AP</a:t>
                </a:r>
                <a:endParaRPr lang="en-US" sz="1000" dirty="0">
                  <a:solidFill>
                    <a:srgbClr val="000000"/>
                  </a:solidFill>
                  <a:latin typeface="Avenir Next Regular"/>
                  <a:cs typeface="Avenir Next Regular"/>
                </a:endParaRPr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3382433" y="1571208"/>
              <a:ext cx="1300346" cy="794580"/>
              <a:chOff x="4030903" y="1367127"/>
              <a:chExt cx="1300346" cy="794580"/>
            </a:xfrm>
          </p:grpSpPr>
          <p:pic>
            <p:nvPicPr>
              <p:cNvPr id="49" name="Picture 48" descr="smart-phone-icon.jpg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4248802" y="1617340"/>
                <a:ext cx="544367" cy="544367"/>
              </a:xfrm>
              <a:prstGeom prst="rect">
                <a:avLst/>
              </a:prstGeom>
            </p:spPr>
          </p:pic>
          <p:sp>
            <p:nvSpPr>
              <p:cNvPr id="50" name="TextBox 49"/>
              <p:cNvSpPr txBox="1"/>
              <p:nvPr/>
            </p:nvSpPr>
            <p:spPr>
              <a:xfrm>
                <a:off x="4030903" y="1367127"/>
                <a:ext cx="130034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>
                    <a:solidFill>
                      <a:srgbClr val="000000"/>
                    </a:solidFill>
                    <a:latin typeface="Avenir Next Regular"/>
                    <a:cs typeface="Avenir Next Regular"/>
                  </a:rPr>
                  <a:t>Wi-Fi Client</a:t>
                </a:r>
                <a:endParaRPr lang="en-US" sz="1000" dirty="0">
                  <a:solidFill>
                    <a:srgbClr val="000000"/>
                  </a:solidFill>
                  <a:latin typeface="Avenir Next Regular"/>
                  <a:cs typeface="Avenir Next Regular"/>
                </a:endParaRPr>
              </a:p>
            </p:txBody>
          </p:sp>
        </p:grpSp>
        <p:sp>
          <p:nvSpPr>
            <p:cNvPr id="45" name="TextBox 44"/>
            <p:cNvSpPr txBox="1"/>
            <p:nvPr/>
          </p:nvSpPr>
          <p:spPr>
            <a:xfrm>
              <a:off x="2419344" y="2406578"/>
              <a:ext cx="182254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rgbClr val="000000"/>
                  </a:solidFill>
                  <a:latin typeface="Avenir Next Regular"/>
                  <a:cs typeface="Avenir Next Regular"/>
                </a:rPr>
                <a:t>Locations Fixed</a:t>
              </a:r>
              <a:endParaRPr lang="en-US" sz="1000" dirty="0">
                <a:solidFill>
                  <a:srgbClr val="000000"/>
                </a:solidFill>
                <a:latin typeface="Avenir Next Regular"/>
                <a:cs typeface="Avenir Next Regular"/>
              </a:endParaRPr>
            </a:p>
          </p:txBody>
        </p:sp>
        <p:sp>
          <p:nvSpPr>
            <p:cNvPr id="46" name="Right Arrow 45"/>
            <p:cNvSpPr/>
            <p:nvPr/>
          </p:nvSpPr>
          <p:spPr>
            <a:xfrm>
              <a:off x="967698" y="1940820"/>
              <a:ext cx="1249355" cy="326706"/>
            </a:xfrm>
            <a:prstGeom prst="rightArrow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latin typeface="Avenir Next Regular"/>
                <a:cs typeface="Avenir Next Regular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79076" y="1174974"/>
              <a:ext cx="344742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0000"/>
                  </a:solidFill>
                  <a:latin typeface="Avenir Next Medium"/>
                  <a:cs typeface="Avenir Next Medium"/>
                </a:rPr>
                <a:t>Scenario Modeled in Lab Setup</a:t>
              </a:r>
              <a:endParaRPr lang="en-US" sz="1200" dirty="0">
                <a:solidFill>
                  <a:srgbClr val="000000"/>
                </a:solidFill>
                <a:latin typeface="Avenir Next Medium"/>
                <a:cs typeface="Avenir Next Medium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231753" y="2160357"/>
              <a:ext cx="182254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>
                  <a:solidFill>
                    <a:srgbClr val="000000"/>
                  </a:solidFill>
                  <a:latin typeface="Avenir Next Regular"/>
                  <a:cs typeface="Avenir Next Regular"/>
                </a:rPr>
                <a:t>Distance</a:t>
              </a:r>
              <a:endParaRPr lang="en-US" sz="1000" dirty="0">
                <a:solidFill>
                  <a:srgbClr val="000000"/>
                </a:solidFill>
                <a:latin typeface="Avenir Next Regular"/>
                <a:cs typeface="Avenir Next Regular"/>
              </a:endParaRP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5120299" y="1916832"/>
            <a:ext cx="40237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  <a:latin typeface="Avenir Next Medium"/>
                <a:cs typeface="Avenir Next Medium"/>
              </a:rPr>
              <a:t>LTE Interference Power </a:t>
            </a:r>
            <a:r>
              <a:rPr lang="en-US" sz="1200" dirty="0" smtClean="0">
                <a:solidFill>
                  <a:srgbClr val="000000"/>
                </a:solidFill>
                <a:latin typeface="Avenir Next Medium"/>
                <a:cs typeface="Avenir Next Medium"/>
              </a:rPr>
              <a:t>vs. Wi-Fi </a:t>
            </a:r>
            <a:r>
              <a:rPr lang="en-US" sz="1200" dirty="0">
                <a:solidFill>
                  <a:srgbClr val="000000"/>
                </a:solidFill>
                <a:latin typeface="Avenir Next Medium"/>
                <a:cs typeface="Avenir Next Medium"/>
              </a:rPr>
              <a:t>Throughput</a:t>
            </a:r>
            <a:r>
              <a:rPr lang="en-US" sz="1200" dirty="0" smtClean="0">
                <a:solidFill>
                  <a:srgbClr val="000000"/>
                </a:solidFill>
                <a:latin typeface="Avenir Next Medium"/>
                <a:cs typeface="Avenir Next Medium"/>
              </a:rPr>
              <a:t>*</a:t>
            </a:r>
            <a:endParaRPr lang="en-US" sz="1200" dirty="0">
              <a:solidFill>
                <a:srgbClr val="000000"/>
              </a:solidFill>
              <a:latin typeface="Avenir Next Medium"/>
              <a:cs typeface="Avenir Next Medium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139952" y="5517232"/>
            <a:ext cx="49423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Avenir Next Regular"/>
                <a:cs typeface="Avenir Next Regular"/>
              </a:rPr>
              <a:t>*Shape of curve dependent on device tested, trend is key take </a:t>
            </a:r>
            <a:r>
              <a:rPr lang="en-US" sz="1200" dirty="0" smtClean="0">
                <a:solidFill>
                  <a:srgbClr val="000000"/>
                </a:solidFill>
                <a:latin typeface="Avenir Next Regular"/>
                <a:cs typeface="Avenir Next Regular"/>
              </a:rPr>
              <a:t>away</a:t>
            </a:r>
            <a:endParaRPr lang="en-US" sz="1200" dirty="0">
              <a:solidFill>
                <a:srgbClr val="000000"/>
              </a:solidFill>
              <a:latin typeface="Avenir Next Regular"/>
              <a:cs typeface="Avenir Next Regular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79512" y="4653136"/>
            <a:ext cx="5436096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b="1" dirty="0">
                <a:solidFill>
                  <a:srgbClr val="000000"/>
                </a:solidFill>
              </a:rPr>
              <a:t>With LTE power at Wi-Fi client </a:t>
            </a:r>
            <a:r>
              <a:rPr lang="en-US" b="1" dirty="0" smtClean="0">
                <a:solidFill>
                  <a:srgbClr val="000000"/>
                </a:solidFill>
              </a:rPr>
              <a:t>energy detect </a:t>
            </a:r>
            <a:r>
              <a:rPr lang="en-US" b="1" dirty="0">
                <a:solidFill>
                  <a:srgbClr val="000000"/>
                </a:solidFill>
              </a:rPr>
              <a:t>threshold, throughput approaches zero</a:t>
            </a:r>
          </a:p>
        </p:txBody>
      </p:sp>
      <p:sp>
        <p:nvSpPr>
          <p:cNvPr id="2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  <p:graphicFrame>
        <p:nvGraphicFramePr>
          <p:cNvPr id="27" name="Chart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4755111"/>
              </p:ext>
            </p:extLst>
          </p:nvPr>
        </p:nvGraphicFramePr>
        <p:xfrm>
          <a:off x="5077729" y="1700808"/>
          <a:ext cx="4066271" cy="3442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312343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Coexistence with Duty Cycle LTE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4149080"/>
            <a:ext cx="8136904" cy="2016224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000" dirty="0"/>
              <a:t>One popular concept for spectrum sharing is Duty Cycling</a:t>
            </a:r>
          </a:p>
          <a:p>
            <a:pPr lvl="1">
              <a:buFont typeface="Arial"/>
              <a:buChar char="•"/>
            </a:pPr>
            <a:r>
              <a:rPr lang="en-US" sz="1600" dirty="0"/>
              <a:t>Allow LTE to occupy the channel for fixed (or semi dynamic) percentage of time for each period </a:t>
            </a:r>
          </a:p>
          <a:p>
            <a:pPr>
              <a:buFont typeface="Arial"/>
              <a:buChar char="•"/>
            </a:pPr>
            <a:r>
              <a:rPr lang="en-US" sz="2000" dirty="0" smtClean="0"/>
              <a:t>Selection </a:t>
            </a:r>
            <a:r>
              <a:rPr lang="en-US" sz="2000" dirty="0"/>
              <a:t>of the period (in milliseconds) is critical to the performance on Wi-Fi network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grpSp>
        <p:nvGrpSpPr>
          <p:cNvPr id="20" name="Group 19"/>
          <p:cNvGrpSpPr/>
          <p:nvPr/>
        </p:nvGrpSpPr>
        <p:grpSpPr>
          <a:xfrm>
            <a:off x="539552" y="1628800"/>
            <a:ext cx="7924800" cy="2133600"/>
            <a:chOff x="762000" y="971550"/>
            <a:chExt cx="7924800" cy="2133600"/>
          </a:xfrm>
        </p:grpSpPr>
        <p:cxnSp>
          <p:nvCxnSpPr>
            <p:cNvPr id="21" name="Straight Arrow Connector 20"/>
            <p:cNvCxnSpPr/>
            <p:nvPr/>
          </p:nvCxnSpPr>
          <p:spPr>
            <a:xfrm>
              <a:off x="914400" y="2038350"/>
              <a:ext cx="75438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1"/>
            <p:cNvSpPr/>
            <p:nvPr/>
          </p:nvSpPr>
          <p:spPr>
            <a:xfrm>
              <a:off x="880555" y="1504950"/>
              <a:ext cx="1981200" cy="533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LTE On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842955" y="1504950"/>
              <a:ext cx="1981200" cy="533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LTE On</a:t>
              </a:r>
              <a:endParaRPr lang="en-US" dirty="0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2861755" y="1771650"/>
              <a:ext cx="19812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3128455" y="1364529"/>
              <a:ext cx="1447800" cy="397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400" dirty="0" smtClean="0">
                  <a:solidFill>
                    <a:srgbClr val="000000"/>
                  </a:solidFill>
                </a:rPr>
                <a:t>LTE Off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>
              <a:off x="880555" y="1352550"/>
              <a:ext cx="39624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2137854" y="971550"/>
              <a:ext cx="1864505" cy="397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400" dirty="0" smtClean="0">
                  <a:solidFill>
                    <a:srgbClr val="000000"/>
                  </a:solidFill>
                </a:rPr>
                <a:t>Duty Cycle Period</a:t>
              </a:r>
            </a:p>
          </p:txBody>
        </p:sp>
        <p:sp>
          <p:nvSpPr>
            <p:cNvPr id="28" name="Text Placeholder 2"/>
            <p:cNvSpPr txBox="1">
              <a:spLocks/>
            </p:cNvSpPr>
            <p:nvPr/>
          </p:nvSpPr>
          <p:spPr bwMode="auto">
            <a:xfrm>
              <a:off x="762000" y="2495550"/>
              <a:ext cx="2218311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>
              <a:lvl1pPr marL="2286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Arial" charset="0"/>
                <a:buChar char="•"/>
                <a:defRPr sz="2400" b="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1pPr>
              <a:lvl2pPr marL="463550" indent="-2381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50000"/>
                <a:buFont typeface="Wingdings 2" pitchFamily="18" charset="2"/>
                <a:buChar char=""/>
                <a:defRPr sz="20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2pPr>
              <a:lvl3pPr marL="688975" indent="-2254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Arial" charset="0"/>
                <a:buChar char="•"/>
                <a:defRPr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3pPr>
              <a:lvl4pPr marL="914400" indent="-2254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itchFamily="2" charset="2"/>
                <a:buChar char="q"/>
                <a:defRPr sz="16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4pPr>
              <a:lvl5pPr marL="1139825" indent="-2254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Wingdings" pitchFamily="2" charset="2"/>
                <a:buChar char="§"/>
                <a:defRPr sz="16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charset="0"/>
                <a:buNone/>
              </a:pPr>
              <a:r>
                <a:rPr lang="en-US" sz="1400" dirty="0" smtClean="0"/>
                <a:t>Duty Cycle:</a:t>
              </a:r>
            </a:p>
            <a:p>
              <a:pPr marL="0" indent="0" algn="ctr">
                <a:buFont typeface="Arial" charset="0"/>
                <a:buNone/>
              </a:pPr>
              <a:r>
                <a:rPr lang="en-US" sz="1400" dirty="0" smtClean="0"/>
                <a:t>% of cycle LTE is active</a:t>
              </a:r>
              <a:endParaRPr lang="en-US" sz="1400" dirty="0"/>
            </a:p>
          </p:txBody>
        </p:sp>
        <p:sp>
          <p:nvSpPr>
            <p:cNvPr id="29" name="Right Brace 28"/>
            <p:cNvSpPr/>
            <p:nvPr/>
          </p:nvSpPr>
          <p:spPr>
            <a:xfrm rot="5400000">
              <a:off x="1718755" y="1352550"/>
              <a:ext cx="304800" cy="1981200"/>
            </a:xfrm>
            <a:prstGeom prst="rightBrace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001000" y="2038350"/>
              <a:ext cx="685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000000"/>
                  </a:solidFill>
                </a:rPr>
                <a:t>time</a:t>
              </a:r>
              <a:endParaRPr lang="en-US" sz="1600" dirty="0">
                <a:solidFill>
                  <a:srgbClr val="000000"/>
                </a:solidFill>
              </a:endParaRPr>
            </a:p>
          </p:txBody>
        </p:sp>
        <p:cxnSp>
          <p:nvCxnSpPr>
            <p:cNvPr id="31" name="Elbow Connector 30"/>
            <p:cNvCxnSpPr/>
            <p:nvPr/>
          </p:nvCxnSpPr>
          <p:spPr>
            <a:xfrm rot="10800000">
              <a:off x="3852355" y="2114550"/>
              <a:ext cx="990600" cy="685800"/>
            </a:xfrm>
            <a:prstGeom prst="bentConnector3">
              <a:avLst>
                <a:gd name="adj1" fmla="val 99586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 Placeholder 2"/>
            <p:cNvSpPr txBox="1">
              <a:spLocks/>
            </p:cNvSpPr>
            <p:nvPr/>
          </p:nvSpPr>
          <p:spPr bwMode="auto">
            <a:xfrm>
              <a:off x="4690555" y="2419350"/>
              <a:ext cx="2218311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>
              <a:lvl1pPr marL="2286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Arial" charset="0"/>
                <a:buChar char="•"/>
                <a:defRPr sz="2400" b="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1pPr>
              <a:lvl2pPr marL="463550" indent="-2381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50000"/>
                <a:buFont typeface="Wingdings 2" pitchFamily="18" charset="2"/>
                <a:buChar char=""/>
                <a:defRPr sz="20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2pPr>
              <a:lvl3pPr marL="688975" indent="-2254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Arial" charset="0"/>
                <a:buChar char="•"/>
                <a:defRPr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3pPr>
              <a:lvl4pPr marL="914400" indent="-2254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itchFamily="2" charset="2"/>
                <a:buChar char="q"/>
                <a:defRPr sz="16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4pPr>
              <a:lvl5pPr marL="1139825" indent="-2254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Wingdings" pitchFamily="2" charset="2"/>
                <a:buChar char="§"/>
                <a:defRPr sz="16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charset="0"/>
                <a:buNone/>
              </a:pPr>
              <a:r>
                <a:rPr lang="en-US" sz="1400" dirty="0" smtClean="0"/>
                <a:t>Wi-Fi access gaps </a:t>
              </a:r>
            </a:p>
            <a:p>
              <a:pPr marL="0" indent="0" algn="ctr">
                <a:buFont typeface="Arial" charset="0"/>
                <a:buNone/>
              </a:pPr>
              <a:r>
                <a:rPr lang="en-US" sz="1400" dirty="0"/>
                <a:t>w</a:t>
              </a:r>
              <a:r>
                <a:rPr lang="en-US" sz="1400" dirty="0" smtClean="0"/>
                <a:t>hen LTE is off</a:t>
              </a:r>
            </a:p>
          </p:txBody>
        </p:sp>
        <p:cxnSp>
          <p:nvCxnSpPr>
            <p:cNvPr id="33" name="Elbow Connector 32"/>
            <p:cNvCxnSpPr/>
            <p:nvPr/>
          </p:nvCxnSpPr>
          <p:spPr>
            <a:xfrm rot="10800000" flipH="1">
              <a:off x="6824155" y="2114550"/>
              <a:ext cx="990600" cy="685800"/>
            </a:xfrm>
            <a:prstGeom prst="bentConnector3">
              <a:avLst>
                <a:gd name="adj1" fmla="val 99586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1013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Duty Cycle Approach- Wi-Fi Throughput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040" y="1988840"/>
            <a:ext cx="4221823" cy="2376264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200" dirty="0" smtClean="0"/>
              <a:t>Wi</a:t>
            </a:r>
            <a:r>
              <a:rPr lang="en-US" sz="2200" dirty="0"/>
              <a:t>-Fi throughput is consistent across LTE higher cycle periods</a:t>
            </a:r>
          </a:p>
          <a:p>
            <a:pPr>
              <a:buFont typeface="Arial"/>
              <a:buChar char="•"/>
            </a:pPr>
            <a:r>
              <a:rPr lang="en-US" sz="2200" dirty="0"/>
              <a:t>Wi-Fi gets &lt;1Mbps for 10ms / 70% </a:t>
            </a:r>
            <a:r>
              <a:rPr lang="en-US" sz="2200" dirty="0" smtClean="0"/>
              <a:t>case</a:t>
            </a:r>
          </a:p>
          <a:p>
            <a:pPr lvl="1">
              <a:buFont typeface="Arial"/>
              <a:buChar char="•"/>
            </a:pPr>
            <a:r>
              <a:rPr lang="en-US" sz="1800" dirty="0" smtClean="0">
                <a:cs typeface="+mn-cs"/>
              </a:rPr>
              <a:t>Same </a:t>
            </a:r>
            <a:r>
              <a:rPr lang="en-US" sz="1800" dirty="0">
                <a:cs typeface="+mn-cs"/>
              </a:rPr>
              <a:t>as TD-LTE w/ 3 </a:t>
            </a:r>
            <a:r>
              <a:rPr lang="en-US" sz="1800" dirty="0" err="1">
                <a:cs typeface="+mn-cs"/>
              </a:rPr>
              <a:t>ms</a:t>
            </a:r>
            <a:r>
              <a:rPr lang="en-US" sz="1800" dirty="0">
                <a:cs typeface="+mn-cs"/>
              </a:rPr>
              <a:t> quiet period configuration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96" y="2060848"/>
            <a:ext cx="5416031" cy="3888432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8169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Duty Cycle Approach- Wi-Fi </a:t>
            </a:r>
            <a:r>
              <a:rPr lang="en-US" dirty="0" smtClean="0"/>
              <a:t>Delay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2711" y="2052091"/>
            <a:ext cx="3635897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Light </a:t>
            </a:r>
            <a:r>
              <a:rPr lang="en-US" dirty="0"/>
              <a:t>load Wi-Fi 95th percentile delay shows the real impact of duty cycle </a:t>
            </a:r>
            <a:r>
              <a:rPr lang="en-US" dirty="0" smtClean="0"/>
              <a:t>period</a:t>
            </a:r>
          </a:p>
          <a:p>
            <a:pPr lvl="1">
              <a:buFont typeface="Arial"/>
              <a:buChar char="•"/>
            </a:pPr>
            <a:r>
              <a:rPr lang="en-US" sz="2000" dirty="0" smtClean="0">
                <a:cs typeface="+mn-cs"/>
              </a:rPr>
              <a:t>Delay </a:t>
            </a:r>
            <a:r>
              <a:rPr lang="en-US" sz="2000" dirty="0">
                <a:cs typeface="+mn-cs"/>
              </a:rPr>
              <a:t>increases 20x, 40x, 60x or more</a:t>
            </a:r>
          </a:p>
          <a:p>
            <a:pPr>
              <a:buFont typeface="Arial"/>
              <a:buChar char="•"/>
            </a:pPr>
            <a:r>
              <a:rPr lang="en-US" dirty="0"/>
              <a:t>Mean delay follows same trend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6607570" y="2192141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96" y="1340768"/>
            <a:ext cx="6073544" cy="4536504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7970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ableLabs1">
    <a:dk1>
      <a:srgbClr val="0C0C0C"/>
    </a:dk1>
    <a:lt1>
      <a:sysClr val="window" lastClr="FFFFFF"/>
    </a:lt1>
    <a:dk2>
      <a:srgbClr val="7F7F7F"/>
    </a:dk2>
    <a:lt2>
      <a:srgbClr val="D8D8D8"/>
    </a:lt2>
    <a:accent1>
      <a:srgbClr val="2C75B2"/>
    </a:accent1>
    <a:accent2>
      <a:srgbClr val="48C0D8"/>
    </a:accent2>
    <a:accent3>
      <a:srgbClr val="3F3F3F"/>
    </a:accent3>
    <a:accent4>
      <a:srgbClr val="7F7F7F"/>
    </a:accent4>
    <a:accent5>
      <a:srgbClr val="BDE05A"/>
    </a:accent5>
    <a:accent6>
      <a:srgbClr val="FFD72D"/>
    </a:accent6>
    <a:hlink>
      <a:srgbClr val="000000"/>
    </a:hlink>
    <a:folHlink>
      <a:srgbClr val="A5A5A5"/>
    </a:folHlink>
  </a:clrScheme>
  <a:fontScheme name="CableLabs2">
    <a:majorFont>
      <a:latin typeface="TitilliumText22L Rg"/>
      <a:ea typeface=""/>
      <a:cs typeface=""/>
    </a:majorFont>
    <a:minorFont>
      <a:latin typeface="TitilliumText22L Rg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802-11-Submission.potx</Template>
  <TotalTime>5769</TotalTime>
  <Words>1000</Words>
  <Application>Microsoft Macintosh PowerPoint</Application>
  <PresentationFormat>On-screen Show (4:3)</PresentationFormat>
  <Paragraphs>145</Paragraphs>
  <Slides>12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802-11-Submission</vt:lpstr>
      <vt:lpstr>Coexistence Requirements of 802.11 WLAN and LTE in Unlicensed  Spectrum</vt:lpstr>
      <vt:lpstr>Abstract</vt:lpstr>
      <vt:lpstr>Background</vt:lpstr>
      <vt:lpstr>LTE Quiet Period</vt:lpstr>
      <vt:lpstr>Lab Test Conditions</vt:lpstr>
      <vt:lpstr>802.11n Wi-Fi vs. Rel. 8 Downlink LTE Co-Channel 20 MHz </vt:lpstr>
      <vt:lpstr>Coexistence with Duty Cycle LTE</vt:lpstr>
      <vt:lpstr>Duty Cycle Approach- Wi-Fi Throughput</vt:lpstr>
      <vt:lpstr>Duty Cycle Approach- Wi-Fi Delay</vt:lpstr>
      <vt:lpstr>Coexistence Requirements</vt:lpstr>
      <vt:lpstr>Straw Poll</vt:lpstr>
      <vt:lpstr>References</vt:lpstr>
    </vt:vector>
  </TitlesOfParts>
  <Manager/>
  <Company>InterDigital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LTE-U Coexistence Mechanisms</dc:title>
  <dc:subject/>
  <dc:creator>Ron Murias</dc:creator>
  <cp:keywords/>
  <dc:description/>
  <cp:lastModifiedBy>Alireza Babaei</cp:lastModifiedBy>
  <cp:revision>151</cp:revision>
  <cp:lastPrinted>1601-01-01T00:00:00Z</cp:lastPrinted>
  <dcterms:created xsi:type="dcterms:W3CDTF">2014-04-14T10:59:07Z</dcterms:created>
  <dcterms:modified xsi:type="dcterms:W3CDTF">2014-07-16T00:35:43Z</dcterms:modified>
  <cp:category/>
</cp:coreProperties>
</file>