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0"/>
  </p:notesMasterIdLst>
  <p:handoutMasterIdLst>
    <p:handoutMasterId r:id="rId21"/>
  </p:handoutMasterIdLst>
  <p:sldIdLst>
    <p:sldId id="529" r:id="rId2"/>
    <p:sldId id="514" r:id="rId3"/>
    <p:sldId id="571" r:id="rId4"/>
    <p:sldId id="570" r:id="rId5"/>
    <p:sldId id="572" r:id="rId6"/>
    <p:sldId id="564" r:id="rId7"/>
    <p:sldId id="565" r:id="rId8"/>
    <p:sldId id="578" r:id="rId9"/>
    <p:sldId id="573" r:id="rId10"/>
    <p:sldId id="577" r:id="rId11"/>
    <p:sldId id="566" r:id="rId12"/>
    <p:sldId id="580" r:id="rId13"/>
    <p:sldId id="579" r:id="rId14"/>
    <p:sldId id="569" r:id="rId15"/>
    <p:sldId id="574" r:id="rId16"/>
    <p:sldId id="575" r:id="rId17"/>
    <p:sldId id="576" r:id="rId18"/>
    <p:sldId id="54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3399FF"/>
    <a:srgbClr val="FFFF00"/>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64" d="100"/>
          <a:sy n="64" d="100"/>
        </p:scale>
        <p:origin x="-126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563434" y="240268"/>
            <a:ext cx="3257494"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802.11-14/0818r0</a:t>
            </a:r>
            <a:endParaRPr lang="en-US" altLang="ko-KR" sz="1600" b="1" dirty="0">
              <a:ea typeface="굴림" pitchFamily="34" charset="-127"/>
            </a:endParaRPr>
          </a:p>
        </p:txBody>
      </p:sp>
      <p:sp>
        <p:nvSpPr>
          <p:cNvPr id="11" name="Rectangle 10"/>
          <p:cNvSpPr/>
          <p:nvPr userDrawn="1"/>
        </p:nvSpPr>
        <p:spPr>
          <a:xfrm>
            <a:off x="366089" y="271046"/>
            <a:ext cx="102303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July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Synchronization Requirements </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2014-07-14</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370840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Kaibo</a:t>
                      </a:r>
                      <a:r>
                        <a:rPr lang="en-US" sz="1600" baseline="0" dirty="0" smtClean="0">
                          <a:solidFill>
                            <a:schemeClr val="tx1"/>
                          </a:solidFill>
                        </a:rPr>
                        <a:t> </a:t>
                      </a:r>
                      <a:r>
                        <a:rPr lang="en-US" sz="1600" baseline="0" dirty="0" err="1" smtClean="0">
                          <a:solidFill>
                            <a:schemeClr val="tx1"/>
                          </a:solidFill>
                        </a:rPr>
                        <a:t>T</a:t>
                      </a:r>
                      <a:r>
                        <a:rPr lang="en-US" sz="1600" dirty="0" err="1" smtClean="0">
                          <a:solidFill>
                            <a:schemeClr val="tx1"/>
                          </a:solidFill>
                        </a:rPr>
                        <a:t>ian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tian.kaibo@zte.com.cn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dirty="0" smtClean="0">
                          <a:solidFill>
                            <a:schemeClr val="tx1"/>
                          </a:solidFill>
                        </a:rPr>
                        <a:t> </a:t>
                      </a:r>
                      <a:r>
                        <a:rPr lang="en-US" sz="160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Meng</a:t>
                      </a:r>
                      <a:r>
                        <a:rPr lang="en-US" sz="1600" dirty="0" smtClean="0">
                          <a:solidFill>
                            <a:schemeClr val="tx1"/>
                          </a:solidFill>
                        </a:rPr>
                        <a:t> Yang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yangmeng1@catr.cn</a:t>
                      </a: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Jiadong</a:t>
                      </a:r>
                      <a:r>
                        <a:rPr lang="en-US" sz="1600" baseline="0" dirty="0" smtClean="0">
                          <a:solidFill>
                            <a:schemeClr val="tx1"/>
                          </a:solidFill>
                        </a:rPr>
                        <a:t> Du</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smtClean="0">
                          <a:solidFill>
                            <a:schemeClr val="tx1"/>
                          </a:solidFill>
                        </a:rPr>
                        <a:t>dujiadong@catr.cn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1905000"/>
          </a:xfrm>
        </p:spPr>
        <p:txBody>
          <a:bodyPr lIns="91440" tIns="0" bIns="0"/>
          <a:lstStyle/>
          <a:p>
            <a:r>
              <a:rPr lang="en-US" dirty="0" smtClean="0"/>
              <a:t>IEEE 802.11 Timing Requirements</a:t>
            </a:r>
          </a:p>
          <a:p>
            <a:pPr lvl="1"/>
            <a:r>
              <a:rPr lang="en-US" dirty="0" smtClean="0"/>
              <a:t>Assume to use parameters defined in current IEEE 802.11 spec</a:t>
            </a:r>
          </a:p>
          <a:p>
            <a:pPr lvl="2"/>
            <a:r>
              <a:rPr lang="en-US" dirty="0" smtClean="0"/>
              <a:t>In </a:t>
            </a:r>
            <a:r>
              <a:rPr lang="en-US" dirty="0" err="1" smtClean="0"/>
              <a:t>TGn</a:t>
            </a:r>
            <a:r>
              <a:rPr lang="en-US" dirty="0" smtClean="0"/>
              <a:t> and </a:t>
            </a:r>
            <a:r>
              <a:rPr lang="en-US" dirty="0" err="1" smtClean="0"/>
              <a:t>TGac</a:t>
            </a:r>
            <a:r>
              <a:rPr lang="en-US" dirty="0" smtClean="0"/>
              <a:t>, the GI (or CP) of symbol is defined as 0.8us.</a:t>
            </a:r>
          </a:p>
          <a:p>
            <a:pPr lvl="1"/>
            <a:r>
              <a:rPr lang="en-US" dirty="0" smtClean="0"/>
              <a:t>Channel Models A-E used for indoor [5].</a:t>
            </a:r>
            <a:endParaRPr lang="en-US" sz="1800" dirty="0" smtClean="0"/>
          </a:p>
          <a:p>
            <a:pPr lvl="1"/>
            <a:r>
              <a:rPr lang="en-US" dirty="0" smtClean="0"/>
              <a:t>Timing synchronization error tolerance may be related to GI (or CP). </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graphicFrame>
        <p:nvGraphicFramePr>
          <p:cNvPr id="5" name="Table 4"/>
          <p:cNvGraphicFramePr>
            <a:graphicFrameLocks noGrp="1"/>
          </p:cNvGraphicFramePr>
          <p:nvPr/>
        </p:nvGraphicFramePr>
        <p:xfrm>
          <a:off x="533401" y="3474720"/>
          <a:ext cx="8153399" cy="2763520"/>
        </p:xfrm>
        <a:graphic>
          <a:graphicData uri="http://schemas.openxmlformats.org/drawingml/2006/table">
            <a:tbl>
              <a:tblPr firstRow="1" bandRow="1">
                <a:tableStyleId>{5C22544A-7EE6-4342-B048-85BDC9FD1C3A}</a:tableStyleId>
              </a:tblPr>
              <a:tblGrid>
                <a:gridCol w="2277677"/>
                <a:gridCol w="1183672"/>
                <a:gridCol w="1153783"/>
                <a:gridCol w="1153783"/>
                <a:gridCol w="1153783"/>
                <a:gridCol w="1230701"/>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a:r>
                        <a:rPr lang="en-US" dirty="0" smtClean="0">
                          <a:solidFill>
                            <a:schemeClr val="tx1"/>
                          </a:solidFill>
                        </a:rPr>
                        <a:t>Channel Model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 of clusters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 tap</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2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2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3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4 taps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RMS Delay Spread (ns)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30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50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Max delay (ns)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80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200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390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730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Max</a:t>
                      </a:r>
                      <a:r>
                        <a:rPr lang="en-US" baseline="0" dirty="0" smtClean="0"/>
                        <a:t> </a:t>
                      </a:r>
                      <a:r>
                        <a:rPr lang="en-US" dirty="0" smtClean="0"/>
                        <a:t>Cell Size (CP = 800ns)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120m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108m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90m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61m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3048000"/>
          </a:xfrm>
        </p:spPr>
        <p:txBody>
          <a:bodyPr lIns="91440" tIns="0" bIns="0"/>
          <a:lstStyle/>
          <a:p>
            <a:r>
              <a:rPr lang="en-US" dirty="0" smtClean="0"/>
              <a:t>IEEE 802.11 Timing Requirements</a:t>
            </a:r>
          </a:p>
          <a:p>
            <a:pPr lvl="1"/>
            <a:r>
              <a:rPr lang="en-US" dirty="0" smtClean="0"/>
              <a:t>IEEE 802.11 does not define the timing synchronization requirement between STA and AP.</a:t>
            </a:r>
          </a:p>
          <a:p>
            <a:pPr lvl="1"/>
            <a:r>
              <a:rPr lang="en-US" dirty="0" smtClean="0"/>
              <a:t>The timing synchronization error between the AP and STAs will reduce the delay tolerance in GI/CP for multi-path protection.  The more error in the timing synchronization, the less multi-path tolerance.  The longer CP, the loose timing synchronization requirement, but it would reduce the efficiency.</a:t>
            </a:r>
          </a:p>
          <a:p>
            <a:pPr lvl="1">
              <a:buNone/>
            </a:pPr>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cxnSp>
        <p:nvCxnSpPr>
          <p:cNvPr id="7" name="Straight Arrow Connector 6"/>
          <p:cNvCxnSpPr/>
          <p:nvPr/>
        </p:nvCxnSpPr>
        <p:spPr bwMode="auto">
          <a:xfrm>
            <a:off x="838200" y="6096000"/>
            <a:ext cx="7620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Rectangle 9"/>
          <p:cNvSpPr/>
          <p:nvPr/>
        </p:nvSpPr>
        <p:spPr bwMode="auto">
          <a:xfrm>
            <a:off x="1447800" y="5791200"/>
            <a:ext cx="1905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CP</a:t>
            </a:r>
          </a:p>
        </p:txBody>
      </p:sp>
      <p:sp>
        <p:nvSpPr>
          <p:cNvPr id="11" name="Rectangle 10"/>
          <p:cNvSpPr/>
          <p:nvPr/>
        </p:nvSpPr>
        <p:spPr bwMode="auto">
          <a:xfrm>
            <a:off x="3352800" y="5791200"/>
            <a:ext cx="2514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3" name="Straight Connector 12"/>
          <p:cNvCxnSpPr/>
          <p:nvPr/>
        </p:nvCxnSpPr>
        <p:spPr bwMode="auto">
          <a:xfrm>
            <a:off x="1447800" y="5181600"/>
            <a:ext cx="0" cy="1143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352800" y="5181600"/>
            <a:ext cx="0" cy="1143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Arrow Connector 15"/>
          <p:cNvCxnSpPr/>
          <p:nvPr/>
        </p:nvCxnSpPr>
        <p:spPr bwMode="auto">
          <a:xfrm>
            <a:off x="1447800" y="5486400"/>
            <a:ext cx="7620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17" name="Straight Connector 16"/>
          <p:cNvCxnSpPr/>
          <p:nvPr/>
        </p:nvCxnSpPr>
        <p:spPr bwMode="auto">
          <a:xfrm>
            <a:off x="2209800" y="5334000"/>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Arrow Connector 18"/>
          <p:cNvCxnSpPr/>
          <p:nvPr/>
        </p:nvCxnSpPr>
        <p:spPr bwMode="auto">
          <a:xfrm>
            <a:off x="2209800" y="5486400"/>
            <a:ext cx="11430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22" name="TextBox 21"/>
          <p:cNvSpPr txBox="1"/>
          <p:nvPr/>
        </p:nvSpPr>
        <p:spPr>
          <a:xfrm>
            <a:off x="1143000" y="4611469"/>
            <a:ext cx="1295400" cy="646331"/>
          </a:xfrm>
          <a:prstGeom prst="rect">
            <a:avLst/>
          </a:prstGeom>
          <a:noFill/>
        </p:spPr>
        <p:txBody>
          <a:bodyPr wrap="square" rtlCol="0">
            <a:spAutoFit/>
          </a:bodyPr>
          <a:lstStyle/>
          <a:p>
            <a:pPr algn="ctr"/>
            <a:r>
              <a:rPr lang="en-US" dirty="0" smtClean="0"/>
              <a:t>Timing Synchronization </a:t>
            </a:r>
          </a:p>
          <a:p>
            <a:pPr algn="ctr"/>
            <a:r>
              <a:rPr lang="en-US" dirty="0" smtClean="0"/>
              <a:t>Error</a:t>
            </a:r>
            <a:endParaRPr lang="en-US" dirty="0"/>
          </a:p>
        </p:txBody>
      </p:sp>
      <p:sp>
        <p:nvSpPr>
          <p:cNvPr id="25" name="TextBox 24"/>
          <p:cNvSpPr txBox="1"/>
          <p:nvPr/>
        </p:nvSpPr>
        <p:spPr>
          <a:xfrm>
            <a:off x="2286000" y="4980801"/>
            <a:ext cx="990600" cy="276999"/>
          </a:xfrm>
          <a:prstGeom prst="rect">
            <a:avLst/>
          </a:prstGeom>
          <a:noFill/>
        </p:spPr>
        <p:txBody>
          <a:bodyPr wrap="square" rtlCol="0">
            <a:spAutoFit/>
          </a:bodyPr>
          <a:lstStyle/>
          <a:p>
            <a:pPr algn="ctr"/>
            <a:r>
              <a:rPr lang="en-US" dirty="0" smtClean="0"/>
              <a:t>Max delay</a:t>
            </a:r>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r>
              <a:rPr lang="en-US" dirty="0" smtClean="0"/>
              <a:t>3GPP LTE Timing Requirements [7]</a:t>
            </a:r>
          </a:p>
          <a:p>
            <a:pPr lvl="1"/>
            <a:r>
              <a:rPr lang="en-US" sz="2400" dirty="0" smtClean="0"/>
              <a:t>For UL-MIMO </a:t>
            </a:r>
          </a:p>
          <a:p>
            <a:pPr lvl="2"/>
            <a:r>
              <a:rPr lang="en-US" sz="2200" dirty="0" smtClean="0"/>
              <a:t>For UE(s) with multiple transmit antenna connectors, the Time Alignment Error (TAE) shall not exceed 130 ns.</a:t>
            </a:r>
          </a:p>
          <a:p>
            <a:pPr lvl="1">
              <a:buNone/>
            </a:pPr>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Timing Synchronization Analysis</a:t>
            </a:r>
            <a:endParaRPr lang="en-US" dirty="0"/>
          </a:p>
        </p:txBody>
      </p:sp>
      <p:sp>
        <p:nvSpPr>
          <p:cNvPr id="3" name="Content Placeholder 2"/>
          <p:cNvSpPr>
            <a:spLocks noGrp="1"/>
          </p:cNvSpPr>
          <p:nvPr>
            <p:ph idx="1"/>
          </p:nvPr>
        </p:nvSpPr>
        <p:spPr>
          <a:xfrm>
            <a:off x="381000" y="1447800"/>
            <a:ext cx="8153400" cy="1143000"/>
          </a:xfrm>
        </p:spPr>
        <p:txBody>
          <a:bodyPr lIns="91440" tIns="0" bIns="0"/>
          <a:lstStyle/>
          <a:p>
            <a:r>
              <a:rPr lang="en-US" dirty="0" smtClean="0"/>
              <a:t>UL Timing Difference Impact on PER-SNR</a:t>
            </a:r>
          </a:p>
          <a:p>
            <a:pPr lvl="1"/>
            <a:r>
              <a:rPr lang="en-US" dirty="0" smtClean="0"/>
              <a:t>[6] also simulated the cases for different timing error to impact the PER-SNR curves </a:t>
            </a:r>
          </a:p>
          <a:p>
            <a:pPr lvl="1">
              <a:buNone/>
            </a:pPr>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13</a:t>
            </a:fld>
            <a:endParaRPr lang="en-US" dirty="0"/>
          </a:p>
        </p:txBody>
      </p:sp>
      <p:pic>
        <p:nvPicPr>
          <p:cNvPr id="15" name="Picture 8"/>
          <p:cNvPicPr>
            <a:picLocks noChangeAspect="1" noChangeArrowheads="1"/>
          </p:cNvPicPr>
          <p:nvPr/>
        </p:nvPicPr>
        <p:blipFill>
          <a:blip r:embed="rId2" cstate="print"/>
          <a:srcRect/>
          <a:stretch>
            <a:fillRect/>
          </a:stretch>
        </p:blipFill>
        <p:spPr bwMode="auto">
          <a:xfrm>
            <a:off x="3438587" y="2209800"/>
            <a:ext cx="5705413" cy="4267200"/>
          </a:xfrm>
          <a:prstGeom prst="rect">
            <a:avLst/>
          </a:prstGeom>
          <a:noFill/>
          <a:ln w="9525">
            <a:noFill/>
            <a:miter lim="800000"/>
            <a:headEnd/>
            <a:tailEnd/>
          </a:ln>
        </p:spPr>
      </p:pic>
      <p:sp>
        <p:nvSpPr>
          <p:cNvPr id="18" name="Content Placeholder 2"/>
          <p:cNvSpPr txBox="1">
            <a:spLocks/>
          </p:cNvSpPr>
          <p:nvPr/>
        </p:nvSpPr>
        <p:spPr bwMode="auto">
          <a:xfrm>
            <a:off x="533400" y="2819400"/>
            <a:ext cx="3048000" cy="3200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AP has 8 antennas,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6 STAs with single stream uplink</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MMSE with ideal training but with pilot phase tracking per client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1000B packets, 64-QAM, rate 5/6, channel D-NLOS</a:t>
            </a:r>
          </a:p>
          <a:p>
            <a:pPr marL="742950" lvl="1" indent="-285750" eaLnBrk="1" hangingPunct="1">
              <a:spcBef>
                <a:spcPct val="20000"/>
              </a:spcBef>
              <a:buFontTx/>
              <a:buChar char="–"/>
            </a:pPr>
            <a:r>
              <a:rPr lang="en-US" sz="1600" kern="0" dirty="0" smtClean="0">
                <a:latin typeface="Calibri" pitchFamily="34" charset="0"/>
                <a:cs typeface="Calibri" pitchFamily="34" charset="0"/>
              </a:rPr>
              <a:t>Timing differences</a:t>
            </a:r>
          </a:p>
          <a:p>
            <a:pPr marL="742950" lvl="1" indent="-285750" eaLnBrk="1" hangingPunct="1">
              <a:spcBef>
                <a:spcPct val="20000"/>
              </a:spcBef>
            </a:pPr>
            <a:r>
              <a:rPr lang="en-US" sz="1600" kern="0" dirty="0" smtClean="0">
                <a:latin typeface="Calibri" pitchFamily="34" charset="0"/>
                <a:cs typeface="Calibri" pitchFamily="34" charset="0"/>
              </a:rPr>
              <a:t>	 a) 0,    	b) 200ns, </a:t>
            </a:r>
          </a:p>
          <a:p>
            <a:pPr marL="742950" lvl="1" indent="-285750" eaLnBrk="1" hangingPunct="1">
              <a:spcBef>
                <a:spcPct val="20000"/>
              </a:spcBef>
            </a:pPr>
            <a:r>
              <a:rPr lang="en-US" sz="1600" kern="0" dirty="0" smtClean="0">
                <a:latin typeface="Calibri" pitchFamily="34" charset="0"/>
                <a:cs typeface="Calibri" pitchFamily="34" charset="0"/>
              </a:rPr>
              <a:t> 	 c) 400ns, 	d) 600ns</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Proposal-2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Timing Synchronization Requirement </a:t>
            </a:r>
          </a:p>
          <a:p>
            <a:pPr lvl="1"/>
            <a:r>
              <a:rPr lang="en-US" sz="2400" dirty="0" smtClean="0"/>
              <a:t>We suggest to define the time synchronization requirement as </a:t>
            </a:r>
          </a:p>
          <a:p>
            <a:pPr lvl="2"/>
            <a:r>
              <a:rPr lang="en-US" sz="2400" dirty="0" smtClean="0">
                <a:solidFill>
                  <a:srgbClr val="FF0000"/>
                </a:solidFill>
              </a:rPr>
              <a:t>The symbol timing synchronization between the transmit symbol boundary of STA and the received symbol boundary from the AP shall be aligned within the M ns (TBD) for the current CP length defined in IEEE 802.11.  </a:t>
            </a:r>
          </a:p>
          <a:p>
            <a:pPr lvl="2"/>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14</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Summary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Benefits of Control Frequency/Timing Sync Errors </a:t>
            </a:r>
          </a:p>
          <a:p>
            <a:pPr marL="685800" lvl="3" indent="-342900"/>
            <a:r>
              <a:rPr lang="en-US" sz="2400" dirty="0" smtClean="0"/>
              <a:t>Improve the system performance (SINR, PER)</a:t>
            </a:r>
          </a:p>
          <a:p>
            <a:pPr marL="685800" lvl="3" indent="-342900"/>
            <a:r>
              <a:rPr lang="en-US" sz="2400" dirty="0" smtClean="0"/>
              <a:t>Improve the multipath tolerance in OFDM system </a:t>
            </a:r>
          </a:p>
          <a:p>
            <a:pPr marL="685800" lvl="3" indent="-342900"/>
            <a:endParaRPr lang="en-US" sz="2400" dirty="0" smtClean="0"/>
          </a:p>
          <a:p>
            <a:pPr marL="342900" lvl="2" indent="-342900"/>
            <a:r>
              <a:rPr lang="en-US" sz="2400" b="1" dirty="0" smtClean="0">
                <a:ea typeface="+mn-ea"/>
              </a:rPr>
              <a:t>We suggest to define requirements for synchronization</a:t>
            </a:r>
          </a:p>
          <a:p>
            <a:pPr lvl="1"/>
            <a:r>
              <a:rPr lang="en-US" sz="2400" dirty="0" smtClean="0"/>
              <a:t>The carrier frequency synchronization error between the carrier frequency of STA and the carrier frequency received from the AP shall be within </a:t>
            </a:r>
            <a:r>
              <a:rPr lang="en-US" sz="2400" dirty="0" smtClean="0">
                <a:solidFill>
                  <a:srgbClr val="FF0000"/>
                </a:solidFill>
              </a:rPr>
              <a:t>N% (TBD) </a:t>
            </a:r>
            <a:r>
              <a:rPr lang="en-US" sz="2400" dirty="0" smtClean="0"/>
              <a:t>of sub-carrier space.</a:t>
            </a:r>
          </a:p>
          <a:p>
            <a:pPr lvl="1"/>
            <a:r>
              <a:rPr lang="en-US" sz="2400" dirty="0" smtClean="0"/>
              <a:t>The transmit time measured at the STA antenna port shall be aligned with the symbol boundary of received frame from AP within </a:t>
            </a:r>
            <a:r>
              <a:rPr lang="en-US" sz="2400" dirty="0" smtClean="0">
                <a:solidFill>
                  <a:srgbClr val="FF0000"/>
                </a:solidFill>
              </a:rPr>
              <a:t>M ns (TBD). </a:t>
            </a:r>
            <a:r>
              <a:rPr lang="en-US" sz="2400"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15</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 – 1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Do you support to add in FRD the requirement about the residual error of frequency synchronization between the carrier frequency of STA and the carrier frequency received from the AP?</a:t>
            </a:r>
          </a:p>
          <a:p>
            <a:pPr marL="342900" lvl="2" indent="-342900"/>
            <a:endParaRPr lang="en-US" sz="2400" b="1" dirty="0" smtClean="0">
              <a:ea typeface="+mn-ea"/>
            </a:endParaRPr>
          </a:p>
          <a:p>
            <a:pPr marL="685800" lvl="3" indent="-342900"/>
            <a:r>
              <a:rPr lang="en-US" sz="2200" b="1" dirty="0" smtClean="0">
                <a:ea typeface="+mn-ea"/>
              </a:rPr>
              <a:t>Yes:</a:t>
            </a:r>
          </a:p>
          <a:p>
            <a:pPr marL="685800" lvl="3" indent="-342900"/>
            <a:r>
              <a:rPr lang="en-US" sz="2200" b="1" dirty="0" smtClean="0">
                <a:ea typeface="+mn-ea"/>
              </a:rPr>
              <a:t>No:</a:t>
            </a:r>
          </a:p>
          <a:p>
            <a:pPr marL="685800" lvl="3" indent="-342900"/>
            <a:r>
              <a:rPr lang="en-US" sz="2200" b="1" dirty="0" smtClean="0">
                <a:ea typeface="+mn-ea"/>
              </a:rPr>
              <a:t>Abstain:</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16</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 – 2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Do you support to add in FRD the requirement about the transmit timing alignment with the symbol boundary of received frame from AP? </a:t>
            </a:r>
          </a:p>
          <a:p>
            <a:pPr marL="342900" lvl="2" indent="-342900"/>
            <a:endParaRPr lang="en-US" sz="2400" b="1" dirty="0" smtClean="0">
              <a:ea typeface="+mn-ea"/>
            </a:endParaRPr>
          </a:p>
          <a:p>
            <a:pPr marL="685800" lvl="3" indent="-342900"/>
            <a:r>
              <a:rPr lang="en-US" sz="2200" b="1" dirty="0" smtClean="0"/>
              <a:t>Yes</a:t>
            </a:r>
          </a:p>
          <a:p>
            <a:pPr marL="685800" lvl="3" indent="-342900"/>
            <a:r>
              <a:rPr lang="en-US" sz="2200" b="1" dirty="0" smtClean="0"/>
              <a:t>No:</a:t>
            </a:r>
          </a:p>
          <a:p>
            <a:pPr marL="685800" lvl="3" indent="-342900"/>
            <a:r>
              <a:rPr lang="en-US" sz="2200" b="1" dirty="0" smtClean="0"/>
              <a:t>Abstain:  </a:t>
            </a:r>
          </a:p>
          <a:p>
            <a:pPr marL="342900" lvl="2" indent="-342900"/>
            <a:endParaRPr lang="en-US" sz="2400" b="1"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17</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AutoNum type="arabicPeriod"/>
            </a:pPr>
            <a:r>
              <a:rPr lang="en-US" sz="1800" b="0" dirty="0" smtClean="0"/>
              <a:t>T </a:t>
            </a:r>
            <a:r>
              <a:rPr lang="en-US" sz="1800" b="0" dirty="0" err="1" smtClean="0"/>
              <a:t>Pollet</a:t>
            </a:r>
            <a:r>
              <a:rPr lang="en-US" sz="1800" b="0" dirty="0" smtClean="0"/>
              <a:t>,  M. etc.  “BER Sensitivity of OFDM Systems to Carrier Frequency Offset and Wiener Phase Noise”,  IEEE Transactions on </a:t>
            </a:r>
            <a:r>
              <a:rPr lang="en-US" sz="1800" b="0" dirty="0" err="1" smtClean="0"/>
              <a:t>Communiucations</a:t>
            </a:r>
            <a:r>
              <a:rPr lang="en-US" sz="1800" b="0" dirty="0" smtClean="0"/>
              <a:t>, </a:t>
            </a:r>
            <a:r>
              <a:rPr lang="en-US" sz="1800" b="0" dirty="0" err="1" smtClean="0"/>
              <a:t>Vol</a:t>
            </a:r>
            <a:r>
              <a:rPr lang="en-US" sz="1800" b="0" dirty="0" smtClean="0"/>
              <a:t> 43, Issue 2, Part 3, February, March, April 1995, pp. 191-193 </a:t>
            </a:r>
          </a:p>
          <a:p>
            <a:pPr marL="457200" indent="-457200">
              <a:buAutoNum type="arabicPeriod"/>
            </a:pPr>
            <a:r>
              <a:rPr lang="en-US" sz="1800" b="0" dirty="0" smtClean="0"/>
              <a:t>Ting-Jung Liang, etc. “Synchronization in OFDM-based WLAN with Transmit and Receive Diversities”, </a:t>
            </a:r>
          </a:p>
          <a:p>
            <a:pPr marL="457200" indent="-457200">
              <a:buAutoNum type="arabicPeriod"/>
            </a:pPr>
            <a:r>
              <a:rPr lang="en-US" sz="1800" b="0" dirty="0" err="1" smtClean="0"/>
              <a:t>Juha</a:t>
            </a:r>
            <a:r>
              <a:rPr lang="en-US" sz="1800" b="0" dirty="0" smtClean="0"/>
              <a:t> </a:t>
            </a:r>
            <a:r>
              <a:rPr lang="en-US" sz="1800" b="0" dirty="0" err="1" smtClean="0"/>
              <a:t>Heiskala</a:t>
            </a:r>
            <a:r>
              <a:rPr lang="en-US" sz="1800" b="0" dirty="0" smtClean="0"/>
              <a:t>, etc.  OFDM Wireless LANs: A Theoretical and </a:t>
            </a:r>
            <a:r>
              <a:rPr lang="en-US" sz="1800" b="0" dirty="0" err="1" smtClean="0"/>
              <a:t>Practival</a:t>
            </a:r>
            <a:r>
              <a:rPr lang="en-US" sz="1800" b="0" dirty="0" smtClean="0"/>
              <a:t> Guide.</a:t>
            </a:r>
          </a:p>
          <a:p>
            <a:pPr marL="457200" indent="-457200">
              <a:buFontTx/>
              <a:buAutoNum type="arabicPeriod"/>
            </a:pPr>
            <a:r>
              <a:rPr lang="en-US" sz="1800" b="0" dirty="0" smtClean="0"/>
              <a:t>IEEE 802.11  Specification</a:t>
            </a:r>
          </a:p>
          <a:p>
            <a:pPr marL="457200" indent="-457200">
              <a:buAutoNum type="arabicPeriod"/>
            </a:pPr>
            <a:r>
              <a:rPr lang="en-US" sz="1800" b="0" dirty="0" smtClean="0"/>
              <a:t>IEEE 802.11 11-03-0940-04-000n-tgn-channel-models</a:t>
            </a:r>
          </a:p>
          <a:p>
            <a:pPr marL="457200" indent="-457200">
              <a:buAutoNum type="arabicPeriod"/>
            </a:pPr>
            <a:r>
              <a:rPr lang="en-US" sz="1800" b="0" dirty="0" smtClean="0"/>
              <a:t>IEEE 802.11 11-09-1036-00-00ac-uplink-mu-mimo-sensitivity-to-power-differences-and-synchronization-errors</a:t>
            </a:r>
          </a:p>
          <a:p>
            <a:pPr marL="457200" indent="-457200">
              <a:buAutoNum type="arabicPeriod"/>
            </a:pPr>
            <a:r>
              <a:rPr lang="en-US" sz="1800" b="0" dirty="0" smtClean="0"/>
              <a:t>3GPP TS 36.101</a:t>
            </a:r>
          </a:p>
          <a:p>
            <a:pPr marL="457200" indent="-457200">
              <a:buAutoNum type="arabicPeriod"/>
            </a:pPr>
            <a:r>
              <a:rPr lang="en-US" sz="1800" b="0" dirty="0" smtClean="0"/>
              <a:t>IEEE 802.11 11-13-1388-00-0hew-ul-mu-transmission</a:t>
            </a:r>
          </a:p>
          <a:p>
            <a:pPr marL="457200" indent="-457200">
              <a:buAutoNum type="arabicPeriod"/>
            </a:pPr>
            <a:r>
              <a:rPr lang="en-US" sz="1800" b="0" dirty="0" smtClean="0"/>
              <a:t>IEEE 802.11 11-09-0852-00-00ac-ul-mu-mimo-for-11ac</a:t>
            </a:r>
          </a:p>
          <a:p>
            <a:pPr marL="457200" indent="-457200">
              <a:buAutoNum type="arabicPeriod"/>
            </a:pPr>
            <a:r>
              <a:rPr lang="en-US" sz="1800" b="0" dirty="0" smtClean="0"/>
              <a:t>IEEE 802.11 11-14-0616-00-00ax-CSMA-enhancement-suggestion</a:t>
            </a:r>
            <a:endParaRPr lang="en-US" sz="1800" b="0"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18</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The synchronization between AP and multiple STAs is needed for some features, like UL OFDMA, UL MU MIMO and code based contention to improve the spectrum efficiency.</a:t>
            </a:r>
          </a:p>
          <a:p>
            <a:r>
              <a:rPr lang="en-US" b="0" dirty="0" smtClean="0"/>
              <a:t>This contribution analyzes the frequency and timing synchronization via comparing the results from difference source and the similar requirements from LTE, and suggests  some synchronization requirements in IEEE 802.11 AX specification. </a:t>
            </a:r>
          </a:p>
          <a:p>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Overview</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OFDM system is sensitive to synchronization error. Therefore some features require synchronization error between multiple STAs and AP within a given threshold.  </a:t>
            </a:r>
          </a:p>
          <a:p>
            <a:pPr lvl="1"/>
            <a:r>
              <a:rPr lang="en-US" dirty="0" smtClean="0"/>
              <a:t>UL MU OFDMA [8]</a:t>
            </a:r>
          </a:p>
          <a:p>
            <a:pPr lvl="1"/>
            <a:r>
              <a:rPr lang="en-US" dirty="0" smtClean="0"/>
              <a:t>UL MU MIMO [9]</a:t>
            </a:r>
          </a:p>
          <a:p>
            <a:pPr lvl="1"/>
            <a:r>
              <a:rPr lang="en-US" dirty="0" smtClean="0"/>
              <a:t>Enhancement of CSMA/CA [10]</a:t>
            </a:r>
          </a:p>
          <a:p>
            <a:r>
              <a:rPr lang="en-US" b="0" dirty="0" smtClean="0"/>
              <a:t>Synchronization requirements contain two aspects: </a:t>
            </a:r>
          </a:p>
          <a:p>
            <a:pPr lvl="1"/>
            <a:r>
              <a:rPr lang="en-US" b="0" dirty="0" smtClean="0"/>
              <a:t>frequency synchronization and</a:t>
            </a:r>
          </a:p>
          <a:p>
            <a:pPr lvl="1"/>
            <a:r>
              <a:rPr lang="en-US" b="0" dirty="0" smtClean="0"/>
              <a:t>timing synchronization.</a:t>
            </a:r>
          </a:p>
          <a:p>
            <a:r>
              <a:rPr lang="en-US" b="0" dirty="0" smtClean="0"/>
              <a:t>Synchronization error would impact system performance. </a:t>
            </a:r>
            <a:r>
              <a:rPr lang="en-US" dirty="0" smtClean="0"/>
              <a:t> </a:t>
            </a:r>
          </a:p>
          <a:p>
            <a:r>
              <a:rPr lang="en-US" b="0" dirty="0" smtClean="0"/>
              <a:t>Each wireless specification needs to give its synchronization requirements so as to achieve the expected system performance in the wireless transmission.   </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Impact by Frequency Synchronization Error</a:t>
            </a:r>
            <a:endParaRPr lang="en-US" dirty="0"/>
          </a:p>
        </p:txBody>
      </p:sp>
      <p:sp>
        <p:nvSpPr>
          <p:cNvPr id="3" name="Content Placeholder 2"/>
          <p:cNvSpPr>
            <a:spLocks noGrp="1"/>
          </p:cNvSpPr>
          <p:nvPr>
            <p:ph idx="1"/>
          </p:nvPr>
        </p:nvSpPr>
        <p:spPr>
          <a:xfrm>
            <a:off x="381000" y="1447800"/>
            <a:ext cx="8153400" cy="2057400"/>
          </a:xfrm>
        </p:spPr>
        <p:txBody>
          <a:bodyPr lIns="91440" tIns="0" bIns="0"/>
          <a:lstStyle/>
          <a:p>
            <a:r>
              <a:rPr lang="en-US" dirty="0" smtClean="0"/>
              <a:t>SNR Degradation </a:t>
            </a:r>
          </a:p>
          <a:p>
            <a:pPr lvl="1"/>
            <a:r>
              <a:rPr lang="en-US" dirty="0" smtClean="0"/>
              <a:t> </a:t>
            </a:r>
            <a:r>
              <a:rPr lang="en-US" sz="1800" dirty="0" smtClean="0"/>
              <a:t>[1], [2] and [4] give the overall impact on SNR for relative small frequency errors. The degradation could be formulated by</a:t>
            </a:r>
          </a:p>
          <a:p>
            <a:pPr lvl="2"/>
            <a:r>
              <a:rPr lang="en-US" sz="1600" dirty="0" err="1" smtClean="0"/>
              <a:t>SNR</a:t>
            </a:r>
            <a:r>
              <a:rPr lang="en-US" sz="1600" baseline="-25000" dirty="0" err="1" smtClean="0"/>
              <a:t>loss</a:t>
            </a:r>
            <a:r>
              <a:rPr lang="en-US" sz="1100" dirty="0" smtClean="0"/>
              <a:t> </a:t>
            </a:r>
            <a:r>
              <a:rPr lang="en-US" sz="1600" dirty="0" smtClean="0"/>
              <a:t>= 10 (</a:t>
            </a:r>
            <a:r>
              <a:rPr lang="el-GR" sz="1600" dirty="0" smtClean="0"/>
              <a:t>π</a:t>
            </a:r>
            <a:r>
              <a:rPr lang="en-US" sz="1600" dirty="0" err="1" smtClean="0"/>
              <a:t>Tf</a:t>
            </a:r>
            <a:r>
              <a:rPr lang="el-GR" sz="1600" baseline="-25000" dirty="0" smtClean="0"/>
              <a:t>Δ</a:t>
            </a:r>
            <a:r>
              <a:rPr lang="en-US" sz="1600" dirty="0" smtClean="0"/>
              <a:t>)</a:t>
            </a:r>
            <a:r>
              <a:rPr lang="en-US" sz="1600" baseline="30000" dirty="0" smtClean="0"/>
              <a:t>2</a:t>
            </a:r>
            <a:r>
              <a:rPr lang="en-US" sz="1600" dirty="0" smtClean="0"/>
              <a:t>E</a:t>
            </a:r>
            <a:r>
              <a:rPr lang="en-US" sz="1600" baseline="-25000" dirty="0" smtClean="0"/>
              <a:t>s </a:t>
            </a:r>
            <a:r>
              <a:rPr lang="en-US" sz="1600" dirty="0" smtClean="0"/>
              <a:t>/(3ln10) N</a:t>
            </a:r>
            <a:r>
              <a:rPr lang="en-US" sz="1600" baseline="-25000" dirty="0" smtClean="0"/>
              <a:t>0 </a:t>
            </a:r>
            <a:r>
              <a:rPr lang="en-US" sz="1600" dirty="0" smtClean="0"/>
              <a:t>(dB)</a:t>
            </a:r>
          </a:p>
          <a:p>
            <a:pPr lvl="1"/>
            <a:r>
              <a:rPr lang="en-US" sz="1800" dirty="0" smtClean="0"/>
              <a:t>From the analysis, 1% frequency synchronization error will cause 0.5dB SNR degradation at 64 QAM, or 10-4 BER.</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pic>
        <p:nvPicPr>
          <p:cNvPr id="35" name="Picture 2"/>
          <p:cNvPicPr>
            <a:picLocks noChangeAspect="1" noChangeArrowheads="1"/>
          </p:cNvPicPr>
          <p:nvPr/>
        </p:nvPicPr>
        <p:blipFill>
          <a:blip r:embed="rId2" cstate="print"/>
          <a:srcRect/>
          <a:stretch>
            <a:fillRect/>
          </a:stretch>
        </p:blipFill>
        <p:spPr bwMode="auto">
          <a:xfrm>
            <a:off x="4953000" y="3445790"/>
            <a:ext cx="3962400" cy="295501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rot="10800000">
            <a:off x="904874" y="3352800"/>
            <a:ext cx="3971925" cy="3108005"/>
          </a:xfrm>
          <a:prstGeom prst="rect">
            <a:avLst/>
          </a:prstGeom>
          <a:noFill/>
          <a:ln w="9525">
            <a:noFill/>
            <a:miter lim="800000"/>
            <a:headEnd/>
            <a:tailEnd/>
          </a:ln>
        </p:spPr>
      </p:pic>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657600" y="2206171"/>
            <a:ext cx="5486400" cy="4194629"/>
          </a:xfrm>
          <a:prstGeom prst="rect">
            <a:avLst/>
          </a:prstGeom>
          <a:noFill/>
          <a:ln w="9525">
            <a:noFill/>
            <a:miter lim="800000"/>
            <a:headEnd/>
            <a:tailEnd/>
          </a:ln>
        </p:spPr>
      </p:pic>
      <p:sp>
        <p:nvSpPr>
          <p:cNvPr id="2" name="Title 1"/>
          <p:cNvSpPr>
            <a:spLocks noGrp="1"/>
          </p:cNvSpPr>
          <p:nvPr>
            <p:ph type="title"/>
          </p:nvPr>
        </p:nvSpPr>
        <p:spPr>
          <a:xfrm>
            <a:off x="381000" y="609600"/>
            <a:ext cx="8305800" cy="762000"/>
          </a:xfrm>
        </p:spPr>
        <p:txBody>
          <a:bodyPr/>
          <a:lstStyle/>
          <a:p>
            <a:r>
              <a:rPr lang="en-US" dirty="0" smtClean="0"/>
              <a:t>Impact by Frequency Synchronization Error</a:t>
            </a:r>
            <a:endParaRPr lang="en-US" dirty="0"/>
          </a:p>
        </p:txBody>
      </p:sp>
      <p:sp>
        <p:nvSpPr>
          <p:cNvPr id="3" name="Content Placeholder 2"/>
          <p:cNvSpPr>
            <a:spLocks noGrp="1"/>
          </p:cNvSpPr>
          <p:nvPr>
            <p:ph idx="1"/>
          </p:nvPr>
        </p:nvSpPr>
        <p:spPr>
          <a:xfrm>
            <a:off x="381000" y="1447800"/>
            <a:ext cx="3657600" cy="4800600"/>
          </a:xfrm>
        </p:spPr>
        <p:txBody>
          <a:bodyPr lIns="91440" tIns="0" bIns="0"/>
          <a:lstStyle/>
          <a:p>
            <a:r>
              <a:rPr lang="en-US" dirty="0" smtClean="0"/>
              <a:t>Constellation Rotation  </a:t>
            </a:r>
          </a:p>
          <a:p>
            <a:pPr lvl="1"/>
            <a:r>
              <a:rPr lang="en-US" dirty="0" smtClean="0"/>
              <a:t>Frequency synchronization errors will cause constellation rotation, especially in long frame transmission</a:t>
            </a:r>
          </a:p>
          <a:p>
            <a:pPr lvl="1"/>
            <a:r>
              <a:rPr lang="en-US" sz="1800" dirty="0" smtClean="0"/>
              <a:t>[3] shows the constellation rotation in 10 received symbols at frequency 1% synchronization errors.</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Frequency Synchronization Analysis</a:t>
            </a:r>
            <a:endParaRPr lang="en-US" dirty="0"/>
          </a:p>
        </p:txBody>
      </p:sp>
      <p:sp>
        <p:nvSpPr>
          <p:cNvPr id="3" name="Content Placeholder 2"/>
          <p:cNvSpPr>
            <a:spLocks noGrp="1"/>
          </p:cNvSpPr>
          <p:nvPr>
            <p:ph idx="1"/>
          </p:nvPr>
        </p:nvSpPr>
        <p:spPr>
          <a:xfrm>
            <a:off x="381000" y="1447800"/>
            <a:ext cx="8153400" cy="1219200"/>
          </a:xfrm>
        </p:spPr>
        <p:txBody>
          <a:bodyPr/>
          <a:lstStyle/>
          <a:p>
            <a:r>
              <a:rPr lang="en-US" dirty="0" smtClean="0"/>
              <a:t>IEEE802.11 High Throughput PHY Specification [4]</a:t>
            </a:r>
          </a:p>
          <a:p>
            <a:pPr lvl="1"/>
            <a:r>
              <a:rPr lang="en-US" dirty="0" smtClean="0"/>
              <a:t>But it does not define the requirement for the frequency synchronization error between carrier frequency of STA and AP.</a:t>
            </a:r>
          </a:p>
        </p:txBody>
      </p:sp>
      <p:graphicFrame>
        <p:nvGraphicFramePr>
          <p:cNvPr id="7" name="Table 6"/>
          <p:cNvGraphicFramePr>
            <a:graphicFrameLocks noGrp="1"/>
          </p:cNvGraphicFramePr>
          <p:nvPr/>
        </p:nvGraphicFramePr>
        <p:xfrm>
          <a:off x="304801" y="2918653"/>
          <a:ext cx="8534398" cy="1958147"/>
        </p:xfrm>
        <a:graphic>
          <a:graphicData uri="http://schemas.openxmlformats.org/drawingml/2006/table">
            <a:tbl>
              <a:tblPr firstRow="1" bandRow="1">
                <a:tableStyleId>{00A15C55-8517-42AA-B614-E9B94910E393}</a:tableStyleId>
              </a:tblPr>
              <a:tblGrid>
                <a:gridCol w="2663602"/>
                <a:gridCol w="2935398"/>
                <a:gridCol w="2935398"/>
              </a:tblGrid>
              <a:tr h="403667">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449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Transmit center frequency and symbol clock frequency tolerance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20 </a:t>
                      </a:r>
                      <a:r>
                        <a:rPr kumimoji="0" lang="en-US" sz="16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for 5GHz band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25 </a:t>
                      </a:r>
                      <a:r>
                        <a:rPr kumimoji="0" lang="en-US" sz="16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for 2.4GHz band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±100 KHz  = 31% error of subcarrier spacing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±60 KHz  = 19% error of subcarrier spacing </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Subcarrier spacing = 312.5 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Frequency Synchronization Analysis</a:t>
            </a:r>
            <a:endParaRPr lang="en-US" dirty="0"/>
          </a:p>
        </p:txBody>
      </p:sp>
      <p:sp>
        <p:nvSpPr>
          <p:cNvPr id="3" name="Content Placeholder 2"/>
          <p:cNvSpPr>
            <a:spLocks noGrp="1"/>
          </p:cNvSpPr>
          <p:nvPr>
            <p:ph idx="1"/>
          </p:nvPr>
        </p:nvSpPr>
        <p:spPr>
          <a:xfrm>
            <a:off x="381000" y="1447800"/>
            <a:ext cx="8153400" cy="609600"/>
          </a:xfrm>
        </p:spPr>
        <p:txBody>
          <a:bodyPr/>
          <a:lstStyle/>
          <a:p>
            <a:r>
              <a:rPr lang="en-US" dirty="0" smtClean="0"/>
              <a:t>3GPP Frequency Synchronization [7]</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graphicFrame>
        <p:nvGraphicFramePr>
          <p:cNvPr id="7" name="Table 6"/>
          <p:cNvGraphicFramePr>
            <a:graphicFrameLocks noGrp="1"/>
          </p:cNvGraphicFramePr>
          <p:nvPr/>
        </p:nvGraphicFramePr>
        <p:xfrm>
          <a:off x="381001" y="2135505"/>
          <a:ext cx="8382000" cy="4189095"/>
        </p:xfrm>
        <a:graphic>
          <a:graphicData uri="http://schemas.openxmlformats.org/drawingml/2006/table">
            <a:tbl>
              <a:tblPr firstRow="1" bandRow="1">
                <a:tableStyleId>{00A15C55-8517-42AA-B614-E9B94910E393}</a:tableStyleId>
              </a:tblPr>
              <a:tblGrid>
                <a:gridCol w="1775012"/>
                <a:gridCol w="4778187"/>
                <a:gridCol w="1828801"/>
              </a:tblGrid>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normalizeH="0" baseline="0" dirty="0" smtClean="0">
                          <a:ln>
                            <a:noFill/>
                          </a:ln>
                          <a:solidFill>
                            <a:srgbClr val="000000"/>
                          </a:solidFill>
                          <a:effectLst/>
                          <a:latin typeface="Times New Roman" pitchFamily="18" charset="0"/>
                          <a:ea typeface="MS PGothic" pitchFamily="34" charset="-128"/>
                          <a:cs typeface="+mn-cs"/>
                        </a:rPr>
                        <a:t>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BS Frequency Tolerance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±0.05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(wide area BS)</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±0.10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(local area BS)</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±0.25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(home 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±100 Hz  = 0.6%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±200 Hz  = 1.3%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±500 Hz  = 3%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error of subcarrier spacing (15KHz)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Frequency Tolerance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carrier frequency shall be accurate to within ±0.1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observed over a period of one time slot (0.5 ms) compared to the carrier frequency received from the E-UTRA Node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Intra-band contiguous carrier aggregation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modulated carrier frequencies per band shall be accurate to within ±0.1 </a:t>
                      </a:r>
                      <a:r>
                        <a:rPr kumimoji="0" lang="en-US" sz="1400" b="0" i="0" u="none" strike="noStrike" kern="1200" cap="none" normalizeH="0" baseline="0" dirty="0" err="1" smtClean="0">
                          <a:ln>
                            <a:noFill/>
                          </a:ln>
                          <a:solidFill>
                            <a:srgbClr val="000000"/>
                          </a:solidFill>
                          <a:effectLst/>
                          <a:latin typeface="Times New Roman" pitchFamily="18" charset="0"/>
                          <a:ea typeface="MS PGothic" pitchFamily="34" charset="-128"/>
                          <a:cs typeface="+mn-cs"/>
                        </a:rPr>
                        <a:t>ppm</a:t>
                      </a: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 observed over a period of one timeslot compared to the carrier frequency of primary component carrier received from the E-UTRA in the corresponding band.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UL-MIMO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rPr>
                        <a:t>UE modulated carrier frequency at each transmit antenna connector shall be accurate to within ±0.1 PPM observed over a period of one time slot (0.5 ms) compared to the carrier frequency received from the E-UTRA Node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MS PGothic" pitchFamily="34"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Frequency Synchronization Analysis</a:t>
            </a:r>
            <a:endParaRPr lang="en-US" dirty="0"/>
          </a:p>
        </p:txBody>
      </p:sp>
      <p:sp>
        <p:nvSpPr>
          <p:cNvPr id="3" name="Content Placeholder 2"/>
          <p:cNvSpPr>
            <a:spLocks noGrp="1"/>
          </p:cNvSpPr>
          <p:nvPr>
            <p:ph idx="1"/>
          </p:nvPr>
        </p:nvSpPr>
        <p:spPr>
          <a:xfrm>
            <a:off x="381000" y="1447800"/>
            <a:ext cx="8153400" cy="1219200"/>
          </a:xfrm>
        </p:spPr>
        <p:txBody>
          <a:bodyPr/>
          <a:lstStyle/>
          <a:p>
            <a:r>
              <a:rPr lang="en-US" dirty="0" smtClean="0"/>
              <a:t>Frequency Synchronization  Tolerance </a:t>
            </a:r>
          </a:p>
          <a:p>
            <a:pPr lvl="1"/>
            <a:r>
              <a:rPr lang="en-US" dirty="0" smtClean="0"/>
              <a:t>[6] presented the simulation result on the impact of PER-SNR by UL frequency difference among STAs.</a:t>
            </a:r>
          </a:p>
        </p:txBody>
      </p:sp>
      <p:sp>
        <p:nvSpPr>
          <p:cNvPr id="11"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pic>
        <p:nvPicPr>
          <p:cNvPr id="6" name="Picture 7"/>
          <p:cNvPicPr>
            <a:picLocks noChangeAspect="1" noChangeArrowheads="1"/>
          </p:cNvPicPr>
          <p:nvPr/>
        </p:nvPicPr>
        <p:blipFill>
          <a:blip r:embed="rId2" cstate="print"/>
          <a:srcRect/>
          <a:stretch>
            <a:fillRect/>
          </a:stretch>
        </p:blipFill>
        <p:spPr bwMode="auto">
          <a:xfrm>
            <a:off x="3810000" y="2590800"/>
            <a:ext cx="5257800" cy="3932421"/>
          </a:xfrm>
          <a:prstGeom prst="rect">
            <a:avLst/>
          </a:prstGeom>
          <a:noFill/>
          <a:ln w="9525">
            <a:noFill/>
            <a:miter lim="800000"/>
            <a:headEnd/>
            <a:tailEnd/>
          </a:ln>
        </p:spPr>
      </p:pic>
      <p:sp>
        <p:nvSpPr>
          <p:cNvPr id="8" name="Content Placeholder 2"/>
          <p:cNvSpPr txBox="1">
            <a:spLocks/>
          </p:cNvSpPr>
          <p:nvPr/>
        </p:nvSpPr>
        <p:spPr bwMode="auto">
          <a:xfrm>
            <a:off x="533400" y="2819400"/>
            <a:ext cx="3048000" cy="3200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AP has 8 antennas,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6 STAs with single stream uplink</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MMSE with ideal training but with pilot phase tracking per client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1000B packets, 64-QAM, rate 5/6, channel D-NLOS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Frequency errors </a:t>
            </a:r>
            <a:endParaRPr lang="en-US" sz="1600" kern="0" dirty="0" smtClean="0">
              <a:latin typeface="Calibri" pitchFamily="34" charset="0"/>
              <a:cs typeface="Calibri" pitchFamily="34" charset="0"/>
            </a:endParaRPr>
          </a:p>
          <a:p>
            <a:pPr marL="742950" marR="0" lvl="1" indent="-285750" algn="l" defTabSz="914400" rtl="0" eaLnBrk="1" fontAlgn="base" latinLnBrk="0" hangingPunct="1">
              <a:lnSpc>
                <a:spcPct val="100000"/>
              </a:lnSpc>
              <a:spcBef>
                <a:spcPct val="20000"/>
              </a:spcBef>
              <a:spcAft>
                <a:spcPct val="0"/>
              </a:spcAft>
              <a:buClrTx/>
              <a:buSzTx/>
              <a:tabLst/>
              <a:defRPr/>
            </a:pP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	a) 0,         	b) 2 kHz, </a:t>
            </a:r>
          </a:p>
          <a:p>
            <a:pPr marL="742950" marR="0" lvl="1" indent="-285750" algn="l" defTabSz="914400" rtl="0" eaLnBrk="1" fontAlgn="base" latinLnBrk="0" hangingPunct="1">
              <a:lnSpc>
                <a:spcPct val="100000"/>
              </a:lnSpc>
              <a:spcBef>
                <a:spcPct val="20000"/>
              </a:spcBef>
              <a:spcAft>
                <a:spcPct val="0"/>
              </a:spcAft>
              <a:buClrTx/>
              <a:buSzTx/>
              <a:tabLst/>
              <a:defRPr/>
            </a:pPr>
            <a:r>
              <a:rPr lang="en-US" sz="1600" kern="0" dirty="0" smtClean="0">
                <a:latin typeface="Calibri" pitchFamily="34" charset="0"/>
                <a:cs typeface="Calibri" pitchFamily="34" charset="0"/>
              </a:rPr>
              <a:t>	</a:t>
            </a:r>
            <a:r>
              <a:rPr kumimoji="0" lang="en-US" sz="1600" b="0" i="0" u="none" strike="noStrike" kern="0" cap="none" spc="0" normalizeH="0" baseline="0" noProof="0" dirty="0" smtClean="0">
                <a:ln>
                  <a:noFill/>
                </a:ln>
                <a:solidFill>
                  <a:schemeClr val="tx1"/>
                </a:solidFill>
                <a:effectLst/>
                <a:uLnTx/>
                <a:uFillTx/>
                <a:latin typeface="Calibri" pitchFamily="34" charset="0"/>
                <a:cs typeface="Calibri" pitchFamily="34" charset="0"/>
              </a:rPr>
              <a:t>c) 4 kHz,  	d) 8 kHz</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- 1</a:t>
            </a:r>
            <a:endParaRPr lang="en-US" dirty="0"/>
          </a:p>
        </p:txBody>
      </p:sp>
      <p:sp>
        <p:nvSpPr>
          <p:cNvPr id="3" name="Content Placeholder 2"/>
          <p:cNvSpPr>
            <a:spLocks noGrp="1"/>
          </p:cNvSpPr>
          <p:nvPr>
            <p:ph idx="1"/>
          </p:nvPr>
        </p:nvSpPr>
        <p:spPr>
          <a:xfrm>
            <a:off x="381000" y="1447800"/>
            <a:ext cx="8458200" cy="4953000"/>
          </a:xfrm>
        </p:spPr>
        <p:txBody>
          <a:bodyPr lIns="91440" tIns="0" bIns="0"/>
          <a:lstStyle/>
          <a:p>
            <a:r>
              <a:rPr lang="en-US" dirty="0" smtClean="0"/>
              <a:t>Requirement of Frequency Synchronization  </a:t>
            </a:r>
          </a:p>
          <a:p>
            <a:pPr lvl="1"/>
            <a:r>
              <a:rPr lang="en-US" dirty="0" smtClean="0"/>
              <a:t>For 5GHz band, the carrier frequency synchronization error between the carrier frequency of STA and the carrier frequency received from the AP shall be within ±</a:t>
            </a:r>
            <a:r>
              <a:rPr lang="en-US" dirty="0" smtClean="0">
                <a:solidFill>
                  <a:srgbClr val="FF0000"/>
                </a:solidFill>
              </a:rPr>
              <a:t>N1 </a:t>
            </a:r>
            <a:r>
              <a:rPr lang="en-US" dirty="0" err="1" smtClean="0">
                <a:solidFill>
                  <a:srgbClr val="FF0000"/>
                </a:solidFill>
              </a:rPr>
              <a:t>ppm</a:t>
            </a:r>
            <a:r>
              <a:rPr lang="en-US" dirty="0" smtClean="0">
                <a:solidFill>
                  <a:srgbClr val="FF0000"/>
                </a:solidFill>
              </a:rPr>
              <a:t> (TBD)</a:t>
            </a:r>
          </a:p>
          <a:p>
            <a:pPr lvl="2"/>
            <a:r>
              <a:rPr lang="en-US" sz="2000" dirty="0" smtClean="0"/>
              <a:t>Note: this will be equivalent to </a:t>
            </a:r>
            <a:r>
              <a:rPr lang="en-US" sz="2000" dirty="0" smtClean="0">
                <a:solidFill>
                  <a:srgbClr val="FF0000"/>
                </a:solidFill>
              </a:rPr>
              <a:t>N% (TBD) </a:t>
            </a:r>
            <a:r>
              <a:rPr lang="en-US" sz="2000" dirty="0" smtClean="0"/>
              <a:t>error at 312.5 subcarrier spacing.</a:t>
            </a:r>
          </a:p>
          <a:p>
            <a:pPr lvl="1"/>
            <a:r>
              <a:rPr lang="en-US" dirty="0" smtClean="0"/>
              <a:t> For the 2.4GHz band, the carrier frequency synchronization error between the carrier frequency of STA and the carrier frequency received from the AP</a:t>
            </a:r>
            <a:r>
              <a:rPr lang="en-US" dirty="0" smtClean="0">
                <a:solidFill>
                  <a:srgbClr val="FF0000"/>
                </a:solidFill>
              </a:rPr>
              <a:t> </a:t>
            </a:r>
            <a:r>
              <a:rPr lang="en-US" dirty="0" smtClean="0"/>
              <a:t>shall be within ±</a:t>
            </a:r>
            <a:r>
              <a:rPr lang="en-US" dirty="0" smtClean="0">
                <a:solidFill>
                  <a:srgbClr val="FF0000"/>
                </a:solidFill>
              </a:rPr>
              <a:t>N2 </a:t>
            </a:r>
            <a:r>
              <a:rPr lang="en-US" dirty="0" err="1" smtClean="0">
                <a:solidFill>
                  <a:srgbClr val="FF0000"/>
                </a:solidFill>
              </a:rPr>
              <a:t>ppm</a:t>
            </a:r>
            <a:r>
              <a:rPr lang="en-US" dirty="0" smtClean="0">
                <a:solidFill>
                  <a:srgbClr val="FF0000"/>
                </a:solidFill>
              </a:rPr>
              <a:t> (TBD)</a:t>
            </a:r>
          </a:p>
          <a:p>
            <a:pPr lvl="2"/>
            <a:r>
              <a:rPr lang="en-US" sz="2000" dirty="0" smtClean="0"/>
              <a:t>Note: this will be equivalent to </a:t>
            </a:r>
            <a:r>
              <a:rPr lang="en-US" sz="2000" dirty="0" smtClean="0">
                <a:solidFill>
                  <a:srgbClr val="FF0000"/>
                </a:solidFill>
              </a:rPr>
              <a:t>N% (TBD) </a:t>
            </a:r>
            <a:r>
              <a:rPr lang="en-US" sz="2000" dirty="0" smtClean="0"/>
              <a:t>error at 312.5 subcarrier spacing.</a:t>
            </a:r>
          </a:p>
          <a:p>
            <a:pPr lvl="1"/>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64951</TotalTime>
  <Words>1384</Words>
  <Application>Microsoft Office PowerPoint</Application>
  <PresentationFormat>On-screen Show (4:3)</PresentationFormat>
  <Paragraphs>220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1_Extend Submission Template</vt:lpstr>
      <vt:lpstr>Synchronization Requirements </vt:lpstr>
      <vt:lpstr>Abstract</vt:lpstr>
      <vt:lpstr>Overview</vt:lpstr>
      <vt:lpstr>Impact by Frequency Synchronization Error</vt:lpstr>
      <vt:lpstr>Impact by Frequency Synchronization Error</vt:lpstr>
      <vt:lpstr>Frequency Synchronization Analysis</vt:lpstr>
      <vt:lpstr>Frequency Synchronization Analysis</vt:lpstr>
      <vt:lpstr>Frequency Synchronization Analysis</vt:lpstr>
      <vt:lpstr>Proposal - 1</vt:lpstr>
      <vt:lpstr>Timing Synchronization Analysis</vt:lpstr>
      <vt:lpstr>Timing Synchronization Analysis</vt:lpstr>
      <vt:lpstr>Timing Synchronization Analysis</vt:lpstr>
      <vt:lpstr>Timing Synchronization Analysis</vt:lpstr>
      <vt:lpstr>Proposal-2 </vt:lpstr>
      <vt:lpstr>Summary </vt:lpstr>
      <vt:lpstr>Straw Poll – 1 </vt:lpstr>
      <vt:lpstr>Straw Poll – 2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2523</cp:revision>
  <cp:lastPrinted>1998-02-10T13:28:06Z</cp:lastPrinted>
  <dcterms:created xsi:type="dcterms:W3CDTF">2009-12-02T19:05:24Z</dcterms:created>
  <dcterms:modified xsi:type="dcterms:W3CDTF">2014-07-14T23:10:32Z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