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313" r:id="rId3"/>
    <p:sldId id="340" r:id="rId4"/>
    <p:sldId id="323" r:id="rId5"/>
    <p:sldId id="346" r:id="rId6"/>
    <p:sldId id="325" r:id="rId7"/>
    <p:sldId id="326" r:id="rId8"/>
    <p:sldId id="329" r:id="rId9"/>
    <p:sldId id="337" r:id="rId10"/>
    <p:sldId id="338" r:id="rId11"/>
    <p:sldId id="354" r:id="rId12"/>
    <p:sldId id="345" r:id="rId13"/>
    <p:sldId id="351" r:id="rId14"/>
    <p:sldId id="353" r:id="rId15"/>
    <p:sldId id="349" r:id="rId16"/>
    <p:sldId id="327" r:id="rId17"/>
    <p:sldId id="319" r:id="rId18"/>
    <p:sldId id="344" r:id="rId19"/>
    <p:sldId id="355" r:id="rId20"/>
    <p:sldId id="318" r:id="rId21"/>
    <p:sldId id="275" r:id="rId22"/>
    <p:sldId id="328" r:id="rId2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A07CA4"/>
    <a:srgbClr val="A27E93"/>
    <a:srgbClr val="FFCC66"/>
    <a:srgbClr val="996600"/>
    <a:srgbClr val="666633"/>
    <a:srgbClr val="666699"/>
    <a:srgbClr val="9900CC"/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50" y="-84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</a:t>
            </a:r>
            <a:r>
              <a:rPr lang="en-US" dirty="0"/>
              <a:t>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ZTE Corp.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2601"/>
            <a:ext cx="3279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</a:t>
            </a: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.: </a:t>
            </a:r>
            <a:r>
              <a:rPr lang="sq-AL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11-14-0807-00-00aj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.liguang@zt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yuan.zhifeng@zte.com.c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q-AL" altLang="zh-CN" sz="2800" dirty="0" smtClean="0"/>
              <a:t>LDPC Coding for 45GHz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2014-06-30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179512" y="191683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July 2014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467545" y="2348881"/>
          <a:ext cx="7776864" cy="3646184"/>
        </p:xfrm>
        <a:graphic>
          <a:graphicData uri="http://schemas.openxmlformats.org/drawingml/2006/table">
            <a:tbl>
              <a:tblPr/>
              <a:tblGrid>
                <a:gridCol w="1306487"/>
                <a:gridCol w="1638009"/>
                <a:gridCol w="1722342"/>
                <a:gridCol w="733761"/>
                <a:gridCol w="2376265"/>
              </a:tblGrid>
              <a:tr h="388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Liguang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Li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li.liguang@zte.com.cn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Jun </a:t>
                      </a: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Xu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xu.jun@zte.com.cn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Zhifeng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Yuan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</a:t>
                      </a:r>
                      <a:r>
                        <a:rPr lang="en-US" altLang="ko-KR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yuan.zhifeng@zte.com.cn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3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Sun Bo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q-AL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Sun.bo1@zte.com.cn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3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Weimin</a:t>
                      </a: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Xing</a:t>
                      </a:r>
                      <a:endParaRPr lang="en-US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xing.weimin@zte.com.cn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Kaibo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Tian</a:t>
                      </a:r>
                      <a:endParaRPr lang="en-US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ZTE Corporation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Tian,kaibo@zte.com.cn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3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latin typeface="Times New Roman"/>
                          <a:ea typeface="宋体"/>
                          <a:cs typeface="Times New Roman"/>
                        </a:rPr>
                        <a:t>Shiwen</a:t>
                      </a:r>
                      <a:r>
                        <a:rPr lang="en-US" sz="1600" kern="100" dirty="0">
                          <a:latin typeface="Times New Roman"/>
                          <a:ea typeface="宋体"/>
                          <a:cs typeface="Times New Roman"/>
                        </a:rPr>
                        <a:t> HE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Southeast University (SEU) 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Nanjing </a:t>
                      </a:r>
                      <a:r>
                        <a:rPr lang="en-US" sz="16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hesw01@seu.edu.cn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宋体"/>
                          <a:cs typeface="Times New Roman"/>
                        </a:rPr>
                        <a:t>Haiming WANG</a:t>
                      </a:r>
                      <a:endParaRPr lang="zh-CN" sz="1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Southeast University (SEU)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Nanjing </a:t>
                      </a:r>
                      <a:r>
                        <a:rPr lang="en-US" altLang="zh-CN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hmwang@seu.edu.cn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Advantage of the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800944"/>
            <a:ext cx="8424863" cy="4724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Base Matrix: </a:t>
            </a:r>
            <a:r>
              <a:rPr lang="en-US" altLang="zh-CN" dirty="0" smtClean="0"/>
              <a:t>Most of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are even. </a:t>
            </a:r>
          </a:p>
          <a:p>
            <a:r>
              <a:rPr lang="en-US" altLang="zh-CN" sz="2000" b="0" dirty="0" smtClean="0"/>
              <a:t>With the parallelism of 7, some clocks(t2-t1) reduction for every </a:t>
            </a:r>
            <a:r>
              <a:rPr lang="sq-AL" altLang="zh-CN" sz="2000" b="0" dirty="0" smtClean="0"/>
              <a:t>transition</a:t>
            </a:r>
            <a:r>
              <a:rPr lang="en-US" altLang="zh-CN" sz="2000" b="0" dirty="0" smtClean="0"/>
              <a:t> to next row. And speed up the decoding. </a:t>
            </a:r>
            <a:endParaRPr lang="zh-CN" altLang="en-US" sz="2000" b="0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924944"/>
            <a:ext cx="4464496" cy="345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Advantage of the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1" y="1700808"/>
            <a:ext cx="2087910" cy="475928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Throughput: </a:t>
            </a:r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323528" y="2276872"/>
            <a:ext cx="187220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zh-CN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Pipeline</a:t>
            </a:r>
            <a:r>
              <a:rPr kumimoji="0" lang="en-US" altLang="zh-CN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decoder:</a:t>
            </a:r>
            <a:r>
              <a:rPr kumimoji="0" lang="en-US" altLang="zh-CN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</a:t>
            </a:r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4499992" y="2348880"/>
            <a:ext cx="187220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zh-CN" sz="1800" kern="0" dirty="0" smtClean="0">
                <a:latin typeface="+mn-lt"/>
                <a:cs typeface="MS PGothic" charset="0"/>
              </a:rPr>
              <a:t>Layered</a:t>
            </a:r>
            <a:r>
              <a:rPr kumimoji="0" lang="en-US" altLang="zh-CN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decoder:</a:t>
            </a:r>
            <a:r>
              <a:rPr kumimoji="0" lang="en-US" altLang="zh-CN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</a:t>
            </a: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323528" y="2924944"/>
            <a:ext cx="352839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zh-CN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Decoder of proposed base matrices:</a:t>
            </a:r>
            <a:r>
              <a:rPr kumimoji="0" lang="en-US" altLang="zh-CN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</a:t>
            </a:r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2051719" y="2276872"/>
          <a:ext cx="2327553" cy="504056"/>
        </p:xfrm>
        <a:graphic>
          <a:graphicData uri="http://schemas.openxmlformats.org/presentationml/2006/ole">
            <p:oleObj spid="_x0000_s47107" name="Equation" r:id="rId4" imgW="1993680" imgH="431640" progId="">
              <p:embed/>
            </p:oleObj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6444207" y="2276872"/>
          <a:ext cx="2327553" cy="504056"/>
        </p:xfrm>
        <a:graphic>
          <a:graphicData uri="http://schemas.openxmlformats.org/presentationml/2006/ole">
            <p:oleObj spid="_x0000_s47109" name="Equation" r:id="rId5" imgW="1993680" imgH="431640" progId="">
              <p:embed/>
            </p:oleObj>
          </a:graphicData>
        </a:graphic>
      </p:graphicFrame>
      <p:graphicFrame>
        <p:nvGraphicFramePr>
          <p:cNvPr id="47111" name="Object 7"/>
          <p:cNvGraphicFramePr>
            <a:graphicFrameLocks noChangeAspect="1"/>
          </p:cNvGraphicFramePr>
          <p:nvPr/>
        </p:nvGraphicFramePr>
        <p:xfrm>
          <a:off x="4211960" y="2852936"/>
          <a:ext cx="2816784" cy="504056"/>
        </p:xfrm>
        <a:graphic>
          <a:graphicData uri="http://schemas.openxmlformats.org/presentationml/2006/ole">
            <p:oleObj spid="_x0000_s47111" name="Equation" r:id="rId6" imgW="2412720" imgH="431640" progId="">
              <p:embed/>
            </p:oleObj>
          </a:graphicData>
        </a:graphic>
      </p:graphicFrame>
      <p:sp>
        <p:nvSpPr>
          <p:cNvPr id="19" name="内容占位符 2"/>
          <p:cNvSpPr txBox="1">
            <a:spLocks/>
          </p:cNvSpPr>
          <p:nvPr/>
        </p:nvSpPr>
        <p:spPr bwMode="auto">
          <a:xfrm>
            <a:off x="251520" y="3429000"/>
            <a:ext cx="280831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>
              <a:buNone/>
            </a:pPr>
            <a:r>
              <a:rPr lang="en-US" altLang="zh-CN" sz="1800" b="1" i="1" dirty="0" err="1" smtClean="0"/>
              <a:t>f</a:t>
            </a:r>
            <a:r>
              <a:rPr lang="en-US" altLang="zh-CN" sz="1800" b="1" i="1" baseline="-25000" dirty="0" err="1" smtClean="0"/>
              <a:t>s</a:t>
            </a:r>
            <a:r>
              <a:rPr lang="zh-CN" altLang="en-US" sz="1800" dirty="0" smtClean="0"/>
              <a:t>：</a:t>
            </a:r>
            <a:r>
              <a:rPr lang="sq-AL" altLang="zh-CN" sz="1800" dirty="0" smtClean="0"/>
              <a:t>Operating frequency</a:t>
            </a:r>
            <a:r>
              <a:rPr lang="en-US" altLang="zh-CN" sz="1800" dirty="0" smtClean="0"/>
              <a:t>, </a:t>
            </a:r>
            <a:r>
              <a:rPr lang="en-US" altLang="zh-CN" sz="1800" b="1" i="1" dirty="0" smtClean="0"/>
              <a:t>N</a:t>
            </a:r>
            <a:r>
              <a:rPr lang="en-US" altLang="zh-CN" sz="1800" dirty="0" smtClean="0"/>
              <a:t>: size of LDPC code, </a:t>
            </a:r>
            <a:r>
              <a:rPr lang="en-US" altLang="zh-CN" sz="1800" b="1" i="1" dirty="0" err="1" smtClean="0"/>
              <a:t>zf</a:t>
            </a:r>
            <a:r>
              <a:rPr lang="en-US" altLang="zh-CN" sz="1800" b="1" i="1" dirty="0" smtClean="0"/>
              <a:t> 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 expand factor, </a:t>
            </a:r>
            <a:r>
              <a:rPr lang="en-US" altLang="zh-CN" sz="1800" b="1" i="1" dirty="0" smtClean="0"/>
              <a:t>p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decoder parallelism, </a:t>
            </a:r>
            <a:r>
              <a:rPr lang="en-US" altLang="zh-CN" sz="1800" b="1" i="1" dirty="0" err="1" smtClean="0"/>
              <a:t>mb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number of base matrix’s rows, </a:t>
            </a:r>
            <a:r>
              <a:rPr lang="en-US" altLang="zh-CN" sz="1800" b="1" i="1" dirty="0" err="1" smtClean="0"/>
              <a:t>Iter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 number of decoding iteration, </a:t>
            </a:r>
            <a:r>
              <a:rPr lang="en-US" altLang="zh-CN" sz="1800" b="1" i="1" dirty="0" smtClean="0"/>
              <a:t>t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 clock number of ‘RPW’, </a:t>
            </a:r>
            <a:r>
              <a:rPr lang="en-US" altLang="zh-CN" sz="1800" b="1" i="1" dirty="0" smtClean="0"/>
              <a:t>x</a:t>
            </a:r>
            <a:r>
              <a:rPr lang="zh-CN" altLang="zh-CN" sz="1800" dirty="0" smtClean="0"/>
              <a:t>：</a:t>
            </a:r>
            <a:r>
              <a:rPr lang="en-US" altLang="zh-CN" sz="1800" dirty="0" smtClean="0"/>
              <a:t> clock number  in advance. </a:t>
            </a:r>
            <a:endParaRPr lang="zh-CN" altLang="zh-CN" sz="1800" dirty="0" smtClean="0"/>
          </a:p>
        </p:txBody>
      </p:sp>
      <p:sp>
        <p:nvSpPr>
          <p:cNvPr id="20" name="内容占位符 2"/>
          <p:cNvSpPr txBox="1">
            <a:spLocks/>
          </p:cNvSpPr>
          <p:nvPr/>
        </p:nvSpPr>
        <p:spPr bwMode="auto">
          <a:xfrm>
            <a:off x="4355976" y="3573016"/>
            <a:ext cx="33488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1" indent="-342900" eaLnBrk="0" hangingPunct="0">
              <a:spcBef>
                <a:spcPct val="20000"/>
              </a:spcBef>
            </a:pPr>
            <a:r>
              <a:rPr lang="en-US" altLang="zh-CN" sz="1800" dirty="0" smtClean="0"/>
              <a:t>With code rate ¾, </a:t>
            </a:r>
            <a:r>
              <a:rPr lang="en-US" altLang="zh-CN" sz="1800" b="1" i="1" dirty="0" smtClean="0"/>
              <a:t>p</a:t>
            </a:r>
            <a:r>
              <a:rPr lang="en-US" altLang="zh-CN" sz="1800" dirty="0" smtClean="0"/>
              <a:t>=21, </a:t>
            </a:r>
            <a:r>
              <a:rPr lang="en-US" altLang="zh-CN" sz="1800" b="1" i="1" dirty="0" err="1" smtClean="0"/>
              <a:t>iter</a:t>
            </a:r>
            <a:r>
              <a:rPr lang="en-US" altLang="zh-CN" sz="1800" dirty="0" smtClean="0"/>
              <a:t>=10, </a:t>
            </a:r>
            <a:r>
              <a:rPr lang="en-US" altLang="zh-CN" sz="1800" b="1" i="1" dirty="0" err="1" smtClean="0"/>
              <a:t>fs</a:t>
            </a:r>
            <a:r>
              <a:rPr lang="en-US" altLang="zh-CN" sz="1800" dirty="0" smtClean="0"/>
              <a:t>=500MHz, Throughput: </a:t>
            </a:r>
          </a:p>
          <a:p>
            <a:pPr marL="342900" lvl="1" indent="-342900" eaLnBrk="0" hangingPunct="0">
              <a:spcBef>
                <a:spcPct val="20000"/>
              </a:spcBef>
            </a:pPr>
            <a:endParaRPr kumimoji="0" lang="en-US" altLang="zh-CN" sz="1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3131839" y="4334112"/>
          <a:ext cx="5832650" cy="1801134"/>
        </p:xfrm>
        <a:graphic>
          <a:graphicData uri="http://schemas.openxmlformats.org/drawingml/2006/table">
            <a:tbl>
              <a:tblPr/>
              <a:tblGrid>
                <a:gridCol w="767456"/>
                <a:gridCol w="844199"/>
                <a:gridCol w="887857"/>
                <a:gridCol w="832942"/>
                <a:gridCol w="833627"/>
                <a:gridCol w="832942"/>
                <a:gridCol w="833627"/>
              </a:tblGrid>
              <a:tr h="244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=3 </a:t>
                      </a:r>
                      <a:r>
                        <a:rPr lang="en-US" sz="1050" kern="100" dirty="0" err="1">
                          <a:latin typeface="Times New Roman"/>
                          <a:ea typeface="宋体"/>
                        </a:rPr>
                        <a:t>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=4clk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=5 </a:t>
                      </a:r>
                      <a:r>
                        <a:rPr lang="en-US" sz="1050" kern="100" dirty="0" err="1">
                          <a:latin typeface="Times New Roman"/>
                          <a:ea typeface="宋体"/>
                        </a:rPr>
                        <a:t>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=6 </a:t>
                      </a:r>
                      <a:r>
                        <a:rPr lang="en-US" sz="1050" kern="100" dirty="0" err="1">
                          <a:latin typeface="Times New Roman"/>
                          <a:ea typeface="宋体"/>
                        </a:rPr>
                        <a:t>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=7 </a:t>
                      </a:r>
                      <a:r>
                        <a:rPr lang="en-US" sz="1050" kern="100" dirty="0" err="1">
                          <a:latin typeface="Times New Roman"/>
                          <a:ea typeface="宋体"/>
                        </a:rPr>
                        <a:t>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Times New Roman"/>
                          <a:ea typeface="宋体"/>
                        </a:rPr>
                        <a:t>t =8 </a:t>
                      </a:r>
                      <a:r>
                        <a:rPr lang="en-US" sz="1050" kern="100" dirty="0" err="1">
                          <a:latin typeface="Times New Roman"/>
                          <a:ea typeface="宋体"/>
                        </a:rPr>
                        <a:t>clk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altLang="zh-CN" sz="100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MS PGothic" charset="0"/>
                        </a:rPr>
                        <a:t>Pipeline</a:t>
                      </a:r>
                      <a:r>
                        <a:rPr kumimoji="0" lang="en-US" altLang="zh-CN" sz="1000" i="0" u="none" strike="noStrike" kern="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MS PGothic" charset="0"/>
                        </a:rPr>
                        <a:t> decoder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4.0976 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4.0482 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4.0000G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3.9529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3.9070G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3.8621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latin typeface="+mn-lt"/>
                          <a:cs typeface="MS PGothic" charset="0"/>
                        </a:rPr>
                        <a:t>Layered</a:t>
                      </a:r>
                      <a:r>
                        <a:rPr kumimoji="0" lang="en-US" altLang="zh-CN" sz="1000" i="0" u="none" strike="noStrike" kern="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MS PGothic" charset="0"/>
                        </a:rPr>
                        <a:t> decoder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2.1000G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1.6800 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1.4000G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1.2000G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1.0500G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0.9333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latin typeface="+mn-lt"/>
                          <a:cs typeface="MS PGothic" charset="0"/>
                        </a:rPr>
                        <a:t>Layered</a:t>
                      </a:r>
                      <a:r>
                        <a:rPr kumimoji="0" lang="en-US" altLang="zh-CN" sz="1000" i="0" u="none" strike="noStrike" kern="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MS PGothic" charset="0"/>
                        </a:rPr>
                        <a:t> decoder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</a:rPr>
                        <a:t>x=1</a:t>
                      </a:r>
                      <a:r>
                        <a:rPr lang="zh-CN" sz="1000" kern="100" dirty="0">
                          <a:latin typeface="Times New Roman"/>
                          <a:ea typeface="宋体"/>
                        </a:rPr>
                        <a:t>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2.7769G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2.0870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1.6716G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1.3942G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1.1957G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1.0467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5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0" dirty="0" smtClean="0">
                          <a:latin typeface="+mn-lt"/>
                          <a:cs typeface="MS PGothic" charset="0"/>
                        </a:rPr>
                        <a:t>Layered</a:t>
                      </a:r>
                      <a:r>
                        <a:rPr kumimoji="0" lang="en-US" altLang="zh-CN" sz="1000" i="0" u="none" strike="noStrike" kern="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MS PGothic" charset="0"/>
                        </a:rPr>
                        <a:t> decoder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</a:rPr>
                        <a:t>x=2</a:t>
                      </a:r>
                      <a:r>
                        <a:rPr lang="zh-CN" sz="1000" kern="100" dirty="0">
                          <a:latin typeface="Times New Roman"/>
                          <a:ea typeface="宋体"/>
                        </a:rPr>
                        <a:t>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4.0976G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Times New Roman"/>
                          <a:ea typeface="宋体"/>
                        </a:rPr>
                        <a:t>2.7541 G bps</a:t>
                      </a:r>
                      <a:endParaRPr lang="zh-CN" sz="100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2.0741G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1.6634G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1.3884G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Times New Roman"/>
                          <a:ea typeface="宋体"/>
                        </a:rPr>
                        <a:t>1.1915G bps</a:t>
                      </a:r>
                      <a:endParaRPr lang="zh-CN" sz="10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Advantage of the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179512" y="1268760"/>
            <a:ext cx="8568952" cy="763960"/>
          </a:xfrm>
        </p:spPr>
        <p:txBody>
          <a:bodyPr/>
          <a:lstStyle/>
          <a:p>
            <a:pPr marL="0" lvl="1">
              <a:buClr>
                <a:schemeClr val="tx2"/>
              </a:buClr>
              <a:buSzPct val="80000"/>
              <a:buNone/>
              <a:defRPr/>
            </a:pPr>
            <a:r>
              <a:rPr lang="en-US" altLang="zh-CN" b="1" dirty="0" smtClean="0"/>
              <a:t>Base Matrix: </a:t>
            </a:r>
            <a:r>
              <a:rPr lang="en-US" altLang="zh-CN" dirty="0" smtClean="0"/>
              <a:t>All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in the same column of different base matrixes are from the same set with 4 elements. </a:t>
            </a:r>
          </a:p>
          <a:p>
            <a:pPr lvl="1"/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67544" y="2420888"/>
            <a:ext cx="3312046" cy="3921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Banyan network: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	Every column of base matrix need a banyan network for </a:t>
            </a:r>
            <a:r>
              <a:rPr kumimoji="0" lang="sq-AL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cyclic shift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operation.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Fixed network:</a:t>
            </a:r>
          </a:p>
          <a:p>
            <a:pPr marL="342900" lvl="0" indent="-342900" algn="just" eaLnBrk="0" hangingPunct="0">
              <a:spcBef>
                <a:spcPct val="20000"/>
              </a:spcBef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	4 fixed network are provided for </a:t>
            </a:r>
            <a:r>
              <a:rPr kumimoji="0" lang="sq-AL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cyclic shift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</a:t>
            </a:r>
            <a:r>
              <a:rPr lang="en-US" altLang="zh-CN" sz="1800" kern="0" dirty="0" smtClean="0">
                <a:cs typeface="MS PGothic" charset="0"/>
              </a:rPr>
              <a:t>operation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of every column of base matrix.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81016"/>
            <a:ext cx="3744416" cy="207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5" y="4077072"/>
            <a:ext cx="3627403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Advantage of the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8064896" cy="1512168"/>
          </a:xfrm>
        </p:spPr>
        <p:txBody>
          <a:bodyPr/>
          <a:lstStyle/>
          <a:p>
            <a:pPr marL="0" lvl="1">
              <a:buClr>
                <a:schemeClr val="tx2"/>
              </a:buClr>
              <a:buSzPct val="80000"/>
              <a:buNone/>
              <a:defRPr/>
            </a:pPr>
            <a:r>
              <a:rPr lang="en-US" altLang="zh-CN" b="1" dirty="0" smtClean="0"/>
              <a:t>Base Matrix: </a:t>
            </a:r>
            <a:r>
              <a:rPr lang="en-US" altLang="zh-CN" sz="1800" dirty="0" smtClean="0"/>
              <a:t>All the elements </a:t>
            </a:r>
            <a:r>
              <a:rPr lang="sq-AL" altLang="zh-CN" sz="1800" dirty="0" smtClean="0"/>
              <a:t>unequal to</a:t>
            </a:r>
            <a:r>
              <a:rPr lang="en-US" altLang="zh-CN" sz="1800" dirty="0" smtClean="0"/>
              <a:t> -1 in the same column of different base matrixes are from a set with 4 elements. </a:t>
            </a:r>
            <a:endParaRPr lang="en-US" altLang="zh-CN" sz="1800" b="1" dirty="0" smtClean="0"/>
          </a:p>
          <a:p>
            <a:pPr marL="0" lvl="1">
              <a:buClr>
                <a:schemeClr val="tx2"/>
              </a:buClr>
              <a:buSzPct val="80000"/>
              <a:buNone/>
              <a:defRPr/>
            </a:pPr>
            <a:r>
              <a:rPr lang="en-US" altLang="zh-CN" b="1" dirty="0" smtClean="0"/>
              <a:t>Complexity of network: </a:t>
            </a:r>
            <a:r>
              <a:rPr lang="en-US" altLang="zh-CN" sz="1800" dirty="0" smtClean="0"/>
              <a:t>with fixed network, proposed base matrices have simpler network(less modules of Either-or Operation).</a:t>
            </a:r>
          </a:p>
          <a:p>
            <a:pPr marL="0" lvl="1">
              <a:buClr>
                <a:schemeClr val="tx2"/>
              </a:buClr>
              <a:buSzPct val="80000"/>
              <a:buNone/>
              <a:defRPr/>
            </a:pPr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sp>
        <p:nvSpPr>
          <p:cNvPr id="14" name="内容占位符 2"/>
          <p:cNvSpPr txBox="1">
            <a:spLocks/>
          </p:cNvSpPr>
          <p:nvPr/>
        </p:nvSpPr>
        <p:spPr bwMode="auto">
          <a:xfrm>
            <a:off x="395536" y="3284984"/>
            <a:ext cx="280831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Proposed matrices: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  <a:p>
            <a:pPr marL="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Fix network,</a:t>
            </a:r>
          </a:p>
          <a:p>
            <a:pPr marL="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None/>
              <a:tabLst/>
              <a:defRPr/>
            </a:pPr>
            <a:endParaRPr lang="en-US" altLang="zh-CN" sz="2000" kern="0" dirty="0" smtClean="0">
              <a:latin typeface="+mn-lt"/>
              <a:cs typeface="MS PGothic" charset="0"/>
            </a:endParaRPr>
          </a:p>
          <a:p>
            <a:pPr marL="0" lvl="1" indent="-285750" eaLnBrk="0" hangingPunct="0">
              <a:spcBef>
                <a:spcPct val="20000"/>
              </a:spcBef>
              <a:buClr>
                <a:schemeClr val="tx2"/>
              </a:buClr>
              <a:buSzPct val="80000"/>
              <a:defRPr/>
            </a:pPr>
            <a:r>
              <a:rPr lang="en-US" altLang="zh-CN" sz="2000" b="1" kern="0" dirty="0" smtClean="0">
                <a:cs typeface="MS PGothic" charset="0"/>
              </a:rPr>
              <a:t>Other issued matrices:</a:t>
            </a:r>
            <a:endParaRPr lang="en-US" altLang="zh-CN" sz="2000" kern="0" dirty="0" smtClean="0">
              <a:cs typeface="MS PGothic" charset="0"/>
            </a:endParaRPr>
          </a:p>
          <a:p>
            <a:pPr marL="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Banyan network</a:t>
            </a:r>
          </a:p>
          <a:p>
            <a:pPr marL="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None/>
              <a:tabLst/>
              <a:defRPr/>
            </a:pPr>
            <a:endParaRPr lang="en-US" altLang="zh-CN" sz="1800" kern="0" dirty="0" smtClean="0">
              <a:latin typeface="+mn-lt"/>
              <a:cs typeface="MS PGothic" charset="0"/>
            </a:endParaRPr>
          </a:p>
          <a:p>
            <a:pPr marL="0" lvl="1" indent="-285750" eaLnBrk="0" hangingPunct="0">
              <a:spcBef>
                <a:spcPct val="20000"/>
              </a:spcBef>
              <a:buClr>
                <a:schemeClr val="tx2"/>
              </a:buClr>
              <a:buSzPct val="80000"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Complexity 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= number </a:t>
            </a:r>
            <a:r>
              <a:rPr lang="en-US" altLang="zh-CN" sz="1800" kern="0" dirty="0" smtClean="0">
                <a:latin typeface="+mn-lt"/>
                <a:cs typeface="MS PGothic" charset="0"/>
              </a:rPr>
              <a:t>of levels ×number of </a:t>
            </a:r>
            <a:r>
              <a:rPr lang="en-US" altLang="zh-CN" sz="1800" dirty="0" smtClean="0"/>
              <a:t>Either-or Operation modules.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924944"/>
            <a:ext cx="4680520" cy="3357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Advantage of the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683568" y="1556792"/>
            <a:ext cx="7992888" cy="1728192"/>
          </a:xfrm>
        </p:spPr>
        <p:txBody>
          <a:bodyPr/>
          <a:lstStyle/>
          <a:p>
            <a:pPr marL="0" lvl="1">
              <a:buClr>
                <a:schemeClr val="tx2"/>
              </a:buClr>
              <a:buSzPct val="80000"/>
              <a:buNone/>
              <a:defRPr/>
            </a:pPr>
            <a:r>
              <a:rPr lang="en-US" altLang="zh-CN" b="1" dirty="0" smtClean="0"/>
              <a:t>Base Matrix: </a:t>
            </a:r>
            <a:r>
              <a:rPr lang="en-US" altLang="zh-CN" dirty="0" smtClean="0"/>
              <a:t>The first element</a:t>
            </a:r>
            <a:r>
              <a:rPr lang="sq-AL" altLang="zh-CN" dirty="0" smtClean="0"/>
              <a:t> unequal to</a:t>
            </a:r>
            <a:r>
              <a:rPr lang="en-US" altLang="zh-CN" dirty="0" smtClean="0"/>
              <a:t> -1</a:t>
            </a:r>
            <a:r>
              <a:rPr lang="sq-AL" altLang="zh-CN" dirty="0" smtClean="0"/>
              <a:t> </a:t>
            </a:r>
            <a:r>
              <a:rPr lang="en-US" altLang="zh-CN" dirty="0" smtClean="0"/>
              <a:t>every column is 0. </a:t>
            </a:r>
          </a:p>
          <a:p>
            <a:pPr lvl="1"/>
            <a:r>
              <a:rPr lang="en-US" altLang="zh-CN" sz="1800" dirty="0" smtClean="0"/>
              <a:t>Inverse cycle shift operation of every column can be avoided, needing half of cycle shift operation. </a:t>
            </a:r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780928"/>
            <a:ext cx="4863521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LDPC base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Conclusion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Most of elements </a:t>
            </a:r>
            <a:r>
              <a:rPr lang="sq-AL" altLang="zh-CN" dirty="0" smtClean="0">
                <a:solidFill>
                  <a:srgbClr val="FF0000"/>
                </a:solidFill>
              </a:rPr>
              <a:t>unequal to</a:t>
            </a:r>
            <a:r>
              <a:rPr lang="en-US" altLang="zh-CN" dirty="0" smtClean="0">
                <a:solidFill>
                  <a:srgbClr val="FF0000"/>
                </a:solidFill>
              </a:rPr>
              <a:t> -1 </a:t>
            </a:r>
            <a:r>
              <a:rPr lang="en-US" altLang="zh-CN" dirty="0" smtClean="0"/>
              <a:t>are even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Decoding time </a:t>
            </a:r>
            <a:r>
              <a:rPr lang="sq-AL" altLang="zh-CN" dirty="0" smtClean="0"/>
              <a:t>reduction</a:t>
            </a:r>
            <a:r>
              <a:rPr lang="en-US" altLang="zh-CN" dirty="0" smtClean="0"/>
              <a:t> and </a:t>
            </a:r>
            <a:r>
              <a:rPr lang="sq-AL" altLang="zh-CN" dirty="0" smtClean="0"/>
              <a:t>high decoding speed</a:t>
            </a:r>
            <a:r>
              <a:rPr lang="en-US" altLang="zh-CN" dirty="0" smtClean="0"/>
              <a:t>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All the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in the same column of different base matrixes are from a set with 4 elements 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Low complex fixed network instead of Banyan network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The first element</a:t>
            </a:r>
            <a:r>
              <a:rPr lang="sq-AL" altLang="zh-CN" dirty="0" smtClean="0"/>
              <a:t> unequal to</a:t>
            </a:r>
            <a:r>
              <a:rPr lang="en-US" altLang="zh-CN" dirty="0" smtClean="0"/>
              <a:t> -1 of every column is 0. 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Inverse cycle shift operation can be avoided 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The check parts of all base matrix are </a:t>
            </a:r>
            <a:r>
              <a:rPr lang="sq-AL" altLang="zh-CN" dirty="0" smtClean="0"/>
              <a:t>strictly low triangular matrix</a:t>
            </a:r>
            <a:r>
              <a:rPr lang="en-US" altLang="zh-CN" dirty="0" smtClean="0"/>
              <a:t>.  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Less </a:t>
            </a:r>
            <a:r>
              <a:rPr lang="sq-AL" altLang="zh-CN" dirty="0" smtClean="0"/>
              <a:t>cyclic shift</a:t>
            </a:r>
            <a:r>
              <a:rPr lang="en-US" altLang="zh-CN" dirty="0" smtClean="0"/>
              <a:t> operation for LDPC encoder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Signaling field 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251176"/>
          </a:xfrm>
        </p:spPr>
        <p:txBody>
          <a:bodyPr/>
          <a:lstStyle/>
          <a:p>
            <a:r>
              <a:rPr lang="en-US" altLang="zh-CN" dirty="0" smtClean="0"/>
              <a:t>Why the signaling field coding need special designed</a:t>
            </a:r>
          </a:p>
          <a:p>
            <a:pPr lvl="1"/>
            <a:r>
              <a:rPr lang="en-US" altLang="zh-CN" dirty="0" smtClean="0"/>
              <a:t>The lowest code rate should be used for signaling field to maintain a robust reception </a:t>
            </a:r>
          </a:p>
          <a:p>
            <a:pPr lvl="1"/>
            <a:r>
              <a:rPr lang="en-US" altLang="zh-CN" dirty="0" smtClean="0"/>
              <a:t>The signaling bits is much less than the  systematic bits of the one LDPC code word. 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Principle </a:t>
            </a:r>
          </a:p>
          <a:p>
            <a:pPr lvl="1"/>
            <a:r>
              <a:rPr lang="en-US" altLang="zh-CN" dirty="0" smtClean="0"/>
              <a:t>Compatible with the data field’s LDPC code, </a:t>
            </a:r>
          </a:p>
          <a:p>
            <a:pPr lvl="1"/>
            <a:r>
              <a:rPr lang="en-US" altLang="zh-CN" dirty="0" smtClean="0"/>
              <a:t>Good performance. </a:t>
            </a:r>
            <a:endParaRPr lang="zh-CN" altLang="en-US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Signaling</a:t>
            </a:r>
            <a:r>
              <a:rPr lang="sq-AL" altLang="zh-CN" dirty="0" smtClean="0"/>
              <a:t> </a:t>
            </a:r>
            <a:r>
              <a:rPr lang="en-US" altLang="zh-CN" dirty="0" smtClean="0"/>
              <a:t>field 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ZTE Corp. </a:t>
            </a:r>
            <a:endParaRPr lang="en-US" altLang="zh-CN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956048"/>
            <a:ext cx="8424863" cy="3489176"/>
          </a:xfrm>
        </p:spPr>
        <p:txBody>
          <a:bodyPr/>
          <a:lstStyle/>
          <a:p>
            <a:r>
              <a:rPr lang="en-US" altLang="zh-CN" sz="2000" dirty="0" smtClean="0"/>
              <a:t>Encoding the Signaling</a:t>
            </a:r>
            <a:r>
              <a:rPr lang="sq-AL" altLang="zh-CN" sz="2000" dirty="0" smtClean="0"/>
              <a:t> </a:t>
            </a:r>
            <a:r>
              <a:rPr lang="en-US" altLang="zh-CN" sz="2000" dirty="0" smtClean="0"/>
              <a:t>field</a:t>
            </a:r>
          </a:p>
          <a:p>
            <a:pPr lvl="1" algn="just"/>
            <a:r>
              <a:rPr lang="en-US" altLang="zh-CN" sz="1800" dirty="0" smtClean="0"/>
              <a:t>The signaling</a:t>
            </a:r>
            <a:r>
              <a:rPr lang="sq-AL" altLang="zh-CN" sz="1800" dirty="0" smtClean="0"/>
              <a:t> </a:t>
            </a:r>
            <a:r>
              <a:rPr lang="en-US" altLang="zh-CN" sz="1800" dirty="0" smtClean="0"/>
              <a:t>sequence can be shown as       .</a:t>
            </a:r>
          </a:p>
          <a:p>
            <a:pPr lvl="1" algn="just"/>
            <a:r>
              <a:rPr lang="en-US" altLang="zh-CN" sz="1800" dirty="0" smtClean="0"/>
              <a:t>Signaling sequence       </a:t>
            </a:r>
            <a:r>
              <a:rPr lang="sq-AL" altLang="zh-CN" sz="1800" dirty="0" smtClean="0"/>
              <a:t>repeat once</a:t>
            </a:r>
            <a:r>
              <a:rPr lang="en-US" altLang="zh-CN" sz="1800" dirty="0" smtClean="0"/>
              <a:t> for       . Then,        is encoded to generate the parity sequence    with length of 336 bits by using rate 1/2 LDPC code  base matrix . </a:t>
            </a:r>
          </a:p>
          <a:p>
            <a:pPr lvl="1" algn="just"/>
            <a:r>
              <a:rPr lang="en-US" altLang="zh-CN" sz="1800" dirty="0" smtClean="0"/>
              <a:t>The mother codeword is                  . And the sequence of first </a:t>
            </a:r>
            <a:r>
              <a:rPr lang="en-US" altLang="zh-CN" sz="1800" b="1" dirty="0" smtClean="0"/>
              <a:t>n</a:t>
            </a:r>
            <a:r>
              <a:rPr lang="en-US" altLang="zh-CN" sz="1800" dirty="0" smtClean="0"/>
              <a:t> bits of</a:t>
            </a:r>
            <a:r>
              <a:rPr lang="en-US" altLang="zh-CN" sz="1800" b="1" dirty="0" smtClean="0"/>
              <a:t> j </a:t>
            </a:r>
            <a:r>
              <a:rPr lang="en-US" altLang="zh-CN" sz="1800" dirty="0" smtClean="0"/>
              <a:t>copies of       is LDPC code output. </a:t>
            </a:r>
          </a:p>
          <a:p>
            <a:pPr lvl="1" algn="just"/>
            <a:r>
              <a:rPr lang="en-US" altLang="zh-CN" sz="1800" dirty="0" smtClean="0"/>
              <a:t>Where, the number </a:t>
            </a:r>
            <a:r>
              <a:rPr lang="en-US" altLang="zh-CN" sz="1800" b="1" dirty="0" smtClean="0"/>
              <a:t>n</a:t>
            </a:r>
            <a:r>
              <a:rPr lang="en-US" altLang="zh-CN" sz="1800" dirty="0" smtClean="0"/>
              <a:t> is the length of output bits, and </a:t>
            </a:r>
            <a:r>
              <a:rPr lang="en-US" altLang="zh-CN" sz="1800" b="1" dirty="0" smtClean="0"/>
              <a:t>j </a:t>
            </a:r>
            <a:r>
              <a:rPr lang="en-US" altLang="zh-CN" sz="1800" dirty="0" smtClean="0"/>
              <a:t>is an integer number. </a:t>
            </a: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932040" y="2403995"/>
          <a:ext cx="216024" cy="214760"/>
        </p:xfrm>
        <a:graphic>
          <a:graphicData uri="http://schemas.openxmlformats.org/presentationml/2006/ole">
            <p:oleObj spid="_x0000_s3074" name="Equation" r:id="rId4" imgW="126720" imgH="126720" progId="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2699916" y="2983359"/>
          <a:ext cx="215900" cy="301625"/>
        </p:xfrm>
        <a:graphic>
          <a:graphicData uri="http://schemas.openxmlformats.org/presentationml/2006/ole">
            <p:oleObj spid="_x0000_s3075" name="Equation" r:id="rId5" imgW="126720" imgH="177480" progId="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3562796" y="3573016"/>
          <a:ext cx="865188" cy="306387"/>
        </p:xfrm>
        <a:graphic>
          <a:graphicData uri="http://schemas.openxmlformats.org/presentationml/2006/ole">
            <p:oleObj spid="_x0000_s3078" name="Equation" r:id="rId6" imgW="571320" imgH="203040" progId="">
              <p:embed/>
            </p:oleObj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1475780" y="3861048"/>
          <a:ext cx="215900" cy="265112"/>
        </p:xfrm>
        <a:graphic>
          <a:graphicData uri="http://schemas.openxmlformats.org/presentationml/2006/ole">
            <p:oleObj spid="_x0000_s3079" name="Equation" r:id="rId7" imgW="114120" imgH="139680" progId="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059832" y="2782192"/>
          <a:ext cx="216024" cy="214760"/>
        </p:xfrm>
        <a:graphic>
          <a:graphicData uri="http://schemas.openxmlformats.org/presentationml/2006/ole">
            <p:oleObj spid="_x0000_s3080" name="Equation" r:id="rId8" imgW="126720" imgH="126720" progId="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4788024" y="2708920"/>
          <a:ext cx="288033" cy="288032"/>
        </p:xfrm>
        <a:graphic>
          <a:graphicData uri="http://schemas.openxmlformats.org/presentationml/2006/ole">
            <p:oleObj spid="_x0000_s3082" name="Equation" r:id="rId9" imgW="177480" imgH="164880" progId="">
              <p:embed/>
            </p:oleObj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5940151" y="2708920"/>
          <a:ext cx="288033" cy="288032"/>
        </p:xfrm>
        <a:graphic>
          <a:graphicData uri="http://schemas.openxmlformats.org/presentationml/2006/ole">
            <p:oleObj spid="_x0000_s3084" name="Equation" r:id="rId10" imgW="177480" imgH="1648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Signaling field 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844824"/>
            <a:ext cx="7772400" cy="4251176"/>
          </a:xfrm>
        </p:spPr>
        <p:txBody>
          <a:bodyPr/>
          <a:lstStyle/>
          <a:p>
            <a:r>
              <a:rPr lang="en-US" altLang="zh-CN" dirty="0" smtClean="0"/>
              <a:t>Performance(AWGN)</a:t>
            </a:r>
            <a:endParaRPr lang="zh-CN" altLang="en-US" dirty="0" smtClean="0"/>
          </a:p>
          <a:p>
            <a:pPr lvl="1"/>
            <a:r>
              <a:rPr lang="en-US" altLang="zh-CN" b="1" dirty="0" smtClean="0"/>
              <a:t>Simulation condition:</a:t>
            </a:r>
          </a:p>
          <a:p>
            <a:pPr lvl="1">
              <a:buNone/>
            </a:pPr>
            <a:r>
              <a:rPr lang="en-US" altLang="zh-CN" dirty="0" smtClean="0"/>
              <a:t>64 bits input, 672 bits output, </a:t>
            </a:r>
          </a:p>
          <a:p>
            <a:pPr lvl="1">
              <a:buNone/>
            </a:pPr>
            <a:r>
              <a:rPr lang="en-US" altLang="zh-CN" dirty="0" smtClean="0"/>
              <a:t>AWGN, QPSK</a:t>
            </a:r>
          </a:p>
          <a:p>
            <a:pPr lvl="1">
              <a:buNone/>
            </a:pPr>
            <a:endParaRPr lang="en-US" altLang="zh-CN" dirty="0" smtClean="0"/>
          </a:p>
          <a:p>
            <a:pPr lvl="1"/>
            <a:r>
              <a:rPr lang="en-US" altLang="zh-CN" b="1" dirty="0" smtClean="0"/>
              <a:t>NEW: </a:t>
            </a:r>
          </a:p>
          <a:p>
            <a:pPr lvl="1">
              <a:buNone/>
            </a:pPr>
            <a:r>
              <a:rPr lang="en-US" altLang="zh-CN" dirty="0" smtClean="0"/>
              <a:t>Proposed coding scheme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b="1" dirty="0" smtClean="0"/>
              <a:t>11ad: </a:t>
            </a:r>
          </a:p>
          <a:p>
            <a:pPr lvl="1">
              <a:buNone/>
            </a:pPr>
            <a:r>
              <a:rPr lang="en-US" altLang="zh-CN" dirty="0" smtClean="0"/>
              <a:t>Scheme issued in 802.11ad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53172" y="1772816"/>
            <a:ext cx="50673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LDPC base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772816"/>
            <a:ext cx="7772400" cy="583704"/>
          </a:xfrm>
        </p:spPr>
        <p:txBody>
          <a:bodyPr/>
          <a:lstStyle/>
          <a:p>
            <a:pPr>
              <a:buClr>
                <a:schemeClr val="tx2"/>
              </a:buClr>
              <a:buSzPct val="80000"/>
              <a:defRPr/>
            </a:pPr>
            <a:r>
              <a:rPr lang="en-US" altLang="ko-KR" dirty="0" smtClean="0">
                <a:ea typeface="굴림" pitchFamily="50" charset="-127"/>
              </a:rPr>
              <a:t>Comparison</a:t>
            </a:r>
            <a:r>
              <a:rPr lang="en-US" altLang="zh-CN" dirty="0" smtClean="0"/>
              <a:t>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4283968" y="2420888"/>
            <a:ext cx="0" cy="352839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接连接符 12"/>
          <p:cNvCxnSpPr/>
          <p:nvPr/>
        </p:nvCxnSpPr>
        <p:spPr bwMode="auto">
          <a:xfrm>
            <a:off x="2267744" y="4149080"/>
            <a:ext cx="41044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接连接符 14"/>
          <p:cNvCxnSpPr/>
          <p:nvPr/>
        </p:nvCxnSpPr>
        <p:spPr bwMode="auto">
          <a:xfrm>
            <a:off x="4283968" y="2780928"/>
            <a:ext cx="1080120" cy="13681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接连接符 18"/>
          <p:cNvCxnSpPr/>
          <p:nvPr/>
        </p:nvCxnSpPr>
        <p:spPr bwMode="auto">
          <a:xfrm>
            <a:off x="4283968" y="2780928"/>
            <a:ext cx="1512168" cy="13681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接连接符 20"/>
          <p:cNvCxnSpPr/>
          <p:nvPr/>
        </p:nvCxnSpPr>
        <p:spPr bwMode="auto">
          <a:xfrm flipH="1">
            <a:off x="4283968" y="4149080"/>
            <a:ext cx="1080120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接连接符 24"/>
          <p:cNvCxnSpPr/>
          <p:nvPr/>
        </p:nvCxnSpPr>
        <p:spPr bwMode="auto">
          <a:xfrm>
            <a:off x="3275856" y="4149080"/>
            <a:ext cx="1008112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3275856" y="2780928"/>
            <a:ext cx="1008112" cy="13681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接连接符 32"/>
          <p:cNvCxnSpPr/>
          <p:nvPr/>
        </p:nvCxnSpPr>
        <p:spPr bwMode="auto">
          <a:xfrm flipH="1">
            <a:off x="4283968" y="4149080"/>
            <a:ext cx="1512168" cy="151216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直接连接符 40"/>
          <p:cNvCxnSpPr/>
          <p:nvPr/>
        </p:nvCxnSpPr>
        <p:spPr bwMode="auto">
          <a:xfrm>
            <a:off x="2843808" y="4149080"/>
            <a:ext cx="1440160" cy="151216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2843808" y="2780928"/>
            <a:ext cx="1440160" cy="13681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内容占位符 2"/>
          <p:cNvSpPr txBox="1">
            <a:spLocks/>
          </p:cNvSpPr>
          <p:nvPr/>
        </p:nvSpPr>
        <p:spPr bwMode="auto">
          <a:xfrm>
            <a:off x="2771800" y="2060848"/>
            <a:ext cx="33123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Data field  coding Performance</a:t>
            </a:r>
          </a:p>
        </p:txBody>
      </p:sp>
      <p:sp>
        <p:nvSpPr>
          <p:cNvPr id="51" name="内容占位符 2"/>
          <p:cNvSpPr txBox="1">
            <a:spLocks/>
          </p:cNvSpPr>
          <p:nvPr/>
        </p:nvSpPr>
        <p:spPr bwMode="auto">
          <a:xfrm>
            <a:off x="5796136" y="3789040"/>
            <a:ext cx="129614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Simplicity </a:t>
            </a:r>
          </a:p>
        </p:txBody>
      </p:sp>
      <p:sp>
        <p:nvSpPr>
          <p:cNvPr id="52" name="内容占位符 2"/>
          <p:cNvSpPr txBox="1">
            <a:spLocks/>
          </p:cNvSpPr>
          <p:nvPr/>
        </p:nvSpPr>
        <p:spPr bwMode="auto">
          <a:xfrm>
            <a:off x="4355976" y="5589240"/>
            <a:ext cx="151216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Throughput  </a:t>
            </a:r>
          </a:p>
        </p:txBody>
      </p:sp>
      <p:sp>
        <p:nvSpPr>
          <p:cNvPr id="53" name="内容占位符 2"/>
          <p:cNvSpPr txBox="1">
            <a:spLocks/>
          </p:cNvSpPr>
          <p:nvPr/>
        </p:nvSpPr>
        <p:spPr bwMode="auto">
          <a:xfrm>
            <a:off x="1187624" y="3429000"/>
            <a:ext cx="208823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Signaling coding</a:t>
            </a:r>
            <a:r>
              <a:rPr kumimoji="0" lang="en-US" altLang="zh-CN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performance</a:t>
            </a:r>
          </a:p>
        </p:txBody>
      </p:sp>
      <p:sp>
        <p:nvSpPr>
          <p:cNvPr id="54" name="Text Box 27"/>
          <p:cNvSpPr txBox="1">
            <a:spLocks noChangeArrowheads="1"/>
          </p:cNvSpPr>
          <p:nvPr/>
        </p:nvSpPr>
        <p:spPr bwMode="auto">
          <a:xfrm>
            <a:off x="3563888" y="6021288"/>
            <a:ext cx="21602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More than about 150% </a:t>
            </a:r>
            <a:r>
              <a:rPr lang="en-US" altLang="ko-KR" sz="1400" dirty="0"/>
              <a:t>times</a:t>
            </a:r>
          </a:p>
        </p:txBody>
      </p:sp>
      <p:sp>
        <p:nvSpPr>
          <p:cNvPr id="55" name="Text Box 26"/>
          <p:cNvSpPr txBox="1">
            <a:spLocks noChangeArrowheads="1"/>
          </p:cNvSpPr>
          <p:nvPr/>
        </p:nvSpPr>
        <p:spPr bwMode="auto">
          <a:xfrm>
            <a:off x="5652120" y="4221088"/>
            <a:ext cx="20162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b="1" dirty="0" smtClean="0"/>
              <a:t>Proposed LDPC </a:t>
            </a:r>
            <a:r>
              <a:rPr lang="en-US" altLang="ko-KR" sz="1400" b="1" dirty="0"/>
              <a:t>is less </a:t>
            </a:r>
            <a:r>
              <a:rPr lang="en-US" altLang="ko-KR" sz="1400" b="1" dirty="0" smtClean="0"/>
              <a:t>than about 40</a:t>
            </a:r>
            <a:r>
              <a:rPr lang="en-US" altLang="ko-KR" sz="1400" b="1" dirty="0"/>
              <a:t>% of </a:t>
            </a:r>
            <a:r>
              <a:rPr lang="en-US" altLang="ko-KR" sz="1400" b="1" dirty="0" smtClean="0"/>
              <a:t>11ad. </a:t>
            </a:r>
            <a:endParaRPr lang="en-US" altLang="ko-KR" sz="1400" b="1" dirty="0"/>
          </a:p>
        </p:txBody>
      </p:sp>
      <p:sp>
        <p:nvSpPr>
          <p:cNvPr id="56" name="Text Box 25"/>
          <p:cNvSpPr txBox="1">
            <a:spLocks noChangeArrowheads="1"/>
          </p:cNvSpPr>
          <p:nvPr/>
        </p:nvSpPr>
        <p:spPr bwMode="auto">
          <a:xfrm>
            <a:off x="4427984" y="2420888"/>
            <a:ext cx="1728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ko-KR" sz="1400" b="1" dirty="0"/>
              <a:t>Both </a:t>
            </a:r>
            <a:r>
              <a:rPr lang="en-US" altLang="ko-KR" sz="1400" b="1" dirty="0" smtClean="0"/>
              <a:t>have the same performance</a:t>
            </a:r>
            <a:endParaRPr lang="en-US" altLang="ko-KR" sz="1400" b="1" dirty="0"/>
          </a:p>
        </p:txBody>
      </p:sp>
      <p:sp>
        <p:nvSpPr>
          <p:cNvPr id="58" name="内容占位符 2"/>
          <p:cNvSpPr txBox="1">
            <a:spLocks/>
          </p:cNvSpPr>
          <p:nvPr/>
        </p:nvSpPr>
        <p:spPr bwMode="auto">
          <a:xfrm>
            <a:off x="1187624" y="4221088"/>
            <a:ext cx="1944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tx2"/>
              </a:buClr>
              <a:buSzPct val="80000"/>
              <a:defRPr/>
            </a:pPr>
            <a:r>
              <a:rPr kumimoji="0" lang="en-US" altLang="zh-CN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Coding</a:t>
            </a:r>
            <a:r>
              <a:rPr lang="en-US" altLang="zh-CN" sz="1400" kern="0" dirty="0" smtClean="0">
                <a:latin typeface="+mn-lt"/>
                <a:cs typeface="MS PGothic" charset="0"/>
              </a:rPr>
              <a:t> gain  ≈  </a:t>
            </a:r>
            <a:r>
              <a:rPr kumimoji="0" lang="en-US" altLang="zh-CN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0.8dB for BLER=0.01</a:t>
            </a:r>
          </a:p>
        </p:txBody>
      </p:sp>
      <p:grpSp>
        <p:nvGrpSpPr>
          <p:cNvPr id="6" name="组合 65"/>
          <p:cNvGrpSpPr/>
          <p:nvPr/>
        </p:nvGrpSpPr>
        <p:grpSpPr>
          <a:xfrm>
            <a:off x="6732240" y="1772816"/>
            <a:ext cx="1033463" cy="925512"/>
            <a:chOff x="7245372" y="2148687"/>
            <a:chExt cx="1033463" cy="925512"/>
          </a:xfrm>
        </p:grpSpPr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 rot="2773356">
              <a:off x="7621610" y="2797974"/>
              <a:ext cx="338137" cy="214313"/>
            </a:xfrm>
            <a:prstGeom prst="leftRightArrow">
              <a:avLst>
                <a:gd name="adj1" fmla="val 44491"/>
                <a:gd name="adj2" fmla="val 42045"/>
              </a:avLst>
            </a:prstGeom>
            <a:solidFill>
              <a:schemeClr val="tx2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dirty="0"/>
            </a:p>
          </p:txBody>
        </p:sp>
        <p:sp>
          <p:nvSpPr>
            <p:cNvPr id="60" name="AutoShape 10"/>
            <p:cNvSpPr>
              <a:spLocks noChangeArrowheads="1"/>
            </p:cNvSpPr>
            <p:nvPr/>
          </p:nvSpPr>
          <p:spPr bwMode="auto">
            <a:xfrm rot="2773356">
              <a:off x="7254897" y="2416975"/>
              <a:ext cx="338137" cy="214312"/>
            </a:xfrm>
            <a:prstGeom prst="leftRightArrow">
              <a:avLst>
                <a:gd name="adj1" fmla="val 44491"/>
                <a:gd name="adj2" fmla="val 42045"/>
              </a:avLst>
            </a:prstGeom>
            <a:solidFill>
              <a:schemeClr val="tx2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dirty="0"/>
            </a:p>
          </p:txBody>
        </p:sp>
        <p:sp>
          <p:nvSpPr>
            <p:cNvPr id="61" name="AutoShape 11"/>
            <p:cNvSpPr>
              <a:spLocks noChangeArrowheads="1"/>
            </p:cNvSpPr>
            <p:nvPr/>
          </p:nvSpPr>
          <p:spPr bwMode="auto">
            <a:xfrm rot="18973356">
              <a:off x="7627960" y="2420149"/>
              <a:ext cx="344487" cy="211138"/>
            </a:xfrm>
            <a:prstGeom prst="leftRightArrow">
              <a:avLst>
                <a:gd name="adj1" fmla="val 44491"/>
                <a:gd name="adj2" fmla="val 43478"/>
              </a:avLst>
            </a:prstGeom>
            <a:solidFill>
              <a:schemeClr val="tx2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dirty="0"/>
            </a:p>
          </p:txBody>
        </p:sp>
        <p:sp>
          <p:nvSpPr>
            <p:cNvPr id="62" name="AutoShape 12"/>
            <p:cNvSpPr>
              <a:spLocks noChangeArrowheads="1"/>
            </p:cNvSpPr>
            <p:nvPr/>
          </p:nvSpPr>
          <p:spPr bwMode="auto">
            <a:xfrm rot="18973356">
              <a:off x="7245372" y="2788449"/>
              <a:ext cx="344488" cy="211138"/>
            </a:xfrm>
            <a:prstGeom prst="leftRightArrow">
              <a:avLst>
                <a:gd name="adj1" fmla="val 44491"/>
                <a:gd name="adj2" fmla="val 43479"/>
              </a:avLst>
            </a:prstGeom>
            <a:solidFill>
              <a:schemeClr val="tx2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dirty="0"/>
            </a:p>
          </p:txBody>
        </p:sp>
        <p:sp>
          <p:nvSpPr>
            <p:cNvPr id="63" name="Text Box 13"/>
            <p:cNvSpPr txBox="1">
              <a:spLocks noChangeArrowheads="1"/>
            </p:cNvSpPr>
            <p:nvPr/>
          </p:nvSpPr>
          <p:spPr bwMode="auto">
            <a:xfrm>
              <a:off x="7740672" y="2148687"/>
              <a:ext cx="53816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b="1" dirty="0">
                  <a:latin typeface="굴림" pitchFamily="50" charset="-127"/>
                  <a:ea typeface="굴림" pitchFamily="50" charset="-127"/>
                </a:rPr>
                <a:t>Good</a:t>
              </a:r>
            </a:p>
          </p:txBody>
        </p:sp>
        <p:sp>
          <p:nvSpPr>
            <p:cNvPr id="64" name="Text Box 14"/>
            <p:cNvSpPr txBox="1">
              <a:spLocks noChangeArrowheads="1"/>
            </p:cNvSpPr>
            <p:nvPr/>
          </p:nvSpPr>
          <p:spPr bwMode="auto">
            <a:xfrm>
              <a:off x="7362847" y="2572549"/>
              <a:ext cx="482600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b="1" dirty="0">
                  <a:latin typeface="굴림" pitchFamily="50" charset="-127"/>
                  <a:ea typeface="굴림" pitchFamily="50" charset="-127"/>
                </a:rPr>
                <a:t>Poor</a:t>
              </a:r>
            </a:p>
          </p:txBody>
        </p:sp>
      </p:grpSp>
      <p:cxnSp>
        <p:nvCxnSpPr>
          <p:cNvPr id="67" name="直接连接符 66"/>
          <p:cNvCxnSpPr/>
          <p:nvPr/>
        </p:nvCxnSpPr>
        <p:spPr bwMode="auto">
          <a:xfrm>
            <a:off x="6516216" y="2924944"/>
            <a:ext cx="504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直接连接符 68"/>
          <p:cNvCxnSpPr/>
          <p:nvPr/>
        </p:nvCxnSpPr>
        <p:spPr bwMode="auto">
          <a:xfrm>
            <a:off x="6516216" y="3284984"/>
            <a:ext cx="504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内容占位符 2"/>
          <p:cNvSpPr txBox="1">
            <a:spLocks/>
          </p:cNvSpPr>
          <p:nvPr/>
        </p:nvSpPr>
        <p:spPr bwMode="auto">
          <a:xfrm>
            <a:off x="7020272" y="2708920"/>
            <a:ext cx="194421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Proposed LDPC </a:t>
            </a:r>
          </a:p>
        </p:txBody>
      </p:sp>
      <p:sp>
        <p:nvSpPr>
          <p:cNvPr id="74" name="内容占位符 2"/>
          <p:cNvSpPr txBox="1">
            <a:spLocks/>
          </p:cNvSpPr>
          <p:nvPr/>
        </p:nvSpPr>
        <p:spPr bwMode="auto">
          <a:xfrm>
            <a:off x="7020272" y="3068960"/>
            <a:ext cx="194421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LDPC of 11ad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Structured LDPC codes have been  adopted in several IEEE standards,  which have the feature of good performance, low complexity, and high throughput.</a:t>
            </a:r>
          </a:p>
          <a:p>
            <a:pPr lvl="1" algn="just">
              <a:defRPr/>
            </a:pPr>
            <a:r>
              <a:rPr lang="en-US" altLang="zh-CN" dirty="0" smtClean="0"/>
              <a:t>One parity check matrix H of size M</a:t>
            </a:r>
            <a:r>
              <a:rPr lang="zh-CN" altLang="en-US" dirty="0" smtClean="0"/>
              <a:t>*</a:t>
            </a:r>
            <a:r>
              <a:rPr lang="en-US" altLang="zh-CN" dirty="0" smtClean="0"/>
              <a:t>N is represented by one base matrix </a:t>
            </a:r>
            <a:r>
              <a:rPr lang="en-US" altLang="zh-CN" dirty="0" err="1" smtClean="0"/>
              <a:t>Hb</a:t>
            </a:r>
            <a:r>
              <a:rPr lang="en-US" altLang="zh-CN" dirty="0" smtClean="0"/>
              <a:t> of size </a:t>
            </a:r>
            <a:r>
              <a:rPr lang="en-US" altLang="zh-CN" dirty="0" err="1" smtClean="0"/>
              <a:t>mb</a:t>
            </a:r>
            <a:r>
              <a:rPr lang="en-US" altLang="zh-CN" dirty="0" smtClean="0"/>
              <a:t>*</a:t>
            </a:r>
            <a:r>
              <a:rPr lang="en-US" altLang="zh-CN" dirty="0" err="1" smtClean="0"/>
              <a:t>nb</a:t>
            </a:r>
            <a:r>
              <a:rPr lang="en-US" altLang="zh-CN" dirty="0" smtClean="0"/>
              <a:t> and one expand factor </a:t>
            </a:r>
          </a:p>
          <a:p>
            <a:pPr lvl="1" algn="just">
              <a:defRPr/>
            </a:pPr>
            <a:r>
              <a:rPr lang="en-US" altLang="zh-CN" dirty="0" smtClean="0"/>
              <a:t>In 802.16e, 6 base matrices were applied to support 4 code rates and 19 code lengths (2005)</a:t>
            </a:r>
          </a:p>
          <a:p>
            <a:pPr lvl="1" algn="just">
              <a:defRPr/>
            </a:pPr>
            <a:r>
              <a:rPr lang="en-US" altLang="zh-CN" dirty="0" smtClean="0"/>
              <a:t>In 802.11n/ac, 12 base matrices were applied to support 4 code rates and 3 code lengths</a:t>
            </a:r>
            <a:r>
              <a:rPr lang="zh-CN" altLang="en-US" dirty="0" smtClean="0"/>
              <a:t>（</a:t>
            </a:r>
            <a:r>
              <a:rPr lang="en-US" altLang="zh-CN" dirty="0" smtClean="0"/>
              <a:t>2009)</a:t>
            </a:r>
          </a:p>
          <a:p>
            <a:pPr lvl="1" algn="just">
              <a:defRPr/>
            </a:pPr>
            <a:r>
              <a:rPr lang="en-US" altLang="zh-CN" dirty="0" smtClean="0"/>
              <a:t>In 802.11ad, 4 base matrices were applied to support 4 code rates and fixed code length</a:t>
            </a:r>
            <a:r>
              <a:rPr lang="zh-CN" altLang="en-US" dirty="0" smtClean="0"/>
              <a:t>（</a:t>
            </a:r>
            <a:r>
              <a:rPr lang="en-US" altLang="zh-CN" dirty="0" smtClean="0"/>
              <a:t>2012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Ultra high throughput  requirement of 11aj (45 GHz)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sq-AL" altLang="zh-CN" dirty="0" smtClean="0"/>
              <a:t>Maximum</a:t>
            </a:r>
            <a:r>
              <a:rPr lang="en-US" altLang="zh-CN" dirty="0" smtClean="0"/>
              <a:t> throughput of 10 G bps</a:t>
            </a:r>
          </a:p>
          <a:p>
            <a:pPr lvl="1" algn="just">
              <a:defRPr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04456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r>
              <a:rPr lang="en-US" altLang="zh-CN" sz="2400" b="1" dirty="0" smtClean="0"/>
              <a:t>We proposed a new LDPC base matrix for group discussion</a:t>
            </a:r>
          </a:p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endParaRPr lang="en-US" altLang="zh-CN" sz="2400" b="1" dirty="0" smtClean="0"/>
          </a:p>
          <a:p>
            <a:pPr algn="just">
              <a:defRPr/>
            </a:pPr>
            <a:r>
              <a:rPr lang="en-US" altLang="zh-CN" dirty="0" smtClean="0"/>
              <a:t>We also design the signaling field coding procedure using the proposed LDPC base matrix . 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altLang="zh-CN" sz="1600" b="0" dirty="0" smtClean="0"/>
              <a:t>[1]. IEEE Std 802.11ad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[2].“11-14-0716-02-00aj-phy-sig-frame-structure-for-ieee-802-11aj-45ghz”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[3].“Rate=5/6 LDPC Coding for OFDMA PHY”, C80216e-05_066r2</a:t>
            </a:r>
            <a:r>
              <a:rPr lang="zh-CN" altLang="en-US" sz="1600" b="0" dirty="0" smtClean="0"/>
              <a:t>，</a:t>
            </a:r>
            <a:r>
              <a:rPr lang="en-US" altLang="zh-CN" sz="1600" b="0" dirty="0" smtClean="0"/>
              <a:t>Robert </a:t>
            </a:r>
            <a:r>
              <a:rPr lang="en-US" altLang="zh-CN" sz="1600" b="0" dirty="0" err="1" smtClean="0"/>
              <a:t>Xu</a:t>
            </a:r>
            <a:r>
              <a:rPr lang="en-US" altLang="zh-CN" sz="1600" b="0" dirty="0" smtClean="0"/>
              <a:t>, etc</a:t>
            </a:r>
            <a:endParaRPr lang="en-US" altLang="zh-CN" sz="1600" dirty="0" smtClean="0"/>
          </a:p>
          <a:p>
            <a:pPr eaLnBrk="1" hangingPunct="1">
              <a:buNone/>
            </a:pPr>
            <a:r>
              <a:rPr lang="en-US" altLang="zh-CN" sz="1600" b="0" dirty="0" smtClean="0"/>
              <a:t>[4]. </a:t>
            </a:r>
            <a:r>
              <a:rPr lang="sq-AL" altLang="zh-CN" sz="1600" b="0" dirty="0" smtClean="0"/>
              <a:t>Min-seok Oh</a:t>
            </a:r>
            <a:r>
              <a:rPr lang="en-US" altLang="zh-CN" sz="1600" b="0" dirty="0" smtClean="0"/>
              <a:t>,</a:t>
            </a:r>
            <a:r>
              <a:rPr lang="sq-AL" altLang="zh-CN" sz="1600" b="0" dirty="0" smtClean="0"/>
              <a:t> Kyuhyuk Chung </a:t>
            </a:r>
            <a:r>
              <a:rPr lang="en-US" altLang="zh-CN" sz="1600" b="0" dirty="0" smtClean="0"/>
              <a:t>,etc. “</a:t>
            </a:r>
            <a:r>
              <a:rPr lang="sq-AL" altLang="zh-CN" sz="1600" b="0" dirty="0" smtClean="0"/>
              <a:t>IEEE C802.16e-06/168 </a:t>
            </a:r>
            <a:r>
              <a:rPr lang="en-US" altLang="zh-CN" sz="1600" b="0" dirty="0" smtClean="0"/>
              <a:t>-</a:t>
            </a:r>
            <a:r>
              <a:rPr lang="it-IT" altLang="zh-CN" sz="1600" b="0" dirty="0" smtClean="0"/>
              <a:t>Informative: LDPC parallel processing in IEEE802.16e </a:t>
            </a:r>
            <a:r>
              <a:rPr lang="en-US" altLang="zh-CN" sz="1600" b="0" dirty="0" smtClean="0"/>
              <a:t>”. 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[5]. </a:t>
            </a:r>
            <a:r>
              <a:rPr lang="sq-AL" altLang="zh-CN" sz="1600" b="0" dirty="0" smtClean="0"/>
              <a:t>Brian Classon</a:t>
            </a:r>
            <a:r>
              <a:rPr lang="en-US" altLang="zh-CN" sz="1600" b="0" dirty="0" smtClean="0"/>
              <a:t>, </a:t>
            </a:r>
            <a:r>
              <a:rPr lang="sq-AL" altLang="zh-CN" sz="1600" b="0" dirty="0" smtClean="0"/>
              <a:t>Yufei Blankenship</a:t>
            </a:r>
            <a:r>
              <a:rPr lang="en-US" altLang="zh-CN" sz="1600" b="0" dirty="0" smtClean="0"/>
              <a:t>. “</a:t>
            </a:r>
            <a:r>
              <a:rPr lang="sq-AL" altLang="zh-CN" sz="1600" b="0" dirty="0" smtClean="0"/>
              <a:t>IEEE C802.16e-05/066r3</a:t>
            </a:r>
            <a:r>
              <a:rPr lang="en-US" altLang="zh-CN" sz="1600" b="0" dirty="0" smtClean="0"/>
              <a:t>-</a:t>
            </a:r>
            <a:r>
              <a:rPr lang="sq-AL" altLang="zh-CN" sz="1600" b="0" dirty="0" smtClean="0"/>
              <a:t> LDPC coding for OFDMA PHY</a:t>
            </a:r>
            <a:r>
              <a:rPr lang="en-US" altLang="zh-CN" sz="1600" b="0" dirty="0" smtClean="0"/>
              <a:t>”. </a:t>
            </a:r>
            <a:endParaRPr lang="zh-CN" altLang="zh-CN" sz="1600" b="0" dirty="0" smtClean="0"/>
          </a:p>
          <a:p>
            <a:pPr eaLnBrk="1" hangingPunct="1">
              <a:buNone/>
            </a:pPr>
            <a:r>
              <a:rPr lang="en-US" altLang="zh-CN" sz="1600" b="0" dirty="0" smtClean="0"/>
              <a:t>[6].“High Girth LDPC Coding for OFDMA PHY”, IEEE C80216e-05_126r1</a:t>
            </a:r>
            <a:r>
              <a:rPr lang="zh-CN" altLang="en-US" sz="1600" b="0" dirty="0" smtClean="0"/>
              <a:t>，</a:t>
            </a:r>
            <a:r>
              <a:rPr lang="en-US" altLang="zh-CN" sz="1600" b="0" dirty="0" smtClean="0"/>
              <a:t> Robert </a:t>
            </a:r>
            <a:r>
              <a:rPr lang="en-US" altLang="zh-CN" sz="1600" b="0" dirty="0" err="1" smtClean="0"/>
              <a:t>Xu</a:t>
            </a:r>
            <a:r>
              <a:rPr lang="en-US" altLang="zh-CN" sz="1600" b="0" dirty="0" smtClean="0"/>
              <a:t>,</a:t>
            </a:r>
          </a:p>
          <a:p>
            <a:pPr eaLnBrk="1" hangingPunct="1">
              <a:buNone/>
            </a:pPr>
            <a:r>
              <a:rPr lang="en-US" altLang="zh-CN" sz="1600" b="0" dirty="0" err="1" smtClean="0"/>
              <a:t>Mansour</a:t>
            </a:r>
            <a:r>
              <a:rPr lang="en-US" altLang="zh-CN" sz="1600" b="0" dirty="0" smtClean="0"/>
              <a:t>, M.M.; </a:t>
            </a:r>
            <a:r>
              <a:rPr lang="en-US" altLang="zh-CN" sz="1600" b="0" dirty="0" err="1" smtClean="0"/>
              <a:t>Shanbhag</a:t>
            </a:r>
            <a:r>
              <a:rPr lang="en-US" altLang="zh-CN" sz="1600" b="0" dirty="0" smtClean="0"/>
              <a:t> N.R. 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[7]. "A 640-Mb/s 2048-Bit Programmable LDPC Decoder Chip", IEEE Journal of Solid-State Circuits, </a:t>
            </a:r>
            <a:r>
              <a:rPr lang="en-US" altLang="ko-KR" sz="1600" b="0" dirty="0" smtClean="0"/>
              <a:t>vol. 41, no. 3,  pp. 684-698, Mar. 2006 </a:t>
            </a:r>
            <a:r>
              <a:rPr lang="en-US" altLang="zh-CN" sz="1600" b="0" dirty="0" smtClean="0"/>
              <a:t> 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[8]. T. Zhang and K. K. </a:t>
            </a:r>
            <a:r>
              <a:rPr lang="en-US" altLang="zh-CN" sz="1600" b="0" dirty="0" err="1" smtClean="0"/>
              <a:t>Parhi</a:t>
            </a:r>
            <a:r>
              <a:rPr lang="en-US" altLang="zh-CN" sz="1600" b="0" dirty="0" smtClean="0"/>
              <a:t>, "Joint (3,k)-Regular LDPC Code and Decoder/Encoder Design", IEEE Transactions on Signal Processing vol. 52, no. 4, pp. 1065-1079, April, 2004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ZTE Corp.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add to the 11aj spec the LDPC basic check matrixes for 45GHz operation as proposed in slide6-7?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726976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196752"/>
            <a:ext cx="7772400" cy="5112568"/>
          </a:xfrm>
        </p:spPr>
        <p:txBody>
          <a:bodyPr/>
          <a:lstStyle/>
          <a:p>
            <a:pPr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Layered decoder: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‘R’</a:t>
            </a:r>
            <a:r>
              <a:rPr lang="zh-CN" altLang="zh-CN" sz="1800" dirty="0" smtClean="0"/>
              <a:t> </a:t>
            </a:r>
            <a:r>
              <a:rPr lang="en-US" altLang="zh-CN" sz="1800" dirty="0" smtClean="0"/>
              <a:t>denotes that message is read in from memory,  ‘P’ denotes  the processing of  CNU(check node update unit), ‘W’ denotes  that message is written into memory.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There is  a </a:t>
            </a:r>
            <a:r>
              <a:rPr lang="en-US" altLang="zh-CN" sz="1800" dirty="0" smtClean="0">
                <a:solidFill>
                  <a:srgbClr val="FF0000"/>
                </a:solidFill>
              </a:rPr>
              <a:t>waiting  time </a:t>
            </a:r>
            <a:r>
              <a:rPr lang="en-US" altLang="zh-CN" sz="1800" dirty="0" smtClean="0"/>
              <a:t>between one row update and the next row update for one LDPC base matrix.</a:t>
            </a:r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r>
              <a:rPr lang="en-US" altLang="zh-CN" sz="2400" b="1" dirty="0" smtClean="0"/>
              <a:t>Pipeline decoder</a:t>
            </a:r>
            <a:r>
              <a:rPr lang="en-US" altLang="zh-CN" sz="2400" b="1" baseline="30000" dirty="0" smtClean="0"/>
              <a:t>[4][5]: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The waiting time is reduced or eliminated 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Address conflict can be avoided </a:t>
            </a:r>
          </a:p>
          <a:p>
            <a:pPr lvl="1">
              <a:buClr>
                <a:schemeClr val="tx2"/>
              </a:buClr>
              <a:buSzPct val="80000"/>
              <a:defRPr/>
            </a:pPr>
            <a:endParaRPr lang="en-US" altLang="zh-CN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140968"/>
            <a:ext cx="6192688" cy="2293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3728" y="836712"/>
            <a:ext cx="5832648" cy="576064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4256112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80000"/>
              <a:buNone/>
              <a:defRPr/>
            </a:pPr>
            <a:r>
              <a:rPr lang="en-US" altLang="zh-CN" sz="2200" b="1" dirty="0" smtClean="0"/>
              <a:t>The shortcomings of  802.11ad LDPC and other LDPC codes</a:t>
            </a:r>
          </a:p>
          <a:p>
            <a:pPr marL="342900" lvl="1" indent="-342900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b="1" dirty="0" smtClean="0"/>
              <a:t>Limited decoding throughput due to a waiting  time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a waiting  time between one row update and the next row update for one LDPC base matrix degrade the whole decoding throughput  obviously.</a:t>
            </a:r>
          </a:p>
          <a:p>
            <a:pPr marL="342900" lvl="1" indent="-342900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b="1" dirty="0" smtClean="0"/>
              <a:t>High routing complexity.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Since base matrices for different code rates are </a:t>
            </a:r>
            <a:r>
              <a:rPr lang="sq-AL" altLang="zh-CN" sz="1800" dirty="0" smtClean="0"/>
              <a:t>random</a:t>
            </a:r>
            <a:r>
              <a:rPr lang="en-US" altLang="zh-CN" sz="1800" dirty="0" smtClean="0"/>
              <a:t> and independent,  complex banyan networks are used for the routing operation.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Cycle shift operation and inverse cycle shift operation make the routing complexity double</a:t>
            </a:r>
          </a:p>
          <a:p>
            <a:pPr marL="342900" lvl="1" indent="-342900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b="1" dirty="0" smtClean="0"/>
              <a:t>Poor performance of signaling field coding in 802.11ad.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Based on the code base matrix of rate ¾, signaling field coding fails to fully obtain LDPC code gain. 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Not high girth</a:t>
            </a:r>
          </a:p>
          <a:p>
            <a:pPr marL="342900" lvl="1" indent="-342900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b="1" dirty="0" smtClean="0"/>
              <a:t>More c</a:t>
            </a:r>
            <a:r>
              <a:rPr lang="sq-AL" altLang="zh-CN" b="1" dirty="0" smtClean="0"/>
              <a:t>yclic shift operation</a:t>
            </a:r>
            <a:r>
              <a:rPr lang="en-US" altLang="zh-CN" b="1" dirty="0" smtClean="0"/>
              <a:t> are needed for encoder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sz="1800" dirty="0" smtClean="0"/>
              <a:t>the check part of base matrix is not a </a:t>
            </a:r>
            <a:r>
              <a:rPr lang="sq-AL" altLang="zh-CN" sz="1800" dirty="0" smtClean="0"/>
              <a:t>strictly low triangular matrix</a:t>
            </a:r>
            <a:endParaRPr lang="en-US" altLang="zh-CN" sz="1800" dirty="0" smtClean="0"/>
          </a:p>
          <a:p>
            <a:pPr lvl="1">
              <a:buClr>
                <a:schemeClr val="tx2"/>
              </a:buClr>
              <a:buSzPct val="80000"/>
              <a:defRPr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base matrices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sp>
        <p:nvSpPr>
          <p:cNvPr id="10" name="流程图: 可选过程 9"/>
          <p:cNvSpPr/>
          <p:nvPr/>
        </p:nvSpPr>
        <p:spPr bwMode="auto">
          <a:xfrm>
            <a:off x="1259632" y="5301208"/>
            <a:ext cx="3024336" cy="792088"/>
          </a:xfrm>
          <a:prstGeom prst="flowChartAlternateProcess">
            <a:avLst/>
          </a:prstGeom>
          <a:solidFill>
            <a:srgbClr val="A07CA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A07CA4"/>
            </a:outerShdw>
          </a:effectLst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 eaLnBrk="0" hangingPunct="0"/>
            <a:r>
              <a:rPr lang="en-US" altLang="zh-CN" sz="2000" dirty="0" smtClean="0"/>
              <a:t>Most </a:t>
            </a:r>
            <a:r>
              <a:rPr lang="en-US" altLang="zh-CN" sz="2000" dirty="0" smtClean="0">
                <a:solidFill>
                  <a:srgbClr val="FF0000"/>
                </a:solidFill>
              </a:rPr>
              <a:t>none -1 </a:t>
            </a:r>
            <a:r>
              <a:rPr lang="en-US" altLang="zh-CN" sz="2000" dirty="0" smtClean="0"/>
              <a:t>elements </a:t>
            </a:r>
          </a:p>
          <a:p>
            <a:pPr marL="0" lvl="1" algn="just" eaLnBrk="0" hangingPunct="0"/>
            <a:r>
              <a:rPr lang="en-US" altLang="zh-CN" sz="2000" dirty="0" smtClean="0"/>
              <a:t>are even number</a:t>
            </a:r>
          </a:p>
        </p:txBody>
      </p:sp>
      <p:sp>
        <p:nvSpPr>
          <p:cNvPr id="15" name="圆角矩形 14"/>
          <p:cNvSpPr/>
          <p:nvPr/>
        </p:nvSpPr>
        <p:spPr bwMode="auto">
          <a:xfrm>
            <a:off x="467544" y="2924944"/>
            <a:ext cx="2808312" cy="1728192"/>
          </a:xfrm>
          <a:prstGeom prst="roundRect">
            <a:avLst/>
          </a:prstGeom>
          <a:solidFill>
            <a:srgbClr val="66663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666633"/>
            </a:outerShdw>
          </a:effectLst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 eaLnBrk="0" hangingPunct="0"/>
            <a:r>
              <a:rPr lang="en-US" altLang="zh-CN" sz="2000" dirty="0" smtClean="0"/>
              <a:t>All none -1 elements in the same column of different base matrices are from a set with 4 elements. </a:t>
            </a:r>
          </a:p>
        </p:txBody>
      </p:sp>
      <p:sp>
        <p:nvSpPr>
          <p:cNvPr id="17" name="流程图: 可选过程 16"/>
          <p:cNvSpPr/>
          <p:nvPr/>
        </p:nvSpPr>
        <p:spPr bwMode="auto">
          <a:xfrm>
            <a:off x="3131840" y="1700808"/>
            <a:ext cx="2880320" cy="1080120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accent2">
                <a:lumMod val="40000"/>
                <a:lumOff val="60000"/>
              </a:schemeClr>
            </a:outerShdw>
          </a:effectLst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 eaLnBrk="0" hangingPunct="0"/>
            <a:r>
              <a:rPr lang="en-US" altLang="zh-CN" sz="2000" dirty="0" smtClean="0"/>
              <a:t>For all base matrices, the check part  is  a </a:t>
            </a:r>
            <a:r>
              <a:rPr lang="sq-AL" altLang="zh-CN" sz="2000" dirty="0" smtClean="0"/>
              <a:t>strictly low</a:t>
            </a:r>
            <a:r>
              <a:rPr lang="en-US" altLang="zh-CN" sz="2000" dirty="0" smtClean="0"/>
              <a:t> </a:t>
            </a:r>
            <a:r>
              <a:rPr lang="sq-AL" altLang="zh-CN" sz="2000" dirty="0" smtClean="0"/>
              <a:t>triangular matrix</a:t>
            </a:r>
            <a:r>
              <a:rPr lang="en-US" altLang="zh-CN" sz="2000" dirty="0" smtClean="0"/>
              <a:t>. </a:t>
            </a:r>
          </a:p>
        </p:txBody>
      </p:sp>
      <p:sp>
        <p:nvSpPr>
          <p:cNvPr id="18" name="流程图: 可选过程 17"/>
          <p:cNvSpPr/>
          <p:nvPr/>
        </p:nvSpPr>
        <p:spPr bwMode="auto">
          <a:xfrm>
            <a:off x="4644008" y="5301208"/>
            <a:ext cx="3312368" cy="792088"/>
          </a:xfrm>
          <a:prstGeom prst="flowChartAlternateProces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FFCC66"/>
            </a:outerShdw>
          </a:effectLst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 eaLnBrk="0" hangingPunct="0"/>
            <a:r>
              <a:rPr lang="en-US" altLang="zh-CN" sz="2000" dirty="0" smtClean="0"/>
              <a:t>The first none -1 element</a:t>
            </a:r>
            <a:r>
              <a:rPr lang="sq-AL" altLang="zh-CN" sz="2000" dirty="0" smtClean="0"/>
              <a:t> </a:t>
            </a:r>
            <a:r>
              <a:rPr lang="en-US" altLang="zh-CN" sz="2000" dirty="0" smtClean="0"/>
              <a:t>of each column is equal to zero. </a:t>
            </a:r>
            <a:r>
              <a:rPr lang="zh-CN" altLang="en-US" dirty="0" smtClean="0"/>
              <a:t> </a:t>
            </a:r>
            <a:endParaRPr lang="en-US" altLang="zh-CN" sz="2000" dirty="0" smtClean="0"/>
          </a:p>
        </p:txBody>
      </p:sp>
      <p:sp>
        <p:nvSpPr>
          <p:cNvPr id="11" name="流程图: 可选过程 10"/>
          <p:cNvSpPr/>
          <p:nvPr/>
        </p:nvSpPr>
        <p:spPr bwMode="auto">
          <a:xfrm>
            <a:off x="5940152" y="2924944"/>
            <a:ext cx="2952328" cy="1728192"/>
          </a:xfrm>
          <a:prstGeom prst="flowChartAlternateProcess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rgbClr val="92D050"/>
            </a:outerShdw>
          </a:effectLst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 eaLnBrk="0" hangingPunct="0"/>
            <a:r>
              <a:rPr lang="en-US" altLang="zh-CN" sz="2000" dirty="0" smtClean="0"/>
              <a:t>For all base matrices, the girth of  all systematic bit nodes </a:t>
            </a:r>
            <a:r>
              <a:rPr lang="en-US" altLang="zh-CN" sz="2000" dirty="0" smtClean="0">
                <a:latin typeface="宋体"/>
                <a:ea typeface="宋体"/>
              </a:rPr>
              <a:t>≥</a:t>
            </a:r>
            <a:r>
              <a:rPr lang="en-US" altLang="zh-CN" sz="2000" dirty="0" smtClean="0"/>
              <a:t> 8, and the girth of all parity bit nodes </a:t>
            </a:r>
            <a:r>
              <a:rPr lang="en-US" altLang="zh-CN" sz="2000" dirty="0" smtClean="0">
                <a:latin typeface="宋体"/>
                <a:ea typeface="宋体"/>
              </a:rPr>
              <a:t>≥</a:t>
            </a:r>
            <a:r>
              <a:rPr lang="en-US" altLang="zh-CN" sz="2000" dirty="0" smtClean="0"/>
              <a:t> 6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3275856" y="2780928"/>
            <a:ext cx="2664296" cy="2520280"/>
            <a:chOff x="3275856" y="2564904"/>
            <a:chExt cx="2664296" cy="2520280"/>
          </a:xfrm>
        </p:grpSpPr>
        <p:sp>
          <p:nvSpPr>
            <p:cNvPr id="12" name="五角星 11"/>
            <p:cNvSpPr/>
            <p:nvPr/>
          </p:nvSpPr>
          <p:spPr bwMode="auto">
            <a:xfrm>
              <a:off x="3275856" y="2564904"/>
              <a:ext cx="2664296" cy="2520280"/>
            </a:xfrm>
            <a:prstGeom prst="star5">
              <a:avLst>
                <a:gd name="adj" fmla="val 23097"/>
                <a:gd name="hf" fmla="val 105146"/>
                <a:gd name="vf" fmla="val 11055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altLang="zh-CN" sz="2400" dirty="0" smtClean="0"/>
                <a:t> 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3923928" y="3573016"/>
              <a:ext cx="143374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b="1" dirty="0" smtClean="0"/>
                <a:t>Features</a:t>
              </a:r>
              <a:endParaRPr lang="zh-CN" altLang="en-US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ZTE 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728936"/>
            <a:ext cx="8424863" cy="4724400"/>
          </a:xfrm>
        </p:spPr>
        <p:txBody>
          <a:bodyPr/>
          <a:lstStyle/>
          <a:p>
            <a:pPr lvl="1"/>
            <a:r>
              <a:rPr lang="en-US" altLang="zh-CN" dirty="0" smtClean="0"/>
              <a:t>The code size n=672, and the four code rates are r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=1/2, r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=5/8, r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=3/4 and r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=13/16 respectively, the number of systematic bits corresponding to the four code rates are k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=336, k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=420, k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=504 and k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=546 respectively, and the expand factor z=42. </a:t>
            </a:r>
          </a:p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=1/2</a:t>
            </a:r>
            <a:r>
              <a:rPr lang="zh-CN" altLang="zh-CN" dirty="0" smtClean="0"/>
              <a:t>：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=5/8</a:t>
            </a:r>
            <a:r>
              <a:rPr lang="zh-CN" altLang="zh-CN" dirty="0" smtClean="0"/>
              <a:t>：</a:t>
            </a:r>
            <a:endParaRPr lang="en-US" altLang="zh-CN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2195736" y="3057872"/>
          <a:ext cx="5108575" cy="158496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18135"/>
                <a:gridCol w="318135"/>
                <a:gridCol w="31051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26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195736" y="5074096"/>
          <a:ext cx="5108575" cy="1188720"/>
        </p:xfrm>
        <a:graphic>
          <a:graphicData uri="http://schemas.openxmlformats.org/drawingml/2006/table">
            <a:tbl>
              <a:tblPr/>
              <a:tblGrid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940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800944"/>
            <a:ext cx="8424863" cy="4724400"/>
          </a:xfrm>
        </p:spPr>
        <p:txBody>
          <a:bodyPr/>
          <a:lstStyle/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=3/4</a:t>
            </a:r>
            <a:r>
              <a:rPr lang="zh-CN" altLang="zh-CN" dirty="0" smtClean="0"/>
              <a:t>：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=13/16</a:t>
            </a:r>
            <a:r>
              <a:rPr lang="zh-CN" altLang="zh-CN" dirty="0" smtClean="0"/>
              <a:t>：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835696" y="2492896"/>
          <a:ext cx="5108575" cy="792480"/>
        </p:xfrm>
        <a:graphic>
          <a:graphicData uri="http://schemas.openxmlformats.org/drawingml/2006/table">
            <a:tbl>
              <a:tblPr/>
              <a:tblGrid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940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839689" y="4293096"/>
          <a:ext cx="5108575" cy="594360"/>
        </p:xfrm>
        <a:graphic>
          <a:graphicData uri="http://schemas.openxmlformats.org/drawingml/2006/table">
            <a:tbl>
              <a:tblPr/>
              <a:tblGrid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940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of 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800944"/>
            <a:ext cx="8424863" cy="4724400"/>
          </a:xfrm>
        </p:spPr>
        <p:txBody>
          <a:bodyPr/>
          <a:lstStyle/>
          <a:p>
            <a:pPr lvl="1"/>
            <a:r>
              <a:rPr lang="en-US" altLang="zh-CN" sz="2400" b="1" dirty="0" smtClean="0"/>
              <a:t>Performance comparison on AWGN channel:</a:t>
            </a:r>
            <a:endParaRPr lang="zh-CN" altLang="zh-CN" sz="2400" b="1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229569"/>
            <a:ext cx="5514975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Advantage of the proposed base matrix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800944"/>
            <a:ext cx="8424863" cy="4724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Base Matrix: </a:t>
            </a:r>
            <a:r>
              <a:rPr lang="en-US" altLang="zh-CN" dirty="0" smtClean="0"/>
              <a:t>Most of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are even. </a:t>
            </a:r>
          </a:p>
          <a:p>
            <a:r>
              <a:rPr lang="en-US" altLang="zh-CN" sz="2000" b="0" dirty="0" smtClean="0"/>
              <a:t>With the parallelism of 21, some clocks(t4-t3) reduction for every </a:t>
            </a:r>
            <a:r>
              <a:rPr lang="sq-AL" altLang="zh-CN" sz="2000" b="0" dirty="0" smtClean="0"/>
              <a:t>transition</a:t>
            </a:r>
            <a:r>
              <a:rPr lang="en-US" altLang="zh-CN" sz="2000" b="0" dirty="0" smtClean="0"/>
              <a:t> to next row. And speed up the decoding. </a:t>
            </a:r>
            <a:endParaRPr lang="zh-CN" altLang="en-US" sz="2000" b="0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108548"/>
            <a:ext cx="638175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30630</TotalTime>
  <Words>2329</Words>
  <Application>Microsoft Office PowerPoint</Application>
  <PresentationFormat>全屏显示(4:3)</PresentationFormat>
  <Paragraphs>742</Paragraphs>
  <Slides>22</Slides>
  <Notes>22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4" baseType="lpstr">
      <vt:lpstr>802-11-Submission</vt:lpstr>
      <vt:lpstr>Equation</vt:lpstr>
      <vt:lpstr>LDPC Coding for 45GHz</vt:lpstr>
      <vt:lpstr>Background</vt:lpstr>
      <vt:lpstr>Background</vt:lpstr>
      <vt:lpstr>Background</vt:lpstr>
      <vt:lpstr>Proposed base matrices</vt:lpstr>
      <vt:lpstr>Proposed base matrix</vt:lpstr>
      <vt:lpstr>Proposed base matrix</vt:lpstr>
      <vt:lpstr>Performance of proposed base matrix</vt:lpstr>
      <vt:lpstr>Advantage of the proposed base matrix</vt:lpstr>
      <vt:lpstr>Advantage of the proposed base matrix</vt:lpstr>
      <vt:lpstr>Advantage of the proposed base matrix</vt:lpstr>
      <vt:lpstr>Advantage of the proposed base matrix</vt:lpstr>
      <vt:lpstr>Advantage of the proposed base matrix</vt:lpstr>
      <vt:lpstr>Advantage of the proposed base matrix</vt:lpstr>
      <vt:lpstr>Proposed LDPC base matrix</vt:lpstr>
      <vt:lpstr>Signaling field coding</vt:lpstr>
      <vt:lpstr>Proposed Signaling field Coding</vt:lpstr>
      <vt:lpstr>Signaling field coding</vt:lpstr>
      <vt:lpstr>Proposed LDPC base matrix</vt:lpstr>
      <vt:lpstr>Conclusion</vt:lpstr>
      <vt:lpstr>References</vt:lpstr>
      <vt:lpstr>Straw Poll</vt:lpstr>
    </vt:vector>
  </TitlesOfParts>
  <Company>ZTE Corp.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LDPC Coding for 45GHz</dc:title>
  <dc:creator>Li, Liguang</dc:creator>
  <cp:lastModifiedBy>jin8</cp:lastModifiedBy>
  <cp:revision>1395</cp:revision>
  <cp:lastPrinted>1998-02-10T13:28:06Z</cp:lastPrinted>
  <dcterms:created xsi:type="dcterms:W3CDTF">2013-11-12T02:05:18Z</dcterms:created>
  <dcterms:modified xsi:type="dcterms:W3CDTF">2014-07-14T05:34:05Z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