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8" r:id="rId2"/>
    <p:sldId id="435" r:id="rId3"/>
    <p:sldId id="364" r:id="rId4"/>
    <p:sldId id="443" r:id="rId5"/>
    <p:sldId id="433" r:id="rId6"/>
    <p:sldId id="444" r:id="rId7"/>
    <p:sldId id="437" r:id="rId8"/>
    <p:sldId id="441" r:id="rId9"/>
    <p:sldId id="442" r:id="rId10"/>
    <p:sldId id="445" r:id="rId11"/>
    <p:sldId id="410" r:id="rId12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D02E4"/>
    <a:srgbClr val="FF0000"/>
    <a:srgbClr val="FECAF4"/>
    <a:srgbClr val="9BC7FD"/>
    <a:srgbClr val="F808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324" autoAdjust="0"/>
    <p:restoredTop sz="98188" autoAdjust="0"/>
  </p:normalViewPr>
  <p:slideViewPr>
    <p:cSldViewPr>
      <p:cViewPr>
        <p:scale>
          <a:sx n="75" d="100"/>
          <a:sy n="75" d="100"/>
        </p:scale>
        <p:origin x="-145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214942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11-14/0804r1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11-14/xxxxr0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685800"/>
            <a:ext cx="8429684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sz="3000" dirty="0" smtClean="0">
                <a:latin typeface="+mj-lt"/>
              </a:rPr>
              <a:t>Envisioning 11ax PHY Structure - Part I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51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2014-07-14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36663" y="2676525"/>
          <a:ext cx="7005637" cy="2527300"/>
        </p:xfrm>
        <a:graphic>
          <a:graphicData uri="http://schemas.openxmlformats.org/presentationml/2006/ole">
            <p:oleObj spid="_x0000_s1026" name="Document" r:id="rId4" imgW="9339621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7914" y="22733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Benefit from longer symbol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4500570"/>
            <a:ext cx="4191000" cy="185738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Conventional:</a:t>
            </a:r>
            <a:r>
              <a:rPr lang="en-US" altLang="ko-KR" i="1" dirty="0" smtClean="0"/>
              <a:t> </a:t>
            </a:r>
          </a:p>
          <a:p>
            <a:pPr lvl="1">
              <a:buNone/>
            </a:pPr>
            <a:r>
              <a:rPr lang="en-US" altLang="ko-KR" i="1" dirty="0" smtClean="0"/>
              <a:t>P</a:t>
            </a:r>
            <a:r>
              <a:rPr lang="en-US" altLang="ko-KR" i="1" baseline="-25000" dirty="0" smtClean="0"/>
              <a:t>s</a:t>
            </a:r>
            <a:r>
              <a:rPr lang="en-US" altLang="ko-KR" dirty="0" smtClean="0"/>
              <a:t> (signal power) </a:t>
            </a:r>
          </a:p>
          <a:p>
            <a:pPr lvl="1">
              <a:buNone/>
            </a:pPr>
            <a:r>
              <a:rPr lang="en-US" altLang="ko-KR" dirty="0" smtClean="0"/>
              <a:t>=  ((3.2 – 0.9 + 0.8) / 3.2)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= 0.938</a:t>
            </a:r>
          </a:p>
          <a:p>
            <a:pPr lvl="1">
              <a:buNone/>
            </a:pPr>
            <a:r>
              <a:rPr lang="en-US" altLang="ko-KR" i="1" dirty="0" smtClean="0"/>
              <a:t>P</a:t>
            </a:r>
            <a:r>
              <a:rPr lang="en-US" altLang="ko-KR" i="1" baseline="-25000" dirty="0" smtClean="0"/>
              <a:t>i</a:t>
            </a:r>
            <a:r>
              <a:rPr lang="en-US" altLang="ko-KR" dirty="0" smtClean="0"/>
              <a:t> (interference power)</a:t>
            </a:r>
          </a:p>
          <a:p>
            <a:pPr lvl="1">
              <a:buNone/>
            </a:pPr>
            <a:r>
              <a:rPr lang="en-US" altLang="ko-KR" dirty="0" smtClean="0"/>
              <a:t>= 1 - 0.938 = 0.062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0628" y="1714488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i="1" dirty="0" smtClean="0">
                <a:solidFill>
                  <a:schemeClr val="tx1"/>
                </a:solidFill>
              </a:rPr>
              <a:t>T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FFT</a:t>
            </a:r>
            <a:r>
              <a:rPr lang="en-US" altLang="ko-KR" sz="1800" dirty="0" smtClean="0">
                <a:solidFill>
                  <a:schemeClr val="tx1"/>
                </a:solidFill>
              </a:rPr>
              <a:t> is FFT period </a:t>
            </a:r>
          </a:p>
          <a:p>
            <a:r>
              <a:rPr lang="en-US" altLang="ko-KR" sz="1800" i="1" dirty="0" smtClean="0">
                <a:solidFill>
                  <a:schemeClr val="tx1"/>
                </a:solidFill>
              </a:rPr>
              <a:t>CP</a:t>
            </a:r>
            <a:r>
              <a:rPr lang="en-US" altLang="ko-KR" sz="1800" dirty="0" smtClean="0">
                <a:solidFill>
                  <a:schemeClr val="tx1"/>
                </a:solidFill>
              </a:rPr>
              <a:t> is CP period</a:t>
            </a:r>
          </a:p>
          <a:p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l-GR" altLang="ko-KR" sz="1800" i="1" dirty="0" smtClean="0">
                <a:solidFill>
                  <a:schemeClr val="tx1"/>
                </a:solidFill>
              </a:rPr>
              <a:t>α</a:t>
            </a:r>
            <a:r>
              <a:rPr lang="en-US" altLang="ko-KR" sz="1800" i="1" baseline="-25000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n-US" altLang="ko-KR" sz="1800" baseline="30000" dirty="0" smtClean="0">
                <a:solidFill>
                  <a:schemeClr val="tx1"/>
                </a:solidFill>
              </a:rPr>
              <a:t>2</a:t>
            </a:r>
            <a:r>
              <a:rPr lang="en-US" altLang="ko-KR" sz="1800" dirty="0" smtClean="0">
                <a:solidFill>
                  <a:schemeClr val="tx1"/>
                </a:solidFill>
              </a:rPr>
              <a:t> is power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</a:t>
            </a:r>
          </a:p>
          <a:p>
            <a:r>
              <a:rPr lang="en-US" altLang="ko-KR" sz="1800" i="1" dirty="0" err="1" smtClean="0">
                <a:solidFill>
                  <a:schemeClr val="tx1"/>
                </a:solidFill>
              </a:rPr>
              <a:t>τ</a:t>
            </a:r>
            <a:r>
              <a:rPr lang="en-US" altLang="ko-KR" sz="1800" i="1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 is delay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 including OFDM symbol timing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156" y="3286124"/>
            <a:ext cx="6391612" cy="604438"/>
          </a:xfrm>
          <a:prstGeom prst="rect">
            <a:avLst/>
          </a:prstGeom>
          <a:noFill/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52298"/>
            <a:ext cx="3600400" cy="93923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7158" y="4071943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E.g. </a:t>
            </a:r>
            <a:r>
              <a:rPr lang="el-GR" altLang="ko-KR" sz="1800" dirty="0" smtClean="0"/>
              <a:t>τ</a:t>
            </a:r>
            <a:r>
              <a:rPr lang="en-US" altLang="ko-KR" sz="1800" dirty="0" smtClean="0"/>
              <a:t> = CP + 2 (0.8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 + 0.1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 = 0.9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s)</a:t>
            </a:r>
          </a:p>
          <a:p>
            <a:endParaRPr lang="ko-KR" altLang="en-US" sz="1800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500562" y="4500570"/>
            <a:ext cx="442915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4-times FFT:</a:t>
            </a:r>
            <a:r>
              <a:rPr kumimoji="0" lang="en-US" altLang="ko-KR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P</a:t>
            </a:r>
            <a:r>
              <a:rPr kumimoji="0" lang="en-US" altLang="ko-KR" sz="22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(signal power)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=  ((12.8 – 0.9 + 0.8) / 12.8)</a:t>
            </a:r>
            <a:r>
              <a:rPr kumimoji="0" lang="en-US" altLang="ko-KR" sz="2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2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= 0.984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P</a:t>
            </a:r>
            <a:r>
              <a:rPr kumimoji="0" lang="en-US" altLang="ko-KR" sz="22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i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(interference power)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= 1 - 0.984 = 0.016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ko-KR" alt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369990" y="2584444"/>
            <a:ext cx="3071834" cy="21431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1643050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Modeling on delay profile and CP length</a:t>
            </a:r>
          </a:p>
          <a:p>
            <a:endParaRPr lang="ko-KR" altLang="en-US" sz="18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[1] 11-14-0165-01-0hew-802-11-hew-sg-proposed-par</a:t>
            </a:r>
          </a:p>
          <a:p>
            <a:pPr>
              <a:buNone/>
            </a:pPr>
            <a:r>
              <a:rPr lang="en-US" altLang="ko-KR" dirty="0" smtClean="0"/>
              <a:t>[2] 11-14-0801-00-0ax-envisioning-11ax-phy-structure-part-ii</a:t>
            </a:r>
          </a:p>
          <a:p>
            <a:pPr>
              <a:buNone/>
            </a:pPr>
            <a:r>
              <a:rPr lang="en-US" altLang="ko-KR" dirty="0" smtClean="0"/>
              <a:t>[3] 11-13-0536-00-0hew-hew-sg-phy-considerations-for-outdoor-environment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0059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11ax PAR [1] defines</a:t>
            </a:r>
          </a:p>
          <a:p>
            <a:pPr lvl="1"/>
            <a:r>
              <a:rPr lang="en-US" altLang="ko-KR" dirty="0" smtClean="0"/>
              <a:t>In Scope of the project</a:t>
            </a:r>
          </a:p>
          <a:p>
            <a:pPr lvl="2"/>
            <a:r>
              <a:rPr lang="en-US" altLang="ko-KR" dirty="0" smtClean="0"/>
              <a:t>Support “</a:t>
            </a:r>
            <a:r>
              <a:rPr lang="en-US" altLang="ko-KR" b="1" dirty="0" smtClean="0"/>
              <a:t>improvement in the average throughput per station</a:t>
            </a:r>
            <a:r>
              <a:rPr lang="en-US" altLang="ko-KR" dirty="0" smtClean="0"/>
              <a:t>”</a:t>
            </a:r>
          </a:p>
          <a:p>
            <a:pPr lvl="2"/>
            <a:r>
              <a:rPr lang="en-US" altLang="ko-KR" dirty="0" smtClean="0"/>
              <a:t>Support “</a:t>
            </a:r>
            <a:r>
              <a:rPr lang="en-US" altLang="ko-KR" b="1" dirty="0" smtClean="0"/>
              <a:t>coexistence with legacy IEEE 802.11 devices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In Additional Explanatory Notes </a:t>
            </a:r>
          </a:p>
          <a:p>
            <a:pPr lvl="2"/>
            <a:r>
              <a:rPr lang="en-US" altLang="ko-KR" dirty="0" smtClean="0"/>
              <a:t>Increase “</a:t>
            </a:r>
            <a:r>
              <a:rPr lang="en-US" altLang="ko-KR" b="1" dirty="0" smtClean="0"/>
              <a:t>robustness in outdoor propagation environments</a:t>
            </a:r>
            <a:r>
              <a:rPr lang="en-US" altLang="ko-KR" dirty="0" smtClean="0"/>
              <a:t>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Design on 11ax PHY structure should reflect above requirements</a:t>
            </a:r>
          </a:p>
          <a:p>
            <a:pPr lvl="1"/>
            <a:r>
              <a:rPr lang="en-US" altLang="ko-KR" dirty="0" smtClean="0"/>
              <a:t>In terms of OFDM numerology</a:t>
            </a:r>
          </a:p>
          <a:p>
            <a:pPr lvl="2"/>
            <a:r>
              <a:rPr lang="en-US" altLang="ko-KR" dirty="0" smtClean="0"/>
              <a:t>Increase of available tones for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, longer CP for outdoor</a:t>
            </a:r>
          </a:p>
          <a:p>
            <a:pPr lvl="1"/>
            <a:r>
              <a:rPr lang="en-US" altLang="ko-KR" dirty="0" smtClean="0"/>
              <a:t>In terms of frame structure</a:t>
            </a:r>
            <a:endParaRPr lang="en-US" altLang="ko-KR" strike="sngStrike" dirty="0" smtClean="0">
              <a:solidFill>
                <a:srgbClr val="7030A0"/>
              </a:solidFill>
            </a:endParaRPr>
          </a:p>
          <a:p>
            <a:pPr lvl="2"/>
            <a:r>
              <a:rPr lang="en-US" altLang="ko-KR" dirty="0" smtClean="0"/>
              <a:t>Legacy coexistence, minimized preamble overhead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discuss how to design 11ax PHY structure focusing on OFDM numerology 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(1/5)</a:t>
            </a:r>
            <a:br>
              <a:rPr lang="en-US" altLang="ko-KR" dirty="0" smtClean="0"/>
            </a:br>
            <a:r>
              <a:rPr lang="en-US" altLang="ko-KR" dirty="0" smtClean="0"/>
              <a:t>: Goal &amp; approach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내용 개체 틀 48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>
            <a:normAutofit fontScale="92500"/>
          </a:bodyPr>
          <a:lstStyle/>
          <a:p>
            <a:pPr latinLnBrk="1"/>
            <a:r>
              <a:rPr lang="en-US" dirty="0" smtClean="0"/>
              <a:t>Goals for 11ax OFDM numerology design</a:t>
            </a:r>
            <a:endParaRPr lang="ko-KR" altLang="en-US" dirty="0" smtClean="0"/>
          </a:p>
          <a:p>
            <a:pPr lvl="1" latinLnBrk="1"/>
            <a:r>
              <a:rPr lang="en-US" dirty="0" smtClean="0"/>
              <a:t>Average throughput enhancement by CP ratio reduction</a:t>
            </a:r>
            <a:endParaRPr lang="ko-KR" altLang="en-US" dirty="0" smtClean="0"/>
          </a:p>
          <a:p>
            <a:pPr lvl="1" latinLnBrk="1"/>
            <a:r>
              <a:rPr lang="en-US" dirty="0" smtClean="0"/>
              <a:t>Outdoor robustness by longer CP length</a:t>
            </a:r>
          </a:p>
          <a:p>
            <a:pPr lvl="1" latinLnBrk="1"/>
            <a:endParaRPr lang="ko-KR" altLang="en-US" dirty="0" smtClean="0"/>
          </a:p>
          <a:p>
            <a:pPr latinLnBrk="1"/>
            <a:r>
              <a:rPr lang="en-US" b="1" dirty="0" smtClean="0"/>
              <a:t>Based on the goals in the above, out proposal on 11ax OFDM numerology is to </a:t>
            </a:r>
            <a:r>
              <a:rPr lang="ko-KR" altLang="en-US" b="1" dirty="0" smtClean="0"/>
              <a:t>“</a:t>
            </a:r>
            <a:r>
              <a:rPr lang="en-US" b="1" dirty="0" smtClean="0"/>
              <a:t>Increase FFT size (longer symbol) in 11ax</a:t>
            </a:r>
            <a:r>
              <a:rPr lang="ko-KR" altLang="en-US" b="1" dirty="0" smtClean="0"/>
              <a:t>”</a:t>
            </a:r>
            <a:endParaRPr lang="en-US" altLang="ko-KR" b="1" dirty="0" smtClean="0"/>
          </a:p>
          <a:p>
            <a:pPr latinLnBrk="1"/>
            <a:endParaRPr lang="ko-KR" altLang="en-US" dirty="0" smtClean="0"/>
          </a:p>
          <a:p>
            <a:pPr latinLnBrk="1"/>
            <a:r>
              <a:rPr lang="en-US" dirty="0" smtClean="0"/>
              <a:t>Key questions (KQ)</a:t>
            </a:r>
            <a:endParaRPr lang="ko-KR" altLang="en-US" dirty="0" smtClean="0"/>
          </a:p>
          <a:p>
            <a:pPr lvl="1" latinLnBrk="1"/>
            <a:r>
              <a:rPr lang="en-US" dirty="0" smtClean="0"/>
              <a:t>KQ 1. How many times FFT size will be increased?</a:t>
            </a:r>
            <a:endParaRPr lang="ko-KR" altLang="en-US" dirty="0" smtClean="0"/>
          </a:p>
          <a:p>
            <a:pPr lvl="1" latinLnBrk="1"/>
            <a:r>
              <a:rPr lang="en-US" dirty="0" smtClean="0"/>
              <a:t>KQ 2: Which CP length(s) is the best by considering both of the goals?</a:t>
            </a:r>
            <a:endParaRPr lang="ko-KR" alt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(2/5)</a:t>
            </a:r>
            <a:br>
              <a:rPr lang="en-US" altLang="ko-KR" dirty="0" smtClean="0"/>
            </a:br>
            <a:r>
              <a:rPr lang="en-US" altLang="ko-KR" dirty="0" smtClean="0"/>
              <a:t>: FFT size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1359782"/>
              </p:ext>
            </p:extLst>
          </p:nvPr>
        </p:nvGraphicFramePr>
        <p:xfrm>
          <a:off x="239682" y="2046031"/>
          <a:ext cx="8761474" cy="37221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8013"/>
                <a:gridCol w="1914272"/>
                <a:gridCol w="2454479"/>
                <a:gridCol w="3214710"/>
              </a:tblGrid>
              <a:tr h="406729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solidFill>
                            <a:schemeClr val="bg1"/>
                          </a:solidFill>
                        </a:rPr>
                        <a:t>KQ-1: </a:t>
                      </a:r>
                      <a:r>
                        <a:rPr lang="en-US" dirty="0" smtClean="0"/>
                        <a:t>How many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times FFT size will be increased? </a:t>
                      </a:r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09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FFT size 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Frequency &amp; Time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 structure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Benefit* 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(from CP ratio reduction)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Pros &amp; cons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2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2-times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(156.25kHz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2-times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2-times longer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11%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6.4</a:t>
                      </a:r>
                      <a:r>
                        <a:rPr lang="el-GR" altLang="ko-KR" sz="1200" b="0" dirty="0" smtClean="0">
                          <a:solidFill>
                            <a:srgbClr val="1D02E4"/>
                          </a:solidFill>
                        </a:rPr>
                        <a:t>μ</a:t>
                      </a:r>
                      <a:r>
                        <a:rPr lang="en-US" altLang="ko-KR" sz="1200" b="0" dirty="0" smtClean="0">
                          <a:solidFill>
                            <a:srgbClr val="1D02E4"/>
                          </a:solidFill>
                        </a:rPr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lowest impact on CFO immunity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</a:t>
                      </a:r>
                      <a:r>
                        <a:rPr lang="en-US" altLang="ko-K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smallest </a:t>
                      </a:r>
                      <a:r>
                        <a:rPr lang="en-US" altLang="ko-KR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throughput</a:t>
                      </a:r>
                      <a:r>
                        <a:rPr lang="en-US" altLang="ko-KR" sz="1200" b="0" u="none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en-US" altLang="ko-K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2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4-times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(78.125kHz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4-times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4-times longer symbol</a:t>
                      </a:r>
                      <a:endParaRPr lang="en-US" altLang="ko-KR" sz="1200" dirty="0" smtClean="0">
                        <a:solidFill>
                          <a:srgbClr val="1D02E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17%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12.8</a:t>
                      </a:r>
                      <a:r>
                        <a:rPr lang="el-GR" altLang="ko-KR" sz="1200" b="0" dirty="0" smtClean="0">
                          <a:solidFill>
                            <a:srgbClr val="1D02E4"/>
                          </a:solidFill>
                        </a:rPr>
                        <a:t>μ</a:t>
                      </a:r>
                      <a:r>
                        <a:rPr lang="en-US" altLang="ko-KR" sz="1200" b="0" dirty="0" smtClean="0">
                          <a:solidFill>
                            <a:srgbClr val="1D02E4"/>
                          </a:solidFill>
                        </a:rPr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higher tone gain (6% than 2-times)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possibility of increased CFO impact with less subcarrier spacing =&gt;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critical issue  (check: next slide)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12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8-times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(39.063kHz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8-times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8-times longer symbol</a:t>
                      </a:r>
                      <a:endParaRPr lang="en-US" altLang="ko-KR" sz="1200" dirty="0" smtClean="0">
                        <a:solidFill>
                          <a:srgbClr val="1D02E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21%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25.6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highest tone gain (4% than 4-times)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 much longer symbol (PPDU overhead) 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Highest impact on CFO immunity =&gt;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degradation (check: next slide)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37659" y="1785927"/>
            <a:ext cx="1634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Assuming normal GI</a:t>
            </a:r>
            <a:endParaRPr lang="ko-KR" altLang="en-US" dirty="0"/>
          </a:p>
        </p:txBody>
      </p:sp>
      <p:sp>
        <p:nvSpPr>
          <p:cNvPr id="12" name="내용 개체 틀 48"/>
          <p:cNvSpPr>
            <a:spLocks noGrp="1"/>
          </p:cNvSpPr>
          <p:nvPr>
            <p:ph idx="1"/>
          </p:nvPr>
        </p:nvSpPr>
        <p:spPr>
          <a:xfrm>
            <a:off x="381000" y="5834098"/>
            <a:ext cx="8305800" cy="52386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4-times FFT extension as</a:t>
            </a:r>
            <a:r>
              <a:rPr lang="en-US" altLang="ko-KR" dirty="0" smtClean="0">
                <a:solidFill>
                  <a:srgbClr val="7030A0"/>
                </a:solidFill>
              </a:rPr>
              <a:t> </a:t>
            </a:r>
            <a:r>
              <a:rPr lang="en-US" altLang="ko-KR" dirty="0" smtClean="0"/>
              <a:t>a good candidate for 11ax PHY structure</a:t>
            </a:r>
            <a:endParaRPr lang="ko-KR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000892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(3/5)</a:t>
            </a:r>
            <a:r>
              <a:rPr lang="en-US" altLang="ko-KR" sz="3000" dirty="0" smtClean="0"/>
              <a:t/>
            </a:r>
            <a:br>
              <a:rPr lang="en-US" altLang="ko-KR" sz="3000" dirty="0" smtClean="0"/>
            </a:br>
            <a:r>
              <a:rPr lang="en-US" altLang="ko-KR" dirty="0" smtClean="0"/>
              <a:t> : Feasibility check on KQ-1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381000" y="5072074"/>
            <a:ext cx="8305800" cy="135732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4-times FFT: no critical impact on CFO aspect and even further gain in outdoor</a:t>
            </a:r>
          </a:p>
          <a:p>
            <a:pPr lvl="1"/>
            <a:r>
              <a:rPr lang="en-US" altLang="ko-KR" dirty="0" smtClean="0"/>
              <a:t>Additional gain from increased FFT because of longer symbol, especially in outdoor channel where channel delay can exceed CP length (refer Appendix)</a:t>
            </a:r>
          </a:p>
          <a:p>
            <a:r>
              <a:rPr lang="en-US" altLang="ko-KR" dirty="0" smtClean="0"/>
              <a:t>8-times FFT: there is about 2dB performance loss than 4-times case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911353"/>
            <a:ext cx="4282028" cy="321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2" y="1928802"/>
            <a:ext cx="4286280" cy="321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29454" y="1714488"/>
            <a:ext cx="2214578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CP: 0.8</a:t>
            </a:r>
            <a:r>
              <a:rPr kumimoji="0" lang="el-GR" altLang="ko-KR" kern="0" dirty="0" smtClean="0">
                <a:cs typeface="Calibri" pitchFamily="34" charset="0"/>
              </a:rPr>
              <a:t>μ</a:t>
            </a:r>
            <a:r>
              <a:rPr kumimoji="0" lang="en-US" altLang="ko-KR" kern="0" dirty="0" smtClean="0">
                <a:cs typeface="Calibri" pitchFamily="34" charset="0"/>
              </a:rPr>
              <a:t>s, </a:t>
            </a:r>
            <a:r>
              <a:rPr lang="en-US" altLang="ko-KR" dirty="0" smtClean="0"/>
              <a:t>Performance </a:t>
            </a:r>
            <a:r>
              <a:rPr lang="en-US" altLang="ko-KR" dirty="0" smtClean="0"/>
              <a:t>ref.: [2]</a:t>
            </a:r>
            <a:endParaRPr lang="ko-KR" alt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(4/5)</a:t>
            </a:r>
            <a:br>
              <a:rPr lang="en-US" altLang="ko-KR" dirty="0" smtClean="0"/>
            </a:br>
            <a:r>
              <a:rPr lang="en-US" altLang="ko-KR" dirty="0" smtClean="0"/>
              <a:t>: CP size</a:t>
            </a:r>
            <a:endParaRPr lang="ko-KR" altLang="en-US" strike="dblStrike" dirty="0">
              <a:solidFill>
                <a:srgbClr val="7030A0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1359782"/>
              </p:ext>
            </p:extLst>
          </p:nvPr>
        </p:nvGraphicFramePr>
        <p:xfrm>
          <a:off x="357158" y="2025257"/>
          <a:ext cx="8501122" cy="30296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  <a:gridCol w="1285884"/>
                <a:gridCol w="4572032"/>
                <a:gridCol w="928694"/>
                <a:gridCol w="857256"/>
              </a:tblGrid>
              <a:tr h="423839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solidFill>
                            <a:schemeClr val="bg1"/>
                          </a:solidFill>
                        </a:rPr>
                        <a:t>KQ-2: </a:t>
                      </a:r>
                      <a:r>
                        <a:rPr lang="en-US" dirty="0" smtClean="0"/>
                        <a:t>Which CP length(s)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is the best by considering both of the goals?</a:t>
                      </a:r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8851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CP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CP portion </a:t>
                      </a:r>
                    </a:p>
                    <a:p>
                      <a:pPr algn="ctr" latinLnBrk="1"/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(assuming</a:t>
                      </a:r>
                      <a:r>
                        <a:rPr lang="en-US" altLang="ko-KR" sz="14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4-times FFT)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Pros &amp; cons</a:t>
                      </a:r>
                      <a:endParaRPr lang="ko-KR" altLang="en-US" sz="1600" b="1" strike="sngStrike" baseline="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Aligned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 to goals</a:t>
                      </a: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51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err="1" smtClean="0">
                          <a:solidFill>
                            <a:schemeClr val="tx1"/>
                          </a:solidFill>
                        </a:rPr>
                        <a:t>Tput</a:t>
                      </a:r>
                      <a:endParaRPr lang="ko-KR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Outdoor</a:t>
                      </a:r>
                      <a:endParaRPr lang="ko-KR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0.4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maximized throughput from CP (21% than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case)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vulnerable in outdoor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Tx/>
                        <a:buNone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Tx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throughput enhancement from CP (17% than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case)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performance degraded in outdoor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1.6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better for outdoor channels</a:t>
                      </a:r>
                      <a:endParaRPr lang="en-US" altLang="ko-KR" sz="1200" u="none" strike="sngStrike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less throughput enhancement from CP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best fit for outdoor channels</a:t>
                      </a:r>
                      <a:endParaRPr lang="en-US" altLang="ko-KR" sz="1200" u="none" strike="sngStrike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No throughput enhancement from CP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이등변 삼각형 11"/>
          <p:cNvSpPr/>
          <p:nvPr/>
        </p:nvSpPr>
        <p:spPr bwMode="auto">
          <a:xfrm>
            <a:off x="8353452" y="3857628"/>
            <a:ext cx="142876" cy="14287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내용 개체 틀 48"/>
          <p:cNvSpPr txBox="1">
            <a:spLocks/>
          </p:cNvSpPr>
          <p:nvPr/>
        </p:nvSpPr>
        <p:spPr bwMode="auto">
          <a:xfrm>
            <a:off x="381000" y="5214950"/>
            <a:ext cx="83058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One CP can not meet both goals of average throughput enhancement and outdoor robustness sufficiently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Two CPs as a good candidate for 11ax PHY structure</a:t>
            </a:r>
            <a:endParaRPr kumimoji="0" lang="en-US" altLang="ko-KR" sz="2200" b="1" strike="sngStrike" kern="0" baseline="0" dirty="0" smtClean="0">
              <a:latin typeface="+mj-lt"/>
              <a:ea typeface="+mn-ea"/>
              <a:cs typeface="Calibri" pitchFamily="34" charset="0"/>
            </a:endParaRPr>
          </a:p>
          <a:p>
            <a:pPr marL="800100" lvl="1" indent="-342900" latinLnBrk="0">
              <a:spcBef>
                <a:spcPct val="20000"/>
              </a:spcBef>
              <a:buFontTx/>
              <a:buChar char="-"/>
              <a:defRPr/>
            </a:pPr>
            <a:r>
              <a:rPr kumimoji="0" lang="en-US" altLang="ko-KR" sz="2200" i="0" u="non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{1/32 or 1/16}CP for  average</a:t>
            </a:r>
            <a:r>
              <a:rPr kumimoji="0" lang="en-US" altLang="ko-KR" sz="2200" i="0" u="non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throughput enhancement</a:t>
            </a:r>
            <a:r>
              <a:rPr kumimoji="0" lang="en-US" altLang="ko-KR" sz="2200" i="0" u="non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and {1/8 or 1/4}CP for outdoor</a:t>
            </a:r>
            <a:r>
              <a:rPr kumimoji="0" lang="en-US" altLang="ko-KR" sz="2200" i="0" u="non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robustness </a:t>
            </a:r>
            <a:r>
              <a:rPr kumimoji="0" lang="en-US" altLang="ko-KR" sz="2100" kern="0" dirty="0" smtClean="0">
                <a:latin typeface="+mj-lt"/>
                <a:ea typeface="+mn-ea"/>
                <a:cs typeface="Calibri" pitchFamily="34" charset="0"/>
              </a:rPr>
              <a:t>(we already have multiple CPs in 11ac)</a:t>
            </a:r>
            <a:endParaRPr kumimoji="0" lang="ko-KR" altLang="en-US" sz="2400" i="0" u="non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22" name="이등변 삼각형 21"/>
          <p:cNvSpPr/>
          <p:nvPr/>
        </p:nvSpPr>
        <p:spPr bwMode="auto">
          <a:xfrm>
            <a:off x="7467620" y="4324356"/>
            <a:ext cx="142876" cy="14287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타원 22"/>
          <p:cNvSpPr/>
          <p:nvPr/>
        </p:nvSpPr>
        <p:spPr bwMode="auto">
          <a:xfrm>
            <a:off x="7472382" y="3382962"/>
            <a:ext cx="142876" cy="142876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7467620" y="3852862"/>
            <a:ext cx="142876" cy="14287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8348690" y="4319594"/>
            <a:ext cx="142876" cy="14287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8345514" y="4764094"/>
            <a:ext cx="142876" cy="142876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2899" y="1773227"/>
            <a:ext cx="2193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Performance ref. on outdoor: [2]</a:t>
            </a:r>
            <a:endParaRPr lang="ko-KR" alt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(5/5)</a:t>
            </a:r>
            <a:br>
              <a:rPr lang="en-US" altLang="ko-KR" dirty="0" smtClean="0"/>
            </a:br>
            <a:r>
              <a:rPr lang="en-US" altLang="ko-KR" dirty="0" smtClean="0"/>
              <a:t>: Frequency-time structure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9" name="내용 개체 틀 2"/>
          <p:cNvSpPr>
            <a:spLocks noGrp="1"/>
          </p:cNvSpPr>
          <p:nvPr>
            <p:ph idx="1"/>
          </p:nvPr>
        </p:nvSpPr>
        <p:spPr>
          <a:xfrm>
            <a:off x="381000" y="1643050"/>
            <a:ext cx="8305800" cy="1000132"/>
          </a:xfrm>
        </p:spPr>
        <p:txBody>
          <a:bodyPr>
            <a:noAutofit/>
          </a:bodyPr>
          <a:lstStyle/>
          <a:p>
            <a:r>
              <a:rPr lang="en-US" altLang="ko-KR" sz="1700" dirty="0" smtClean="0"/>
              <a:t>PHY structure in frequency: 4-times larger FFT than 11ac</a:t>
            </a:r>
            <a:endParaRPr lang="en-US" altLang="ko-KR" sz="17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500" dirty="0" smtClean="0"/>
              <a:t>Subcarrier spacing (SC) is 78.125kHz : 4-times more tones in frequency </a:t>
            </a:r>
          </a:p>
          <a:p>
            <a:pPr lvl="1"/>
            <a:r>
              <a:rPr lang="en-US" altLang="ko-KR" sz="1500" dirty="0" smtClean="0">
                <a:solidFill>
                  <a:sysClr val="windowText" lastClr="000000"/>
                </a:solidFill>
              </a:rPr>
              <a:t>Number (/position) of pilots and guard subcarriers is TBD (figure is 11ac ref. for 80MHz)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sz="2700" dirty="0" smtClean="0"/>
          </a:p>
          <a:p>
            <a:endParaRPr lang="ko-KR" altLang="en-US" sz="2700" dirty="0"/>
          </a:p>
        </p:txBody>
      </p:sp>
      <p:grpSp>
        <p:nvGrpSpPr>
          <p:cNvPr id="3" name="그룹 50"/>
          <p:cNvGrpSpPr/>
          <p:nvPr/>
        </p:nvGrpSpPr>
        <p:grpSpPr>
          <a:xfrm>
            <a:off x="1142976" y="2571742"/>
            <a:ext cx="8358246" cy="1118868"/>
            <a:chOff x="571472" y="5015809"/>
            <a:chExt cx="9837582" cy="1316899"/>
          </a:xfrm>
        </p:grpSpPr>
        <p:grpSp>
          <p:nvGrpSpPr>
            <p:cNvPr id="6" name="그룹 187"/>
            <p:cNvGrpSpPr/>
            <p:nvPr/>
          </p:nvGrpSpPr>
          <p:grpSpPr>
            <a:xfrm>
              <a:off x="5917795" y="5015809"/>
              <a:ext cx="2977784" cy="357189"/>
              <a:chOff x="6544477" y="1648354"/>
              <a:chExt cx="2977784" cy="357189"/>
            </a:xfrm>
          </p:grpSpPr>
          <p:sp>
            <p:nvSpPr>
              <p:cNvPr id="83" name="직사각형 82"/>
              <p:cNvSpPr/>
              <p:nvPr/>
            </p:nvSpPr>
            <p:spPr>
              <a:xfrm>
                <a:off x="8011881" y="1681063"/>
                <a:ext cx="285752" cy="285751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225111" y="1681063"/>
                <a:ext cx="12971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: data subcarrier</a:t>
                </a:r>
                <a:endPara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5" name="직선 화살표 연결선 84"/>
              <p:cNvCxnSpPr/>
              <p:nvPr/>
            </p:nvCxnSpPr>
            <p:spPr>
              <a:xfrm rot="5400000" flipH="1" flipV="1">
                <a:off x="6435409" y="1826155"/>
                <a:ext cx="357189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86" name="TextBox 85"/>
              <p:cNvSpPr txBox="1"/>
              <p:nvPr/>
            </p:nvSpPr>
            <p:spPr>
              <a:xfrm>
                <a:off x="6544477" y="1671900"/>
                <a:ext cx="13067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: pilot subcarrier</a:t>
                </a:r>
                <a:endPara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그룹 30"/>
            <p:cNvGrpSpPr/>
            <p:nvPr/>
          </p:nvGrpSpPr>
          <p:grpSpPr>
            <a:xfrm>
              <a:off x="2253110" y="5411900"/>
              <a:ext cx="8155944" cy="920808"/>
              <a:chOff x="-212679" y="4733145"/>
              <a:chExt cx="12255615" cy="1383390"/>
            </a:xfrm>
          </p:grpSpPr>
          <p:cxnSp>
            <p:nvCxnSpPr>
              <p:cNvPr id="55" name="직선 화살표 연결선 54"/>
              <p:cNvCxnSpPr/>
              <p:nvPr/>
            </p:nvCxnSpPr>
            <p:spPr>
              <a:xfrm>
                <a:off x="142844" y="5590401"/>
                <a:ext cx="9215502" cy="158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56" name="직선 화살표 연결선 55"/>
              <p:cNvCxnSpPr/>
              <p:nvPr/>
            </p:nvCxnSpPr>
            <p:spPr>
              <a:xfrm rot="5400000" flipH="1" flipV="1">
                <a:off x="429390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7" name="직선 화살표 연결선 56"/>
              <p:cNvCxnSpPr/>
              <p:nvPr/>
            </p:nvCxnSpPr>
            <p:spPr>
              <a:xfrm rot="5400000" flipH="1" flipV="1">
                <a:off x="1573192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8" name="직선 화살표 연결선 57"/>
              <p:cNvCxnSpPr/>
              <p:nvPr/>
            </p:nvCxnSpPr>
            <p:spPr>
              <a:xfrm rot="5400000" flipH="1" flipV="1">
                <a:off x="2713024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9" name="직선 화살표 연결선 58"/>
              <p:cNvCxnSpPr/>
              <p:nvPr/>
            </p:nvCxnSpPr>
            <p:spPr>
              <a:xfrm rot="5400000" flipH="1" flipV="1">
                <a:off x="3856826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0" name="직선 화살표 연결선 59"/>
              <p:cNvCxnSpPr/>
              <p:nvPr/>
            </p:nvCxnSpPr>
            <p:spPr>
              <a:xfrm rot="5400000" flipH="1" flipV="1">
                <a:off x="4572794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1" name="직선 화살표 연결선 60"/>
              <p:cNvCxnSpPr/>
              <p:nvPr/>
            </p:nvCxnSpPr>
            <p:spPr>
              <a:xfrm rot="5400000" flipH="1" flipV="1">
                <a:off x="5715802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2" name="직선 화살표 연결선 61"/>
              <p:cNvCxnSpPr/>
              <p:nvPr/>
            </p:nvCxnSpPr>
            <p:spPr>
              <a:xfrm rot="5400000" flipH="1" flipV="1">
                <a:off x="6856428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3" name="직선 화살표 연결선 62"/>
              <p:cNvCxnSpPr/>
              <p:nvPr/>
            </p:nvCxnSpPr>
            <p:spPr>
              <a:xfrm rot="5400000" flipH="1" flipV="1">
                <a:off x="7999436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-212679" y="5653937"/>
                <a:ext cx="783056" cy="462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-122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직사각형 71"/>
              <p:cNvSpPr/>
              <p:nvPr/>
            </p:nvSpPr>
            <p:spPr>
              <a:xfrm>
                <a:off x="928662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2071670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>
                <a:off x="3214678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>
                <a:off x="5072066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7358082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6215074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8" name="직사각형 77"/>
              <p:cNvSpPr/>
              <p:nvPr/>
            </p:nvSpPr>
            <p:spPr>
              <a:xfrm>
                <a:off x="4357686" y="4804583"/>
                <a:ext cx="21431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4714876" y="4804583"/>
                <a:ext cx="21431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0" name="직사각형 79"/>
              <p:cNvSpPr/>
              <p:nvPr/>
            </p:nvSpPr>
            <p:spPr>
              <a:xfrm>
                <a:off x="86388" y="4804583"/>
                <a:ext cx="699398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8501090" y="4804583"/>
                <a:ext cx="64275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9352873" y="5401294"/>
                <a:ext cx="2690063" cy="46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Subcarrier index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직사각형 53"/>
            <p:cNvSpPr/>
            <p:nvPr/>
          </p:nvSpPr>
          <p:spPr>
            <a:xfrm>
              <a:off x="571472" y="5500703"/>
              <a:ext cx="1900253" cy="804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975" lvl="0" indent="-180975" algn="ctr" latinLnBrk="0">
                <a:lnSpc>
                  <a:spcPct val="120000"/>
                </a:lnSpc>
                <a:tabLst>
                  <a:tab pos="271463" algn="l"/>
                </a:tabLst>
                <a:defRPr/>
              </a:pPr>
              <a:r>
                <a:rPr lang="en-US" altLang="ko-KR" sz="1600" b="1" kern="0" dirty="0" smtClean="0">
                  <a:solidFill>
                    <a:schemeClr val="tx1"/>
                  </a:solidFill>
                  <a:cs typeface="Arial" pitchFamily="34" charset="0"/>
                </a:rPr>
                <a:t>11ax 20MHz : 256FFT</a:t>
              </a:r>
            </a:p>
          </p:txBody>
        </p:sp>
      </p:grpSp>
      <p:sp>
        <p:nvSpPr>
          <p:cNvPr id="48" name="내용 개체 틀 2"/>
          <p:cNvSpPr txBox="1">
            <a:spLocks/>
          </p:cNvSpPr>
          <p:nvPr/>
        </p:nvSpPr>
        <p:spPr bwMode="auto">
          <a:xfrm>
            <a:off x="381000" y="3861831"/>
            <a:ext cx="83058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PHY structure in time: 4-times longer IDFT/DFT period than 11ac</a:t>
            </a:r>
            <a:endParaRPr kumimoji="0" lang="en-US" altLang="ko-KR" sz="1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IDFT/DFT length is 12.8</a:t>
            </a:r>
            <a:r>
              <a:rPr kumimoji="0" lang="el-GR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μ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s: 4-times </a:t>
            </a:r>
            <a:r>
              <a:rPr kumimoji="0" lang="en-US" altLang="ko-KR" sz="1500" kern="0" dirty="0" smtClean="0">
                <a:latin typeface="+mj-lt"/>
                <a:cs typeface="Calibri" pitchFamily="34" charset="0"/>
              </a:rPr>
              <a:t>longer length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in time </a:t>
            </a:r>
          </a:p>
          <a:p>
            <a:pPr marL="742950" lvl="1" indent="-285750" latinLnBrk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Two CPs: 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Cyclic prefix (CP) is {1.6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or</a:t>
            </a:r>
            <a:r>
              <a:rPr kumimoji="0" lang="en-US" altLang="ko-KR" sz="1500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3.2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}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, 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short CP is {0.4</a:t>
            </a:r>
            <a:r>
              <a:rPr kumimoji="0" lang="el-GR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μ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 or </a:t>
            </a:r>
            <a:r>
              <a:rPr kumimoji="0" lang="en-US" altLang="ko-KR" sz="1500" kern="0" dirty="0" smtClean="0">
                <a:cs typeface="Calibri" pitchFamily="34" charset="0"/>
              </a:rPr>
              <a:t>0.8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}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2000232" y="4763631"/>
            <a:ext cx="4953788" cy="1666110"/>
            <a:chOff x="1761349" y="2643182"/>
            <a:chExt cx="5811047" cy="1898469"/>
          </a:xfrm>
        </p:grpSpPr>
        <p:sp>
          <p:nvSpPr>
            <p:cNvPr id="50" name="모서리가 둥근 직사각형 49"/>
            <p:cNvSpPr/>
            <p:nvPr/>
          </p:nvSpPr>
          <p:spPr bwMode="auto">
            <a:xfrm>
              <a:off x="3237724" y="2643182"/>
              <a:ext cx="4321724" cy="45720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defTabSz="912813">
                <a:spcBef>
                  <a:spcPct val="30000"/>
                </a:spcBef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Dotum" pitchFamily="50" charset="-127"/>
                </a:rPr>
                <a:t>12.8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sp>
          <p:nvSpPr>
            <p:cNvPr id="51" name="모서리가 둥근 직사각형 50"/>
            <p:cNvSpPr/>
            <p:nvPr/>
          </p:nvSpPr>
          <p:spPr bwMode="auto">
            <a:xfrm>
              <a:off x="1799448" y="2643182"/>
              <a:ext cx="1440000" cy="4572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defTabSz="912813">
                <a:spcBef>
                  <a:spcPct val="30000"/>
                </a:spcBef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{1.6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 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or 3.2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s}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cxnSp>
          <p:nvCxnSpPr>
            <p:cNvPr id="52" name="직선 연결선 51"/>
            <p:cNvCxnSpPr/>
            <p:nvPr/>
          </p:nvCxnSpPr>
          <p:spPr bwMode="auto">
            <a:xfrm rot="5400000">
              <a:off x="1642287" y="327659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직선 연결선 52"/>
            <p:cNvCxnSpPr/>
            <p:nvPr/>
          </p:nvCxnSpPr>
          <p:spPr bwMode="auto">
            <a:xfrm rot="5400000">
              <a:off x="3061512" y="329564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직선 연결선 91"/>
            <p:cNvCxnSpPr/>
            <p:nvPr/>
          </p:nvCxnSpPr>
          <p:spPr bwMode="auto">
            <a:xfrm rot="5400000">
              <a:off x="7404914" y="327659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직선 화살표 연결선 92"/>
            <p:cNvCxnSpPr/>
            <p:nvPr/>
          </p:nvCxnSpPr>
          <p:spPr bwMode="auto">
            <a:xfrm flipV="1">
              <a:off x="1761349" y="3243256"/>
              <a:ext cx="1495425" cy="1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4" name="직사각형 93"/>
            <p:cNvSpPr/>
            <p:nvPr/>
          </p:nvSpPr>
          <p:spPr>
            <a:xfrm>
              <a:off x="2037573" y="3120538"/>
              <a:ext cx="1088314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CP</a:t>
              </a:r>
            </a:p>
          </p:txBody>
        </p:sp>
        <p:cxnSp>
          <p:nvCxnSpPr>
            <p:cNvPr id="95" name="직선 화살표 연결선 94"/>
            <p:cNvCxnSpPr/>
            <p:nvPr/>
          </p:nvCxnSpPr>
          <p:spPr bwMode="auto">
            <a:xfrm flipV="1">
              <a:off x="3247249" y="3243254"/>
              <a:ext cx="4324350" cy="4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6" name="직사각형 95"/>
            <p:cNvSpPr/>
            <p:nvPr/>
          </p:nvSpPr>
          <p:spPr>
            <a:xfrm>
              <a:off x="4255237" y="3139405"/>
              <a:ext cx="2282737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IDFT/DFT length</a:t>
              </a:r>
            </a:p>
          </p:txBody>
        </p:sp>
        <p:sp>
          <p:nvSpPr>
            <p:cNvPr id="97" name="모서리가 둥근 직사각형 96"/>
            <p:cNvSpPr/>
            <p:nvPr/>
          </p:nvSpPr>
          <p:spPr bwMode="auto">
            <a:xfrm>
              <a:off x="3232205" y="3528225"/>
              <a:ext cx="4321724" cy="45720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2813">
                <a:spcBef>
                  <a:spcPct val="30000"/>
                </a:spcBef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12.8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sp>
          <p:nvSpPr>
            <p:cNvPr id="98" name="모서리가 둥근 직사각형 97"/>
            <p:cNvSpPr/>
            <p:nvPr/>
          </p:nvSpPr>
          <p:spPr bwMode="auto">
            <a:xfrm>
              <a:off x="2861507" y="3528225"/>
              <a:ext cx="372421" cy="4572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2813" rtl="0" eaLnBrk="1" fontAlgn="base" latinLnBrk="1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Dotum" pitchFamily="50" charset="-127"/>
              </a:endParaRPr>
            </a:p>
          </p:txBody>
        </p:sp>
        <p:cxnSp>
          <p:nvCxnSpPr>
            <p:cNvPr id="99" name="직선 연결선 98"/>
            <p:cNvCxnSpPr/>
            <p:nvPr/>
          </p:nvCxnSpPr>
          <p:spPr bwMode="auto">
            <a:xfrm rot="5400000">
              <a:off x="2705126" y="416163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직선 연결선 99"/>
            <p:cNvCxnSpPr/>
            <p:nvPr/>
          </p:nvCxnSpPr>
          <p:spPr bwMode="auto">
            <a:xfrm rot="5400000">
              <a:off x="3055993" y="418068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직선 연결선 100"/>
            <p:cNvCxnSpPr/>
            <p:nvPr/>
          </p:nvCxnSpPr>
          <p:spPr bwMode="auto">
            <a:xfrm rot="5400000">
              <a:off x="7399395" y="416163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직선 화살표 연결선 101"/>
            <p:cNvCxnSpPr/>
            <p:nvPr/>
          </p:nvCxnSpPr>
          <p:spPr bwMode="auto">
            <a:xfrm>
              <a:off x="2867858" y="4127500"/>
              <a:ext cx="383397" cy="800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3" name="직사각형 102"/>
            <p:cNvSpPr/>
            <p:nvPr/>
          </p:nvSpPr>
          <p:spPr>
            <a:xfrm>
              <a:off x="2566224" y="4206002"/>
              <a:ext cx="1093244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Short CP</a:t>
              </a:r>
            </a:p>
          </p:txBody>
        </p:sp>
        <p:cxnSp>
          <p:nvCxnSpPr>
            <p:cNvPr id="104" name="직선 화살표 연결선 103"/>
            <p:cNvCxnSpPr/>
            <p:nvPr/>
          </p:nvCxnSpPr>
          <p:spPr bwMode="auto">
            <a:xfrm flipV="1">
              <a:off x="3241730" y="4128297"/>
              <a:ext cx="4324350" cy="4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5" name="직사각형 104"/>
            <p:cNvSpPr/>
            <p:nvPr/>
          </p:nvSpPr>
          <p:spPr>
            <a:xfrm>
              <a:off x="4260755" y="4024487"/>
              <a:ext cx="2277219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IDFT/DFT length</a:t>
              </a: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7000890" y="4826172"/>
            <a:ext cx="16033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For outdoor robustness</a:t>
            </a:r>
            <a:endParaRPr lang="ko-KR" alt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000892" y="5598543"/>
            <a:ext cx="1579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enhancement</a:t>
            </a:r>
            <a:endParaRPr lang="ko-KR" alt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7643834" y="3429000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122</a:t>
            </a:r>
            <a:endParaRPr kumimoji="0" lang="ko-KR" alt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8209" y="5601531"/>
            <a:ext cx="1192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{0.4</a:t>
            </a:r>
            <a:r>
              <a:rPr lang="el-GR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 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or 0.8</a:t>
            </a:r>
            <a:r>
              <a:rPr lang="el-GR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μ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s}</a:t>
            </a:r>
            <a:endParaRPr lang="ko-KR" altLang="en-US" b="1" kern="0" dirty="0" smtClean="0">
              <a:solidFill>
                <a:srgbClr val="000000"/>
              </a:solidFill>
              <a:latin typeface="Arial" charset="0"/>
              <a:ea typeface="Dotum" pitchFamily="50" charset="-127"/>
            </a:endParaRPr>
          </a:p>
        </p:txBody>
      </p:sp>
      <p:sp>
        <p:nvSpPr>
          <p:cNvPr id="65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the 11ax PHY structure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내용 개체 틀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Numerology details with larger FFT</a:t>
            </a:r>
          </a:p>
          <a:p>
            <a:pPr lvl="1"/>
            <a:r>
              <a:rPr lang="en-US" altLang="ko-KR" dirty="0" smtClean="0"/>
              <a:t>Frequency guard tones</a:t>
            </a:r>
          </a:p>
          <a:p>
            <a:pPr lvl="2"/>
            <a:r>
              <a:rPr lang="en-US" altLang="ko-KR" dirty="0" smtClean="0"/>
              <a:t>Whether to maintain portion of guard tones or utilize some of part as data tones?</a:t>
            </a:r>
          </a:p>
          <a:p>
            <a:pPr lvl="1"/>
            <a:r>
              <a:rPr lang="en-US" altLang="ko-KR" dirty="0" smtClean="0"/>
              <a:t>Pilots</a:t>
            </a:r>
          </a:p>
          <a:p>
            <a:pPr lvl="2"/>
            <a:r>
              <a:rPr lang="en-US" altLang="ko-KR" dirty="0" smtClean="0"/>
              <a:t>How to assign pilots and how </a:t>
            </a:r>
            <a:r>
              <a:rPr lang="en-US" altLang="ko-KR" dirty="0" smtClean="0"/>
              <a:t>many </a:t>
            </a:r>
            <a:r>
              <a:rPr lang="en-US" altLang="ko-KR" dirty="0" smtClean="0"/>
              <a:t>pilot portion required?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Frame structure design (considering PAR)</a:t>
            </a:r>
          </a:p>
          <a:p>
            <a:pPr lvl="1">
              <a:defRPr/>
            </a:pPr>
            <a:r>
              <a:rPr lang="en-US" altLang="ko-KR" sz="2000" dirty="0" smtClean="0"/>
              <a:t>11ax PPDU should be designed to coexist with 802.11 legacy devices</a:t>
            </a:r>
          </a:p>
          <a:p>
            <a:pPr lvl="2">
              <a:defRPr/>
            </a:pPr>
            <a:r>
              <a:rPr lang="en-US" altLang="ko-KR" sz="1800" dirty="0" smtClean="0"/>
              <a:t>E.g. include L-part in front of HE PPDU </a:t>
            </a:r>
          </a:p>
          <a:p>
            <a:pPr lvl="1">
              <a:defRPr/>
            </a:pPr>
            <a:r>
              <a:rPr lang="en-US" altLang="ko-KR" sz="2000" dirty="0" smtClean="0"/>
              <a:t>It is desirable to minimize preamble overhead as possible</a:t>
            </a:r>
          </a:p>
          <a:p>
            <a:pPr lvl="2">
              <a:defRPr/>
            </a:pPr>
            <a:r>
              <a:rPr lang="en-US" altLang="ko-KR" sz="1800" dirty="0" smtClean="0"/>
              <a:t>E.g. reuse L-part for timing/CFO compensation, exploit HE-preamble for advanced features (FFS)</a:t>
            </a:r>
          </a:p>
          <a:p>
            <a:pPr lvl="1"/>
            <a:endParaRPr lang="en-US" altLang="ko-KR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Beyond previous Wi-Fi systems, the purpose of 11ax system is to support a lot of use cases and different channel environments, so we should take into account </a:t>
            </a:r>
          </a:p>
          <a:p>
            <a:pPr lvl="1"/>
            <a:r>
              <a:rPr lang="en-US" altLang="ko-KR" dirty="0" smtClean="0"/>
              <a:t>Various options to be properly used in each environment</a:t>
            </a:r>
          </a:p>
          <a:p>
            <a:pPr lvl="1"/>
            <a:r>
              <a:rPr lang="en-US" altLang="ko-KR" dirty="0" smtClean="0"/>
              <a:t>Feasible solution to achieve the goals against challengeable environments (high-dense condition, outdoor propagation) 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Based on the requirements, we analyzed OFDM numerology and proposed 11ax PHY structure</a:t>
            </a:r>
          </a:p>
          <a:p>
            <a:pPr lvl="1"/>
            <a:r>
              <a:rPr lang="en-US" altLang="ko-KR" dirty="0" smtClean="0"/>
              <a:t>4-times FFT extension</a:t>
            </a:r>
          </a:p>
          <a:p>
            <a:pPr lvl="1"/>
            <a:r>
              <a:rPr lang="en-US" altLang="ko-KR" dirty="0" smtClean="0"/>
              <a:t>Two CPs: {1/32 or 1/16} CP and {1/8 or 1/4} short CP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Further works will be accompanied later to look at the other aspect (frame structure) for 11ax PHY structure design</a:t>
            </a:r>
          </a:p>
          <a:p>
            <a:pPr lvl="1"/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175742</TotalTime>
  <Words>1326</Words>
  <Application>Microsoft Office PowerPoint</Application>
  <PresentationFormat>화면 슬라이드 쇼(4:3)</PresentationFormat>
  <Paragraphs>209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Extend Submission Template</vt:lpstr>
      <vt:lpstr>Document</vt:lpstr>
      <vt:lpstr>Envisioning 11ax PHY Structure - Part I</vt:lpstr>
      <vt:lpstr>Introduction</vt:lpstr>
      <vt:lpstr>Proposed 11ax PHY structure (1/5) : Goal &amp; approach</vt:lpstr>
      <vt:lpstr>Proposed 11ax PHY structure (2/5) : FFT size</vt:lpstr>
      <vt:lpstr>Proposed 11ax PHY structure (3/5)  : Feasibility check on KQ-1</vt:lpstr>
      <vt:lpstr>Proposed 11ax PHY structure (4/5) : CP size</vt:lpstr>
      <vt:lpstr>Proposed 11ax PHY structure (5/5) : Frequency-time structure</vt:lpstr>
      <vt:lpstr>Next steps for the 11ax PHY structure</vt:lpstr>
      <vt:lpstr>Conclusion</vt:lpstr>
      <vt:lpstr>Appendix: Benefit from longer symbol [3]</vt:lpstr>
      <vt:lpstr>Reference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js.choi</cp:lastModifiedBy>
  <cp:revision>4270</cp:revision>
  <cp:lastPrinted>1998-02-10T13:28:06Z</cp:lastPrinted>
  <dcterms:created xsi:type="dcterms:W3CDTF">2011-03-29T03:39:16Z</dcterms:created>
  <dcterms:modified xsi:type="dcterms:W3CDTF">2014-07-16T05:55:50Z</dcterms:modified>
</cp:coreProperties>
</file>