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318" r:id="rId2"/>
    <p:sldId id="396" r:id="rId3"/>
    <p:sldId id="393" r:id="rId4"/>
    <p:sldId id="402" r:id="rId5"/>
    <p:sldId id="403" r:id="rId6"/>
    <p:sldId id="371" r:id="rId7"/>
    <p:sldId id="405" r:id="rId8"/>
    <p:sldId id="404" r:id="rId9"/>
    <p:sldId id="381" r:id="rId10"/>
    <p:sldId id="356" r:id="rId11"/>
  </p:sldIdLst>
  <p:sldSz cx="9144000" cy="6858000" type="screen4x3"/>
  <p:notesSz cx="6797675" cy="99282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339966"/>
    <a:srgbClr val="006600"/>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2838BEF-8BB2-4498-84A7-C5851F593DF1}" styleName="보통 스타일 4 - 강조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보통 스타일 4 - 강조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7670" autoAdjust="0"/>
    <p:restoredTop sz="92120" autoAdjust="0"/>
  </p:normalViewPr>
  <p:slideViewPr>
    <p:cSldViewPr>
      <p:cViewPr varScale="1">
        <p:scale>
          <a:sx n="87" d="100"/>
          <a:sy n="87" d="100"/>
        </p:scale>
        <p:origin x="-942"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3081"/>
        <p:guide pos="2117"/>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971" cy="495902"/>
          </a:xfrm>
          <a:prstGeom prst="rect">
            <a:avLst/>
          </a:prstGeom>
        </p:spPr>
        <p:txBody>
          <a:bodyPr vert="horz" lIns="91440" tIns="45720" rIns="91440" bIns="45720" rtlCol="0"/>
          <a:lstStyle>
            <a:lvl1pPr algn="l">
              <a:defRPr sz="1200"/>
            </a:lvl1pPr>
          </a:lstStyle>
          <a:p>
            <a:r>
              <a:rPr lang="en-US" smtClean="0"/>
              <a:t>doc.: IEEE 802.11-12/0330r0</a:t>
            </a:r>
            <a:endParaRPr lang="en-US"/>
          </a:p>
        </p:txBody>
      </p:sp>
      <p:sp>
        <p:nvSpPr>
          <p:cNvPr id="3" name="Date Placeholder 2"/>
          <p:cNvSpPr>
            <a:spLocks noGrp="1"/>
          </p:cNvSpPr>
          <p:nvPr>
            <p:ph type="dt" sz="quarter" idx="1"/>
          </p:nvPr>
        </p:nvSpPr>
        <p:spPr>
          <a:xfrm>
            <a:off x="3850148" y="0"/>
            <a:ext cx="2945971" cy="495902"/>
          </a:xfrm>
          <a:prstGeom prst="rect">
            <a:avLst/>
          </a:prstGeom>
        </p:spPr>
        <p:txBody>
          <a:bodyPr vert="horz" lIns="91440" tIns="45720" rIns="91440" bIns="45720" rtlCol="0"/>
          <a:lstStyle>
            <a:lvl1pPr algn="r">
              <a:defRPr sz="1200"/>
            </a:lvl1pPr>
          </a:lstStyle>
          <a:p>
            <a:r>
              <a:rPr lang="en-US" altLang="ko-KR" smtClean="0"/>
              <a:t>March 2012</a:t>
            </a:r>
            <a:endParaRPr lang="en-US"/>
          </a:p>
        </p:txBody>
      </p:sp>
      <p:sp>
        <p:nvSpPr>
          <p:cNvPr id="4" name="Footer Placeholder 3"/>
          <p:cNvSpPr>
            <a:spLocks noGrp="1"/>
          </p:cNvSpPr>
          <p:nvPr>
            <p:ph type="ftr" sz="quarter" idx="2"/>
          </p:nvPr>
        </p:nvSpPr>
        <p:spPr>
          <a:xfrm>
            <a:off x="0" y="9430625"/>
            <a:ext cx="2945971" cy="495902"/>
          </a:xfrm>
          <a:prstGeom prst="rect">
            <a:avLst/>
          </a:prstGeom>
        </p:spPr>
        <p:txBody>
          <a:bodyPr vert="horz" lIns="91440" tIns="45720" rIns="91440" bIns="45720" rtlCol="0" anchor="b"/>
          <a:lstStyle>
            <a:lvl1pPr algn="l">
              <a:defRPr sz="1200"/>
            </a:lvl1pPr>
          </a:lstStyle>
          <a:p>
            <a:r>
              <a:rPr lang="en-US" smtClean="0"/>
              <a:t>Wookbong Lee, LG Electronics</a:t>
            </a:r>
            <a:endParaRPr lang="en-US"/>
          </a:p>
        </p:txBody>
      </p:sp>
      <p:sp>
        <p:nvSpPr>
          <p:cNvPr id="5" name="Slide Number Placeholder 4"/>
          <p:cNvSpPr>
            <a:spLocks noGrp="1"/>
          </p:cNvSpPr>
          <p:nvPr>
            <p:ph type="sldNum" sz="quarter" idx="3"/>
          </p:nvPr>
        </p:nvSpPr>
        <p:spPr>
          <a:xfrm>
            <a:off x="3850148" y="9430625"/>
            <a:ext cx="2945971" cy="495902"/>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xmlns="" val="2315080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797675" cy="99282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529336" y="103597"/>
            <a:ext cx="627166" cy="22587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802.11-12/0330r0</a:t>
            </a:r>
            <a:endParaRPr lang="en-US"/>
          </a:p>
        </p:txBody>
      </p:sp>
      <p:sp>
        <p:nvSpPr>
          <p:cNvPr id="2051" name="Rectangle 3"/>
          <p:cNvSpPr>
            <a:spLocks noGrp="1" noChangeArrowheads="1"/>
          </p:cNvSpPr>
          <p:nvPr>
            <p:ph type="dt"/>
          </p:nvPr>
        </p:nvSpPr>
        <p:spPr bwMode="auto">
          <a:xfrm>
            <a:off x="641173" y="103597"/>
            <a:ext cx="809247" cy="22587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ko-KR" smtClean="0"/>
              <a:t>March 2012</a:t>
            </a:r>
            <a:endParaRPr lang="en-US"/>
          </a:p>
        </p:txBody>
      </p:sp>
      <p:sp>
        <p:nvSpPr>
          <p:cNvPr id="2052" name="Rectangle 4"/>
          <p:cNvSpPr>
            <a:spLocks noGrp="1" noRot="1" noChangeAspect="1" noChangeArrowheads="1"/>
          </p:cNvSpPr>
          <p:nvPr>
            <p:ph type="sldImg"/>
          </p:nvPr>
        </p:nvSpPr>
        <p:spPr bwMode="auto">
          <a:xfrm>
            <a:off x="927100" y="750888"/>
            <a:ext cx="4941888" cy="37084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05735" y="4716163"/>
            <a:ext cx="4984651" cy="4466512"/>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252326" y="9612343"/>
            <a:ext cx="904177" cy="19360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Wookbong Lee, LG Electronics</a:t>
            </a:r>
            <a:endParaRPr lang="en-US"/>
          </a:p>
        </p:txBody>
      </p:sp>
      <p:sp>
        <p:nvSpPr>
          <p:cNvPr id="2055" name="Rectangle 7"/>
          <p:cNvSpPr>
            <a:spLocks noGrp="1" noChangeArrowheads="1"/>
          </p:cNvSpPr>
          <p:nvPr>
            <p:ph type="sldNum"/>
          </p:nvPr>
        </p:nvSpPr>
        <p:spPr bwMode="auto">
          <a:xfrm>
            <a:off x="3159176" y="9612342"/>
            <a:ext cx="501111" cy="38891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08092" y="961234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09648" y="9610645"/>
            <a:ext cx="5378380" cy="1698"/>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34948" y="317582"/>
            <a:ext cx="5527780" cy="1698"/>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xmlns="" val="454504025"/>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31390" y="750646"/>
            <a:ext cx="4534896" cy="3710772"/>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05734" y="4716163"/>
            <a:ext cx="4986207" cy="4568410"/>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머리글 개체 틀 3"/>
          <p:cNvSpPr>
            <a:spLocks noGrp="1"/>
          </p:cNvSpPr>
          <p:nvPr>
            <p:ph type="hdr" idx="10"/>
          </p:nvPr>
        </p:nvSpPr>
        <p:spPr/>
        <p:txBody>
          <a:bodyPr/>
          <a:lstStyle/>
          <a:p>
            <a:r>
              <a:rPr lang="en-US" smtClean="0"/>
              <a:t>doc.: IEEE 802.11-12/0330r0</a:t>
            </a:r>
            <a:endParaRPr lang="en-US"/>
          </a:p>
        </p:txBody>
      </p:sp>
      <p:sp>
        <p:nvSpPr>
          <p:cNvPr id="5" name="날짜 개체 틀 4"/>
          <p:cNvSpPr>
            <a:spLocks noGrp="1"/>
          </p:cNvSpPr>
          <p:nvPr>
            <p:ph type="dt" idx="11"/>
          </p:nvPr>
        </p:nvSpPr>
        <p:spPr/>
        <p:txBody>
          <a:bodyPr/>
          <a:lstStyle/>
          <a:p>
            <a:r>
              <a:rPr lang="en-US" altLang="ko-KR" smtClean="0"/>
              <a:t>March 2012</a:t>
            </a:r>
            <a:endParaRPr lang="en-US"/>
          </a:p>
        </p:txBody>
      </p:sp>
      <p:sp>
        <p:nvSpPr>
          <p:cNvPr id="6" name="바닥글 개체 틀 5"/>
          <p:cNvSpPr>
            <a:spLocks noGrp="1"/>
          </p:cNvSpPr>
          <p:nvPr>
            <p:ph type="ftr" idx="12"/>
          </p:nvPr>
        </p:nvSpPr>
        <p:spPr/>
        <p:txBody>
          <a:bodyPr/>
          <a:lstStyle/>
          <a:p>
            <a:r>
              <a:rPr lang="en-US" smtClean="0"/>
              <a:t>Wookbong Lee, LG Electronics</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41888" cy="3708400"/>
          </a:xfrm>
        </p:spPr>
      </p:sp>
      <p:sp>
        <p:nvSpPr>
          <p:cNvPr id="3" name="슬라이드 노트 개체 틀 2"/>
          <p:cNvSpPr>
            <a:spLocks noGrp="1"/>
          </p:cNvSpPr>
          <p:nvPr>
            <p:ph type="body" idx="1"/>
          </p:nvPr>
        </p:nvSpPr>
        <p:spPr/>
        <p:txBody>
          <a:bodyPr>
            <a:normAutofit/>
          </a:bodyPr>
          <a:lstStyle/>
          <a:p>
            <a:pPr>
              <a:buFontTx/>
              <a:buNone/>
            </a:pPr>
            <a:endParaRPr lang="ko-KR" altLang="en-US" dirty="0"/>
          </a:p>
        </p:txBody>
      </p:sp>
      <p:sp>
        <p:nvSpPr>
          <p:cNvPr id="4" name="머리글 개체 틀 3"/>
          <p:cNvSpPr>
            <a:spLocks noGrp="1"/>
          </p:cNvSpPr>
          <p:nvPr>
            <p:ph type="hdr" idx="10"/>
          </p:nvPr>
        </p:nvSpPr>
        <p:spPr/>
        <p:txBody>
          <a:bodyPr/>
          <a:lstStyle/>
          <a:p>
            <a:r>
              <a:rPr lang="en-US" smtClean="0"/>
              <a:t>doc.: IEEE 802.11-12/0330r0</a:t>
            </a:r>
            <a:endParaRPr lang="en-US"/>
          </a:p>
        </p:txBody>
      </p:sp>
      <p:sp>
        <p:nvSpPr>
          <p:cNvPr id="5" name="날짜 개체 틀 4"/>
          <p:cNvSpPr>
            <a:spLocks noGrp="1"/>
          </p:cNvSpPr>
          <p:nvPr>
            <p:ph type="dt" idx="11"/>
          </p:nvPr>
        </p:nvSpPr>
        <p:spPr/>
        <p:txBody>
          <a:bodyPr/>
          <a:lstStyle/>
          <a:p>
            <a:r>
              <a:rPr lang="en-US" altLang="ko-KR" smtClean="0"/>
              <a:t>March 2012</a:t>
            </a:r>
            <a:endParaRPr lang="en-US"/>
          </a:p>
        </p:txBody>
      </p:sp>
      <p:sp>
        <p:nvSpPr>
          <p:cNvPr id="6" name="바닥글 개체 틀 5"/>
          <p:cNvSpPr>
            <a:spLocks noGrp="1"/>
          </p:cNvSpPr>
          <p:nvPr>
            <p:ph type="ftr" idx="12"/>
          </p:nvPr>
        </p:nvSpPr>
        <p:spPr/>
        <p:txBody>
          <a:bodyPr/>
          <a:lstStyle/>
          <a:p>
            <a:r>
              <a:rPr lang="en-US" smtClean="0"/>
              <a:t>Wookbong Lee, LG Electronics</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41888" cy="3708400"/>
          </a:xfrm>
        </p:spPr>
      </p:sp>
      <p:sp>
        <p:nvSpPr>
          <p:cNvPr id="3" name="슬라이드 노트 개체 틀 2"/>
          <p:cNvSpPr>
            <a:spLocks noGrp="1"/>
          </p:cNvSpPr>
          <p:nvPr>
            <p:ph type="body" idx="1"/>
          </p:nvPr>
        </p:nvSpPr>
        <p:spPr/>
        <p:txBody>
          <a:bodyPr>
            <a:normAutofit/>
          </a:bodyPr>
          <a:lstStyle/>
          <a:p>
            <a:pPr>
              <a:buFontTx/>
              <a:buNone/>
            </a:pPr>
            <a:endParaRPr lang="ko-KR" altLang="en-US" dirty="0"/>
          </a:p>
        </p:txBody>
      </p:sp>
      <p:sp>
        <p:nvSpPr>
          <p:cNvPr id="4" name="머리글 개체 틀 3"/>
          <p:cNvSpPr>
            <a:spLocks noGrp="1"/>
          </p:cNvSpPr>
          <p:nvPr>
            <p:ph type="hdr" idx="10"/>
          </p:nvPr>
        </p:nvSpPr>
        <p:spPr/>
        <p:txBody>
          <a:bodyPr/>
          <a:lstStyle/>
          <a:p>
            <a:r>
              <a:rPr lang="en-US" smtClean="0"/>
              <a:t>doc.: IEEE 802.11-12/0330r0</a:t>
            </a:r>
            <a:endParaRPr lang="en-US"/>
          </a:p>
        </p:txBody>
      </p:sp>
      <p:sp>
        <p:nvSpPr>
          <p:cNvPr id="5" name="날짜 개체 틀 4"/>
          <p:cNvSpPr>
            <a:spLocks noGrp="1"/>
          </p:cNvSpPr>
          <p:nvPr>
            <p:ph type="dt" idx="11"/>
          </p:nvPr>
        </p:nvSpPr>
        <p:spPr/>
        <p:txBody>
          <a:bodyPr/>
          <a:lstStyle/>
          <a:p>
            <a:r>
              <a:rPr lang="en-US" altLang="ko-KR" smtClean="0"/>
              <a:t>March 2012</a:t>
            </a:r>
            <a:endParaRPr lang="en-US"/>
          </a:p>
        </p:txBody>
      </p:sp>
      <p:sp>
        <p:nvSpPr>
          <p:cNvPr id="6" name="바닥글 개체 틀 5"/>
          <p:cNvSpPr>
            <a:spLocks noGrp="1"/>
          </p:cNvSpPr>
          <p:nvPr>
            <p:ph type="ftr" idx="12"/>
          </p:nvPr>
        </p:nvSpPr>
        <p:spPr/>
        <p:txBody>
          <a:bodyPr/>
          <a:lstStyle/>
          <a:p>
            <a:r>
              <a:rPr lang="en-US" smtClean="0"/>
              <a:t>Wookbong Lee, LG Electronics</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41888" cy="3708400"/>
          </a:xfrm>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머리글 개체 틀 3"/>
          <p:cNvSpPr>
            <a:spLocks noGrp="1"/>
          </p:cNvSpPr>
          <p:nvPr>
            <p:ph type="hdr" idx="10"/>
          </p:nvPr>
        </p:nvSpPr>
        <p:spPr/>
        <p:txBody>
          <a:bodyPr/>
          <a:lstStyle/>
          <a:p>
            <a:r>
              <a:rPr lang="en-US" smtClean="0"/>
              <a:t>doc.: IEEE 802.11-12/0330r0</a:t>
            </a:r>
            <a:endParaRPr lang="en-US"/>
          </a:p>
        </p:txBody>
      </p:sp>
      <p:sp>
        <p:nvSpPr>
          <p:cNvPr id="5" name="날짜 개체 틀 4"/>
          <p:cNvSpPr>
            <a:spLocks noGrp="1"/>
          </p:cNvSpPr>
          <p:nvPr>
            <p:ph type="dt" idx="11"/>
          </p:nvPr>
        </p:nvSpPr>
        <p:spPr/>
        <p:txBody>
          <a:bodyPr/>
          <a:lstStyle/>
          <a:p>
            <a:r>
              <a:rPr lang="en-US" altLang="ko-KR" smtClean="0"/>
              <a:t>March 2012</a:t>
            </a:r>
            <a:endParaRPr lang="en-US"/>
          </a:p>
        </p:txBody>
      </p:sp>
      <p:sp>
        <p:nvSpPr>
          <p:cNvPr id="6" name="바닥글 개체 틀 5"/>
          <p:cNvSpPr>
            <a:spLocks noGrp="1"/>
          </p:cNvSpPr>
          <p:nvPr>
            <p:ph type="ftr" idx="12"/>
          </p:nvPr>
        </p:nvSpPr>
        <p:spPr/>
        <p:txBody>
          <a:bodyPr/>
          <a:lstStyle/>
          <a:p>
            <a:r>
              <a:rPr lang="en-US" smtClean="0"/>
              <a:t>Wookbong Lee, LG Electronics</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41888" cy="3708400"/>
          </a:xfrm>
        </p:spPr>
      </p:sp>
      <p:sp>
        <p:nvSpPr>
          <p:cNvPr id="3" name="슬라이드 노트 개체 틀 2"/>
          <p:cNvSpPr>
            <a:spLocks noGrp="1"/>
          </p:cNvSpPr>
          <p:nvPr>
            <p:ph type="body" idx="1"/>
          </p:nvPr>
        </p:nvSpPr>
        <p:spPr/>
        <p:txBody>
          <a:bodyPr>
            <a:normAutofit/>
          </a:bodyPr>
          <a:lstStyle/>
          <a:p>
            <a:pPr>
              <a:buFontTx/>
              <a:buNone/>
            </a:pPr>
            <a:endParaRPr lang="ko-KR" altLang="en-US" dirty="0"/>
          </a:p>
        </p:txBody>
      </p:sp>
      <p:sp>
        <p:nvSpPr>
          <p:cNvPr id="4" name="머리글 개체 틀 3"/>
          <p:cNvSpPr>
            <a:spLocks noGrp="1"/>
          </p:cNvSpPr>
          <p:nvPr>
            <p:ph type="hdr" idx="10"/>
          </p:nvPr>
        </p:nvSpPr>
        <p:spPr/>
        <p:txBody>
          <a:bodyPr/>
          <a:lstStyle/>
          <a:p>
            <a:r>
              <a:rPr lang="en-US" smtClean="0"/>
              <a:t>doc.: IEEE 802.11-12/0330r0</a:t>
            </a:r>
            <a:endParaRPr lang="en-US"/>
          </a:p>
        </p:txBody>
      </p:sp>
      <p:sp>
        <p:nvSpPr>
          <p:cNvPr id="5" name="날짜 개체 틀 4"/>
          <p:cNvSpPr>
            <a:spLocks noGrp="1"/>
          </p:cNvSpPr>
          <p:nvPr>
            <p:ph type="dt" idx="11"/>
          </p:nvPr>
        </p:nvSpPr>
        <p:spPr/>
        <p:txBody>
          <a:bodyPr/>
          <a:lstStyle/>
          <a:p>
            <a:r>
              <a:rPr lang="en-US" altLang="ko-KR" smtClean="0"/>
              <a:t>March 2012</a:t>
            </a:r>
            <a:endParaRPr lang="en-US"/>
          </a:p>
        </p:txBody>
      </p:sp>
      <p:sp>
        <p:nvSpPr>
          <p:cNvPr id="6" name="바닥글 개체 틀 5"/>
          <p:cNvSpPr>
            <a:spLocks noGrp="1"/>
          </p:cNvSpPr>
          <p:nvPr>
            <p:ph type="ftr" idx="12"/>
          </p:nvPr>
        </p:nvSpPr>
        <p:spPr/>
        <p:txBody>
          <a:bodyPr/>
          <a:lstStyle/>
          <a:p>
            <a:r>
              <a:rPr lang="en-US" smtClean="0"/>
              <a:t>Wookbong Lee, LG Electronics</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41888" cy="3708400"/>
          </a:xfrm>
        </p:spPr>
      </p:sp>
      <p:sp>
        <p:nvSpPr>
          <p:cNvPr id="3" name="슬라이드 노트 개체 틀 2"/>
          <p:cNvSpPr>
            <a:spLocks noGrp="1"/>
          </p:cNvSpPr>
          <p:nvPr>
            <p:ph type="body" idx="1"/>
          </p:nvPr>
        </p:nvSpPr>
        <p:spPr/>
        <p:txBody>
          <a:bodyPr>
            <a:normAutofit/>
          </a:bodyPr>
          <a:lstStyle/>
          <a:p>
            <a:pPr>
              <a:buFontTx/>
              <a:buNone/>
            </a:pPr>
            <a:endParaRPr lang="ko-KR" altLang="en-US" dirty="0"/>
          </a:p>
        </p:txBody>
      </p:sp>
      <p:sp>
        <p:nvSpPr>
          <p:cNvPr id="4" name="머리글 개체 틀 3"/>
          <p:cNvSpPr>
            <a:spLocks noGrp="1"/>
          </p:cNvSpPr>
          <p:nvPr>
            <p:ph type="hdr" idx="10"/>
          </p:nvPr>
        </p:nvSpPr>
        <p:spPr/>
        <p:txBody>
          <a:bodyPr/>
          <a:lstStyle/>
          <a:p>
            <a:r>
              <a:rPr lang="en-US" smtClean="0"/>
              <a:t>doc.: IEEE 802.11-12/0330r0</a:t>
            </a:r>
            <a:endParaRPr lang="en-US"/>
          </a:p>
        </p:txBody>
      </p:sp>
      <p:sp>
        <p:nvSpPr>
          <p:cNvPr id="5" name="날짜 개체 틀 4"/>
          <p:cNvSpPr>
            <a:spLocks noGrp="1"/>
          </p:cNvSpPr>
          <p:nvPr>
            <p:ph type="dt" idx="11"/>
          </p:nvPr>
        </p:nvSpPr>
        <p:spPr/>
        <p:txBody>
          <a:bodyPr/>
          <a:lstStyle/>
          <a:p>
            <a:r>
              <a:rPr lang="en-US" altLang="ko-KR" smtClean="0"/>
              <a:t>March 2012</a:t>
            </a:r>
            <a:endParaRPr lang="en-US"/>
          </a:p>
        </p:txBody>
      </p:sp>
      <p:sp>
        <p:nvSpPr>
          <p:cNvPr id="6" name="바닥글 개체 틀 5"/>
          <p:cNvSpPr>
            <a:spLocks noGrp="1"/>
          </p:cNvSpPr>
          <p:nvPr>
            <p:ph type="ftr" idx="12"/>
          </p:nvPr>
        </p:nvSpPr>
        <p:spPr/>
        <p:txBody>
          <a:bodyPr/>
          <a:lstStyle/>
          <a:p>
            <a:r>
              <a:rPr lang="en-US" smtClean="0"/>
              <a:t>Wookbong Lee, LG Electronics</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smtClean="0"/>
              <a:t>doc.: IEEE 802.11-12/0330r0</a:t>
            </a:r>
            <a:endParaRPr lang="en-US"/>
          </a:p>
        </p:txBody>
      </p:sp>
      <p:sp>
        <p:nvSpPr>
          <p:cNvPr id="5" name="날짜 개체 틀 4"/>
          <p:cNvSpPr>
            <a:spLocks noGrp="1"/>
          </p:cNvSpPr>
          <p:nvPr>
            <p:ph type="dt" idx="11"/>
          </p:nvPr>
        </p:nvSpPr>
        <p:spPr/>
        <p:txBody>
          <a:bodyPr/>
          <a:lstStyle/>
          <a:p>
            <a:r>
              <a:rPr lang="en-US" altLang="ko-KR" smtClean="0"/>
              <a:t>March 2012</a:t>
            </a:r>
            <a:endParaRPr lang="en-US"/>
          </a:p>
        </p:txBody>
      </p:sp>
      <p:sp>
        <p:nvSpPr>
          <p:cNvPr id="6" name="바닥글 개체 틀 5"/>
          <p:cNvSpPr>
            <a:spLocks noGrp="1"/>
          </p:cNvSpPr>
          <p:nvPr>
            <p:ph type="ftr" idx="12"/>
          </p:nvPr>
        </p:nvSpPr>
        <p:spPr/>
        <p:txBody>
          <a:bodyPr/>
          <a:lstStyle/>
          <a:p>
            <a:r>
              <a:rPr lang="en-US" smtClean="0"/>
              <a:t>Wookbong Lee, LG Electronics</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xmlns="" val="9283085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41888" cy="3708400"/>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머리글 개체 틀 3"/>
          <p:cNvSpPr>
            <a:spLocks noGrp="1"/>
          </p:cNvSpPr>
          <p:nvPr>
            <p:ph type="hdr" idx="10"/>
          </p:nvPr>
        </p:nvSpPr>
        <p:spPr/>
        <p:txBody>
          <a:bodyPr/>
          <a:lstStyle/>
          <a:p>
            <a:r>
              <a:rPr lang="en-US" smtClean="0"/>
              <a:t>doc.: IEEE 802.11-12/0330r0</a:t>
            </a:r>
            <a:endParaRPr lang="en-US"/>
          </a:p>
        </p:txBody>
      </p:sp>
      <p:sp>
        <p:nvSpPr>
          <p:cNvPr id="5" name="날짜 개체 틀 4"/>
          <p:cNvSpPr>
            <a:spLocks noGrp="1"/>
          </p:cNvSpPr>
          <p:nvPr>
            <p:ph type="dt" idx="11"/>
          </p:nvPr>
        </p:nvSpPr>
        <p:spPr/>
        <p:txBody>
          <a:bodyPr/>
          <a:lstStyle/>
          <a:p>
            <a:r>
              <a:rPr lang="en-US" altLang="ko-KR" smtClean="0"/>
              <a:t>March 2012</a:t>
            </a:r>
            <a:endParaRPr lang="en-US"/>
          </a:p>
        </p:txBody>
      </p:sp>
      <p:sp>
        <p:nvSpPr>
          <p:cNvPr id="6" name="바닥글 개체 틀 5"/>
          <p:cNvSpPr>
            <a:spLocks noGrp="1"/>
          </p:cNvSpPr>
          <p:nvPr>
            <p:ph type="ftr" idx="12"/>
          </p:nvPr>
        </p:nvSpPr>
        <p:spPr/>
        <p:txBody>
          <a:bodyPr/>
          <a:lstStyle/>
          <a:p>
            <a:r>
              <a:rPr lang="en-US" smtClean="0"/>
              <a:t>Wookbong Lee, LG Electronics</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ko-KR" altLang="en-US" smtClean="0"/>
              <a:t>마스터 제목 스타일 편집</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en-GB"/>
          </a:p>
        </p:txBody>
      </p:sp>
      <p:sp>
        <p:nvSpPr>
          <p:cNvPr id="5" name="Footer Placeholder 4"/>
          <p:cNvSpPr>
            <a:spLocks noGrp="1"/>
          </p:cNvSpPr>
          <p:nvPr>
            <p:ph type="ftr" idx="11"/>
          </p:nvPr>
        </p:nvSpPr>
        <p:spPr/>
        <p:txBody>
          <a:bodyPr/>
          <a:lstStyle>
            <a:lvl1pPr>
              <a:defRPr/>
            </a:lvl1pPr>
          </a:lstStyle>
          <a:p>
            <a:r>
              <a:rPr lang="en-GB" dirty="0" smtClean="0"/>
              <a:t>Jinyoung Chun</a:t>
            </a:r>
            <a:r>
              <a:rPr lang="en-US" altLang="ko-KR" dirty="0" smtClean="0">
                <a:ea typeface="ＭＳ Ｐゴシック" pitchFamily="34" charset="-128"/>
              </a:rPr>
              <a:t> et. al</a:t>
            </a:r>
            <a:r>
              <a:rPr lang="en-GB" dirty="0" smtClean="0"/>
              <a:t>, LG Electronics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Rectangle 3"/>
          <p:cNvSpPr>
            <a:spLocks noGrp="1" noChangeArrowheads="1"/>
          </p:cNvSpPr>
          <p:nvPr>
            <p:ph type="dt" idx="13"/>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July 2014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dirty="0" smtClean="0"/>
              <a:t>마스터 제목 스타일 편집</a:t>
            </a:r>
            <a:endParaRPr lang="en-GB" dirty="0"/>
          </a:p>
        </p:txBody>
      </p:sp>
      <p:sp>
        <p:nvSpPr>
          <p:cNvPr id="3" name="Content Placeholder 2"/>
          <p:cNvSpPr>
            <a:spLocks noGrp="1"/>
          </p:cNvSpPr>
          <p:nvPr>
            <p:ph idx="1"/>
          </p:nvPr>
        </p:nvSpPr>
        <p:spPr>
          <a:xfrm>
            <a:off x="685800" y="1844824"/>
            <a:ext cx="7770813" cy="4536504"/>
          </a:xfrm>
        </p:spPr>
        <p:txBody>
          <a:bodyPr/>
          <a:lstStyle>
            <a:lvl1pPr>
              <a:buFont typeface="Wingdings" pitchFamily="2" charset="2"/>
              <a:buChar char="l"/>
              <a:defRPr sz="2000">
                <a:latin typeface="+mj-lt"/>
              </a:defRPr>
            </a:lvl1pPr>
            <a:lvl2pPr>
              <a:buFont typeface="Wingdings" pitchFamily="2" charset="2"/>
              <a:buChar char="Ø"/>
              <a:defRPr sz="1800"/>
            </a:lvl2pPr>
            <a:lvl3pPr>
              <a:buFont typeface="Arial" pitchFamily="34" charset="0"/>
              <a:buChar char="•"/>
              <a:defRPr sz="1600"/>
            </a:lvl3pPr>
            <a:lvl4pPr>
              <a:buFont typeface="Times New Roman" pitchFamily="18" charset="0"/>
              <a:buChar char="–"/>
              <a:defRPr sz="1400"/>
            </a:lvl4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Jinyoung Chun</a:t>
            </a:r>
            <a:r>
              <a:rPr lang="en-US" altLang="ko-KR" dirty="0" smtClean="0">
                <a:ea typeface="ＭＳ Ｐゴシック" pitchFamily="34" charset="-128"/>
              </a:rPr>
              <a:t> et. al</a:t>
            </a:r>
            <a:r>
              <a:rPr lang="en-GB" dirty="0" smtClean="0"/>
              <a:t>, LG Electronics</a:t>
            </a:r>
            <a:endParaRPr lang="en-GB" dirty="0"/>
          </a:p>
        </p:txBody>
      </p:sp>
      <p:sp>
        <p:nvSpPr>
          <p:cNvPr id="7"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July 2014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844824"/>
            <a:ext cx="7770813" cy="453650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July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Jinyoung Chun</a:t>
            </a:r>
            <a:r>
              <a:rPr lang="en-US" altLang="ko-KR" dirty="0" smtClean="0">
                <a:ea typeface="ＭＳ Ｐゴシック" pitchFamily="34" charset="-128"/>
              </a:rPr>
              <a:t> et. al</a:t>
            </a:r>
            <a:r>
              <a:rPr lang="en-GB" dirty="0" smtClean="0"/>
              <a:t>, LG Electronics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11-14/0802r0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lvl="0"/>
            <a:r>
              <a:rPr lang="en-US" altLang="ko-KR" dirty="0" smtClean="0"/>
              <a:t>Consideration on UL MU transmission</a:t>
            </a:r>
            <a:endParaRPr lang="ko-KR" altLang="ko-KR" dirty="0"/>
          </a:p>
        </p:txBody>
      </p:sp>
      <p:sp>
        <p:nvSpPr>
          <p:cNvPr id="3074" name="Rectangle 2"/>
          <p:cNvSpPr>
            <a:spLocks noGrp="1" noChangeArrowheads="1"/>
          </p:cNvSpPr>
          <p:nvPr>
            <p:ph idx="1"/>
          </p:nvPr>
        </p:nvSpPr>
        <p:spPr>
          <a:xfrm>
            <a:off x="685800" y="1674803"/>
            <a:ext cx="7772400" cy="396875"/>
          </a:xfrm>
          <a:ln/>
        </p:spPr>
        <p:txBody>
          <a:bodyPr/>
          <a:lstStyle/>
          <a:p>
            <a:pPr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2014-07-14</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Jinyoung Chun</a:t>
            </a:r>
            <a:r>
              <a:rPr lang="en-US" altLang="ko-KR" dirty="0" smtClean="0">
                <a:ea typeface="ＭＳ Ｐゴシック" pitchFamily="34" charset="-128"/>
              </a:rPr>
              <a:t> et. al</a:t>
            </a:r>
            <a:r>
              <a:rPr lang="en-GB" altLang="ko-KR" dirty="0" smtClean="0"/>
              <a:t>, LG Electronics</a:t>
            </a:r>
            <a:endParaRPr lang="en-GB" altLang="ko-KR" dirty="0"/>
          </a:p>
        </p:txBody>
      </p:sp>
      <p:sp>
        <p:nvSpPr>
          <p:cNvPr id="6" name="Date Placeholder 3"/>
          <p:cNvSpPr>
            <a:spLocks noGrp="1"/>
          </p:cNvSpPr>
          <p:nvPr>
            <p:ph type="dt" idx="15"/>
          </p:nvPr>
        </p:nvSpPr>
        <p:spPr>
          <a:xfrm>
            <a:off x="696912" y="333375"/>
            <a:ext cx="2303451" cy="273050"/>
          </a:xfrm>
        </p:spPr>
        <p:txBody>
          <a:bodyPr/>
          <a:lstStyle/>
          <a:p>
            <a:r>
              <a:rPr lang="en-US" altLang="ko-KR" dirty="0" smtClean="0"/>
              <a:t>July 2014</a:t>
            </a:r>
            <a:endParaRPr lang="en-GB" altLang="ko-KR" dirty="0"/>
          </a:p>
        </p:txBody>
      </p:sp>
      <p:graphicFrame>
        <p:nvGraphicFramePr>
          <p:cNvPr id="3075" name="Object 3"/>
          <p:cNvGraphicFramePr>
            <a:graphicFrameLocks noChangeAspect="1"/>
          </p:cNvGraphicFramePr>
          <p:nvPr>
            <p:extLst>
              <p:ext uri="{D42A27DB-BD31-4B8C-83A1-F6EECF244321}">
                <p14:modId xmlns:p14="http://schemas.microsoft.com/office/powerpoint/2010/main" xmlns="" val="3079907827"/>
              </p:ext>
            </p:extLst>
          </p:nvPr>
        </p:nvGraphicFramePr>
        <p:xfrm>
          <a:off x="750888" y="2625725"/>
          <a:ext cx="7350125" cy="3060700"/>
        </p:xfrm>
        <a:graphic>
          <a:graphicData uri="http://schemas.openxmlformats.org/presentationml/2006/ole">
            <p:oleObj spid="_x0000_s63500" name="Document" r:id="rId4" imgW="9250444" imgH="3711407" progId="Word.Document.8">
              <p:embed/>
            </p:oleObj>
          </a:graphicData>
        </a:graphic>
      </p:graphicFrame>
      <p:sp>
        <p:nvSpPr>
          <p:cNvPr id="3076" name="Rectangle 4"/>
          <p:cNvSpPr>
            <a:spLocks noChangeArrowheads="1"/>
          </p:cNvSpPr>
          <p:nvPr/>
        </p:nvSpPr>
        <p:spPr bwMode="auto">
          <a:xfrm>
            <a:off x="533400" y="2097103"/>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 </a:t>
            </a:r>
            <a:endParaRPr lang="ko-KR" altLang="en-US" dirty="0"/>
          </a:p>
        </p:txBody>
      </p:sp>
      <p:sp>
        <p:nvSpPr>
          <p:cNvPr id="3" name="내용 개체 틀 2"/>
          <p:cNvSpPr>
            <a:spLocks noGrp="1"/>
          </p:cNvSpPr>
          <p:nvPr>
            <p:ph idx="1"/>
          </p:nvPr>
        </p:nvSpPr>
        <p:spPr/>
        <p:txBody>
          <a:bodyPr/>
          <a:lstStyle/>
          <a:p>
            <a:pPr>
              <a:buNone/>
            </a:pPr>
            <a:r>
              <a:rPr lang="en-US" altLang="ko-KR" sz="1800" b="0" dirty="0" smtClean="0">
                <a:ea typeface="굴림" pitchFamily="50" charset="-127"/>
              </a:rPr>
              <a:t>[1] 11-13-1388, “Uplink multi-user transmission”</a:t>
            </a:r>
          </a:p>
          <a:p>
            <a:pPr>
              <a:buNone/>
            </a:pPr>
            <a:r>
              <a:rPr lang="en-US" altLang="ko-KR" sz="1800" b="0" dirty="0" smtClean="0">
                <a:ea typeface="굴림" pitchFamily="50" charset="-127"/>
              </a:rPr>
              <a:t>[2] 11-09-1036, “Uplink MU-MIMO Sensitivity to Power Differences and Synchronization Errors”</a:t>
            </a:r>
          </a:p>
          <a:p>
            <a:pPr>
              <a:buNone/>
            </a:pPr>
            <a:r>
              <a:rPr lang="en-US" altLang="ko-KR" sz="1800" b="0" dirty="0" smtClean="0">
                <a:ea typeface="굴림" pitchFamily="50" charset="-127"/>
              </a:rPr>
              <a:t>[3] 11-14-0621-03, “Simulation scenarios”</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바닥글 개체 틀 4"/>
          <p:cNvSpPr>
            <a:spLocks noGrp="1"/>
          </p:cNvSpPr>
          <p:nvPr>
            <p:ph type="ftr" idx="14"/>
          </p:nvPr>
        </p:nvSpPr>
        <p:spPr/>
        <p:txBody>
          <a:bodyPr/>
          <a:lstStyle/>
          <a:p>
            <a:r>
              <a:rPr lang="en-GB" dirty="0" smtClean="0"/>
              <a:t>Jinyoung Chun</a:t>
            </a:r>
            <a:r>
              <a:rPr lang="en-US" altLang="ko-KR" dirty="0" smtClean="0">
                <a:ea typeface="ＭＳ Ｐゴシック" pitchFamily="34" charset="-128"/>
              </a:rPr>
              <a:t> et. al</a:t>
            </a:r>
            <a:r>
              <a:rPr lang="en-GB" altLang="ko-KR" dirty="0" smtClean="0"/>
              <a:t>, LG Electronics</a:t>
            </a:r>
            <a:endParaRPr lang="en-GB" altLang="ko-KR" dirty="0"/>
          </a:p>
        </p:txBody>
      </p:sp>
      <p:sp>
        <p:nvSpPr>
          <p:cNvPr id="8" name="Date Placeholder 3"/>
          <p:cNvSpPr>
            <a:spLocks noGrp="1"/>
          </p:cNvSpPr>
          <p:nvPr>
            <p:ph type="dt" idx="15"/>
          </p:nvPr>
        </p:nvSpPr>
        <p:spPr>
          <a:xfrm>
            <a:off x="696912" y="333375"/>
            <a:ext cx="2303451" cy="273050"/>
          </a:xfrm>
        </p:spPr>
        <p:txBody>
          <a:bodyPr/>
          <a:lstStyle/>
          <a:p>
            <a:r>
              <a:rPr lang="en-US" altLang="ko-KR" dirty="0" smtClean="0"/>
              <a:t>July 2014</a:t>
            </a:r>
            <a:endParaRPr lang="en-GB"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Motivation</a:t>
            </a:r>
            <a:endParaRPr lang="ko-KR" altLang="en-US" dirty="0"/>
          </a:p>
        </p:txBody>
      </p:sp>
      <p:sp>
        <p:nvSpPr>
          <p:cNvPr id="3" name="내용 개체 틀 2"/>
          <p:cNvSpPr>
            <a:spLocks noGrp="1"/>
          </p:cNvSpPr>
          <p:nvPr>
            <p:ph idx="1"/>
          </p:nvPr>
        </p:nvSpPr>
        <p:spPr/>
        <p:txBody>
          <a:bodyPr/>
          <a:lstStyle/>
          <a:p>
            <a:r>
              <a:rPr lang="en-US" altLang="ko-KR" dirty="0" smtClean="0"/>
              <a:t>In [1], we checked PHY and MAC feasibility to support UL MU transmission.</a:t>
            </a:r>
          </a:p>
          <a:p>
            <a:endParaRPr lang="en-US" altLang="ko-KR" dirty="0" smtClean="0"/>
          </a:p>
          <a:p>
            <a:r>
              <a:rPr lang="en-US" altLang="ko-KR" dirty="0" smtClean="0"/>
              <a:t>In this contribution, we further discuss the procedure of UL MU transmission and the related issues in 11ax.</a:t>
            </a:r>
            <a:endParaRPr lang="ko-KR" altLang="en-US" dirty="0" smtClean="0"/>
          </a:p>
          <a:p>
            <a:endParaRPr lang="ko-KR" altLang="en-US" dirty="0"/>
          </a:p>
        </p:txBody>
      </p:sp>
      <p:sp>
        <p:nvSpPr>
          <p:cNvPr id="4" name="슬라이드 번호 개체 틀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바닥글 개체 틀 4"/>
          <p:cNvSpPr>
            <a:spLocks noGrp="1"/>
          </p:cNvSpPr>
          <p:nvPr>
            <p:ph type="ftr" idx="14"/>
          </p:nvPr>
        </p:nvSpPr>
        <p:spPr/>
        <p:txBody>
          <a:bodyPr/>
          <a:lstStyle/>
          <a:p>
            <a:r>
              <a:rPr lang="en-GB" dirty="0" smtClean="0"/>
              <a:t>Jinyoung Chun</a:t>
            </a:r>
            <a:r>
              <a:rPr lang="en-US" altLang="ko-KR" dirty="0" smtClean="0">
                <a:ea typeface="ＭＳ Ｐゴシック" pitchFamily="34" charset="-128"/>
              </a:rPr>
              <a:t> et. al</a:t>
            </a:r>
            <a:r>
              <a:rPr lang="en-GB" dirty="0" smtClean="0"/>
              <a:t>, LG Electronics</a:t>
            </a:r>
            <a:endParaRPr lang="en-GB" dirty="0"/>
          </a:p>
        </p:txBody>
      </p:sp>
      <p:sp>
        <p:nvSpPr>
          <p:cNvPr id="7" name="Date Placeholder 3"/>
          <p:cNvSpPr>
            <a:spLocks noGrp="1"/>
          </p:cNvSpPr>
          <p:nvPr>
            <p:ph type="dt" idx="15"/>
          </p:nvPr>
        </p:nvSpPr>
        <p:spPr>
          <a:xfrm>
            <a:off x="696912" y="333375"/>
            <a:ext cx="2303451" cy="273050"/>
          </a:xfrm>
        </p:spPr>
        <p:txBody>
          <a:bodyPr/>
          <a:lstStyle/>
          <a:p>
            <a:r>
              <a:rPr lang="en-US" altLang="ko-KR" dirty="0" smtClean="0"/>
              <a:t>July 2014</a:t>
            </a:r>
            <a:endParaRPr lang="en-GB"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Procedure of UL MU transmission</a:t>
            </a:r>
            <a:endParaRPr lang="en-US" altLang="ko-KR" strike="sngStrike" dirty="0" smtClean="0">
              <a:solidFill>
                <a:srgbClr val="00B0F0"/>
              </a:solidFill>
            </a:endParaRPr>
          </a:p>
        </p:txBody>
      </p:sp>
      <p:sp>
        <p:nvSpPr>
          <p:cNvPr id="3" name="내용 개체 틀 2"/>
          <p:cNvSpPr>
            <a:spLocks noGrp="1"/>
          </p:cNvSpPr>
          <p:nvPr>
            <p:ph idx="1"/>
          </p:nvPr>
        </p:nvSpPr>
        <p:spPr>
          <a:xfrm>
            <a:off x="685800" y="1833994"/>
            <a:ext cx="7770813" cy="4738278"/>
          </a:xfrm>
        </p:spPr>
        <p:txBody>
          <a:bodyPr>
            <a:noAutofit/>
          </a:bodyPr>
          <a:lstStyle/>
          <a:p>
            <a:r>
              <a:rPr lang="en-US" altLang="ko-KR" kern="1200" dirty="0" smtClean="0">
                <a:latin typeface="Times New Roman" pitchFamily="18" charset="0"/>
                <a:cs typeface="Times New Roman" pitchFamily="18" charset="0"/>
              </a:rPr>
              <a:t>AP’s scheduling</a:t>
            </a:r>
          </a:p>
          <a:p>
            <a:pPr lvl="1"/>
            <a:r>
              <a:rPr lang="en-US" altLang="ko-KR" kern="1200" dirty="0" smtClean="0">
                <a:latin typeface="Times New Roman" pitchFamily="18" charset="0"/>
                <a:cs typeface="Times New Roman" pitchFamily="18" charset="0"/>
              </a:rPr>
              <a:t>For STAs to transmit UL data frame simultaneously, AP has to set TXOP and let each STA know its own resource such as frequency band in FDM and stream index in SDM. </a:t>
            </a:r>
          </a:p>
          <a:p>
            <a:endParaRPr lang="en-US" altLang="ko-KR" sz="500" kern="1200" dirty="0" smtClean="0">
              <a:latin typeface="Times New Roman" pitchFamily="18" charset="0"/>
              <a:cs typeface="Times New Roman" pitchFamily="18" charset="0"/>
            </a:endParaRPr>
          </a:p>
          <a:p>
            <a:r>
              <a:rPr lang="en-US" altLang="ko-KR" kern="1200" dirty="0" smtClean="0">
                <a:latin typeface="Times New Roman" pitchFamily="18" charset="0"/>
                <a:cs typeface="Times New Roman" pitchFamily="18" charset="0"/>
              </a:rPr>
              <a:t>Therefore, we suggest the procedure of UL MU transmission as below.</a:t>
            </a:r>
          </a:p>
          <a:p>
            <a:endParaRPr lang="en-US" altLang="ko-KR" kern="1200" dirty="0" smtClean="0">
              <a:latin typeface="Times New Roman" pitchFamily="18" charset="0"/>
              <a:cs typeface="Times New Roman" pitchFamily="18" charset="0"/>
            </a:endParaRPr>
          </a:p>
          <a:p>
            <a:endParaRPr lang="en-US" altLang="ko-KR" sz="1800" kern="1200" dirty="0" smtClean="0">
              <a:latin typeface="Times New Roman" pitchFamily="18" charset="0"/>
              <a:cs typeface="Times New Roman" pitchFamily="18" charset="0"/>
            </a:endParaRPr>
          </a:p>
          <a:p>
            <a:endParaRPr lang="en-US" altLang="ko-KR" sz="1800" kern="1200" dirty="0" smtClean="0">
              <a:latin typeface="Times New Roman" pitchFamily="18" charset="0"/>
              <a:cs typeface="Times New Roman" pitchFamily="18" charset="0"/>
            </a:endParaRPr>
          </a:p>
          <a:p>
            <a:endParaRPr lang="en-US" altLang="ko-KR" sz="1800" kern="1200" dirty="0" smtClean="0">
              <a:latin typeface="Times New Roman" pitchFamily="18" charset="0"/>
              <a:cs typeface="Times New Roman" pitchFamily="18" charset="0"/>
            </a:endParaRPr>
          </a:p>
          <a:p>
            <a:endParaRPr lang="en-US" altLang="ko-KR" sz="1800" kern="1200" dirty="0" smtClean="0">
              <a:latin typeface="Times New Roman" pitchFamily="18" charset="0"/>
              <a:cs typeface="Times New Roman" pitchFamily="18" charset="0"/>
            </a:endParaRPr>
          </a:p>
          <a:p>
            <a:endParaRPr lang="en-US" altLang="ko-KR" sz="1800" kern="1200" dirty="0" smtClean="0">
              <a:latin typeface="Times New Roman" pitchFamily="18" charset="0"/>
              <a:cs typeface="Times New Roman" pitchFamily="18" charset="0"/>
            </a:endParaRPr>
          </a:p>
          <a:p>
            <a:pPr>
              <a:buNone/>
            </a:pPr>
            <a:endParaRPr lang="en-US" altLang="ko-KR" sz="1800" kern="1200" dirty="0" smtClean="0">
              <a:latin typeface="Times New Roman" pitchFamily="18" charset="0"/>
              <a:cs typeface="Times New Roman" pitchFamily="18" charset="0"/>
            </a:endParaRPr>
          </a:p>
        </p:txBody>
      </p:sp>
      <p:sp>
        <p:nvSpPr>
          <p:cNvPr id="993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9933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9933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99338"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788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14" name="바닥글 개체 틀 4"/>
          <p:cNvSpPr>
            <a:spLocks noGrp="1"/>
          </p:cNvSpPr>
          <p:nvPr>
            <p:ph type="ftr" idx="14"/>
          </p:nvPr>
        </p:nvSpPr>
        <p:spPr>
          <a:xfrm>
            <a:off x="5357818" y="6475413"/>
            <a:ext cx="3184520" cy="180975"/>
          </a:xfrm>
        </p:spPr>
        <p:txBody>
          <a:bodyPr/>
          <a:lstStyle/>
          <a:p>
            <a:r>
              <a:rPr lang="en-GB" dirty="0" smtClean="0"/>
              <a:t>Jinyoung Chun</a:t>
            </a:r>
            <a:r>
              <a:rPr lang="en-US" altLang="ko-KR" dirty="0" smtClean="0">
                <a:ea typeface="ＭＳ Ｐゴシック" pitchFamily="34" charset="-128"/>
              </a:rPr>
              <a:t> et. al</a:t>
            </a:r>
            <a:r>
              <a:rPr lang="en-GB" altLang="ko-KR" dirty="0" smtClean="0"/>
              <a:t>, LG Electronics</a:t>
            </a:r>
            <a:endParaRPr lang="en-GB" altLang="ko-KR" dirty="0"/>
          </a:p>
        </p:txBody>
      </p:sp>
      <p:pic>
        <p:nvPicPr>
          <p:cNvPr id="68610" name="Picture 2"/>
          <p:cNvPicPr>
            <a:picLocks noChangeAspect="1" noChangeArrowheads="1"/>
          </p:cNvPicPr>
          <p:nvPr/>
        </p:nvPicPr>
        <p:blipFill>
          <a:blip r:embed="rId3"/>
          <a:srcRect/>
          <a:stretch>
            <a:fillRect/>
          </a:stretch>
        </p:blipFill>
        <p:spPr bwMode="auto">
          <a:xfrm>
            <a:off x="1357290" y="4000504"/>
            <a:ext cx="6654511" cy="2286016"/>
          </a:xfrm>
          <a:prstGeom prst="rect">
            <a:avLst/>
          </a:prstGeom>
          <a:noFill/>
          <a:ln w="9525">
            <a:noFill/>
            <a:miter lim="800000"/>
            <a:headEnd/>
            <a:tailEnd/>
          </a:ln>
          <a:effectLst/>
        </p:spPr>
      </p:pic>
      <p:sp>
        <p:nvSpPr>
          <p:cNvPr id="15" name="Date Placeholder 3"/>
          <p:cNvSpPr>
            <a:spLocks noGrp="1"/>
          </p:cNvSpPr>
          <p:nvPr>
            <p:ph type="dt" idx="15"/>
          </p:nvPr>
        </p:nvSpPr>
        <p:spPr>
          <a:xfrm>
            <a:off x="696912" y="333375"/>
            <a:ext cx="2303451" cy="273050"/>
          </a:xfrm>
        </p:spPr>
        <p:txBody>
          <a:bodyPr/>
          <a:lstStyle/>
          <a:p>
            <a:r>
              <a:rPr lang="en-US" altLang="ko-KR" dirty="0" smtClean="0"/>
              <a:t>July 2014</a:t>
            </a:r>
            <a:endParaRPr lang="en-GB" altLang="ko-KR" dirty="0"/>
          </a:p>
        </p:txBody>
      </p:sp>
      <p:sp>
        <p:nvSpPr>
          <p:cNvPr id="13" name="슬라이드 번호 개체 틀 3"/>
          <p:cNvSpPr>
            <a:spLocks noGrp="1"/>
          </p:cNvSpPr>
          <p:nvPr>
            <p:ph type="sldNum" idx="12"/>
          </p:nvPr>
        </p:nvSpPr>
        <p:spPr>
          <a:xfrm>
            <a:off x="4344988" y="6475413"/>
            <a:ext cx="528637" cy="363537"/>
          </a:xfrm>
        </p:spPr>
        <p:txBody>
          <a:bodyPr/>
          <a:lstStyle/>
          <a:p>
            <a:r>
              <a:rPr lang="en-GB" dirty="0" smtClean="0"/>
              <a:t>Slide </a:t>
            </a:r>
            <a:fld id="{440F5867-744E-4AA6-B0ED-4C44D2DFBB7B}" type="slidenum">
              <a:rPr lang="en-GB" smtClean="0"/>
              <a:pPr/>
              <a:t>3</a:t>
            </a:fld>
            <a:endParaRPr lang="en-GB" dirty="0"/>
          </a:p>
        </p:txBody>
      </p:sp>
    </p:spTree>
    <p:extLst>
      <p:ext uri="{BB962C8B-B14F-4D97-AF65-F5344CB8AC3E}">
        <p14:creationId xmlns:p14="http://schemas.microsoft.com/office/powerpoint/2010/main" xmlns="" val="39786342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marL="0" lvl="1" indent="0"/>
            <a:r>
              <a:rPr lang="en-US" altLang="ko-KR" dirty="0" smtClean="0"/>
              <a:t>UL MU transmission</a:t>
            </a:r>
            <a:endParaRPr lang="en-US" altLang="ko-KR" strike="sngStrike" dirty="0" smtClean="0">
              <a:solidFill>
                <a:srgbClr val="00B0F0"/>
              </a:solidFill>
            </a:endParaRPr>
          </a:p>
        </p:txBody>
      </p:sp>
      <p:sp>
        <p:nvSpPr>
          <p:cNvPr id="3" name="내용 개체 틀 2"/>
          <p:cNvSpPr>
            <a:spLocks noGrp="1"/>
          </p:cNvSpPr>
          <p:nvPr>
            <p:ph idx="1"/>
          </p:nvPr>
        </p:nvSpPr>
        <p:spPr>
          <a:xfrm>
            <a:off x="685800" y="1857364"/>
            <a:ext cx="7770813" cy="4452526"/>
          </a:xfrm>
        </p:spPr>
        <p:txBody>
          <a:bodyPr>
            <a:normAutofit/>
          </a:bodyPr>
          <a:lstStyle/>
          <a:p>
            <a:pPr>
              <a:lnSpc>
                <a:spcPct val="90000"/>
              </a:lnSpc>
              <a:tabLst>
                <a:tab pos="801688" algn="l"/>
              </a:tabLst>
              <a:defRPr/>
            </a:pPr>
            <a:r>
              <a:rPr lang="en-US" altLang="ko-KR" kern="1200" dirty="0" smtClean="0">
                <a:solidFill>
                  <a:schemeClr val="tx1"/>
                </a:solidFill>
                <a:latin typeface="Times New Roman" pitchFamily="18" charset="0"/>
                <a:cs typeface="Times New Roman" pitchFamily="18" charset="0"/>
              </a:rPr>
              <a:t>UL Scheduling frame</a:t>
            </a:r>
          </a:p>
          <a:p>
            <a:pPr lvl="1">
              <a:lnSpc>
                <a:spcPct val="90000"/>
              </a:lnSpc>
              <a:tabLst>
                <a:tab pos="801688" algn="l"/>
              </a:tabLst>
              <a:defRPr/>
            </a:pPr>
            <a:r>
              <a:rPr lang="en-US" altLang="ko-KR" dirty="0" smtClean="0">
                <a:solidFill>
                  <a:schemeClr val="tx1"/>
                </a:solidFill>
              </a:rPr>
              <a:t>AP sets TXOP for UL MU transmission and indicates the transmission method to STAs such as frequency/spatial resource to use.</a:t>
            </a:r>
          </a:p>
          <a:p>
            <a:pPr lvl="1">
              <a:lnSpc>
                <a:spcPct val="90000"/>
              </a:lnSpc>
              <a:buNone/>
              <a:tabLst>
                <a:tab pos="801688" algn="l"/>
              </a:tabLst>
              <a:defRPr/>
            </a:pPr>
            <a:r>
              <a:rPr lang="en-US" altLang="ko-KR" sz="1800" dirty="0" smtClean="0">
                <a:solidFill>
                  <a:schemeClr val="tx1"/>
                </a:solidFill>
              </a:rPr>
              <a:t>      </a:t>
            </a:r>
            <a:r>
              <a:rPr lang="en-US" altLang="ko-KR" sz="1800" u="sng" dirty="0" smtClean="0">
                <a:solidFill>
                  <a:schemeClr val="tx1"/>
                </a:solidFill>
              </a:rPr>
              <a:t>Issue 1</a:t>
            </a:r>
            <a:r>
              <a:rPr lang="en-US" altLang="ko-KR" sz="1800" dirty="0" smtClean="0">
                <a:solidFill>
                  <a:schemeClr val="tx1"/>
                </a:solidFill>
              </a:rPr>
              <a:t>. How to send UL MU scheduling frame</a:t>
            </a:r>
            <a:endParaRPr lang="en-US" altLang="ko-KR" sz="1800" dirty="0" smtClean="0">
              <a:solidFill>
                <a:schemeClr val="tx1"/>
              </a:solidFill>
              <a:sym typeface="Wingdings" pitchFamily="2" charset="2"/>
            </a:endParaRPr>
          </a:p>
          <a:p>
            <a:pPr lvl="1">
              <a:lnSpc>
                <a:spcPct val="90000"/>
              </a:lnSpc>
              <a:buNone/>
              <a:tabLst>
                <a:tab pos="801688" algn="l"/>
              </a:tabLst>
              <a:defRPr/>
            </a:pPr>
            <a:r>
              <a:rPr lang="en-US" altLang="ko-KR" sz="1800" dirty="0" smtClean="0">
                <a:solidFill>
                  <a:schemeClr val="tx1"/>
                </a:solidFill>
                <a:sym typeface="Wingdings" pitchFamily="2" charset="2"/>
              </a:rPr>
              <a:t>      </a:t>
            </a:r>
            <a:r>
              <a:rPr lang="en-US" altLang="ko-KR" sz="1800" u="sng" dirty="0" smtClean="0">
                <a:solidFill>
                  <a:schemeClr val="tx1"/>
                </a:solidFill>
                <a:sym typeface="Wingdings" pitchFamily="2" charset="2"/>
              </a:rPr>
              <a:t>Issue 2</a:t>
            </a:r>
            <a:r>
              <a:rPr lang="en-US" altLang="ko-KR" sz="1800" dirty="0" smtClean="0">
                <a:solidFill>
                  <a:schemeClr val="tx1"/>
                </a:solidFill>
                <a:sym typeface="Wingdings" pitchFamily="2" charset="2"/>
              </a:rPr>
              <a:t>. How to choose UL MU STAs</a:t>
            </a:r>
          </a:p>
          <a:p>
            <a:pPr lvl="1">
              <a:lnSpc>
                <a:spcPct val="90000"/>
              </a:lnSpc>
              <a:buNone/>
              <a:tabLst>
                <a:tab pos="801688" algn="l"/>
              </a:tabLst>
              <a:defRPr/>
            </a:pPr>
            <a:endParaRPr lang="en-US" altLang="ko-KR" dirty="0" smtClean="0">
              <a:solidFill>
                <a:schemeClr val="tx1"/>
              </a:solidFill>
            </a:endParaRPr>
          </a:p>
          <a:p>
            <a:pPr>
              <a:lnSpc>
                <a:spcPct val="90000"/>
              </a:lnSpc>
              <a:tabLst>
                <a:tab pos="801688" algn="l"/>
              </a:tabLst>
              <a:defRPr/>
            </a:pPr>
            <a:r>
              <a:rPr lang="en-US" altLang="ko-KR" kern="1200" dirty="0" smtClean="0">
                <a:solidFill>
                  <a:schemeClr val="tx1"/>
                </a:solidFill>
                <a:latin typeface="Times New Roman" pitchFamily="18" charset="0"/>
                <a:cs typeface="Times New Roman" pitchFamily="18" charset="0"/>
              </a:rPr>
              <a:t>UL data frames</a:t>
            </a:r>
          </a:p>
          <a:p>
            <a:pPr lvl="1">
              <a:lnSpc>
                <a:spcPct val="90000"/>
              </a:lnSpc>
              <a:tabLst>
                <a:tab pos="801688" algn="l"/>
              </a:tabLst>
              <a:defRPr/>
            </a:pPr>
            <a:r>
              <a:rPr lang="en-US" altLang="ko-KR" dirty="0" smtClean="0">
                <a:solidFill>
                  <a:schemeClr val="tx1"/>
                </a:solidFill>
              </a:rPr>
              <a:t>STAs transmit their UL data frames respectively as AP indicates.</a:t>
            </a:r>
          </a:p>
          <a:p>
            <a:pPr lvl="1">
              <a:lnSpc>
                <a:spcPct val="90000"/>
              </a:lnSpc>
              <a:buNone/>
              <a:tabLst>
                <a:tab pos="801688" algn="l"/>
              </a:tabLst>
              <a:defRPr/>
            </a:pPr>
            <a:r>
              <a:rPr lang="en-US" altLang="ko-KR" dirty="0" smtClean="0">
                <a:solidFill>
                  <a:schemeClr val="tx1"/>
                </a:solidFill>
              </a:rPr>
              <a:t>      </a:t>
            </a:r>
            <a:r>
              <a:rPr lang="en-US" altLang="ko-KR" u="sng" dirty="0" smtClean="0">
                <a:solidFill>
                  <a:schemeClr val="tx1"/>
                </a:solidFill>
              </a:rPr>
              <a:t>Issue 3</a:t>
            </a:r>
            <a:r>
              <a:rPr lang="en-US" altLang="ko-KR" dirty="0" smtClean="0">
                <a:solidFill>
                  <a:schemeClr val="tx1"/>
                </a:solidFill>
              </a:rPr>
              <a:t>. How to make UL data frames synchronously received by AP. </a:t>
            </a:r>
            <a:endParaRPr lang="en-US" altLang="ko-KR" dirty="0" smtClean="0">
              <a:solidFill>
                <a:schemeClr val="tx1"/>
              </a:solidFill>
              <a:sym typeface="Wingdings" pitchFamily="2" charset="2"/>
            </a:endParaRPr>
          </a:p>
          <a:p>
            <a:pPr lvl="1">
              <a:lnSpc>
                <a:spcPct val="90000"/>
              </a:lnSpc>
              <a:buNone/>
              <a:tabLst>
                <a:tab pos="801688" algn="l"/>
              </a:tabLst>
              <a:defRPr/>
            </a:pPr>
            <a:endParaRPr lang="en-US" altLang="ko-KR" dirty="0" smtClean="0">
              <a:solidFill>
                <a:schemeClr val="tx1"/>
              </a:solidFill>
            </a:endParaRPr>
          </a:p>
          <a:p>
            <a:pPr>
              <a:lnSpc>
                <a:spcPct val="90000"/>
              </a:lnSpc>
              <a:tabLst>
                <a:tab pos="801688" algn="l"/>
              </a:tabLst>
              <a:defRPr/>
            </a:pPr>
            <a:r>
              <a:rPr lang="en-US" altLang="ko-KR" kern="1200" dirty="0" smtClean="0">
                <a:solidFill>
                  <a:schemeClr val="tx1"/>
                </a:solidFill>
                <a:latin typeface="Times New Roman" pitchFamily="18" charset="0"/>
                <a:cs typeface="Times New Roman" pitchFamily="18" charset="0"/>
              </a:rPr>
              <a:t>ACK frame</a:t>
            </a:r>
          </a:p>
          <a:p>
            <a:pPr lvl="1">
              <a:lnSpc>
                <a:spcPct val="90000"/>
              </a:lnSpc>
              <a:tabLst>
                <a:tab pos="801688" algn="l"/>
              </a:tabLst>
              <a:defRPr/>
            </a:pPr>
            <a:r>
              <a:rPr lang="en-US" altLang="ko-KR" dirty="0" smtClean="0">
                <a:solidFill>
                  <a:schemeClr val="tx1"/>
                </a:solidFill>
              </a:rPr>
              <a:t>AP transmits ACK frame(s) to STAs separately or together.</a:t>
            </a:r>
          </a:p>
        </p:txBody>
      </p:sp>
      <p:sp>
        <p:nvSpPr>
          <p:cNvPr id="993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9933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9933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99338"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788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14" name="바닥글 개체 틀 4"/>
          <p:cNvSpPr>
            <a:spLocks noGrp="1"/>
          </p:cNvSpPr>
          <p:nvPr>
            <p:ph type="ftr" idx="14"/>
          </p:nvPr>
        </p:nvSpPr>
        <p:spPr>
          <a:xfrm>
            <a:off x="5357818" y="6475413"/>
            <a:ext cx="3184520" cy="180975"/>
          </a:xfrm>
        </p:spPr>
        <p:txBody>
          <a:bodyPr/>
          <a:lstStyle/>
          <a:p>
            <a:r>
              <a:rPr lang="en-GB" dirty="0" smtClean="0"/>
              <a:t>Jinyoung Chun</a:t>
            </a:r>
            <a:r>
              <a:rPr lang="en-US" altLang="ko-KR" dirty="0" smtClean="0">
                <a:ea typeface="ＭＳ Ｐゴシック" pitchFamily="34" charset="-128"/>
              </a:rPr>
              <a:t> et. al</a:t>
            </a:r>
            <a:r>
              <a:rPr lang="en-GB" altLang="ko-KR" dirty="0" smtClean="0"/>
              <a:t>, LG Electronics</a:t>
            </a:r>
            <a:endParaRPr lang="en-GB" altLang="ko-KR" dirty="0"/>
          </a:p>
        </p:txBody>
      </p:sp>
      <p:sp>
        <p:nvSpPr>
          <p:cNvPr id="12" name="Date Placeholder 3"/>
          <p:cNvSpPr>
            <a:spLocks noGrp="1"/>
          </p:cNvSpPr>
          <p:nvPr>
            <p:ph type="dt" idx="15"/>
          </p:nvPr>
        </p:nvSpPr>
        <p:spPr>
          <a:xfrm>
            <a:off x="696912" y="333375"/>
            <a:ext cx="2303451" cy="273050"/>
          </a:xfrm>
        </p:spPr>
        <p:txBody>
          <a:bodyPr/>
          <a:lstStyle/>
          <a:p>
            <a:r>
              <a:rPr lang="en-US" altLang="ko-KR" dirty="0" smtClean="0"/>
              <a:t>July 2014</a:t>
            </a:r>
            <a:endParaRPr lang="en-GB" altLang="ko-KR" dirty="0"/>
          </a:p>
        </p:txBody>
      </p:sp>
      <p:sp>
        <p:nvSpPr>
          <p:cNvPr id="13" name="슬라이드 번호 개체 틀 3"/>
          <p:cNvSpPr>
            <a:spLocks noGrp="1"/>
          </p:cNvSpPr>
          <p:nvPr>
            <p:ph type="sldNum" idx="12"/>
          </p:nvPr>
        </p:nvSpPr>
        <p:spPr>
          <a:xfrm>
            <a:off x="4344988" y="6475413"/>
            <a:ext cx="528637" cy="363537"/>
          </a:xfrm>
        </p:spPr>
        <p:txBody>
          <a:bodyPr/>
          <a:lstStyle/>
          <a:p>
            <a:r>
              <a:rPr lang="en-GB" dirty="0" smtClean="0"/>
              <a:t>Slide </a:t>
            </a:r>
            <a:fld id="{440F5867-744E-4AA6-B0ED-4C44D2DFBB7B}" type="slidenum">
              <a:rPr lang="en-GB" smtClean="0"/>
              <a:pPr/>
              <a:t>4</a:t>
            </a:fld>
            <a:endParaRPr lang="en-GB" dirty="0"/>
          </a:p>
        </p:txBody>
      </p:sp>
    </p:spTree>
    <p:extLst>
      <p:ext uri="{BB962C8B-B14F-4D97-AF65-F5344CB8AC3E}">
        <p14:creationId xmlns:p14="http://schemas.microsoft.com/office/powerpoint/2010/main" xmlns="" val="39786342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Issue 1. How </a:t>
            </a:r>
            <a:r>
              <a:rPr lang="en-US" altLang="ko-KR" dirty="0" smtClean="0"/>
              <a:t>to send UL MU scheduling frame</a:t>
            </a:r>
          </a:p>
        </p:txBody>
      </p:sp>
      <p:sp>
        <p:nvSpPr>
          <p:cNvPr id="3" name="내용 개체 틀 2"/>
          <p:cNvSpPr>
            <a:spLocks noGrp="1"/>
          </p:cNvSpPr>
          <p:nvPr>
            <p:ph idx="1"/>
          </p:nvPr>
        </p:nvSpPr>
        <p:spPr/>
        <p:txBody>
          <a:bodyPr/>
          <a:lstStyle/>
          <a:p>
            <a:pPr>
              <a:lnSpc>
                <a:spcPct val="90000"/>
              </a:lnSpc>
              <a:tabLst>
                <a:tab pos="801688" algn="l"/>
              </a:tabLst>
              <a:defRPr/>
            </a:pPr>
            <a:r>
              <a:rPr lang="en-US" altLang="ko-KR" b="1" kern="1200" dirty="0" smtClean="0">
                <a:solidFill>
                  <a:schemeClr val="tx1"/>
                </a:solidFill>
                <a:latin typeface="Times New Roman" pitchFamily="18" charset="0"/>
                <a:cs typeface="Times New Roman" pitchFamily="18" charset="0"/>
              </a:rPr>
              <a:t>Option1</a:t>
            </a:r>
            <a:r>
              <a:rPr lang="en-US" altLang="ko-KR" kern="1200" dirty="0" smtClean="0">
                <a:solidFill>
                  <a:schemeClr val="tx1"/>
                </a:solidFill>
                <a:latin typeface="Times New Roman" pitchFamily="18" charset="0"/>
                <a:cs typeface="Times New Roman" pitchFamily="18" charset="0"/>
              </a:rPr>
              <a:t>. With PIFS access </a:t>
            </a:r>
          </a:p>
          <a:p>
            <a:pPr lvl="1">
              <a:lnSpc>
                <a:spcPct val="90000"/>
              </a:lnSpc>
              <a:tabLst>
                <a:tab pos="801688" algn="l"/>
              </a:tabLst>
              <a:defRPr/>
            </a:pPr>
            <a:r>
              <a:rPr lang="en-US" altLang="ko-KR" dirty="0" smtClean="0">
                <a:solidFill>
                  <a:schemeClr val="tx1"/>
                </a:solidFill>
              </a:rPr>
              <a:t>It is used to send CF-Poll frame for assignment of polled TXOP </a:t>
            </a:r>
          </a:p>
          <a:p>
            <a:pPr lvl="1">
              <a:lnSpc>
                <a:spcPct val="90000"/>
              </a:lnSpc>
              <a:tabLst>
                <a:tab pos="801688" algn="l"/>
              </a:tabLst>
              <a:defRPr/>
            </a:pPr>
            <a:r>
              <a:rPr lang="en-US" altLang="ko-KR" dirty="0" smtClean="0">
                <a:solidFill>
                  <a:schemeClr val="tx1"/>
                </a:solidFill>
              </a:rPr>
              <a:t>It provides the highest priority to access channel and doesn’t  have to manage CW</a:t>
            </a:r>
          </a:p>
          <a:p>
            <a:pPr lvl="1">
              <a:lnSpc>
                <a:spcPct val="90000"/>
              </a:lnSpc>
              <a:tabLst>
                <a:tab pos="801688" algn="l"/>
              </a:tabLst>
              <a:defRPr/>
            </a:pPr>
            <a:endParaRPr lang="en-US" altLang="ko-KR" sz="700" kern="1200" dirty="0" smtClean="0">
              <a:solidFill>
                <a:schemeClr val="tx1"/>
              </a:solidFill>
            </a:endParaRPr>
          </a:p>
          <a:p>
            <a:pPr>
              <a:lnSpc>
                <a:spcPct val="90000"/>
              </a:lnSpc>
              <a:tabLst>
                <a:tab pos="801688" algn="l"/>
              </a:tabLst>
              <a:defRPr/>
            </a:pPr>
            <a:r>
              <a:rPr lang="en-US" altLang="ko-KR" b="1" kern="1200" dirty="0" smtClean="0">
                <a:solidFill>
                  <a:schemeClr val="tx1"/>
                </a:solidFill>
                <a:latin typeface="Times New Roman" pitchFamily="18" charset="0"/>
                <a:cs typeface="Times New Roman" pitchFamily="18" charset="0"/>
              </a:rPr>
              <a:t>Option2</a:t>
            </a:r>
            <a:r>
              <a:rPr lang="en-US" altLang="ko-KR" kern="1200" dirty="0" smtClean="0">
                <a:solidFill>
                  <a:schemeClr val="tx1"/>
                </a:solidFill>
                <a:latin typeface="Times New Roman" pitchFamily="18" charset="0"/>
                <a:cs typeface="Times New Roman" pitchFamily="18" charset="0"/>
              </a:rPr>
              <a:t>. Using a specific AC (e.g., AC_VO) parameters</a:t>
            </a:r>
          </a:p>
          <a:p>
            <a:pPr lvl="1">
              <a:lnSpc>
                <a:spcPct val="90000"/>
              </a:lnSpc>
              <a:tabLst>
                <a:tab pos="801688" algn="l"/>
              </a:tabLst>
              <a:defRPr/>
            </a:pPr>
            <a:r>
              <a:rPr lang="en-US" altLang="ko-KR" dirty="0" smtClean="0">
                <a:solidFill>
                  <a:schemeClr val="tx1"/>
                </a:solidFill>
              </a:rPr>
              <a:t>It is used to send a management frame using AC_VO</a:t>
            </a:r>
          </a:p>
          <a:p>
            <a:pPr lvl="1">
              <a:lnSpc>
                <a:spcPct val="90000"/>
              </a:lnSpc>
              <a:tabLst>
                <a:tab pos="801688" algn="l"/>
              </a:tabLst>
              <a:defRPr/>
            </a:pPr>
            <a:r>
              <a:rPr lang="en-US" altLang="ko-KR" dirty="0" smtClean="0">
                <a:solidFill>
                  <a:schemeClr val="tx1"/>
                </a:solidFill>
              </a:rPr>
              <a:t>It provides fixed priority to access channel and has to manage CW</a:t>
            </a:r>
            <a:endParaRPr lang="ko-KR" altLang="en-US" dirty="0" smtClean="0">
              <a:solidFill>
                <a:schemeClr val="tx1"/>
              </a:solidFill>
            </a:endParaRPr>
          </a:p>
          <a:p>
            <a:pPr>
              <a:lnSpc>
                <a:spcPct val="90000"/>
              </a:lnSpc>
              <a:buFont typeface="Times New Roman" pitchFamily="18" charset="0"/>
              <a:buChar char="–"/>
              <a:tabLst>
                <a:tab pos="801688" algn="l"/>
              </a:tabLst>
              <a:defRPr/>
            </a:pPr>
            <a:endParaRPr lang="en-US" altLang="ko-KR" kern="1200" dirty="0" smtClean="0">
              <a:solidFill>
                <a:schemeClr val="tx1"/>
              </a:solidFill>
            </a:endParaRPr>
          </a:p>
          <a:p>
            <a:pPr>
              <a:lnSpc>
                <a:spcPct val="90000"/>
              </a:lnSpc>
              <a:tabLst>
                <a:tab pos="801688" algn="l"/>
              </a:tabLst>
              <a:defRPr/>
            </a:pPr>
            <a:r>
              <a:rPr lang="en-US" altLang="ko-KR" b="1" kern="1200" dirty="0" smtClean="0">
                <a:solidFill>
                  <a:schemeClr val="tx1"/>
                </a:solidFill>
                <a:latin typeface="Times New Roman" pitchFamily="18" charset="0"/>
                <a:cs typeface="Times New Roman" pitchFamily="18" charset="0"/>
              </a:rPr>
              <a:t>Option3</a:t>
            </a:r>
            <a:r>
              <a:rPr lang="en-US" altLang="ko-KR" kern="1200" dirty="0" smtClean="0">
                <a:solidFill>
                  <a:schemeClr val="tx1"/>
                </a:solidFill>
                <a:latin typeface="Times New Roman" pitchFamily="18" charset="0"/>
                <a:cs typeface="Times New Roman" pitchFamily="18" charset="0"/>
              </a:rPr>
              <a:t>. Using AC parameters of STAs assigned UL MU TXOP</a:t>
            </a:r>
          </a:p>
          <a:p>
            <a:pPr lvl="1">
              <a:lnSpc>
                <a:spcPct val="90000"/>
              </a:lnSpc>
              <a:tabLst>
                <a:tab pos="801688" algn="l"/>
              </a:tabLst>
              <a:defRPr/>
            </a:pPr>
            <a:r>
              <a:rPr lang="en-US" altLang="ko-KR" dirty="0" smtClean="0"/>
              <a:t>It is used to send RTS or CTS frame using the access category of the corresponding </a:t>
            </a:r>
            <a:r>
              <a:rPr lang="en-US" altLang="ko-KR" dirty="0" err="1" smtClean="0"/>
              <a:t>QoS</a:t>
            </a:r>
            <a:r>
              <a:rPr lang="en-US" altLang="ko-KR" dirty="0" smtClean="0"/>
              <a:t> Data</a:t>
            </a:r>
          </a:p>
          <a:p>
            <a:pPr lvl="1">
              <a:lnSpc>
                <a:spcPct val="90000"/>
              </a:lnSpc>
              <a:tabLst>
                <a:tab pos="801688" algn="l"/>
              </a:tabLst>
              <a:defRPr/>
            </a:pPr>
            <a:r>
              <a:rPr lang="en-US" altLang="ko-KR" dirty="0" smtClean="0"/>
              <a:t>It provides variable priority to access channel and has to manage CW</a:t>
            </a:r>
          </a:p>
          <a:p>
            <a:pPr>
              <a:lnSpc>
                <a:spcPct val="90000"/>
              </a:lnSpc>
              <a:buNone/>
              <a:tabLst>
                <a:tab pos="801688" algn="l"/>
              </a:tabLst>
              <a:defRPr/>
            </a:pPr>
            <a:endParaRPr lang="en-US" altLang="ko-KR" kern="1200"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바닥글 개체 틀 4"/>
          <p:cNvSpPr>
            <a:spLocks noGrp="1"/>
          </p:cNvSpPr>
          <p:nvPr>
            <p:ph type="ftr" idx="14"/>
          </p:nvPr>
        </p:nvSpPr>
        <p:spPr/>
        <p:txBody>
          <a:bodyPr/>
          <a:lstStyle/>
          <a:p>
            <a:r>
              <a:rPr lang="en-GB" dirty="0" smtClean="0"/>
              <a:t>Jinyoung Chun</a:t>
            </a:r>
            <a:r>
              <a:rPr lang="en-US" altLang="ko-KR" dirty="0" smtClean="0">
                <a:ea typeface="ＭＳ Ｐゴシック" pitchFamily="34" charset="-128"/>
              </a:rPr>
              <a:t> et. al</a:t>
            </a:r>
            <a:r>
              <a:rPr lang="en-GB" dirty="0" smtClean="0"/>
              <a:t>, LG Electronics</a:t>
            </a:r>
            <a:endParaRPr lang="en-GB" dirty="0"/>
          </a:p>
        </p:txBody>
      </p:sp>
      <p:sp>
        <p:nvSpPr>
          <p:cNvPr id="7" name="Date Placeholder 3"/>
          <p:cNvSpPr>
            <a:spLocks noGrp="1"/>
          </p:cNvSpPr>
          <p:nvPr>
            <p:ph type="dt" idx="15"/>
          </p:nvPr>
        </p:nvSpPr>
        <p:spPr>
          <a:xfrm>
            <a:off x="696912" y="333375"/>
            <a:ext cx="2303451" cy="273050"/>
          </a:xfrm>
        </p:spPr>
        <p:txBody>
          <a:bodyPr/>
          <a:lstStyle/>
          <a:p>
            <a:r>
              <a:rPr lang="en-US" altLang="ko-KR" dirty="0" smtClean="0"/>
              <a:t>July 2014</a:t>
            </a:r>
            <a:endParaRPr lang="en-GB" altLang="ko-K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바닥글 개체 틀 4"/>
          <p:cNvSpPr>
            <a:spLocks noGrp="1"/>
          </p:cNvSpPr>
          <p:nvPr>
            <p:ph type="ftr" idx="14"/>
          </p:nvPr>
        </p:nvSpPr>
        <p:spPr/>
        <p:txBody>
          <a:bodyPr/>
          <a:lstStyle/>
          <a:p>
            <a:r>
              <a:rPr lang="en-GB" dirty="0" smtClean="0"/>
              <a:t>Jinyoung Chun</a:t>
            </a:r>
            <a:r>
              <a:rPr lang="en-US" altLang="ko-KR" dirty="0" smtClean="0">
                <a:ea typeface="ＭＳ Ｐゴシック" pitchFamily="34" charset="-128"/>
              </a:rPr>
              <a:t> et. al</a:t>
            </a:r>
            <a:r>
              <a:rPr lang="en-GB" altLang="ko-KR" dirty="0" smtClean="0"/>
              <a:t>, LG Electronics</a:t>
            </a:r>
            <a:endParaRPr lang="en-GB" altLang="ko-KR" dirty="0"/>
          </a:p>
        </p:txBody>
      </p:sp>
      <p:sp>
        <p:nvSpPr>
          <p:cNvPr id="993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9933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9933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99338"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14" name="제목 1"/>
          <p:cNvSpPr>
            <a:spLocks noGrp="1"/>
          </p:cNvSpPr>
          <p:nvPr>
            <p:ph type="title"/>
          </p:nvPr>
        </p:nvSpPr>
        <p:spPr>
          <a:xfrm>
            <a:off x="571472" y="685801"/>
            <a:ext cx="8001056" cy="957250"/>
          </a:xfrm>
        </p:spPr>
        <p:txBody>
          <a:bodyPr/>
          <a:lstStyle/>
          <a:p>
            <a:pPr marL="0" lvl="1" indent="0" defTabSz="271463"/>
            <a:r>
              <a:rPr lang="en-US" altLang="ko-KR" dirty="0" smtClean="0">
                <a:solidFill>
                  <a:schemeClr val="tx1"/>
                </a:solidFill>
                <a:sym typeface="Wingdings" pitchFamily="2" charset="2"/>
              </a:rPr>
              <a:t>Issue 2. </a:t>
            </a:r>
            <a:r>
              <a:rPr lang="en-US" altLang="ko-KR" dirty="0" smtClean="0">
                <a:sym typeface="Wingdings" pitchFamily="2" charset="2"/>
              </a:rPr>
              <a:t>How to choose UL MU STAs</a:t>
            </a:r>
            <a:endParaRPr lang="en-US" altLang="ko-KR" dirty="0" smtClean="0"/>
          </a:p>
        </p:txBody>
      </p:sp>
      <p:sp>
        <p:nvSpPr>
          <p:cNvPr id="16" name="내용 개체 틀 2"/>
          <p:cNvSpPr txBox="1">
            <a:spLocks/>
          </p:cNvSpPr>
          <p:nvPr/>
        </p:nvSpPr>
        <p:spPr bwMode="auto">
          <a:xfrm>
            <a:off x="685800" y="1819744"/>
            <a:ext cx="7770813" cy="47525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p>
            <a:pPr marL="342900" indent="-342900" eaLnBrk="1" latinLnBrk="1" hangingPunct="1">
              <a:spcBef>
                <a:spcPts val="0"/>
              </a:spcBef>
              <a:buFont typeface="Wingdings" pitchFamily="2" charset="2"/>
              <a:buChar char="l"/>
              <a:defRPr/>
            </a:pPr>
            <a:r>
              <a:rPr lang="en-US" altLang="ko-KR" sz="2000" b="1" dirty="0" smtClean="0">
                <a:solidFill>
                  <a:srgbClr val="000000"/>
                </a:solidFill>
                <a:latin typeface="Times New Roman" pitchFamily="18" charset="0"/>
                <a:cs typeface="Times New Roman" pitchFamily="18" charset="0"/>
              </a:rPr>
              <a:t>In order to select UL MU STAs and to set UL MU TXOP,</a:t>
            </a:r>
          </a:p>
          <a:p>
            <a:pPr lvl="1" eaLnBrk="1" latinLnBrk="1" hangingPunct="1">
              <a:spcBef>
                <a:spcPts val="500"/>
              </a:spcBef>
              <a:buFont typeface="Wingdings" pitchFamily="2" charset="2"/>
              <a:buChar char="Ø"/>
              <a:defRPr/>
            </a:pPr>
            <a:r>
              <a:rPr lang="en-US" altLang="ko-KR" sz="1800" dirty="0" smtClean="0">
                <a:solidFill>
                  <a:srgbClr val="000000"/>
                </a:solidFill>
                <a:latin typeface="Times New Roman" pitchFamily="18" charset="0"/>
                <a:cs typeface="Times New Roman" pitchFamily="18" charset="0"/>
              </a:rPr>
              <a:t>STA’s buffer status helps the AP assigning UL MU resource efficiently. </a:t>
            </a:r>
          </a:p>
          <a:p>
            <a:pPr lvl="1" eaLnBrk="1" latinLnBrk="1" hangingPunct="1">
              <a:spcBef>
                <a:spcPts val="500"/>
              </a:spcBef>
              <a:buFont typeface="Wingdings" pitchFamily="2" charset="2"/>
              <a:buChar char="ü"/>
              <a:defRPr/>
            </a:pPr>
            <a:endParaRPr lang="en-US" altLang="ko-KR" sz="1050" dirty="0" smtClean="0">
              <a:solidFill>
                <a:srgbClr val="000000"/>
              </a:solidFill>
              <a:sym typeface="Wingdings" panose="05000000000000000000" pitchFamily="2" charset="2"/>
            </a:endParaRPr>
          </a:p>
          <a:p>
            <a:pPr marL="342900" indent="-342900" eaLnBrk="1" latinLnBrk="1" hangingPunct="1">
              <a:spcBef>
                <a:spcPts val="0"/>
              </a:spcBef>
              <a:buFont typeface="Wingdings" pitchFamily="2" charset="2"/>
              <a:buChar char="l"/>
              <a:defRPr/>
            </a:pPr>
            <a:r>
              <a:rPr lang="en-US" altLang="ko-KR" sz="2000" b="1" dirty="0" smtClean="0">
                <a:solidFill>
                  <a:srgbClr val="000000"/>
                </a:solidFill>
                <a:latin typeface="Times New Roman" pitchFamily="18" charset="0"/>
                <a:cs typeface="Times New Roman" pitchFamily="18" charset="0"/>
              </a:rPr>
              <a:t>To report the STA’s buffer status </a:t>
            </a:r>
          </a:p>
          <a:p>
            <a:pPr lvl="1" eaLnBrk="1" latinLnBrk="1" hangingPunct="1">
              <a:spcBef>
                <a:spcPts val="500"/>
              </a:spcBef>
              <a:buFont typeface="Wingdings" pitchFamily="2" charset="2"/>
              <a:buChar char="Ø"/>
              <a:defRPr/>
            </a:pPr>
            <a:r>
              <a:rPr lang="en-US" altLang="ko-KR" sz="1800" dirty="0" smtClean="0">
                <a:solidFill>
                  <a:srgbClr val="000000"/>
                </a:solidFill>
                <a:latin typeface="Times New Roman" pitchFamily="18" charset="0"/>
                <a:ea typeface="+mn-ea"/>
                <a:cs typeface="Times New Roman" pitchFamily="18" charset="0"/>
              </a:rPr>
              <a:t>Current standard can be leveraged, i.e.,</a:t>
            </a:r>
          </a:p>
          <a:p>
            <a:pPr lvl="2" eaLnBrk="1" latinLnBrk="1" hangingPunct="1">
              <a:spcBef>
                <a:spcPts val="450"/>
              </a:spcBef>
              <a:buFont typeface="Arial" pitchFamily="34" charset="0"/>
              <a:buChar char="•"/>
              <a:defRPr/>
            </a:pPr>
            <a:r>
              <a:rPr lang="en-US" altLang="ko-KR" sz="1600" dirty="0" smtClean="0">
                <a:solidFill>
                  <a:srgbClr val="000000"/>
                </a:solidFill>
                <a:latin typeface="Times New Roman" pitchFamily="18" charset="0"/>
                <a:ea typeface="+mn-ea"/>
                <a:cs typeface="Times New Roman" pitchFamily="18" charset="0"/>
              </a:rPr>
              <a:t>Piggybacked in UL data (e.g., Queue size in </a:t>
            </a:r>
            <a:r>
              <a:rPr lang="en-US" altLang="ko-KR" sz="1600" dirty="0" err="1" smtClean="0">
                <a:solidFill>
                  <a:srgbClr val="000000"/>
                </a:solidFill>
                <a:latin typeface="Times New Roman" pitchFamily="18" charset="0"/>
                <a:ea typeface="+mn-ea"/>
                <a:cs typeface="Times New Roman" pitchFamily="18" charset="0"/>
              </a:rPr>
              <a:t>QoS</a:t>
            </a:r>
            <a:r>
              <a:rPr lang="en-US" altLang="ko-KR" sz="1600" dirty="0" smtClean="0">
                <a:solidFill>
                  <a:srgbClr val="000000"/>
                </a:solidFill>
                <a:latin typeface="Times New Roman" pitchFamily="18" charset="0"/>
                <a:ea typeface="+mn-ea"/>
                <a:cs typeface="Times New Roman" pitchFamily="18" charset="0"/>
              </a:rPr>
              <a:t> Control field) </a:t>
            </a:r>
          </a:p>
          <a:p>
            <a:pPr lvl="2" eaLnBrk="1" latinLnBrk="1" hangingPunct="1">
              <a:spcBef>
                <a:spcPts val="450"/>
              </a:spcBef>
              <a:buFont typeface="Arial" pitchFamily="34" charset="0"/>
              <a:buChar char="•"/>
              <a:defRPr/>
            </a:pPr>
            <a:r>
              <a:rPr lang="en-US" altLang="ko-KR" sz="1600" dirty="0" smtClean="0">
                <a:solidFill>
                  <a:srgbClr val="000000"/>
                </a:solidFill>
                <a:latin typeface="Times New Roman" pitchFamily="18" charset="0"/>
                <a:ea typeface="+mn-ea"/>
                <a:cs typeface="Times New Roman" pitchFamily="18" charset="0"/>
              </a:rPr>
              <a:t>Standalone UL frame (e.g., </a:t>
            </a:r>
            <a:r>
              <a:rPr lang="en-US" altLang="ko-KR" sz="1600" dirty="0" err="1" smtClean="0">
                <a:solidFill>
                  <a:srgbClr val="000000"/>
                </a:solidFill>
                <a:latin typeface="Times New Roman" pitchFamily="18" charset="0"/>
                <a:ea typeface="+mn-ea"/>
                <a:cs typeface="Times New Roman" pitchFamily="18" charset="0"/>
              </a:rPr>
              <a:t>QoS</a:t>
            </a:r>
            <a:r>
              <a:rPr lang="en-US" altLang="ko-KR" sz="1600" dirty="0" smtClean="0">
                <a:solidFill>
                  <a:srgbClr val="000000"/>
                </a:solidFill>
                <a:latin typeface="Times New Roman" pitchFamily="18" charset="0"/>
                <a:ea typeface="+mn-ea"/>
                <a:cs typeface="Times New Roman" pitchFamily="18" charset="0"/>
              </a:rPr>
              <a:t> Null frame including Queue size)</a:t>
            </a:r>
          </a:p>
          <a:p>
            <a:pPr lvl="1" eaLnBrk="1" latinLnBrk="1" hangingPunct="1">
              <a:spcBef>
                <a:spcPts val="500"/>
              </a:spcBef>
              <a:buFont typeface="Wingdings" pitchFamily="2" charset="2"/>
              <a:buChar char="Ø"/>
              <a:defRPr/>
            </a:pPr>
            <a:r>
              <a:rPr lang="en-US" altLang="ko-KR" sz="1800" dirty="0" smtClean="0">
                <a:solidFill>
                  <a:srgbClr val="000000"/>
                </a:solidFill>
                <a:latin typeface="Times New Roman" pitchFamily="18" charset="0"/>
                <a:ea typeface="+mn-ea"/>
                <a:cs typeface="Times New Roman" pitchFamily="18" charset="0"/>
              </a:rPr>
              <a:t>Additionally</a:t>
            </a:r>
          </a:p>
          <a:p>
            <a:pPr lvl="2" eaLnBrk="1" latinLnBrk="1" hangingPunct="1">
              <a:spcBef>
                <a:spcPts val="450"/>
              </a:spcBef>
              <a:buFont typeface="Arial" pitchFamily="34" charset="0"/>
              <a:buChar char="•"/>
              <a:defRPr/>
            </a:pPr>
            <a:r>
              <a:rPr lang="en-US" altLang="ko-KR" sz="1600" dirty="0" smtClean="0">
                <a:solidFill>
                  <a:srgbClr val="000000"/>
                </a:solidFill>
                <a:latin typeface="Times New Roman" pitchFamily="18" charset="0"/>
                <a:ea typeface="+mn-ea"/>
                <a:cs typeface="Times New Roman" pitchFamily="18" charset="0"/>
              </a:rPr>
              <a:t>Piggybacked in DL dependent UL control frames (e.g., Modified CTS, BA, ACK, etc.)</a:t>
            </a:r>
          </a:p>
        </p:txBody>
      </p:sp>
      <p:sp>
        <p:nvSpPr>
          <p:cNvPr id="11" name="Date Placeholder 3"/>
          <p:cNvSpPr>
            <a:spLocks noGrp="1"/>
          </p:cNvSpPr>
          <p:nvPr>
            <p:ph type="dt" idx="15"/>
          </p:nvPr>
        </p:nvSpPr>
        <p:spPr>
          <a:xfrm>
            <a:off x="696912" y="333375"/>
            <a:ext cx="2303451" cy="273050"/>
          </a:xfrm>
        </p:spPr>
        <p:txBody>
          <a:bodyPr/>
          <a:lstStyle/>
          <a:p>
            <a:r>
              <a:rPr lang="en-US" altLang="ko-KR" dirty="0" smtClean="0"/>
              <a:t>July 2014</a:t>
            </a:r>
            <a:endParaRPr lang="en-GB" altLang="ko-K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1"/>
            <a:ext cx="7770813" cy="957250"/>
          </a:xfrm>
        </p:spPr>
        <p:txBody>
          <a:bodyPr/>
          <a:lstStyle/>
          <a:p>
            <a:pPr marL="0" lvl="1" indent="0" defTabSz="271463"/>
            <a:r>
              <a:rPr lang="en-US" altLang="ko-KR" dirty="0" smtClean="0">
                <a:solidFill>
                  <a:schemeClr val="tx1"/>
                </a:solidFill>
              </a:rPr>
              <a:t>Issue 3. How to make UL data frames synchronously received by AP (1/2)</a:t>
            </a:r>
          </a:p>
        </p:txBody>
      </p:sp>
      <p:sp>
        <p:nvSpPr>
          <p:cNvPr id="3" name="내용 개체 틀 2"/>
          <p:cNvSpPr>
            <a:spLocks noGrp="1"/>
          </p:cNvSpPr>
          <p:nvPr>
            <p:ph idx="1"/>
          </p:nvPr>
        </p:nvSpPr>
        <p:spPr>
          <a:xfrm>
            <a:off x="685800" y="1832284"/>
            <a:ext cx="7770813" cy="4739988"/>
          </a:xfrm>
        </p:spPr>
        <p:txBody>
          <a:bodyPr>
            <a:normAutofit lnSpcReduction="10000"/>
          </a:bodyPr>
          <a:lstStyle/>
          <a:p>
            <a:pPr>
              <a:spcBef>
                <a:spcPts val="0"/>
              </a:spcBef>
            </a:pPr>
            <a:r>
              <a:rPr lang="en-US" altLang="ko-KR" dirty="0" smtClean="0">
                <a:latin typeface="Times New Roman" pitchFamily="18" charset="0"/>
                <a:cs typeface="Times New Roman" pitchFamily="18" charset="0"/>
              </a:rPr>
              <a:t>Timing synchronization</a:t>
            </a:r>
          </a:p>
          <a:p>
            <a:pPr lvl="1">
              <a:defRPr/>
            </a:pPr>
            <a:endParaRPr lang="en-US" altLang="ko-KR" kern="1200" dirty="0" smtClean="0">
              <a:latin typeface="Times New Roman" pitchFamily="18" charset="0"/>
              <a:cs typeface="Times New Roman" pitchFamily="18" charset="0"/>
            </a:endParaRPr>
          </a:p>
          <a:p>
            <a:pPr lvl="2">
              <a:defRPr/>
            </a:pPr>
            <a:endParaRPr lang="en-US" altLang="ko-KR" kern="1200" dirty="0" smtClean="0">
              <a:latin typeface="Times New Roman" pitchFamily="18" charset="0"/>
              <a:cs typeface="Times New Roman" pitchFamily="18" charset="0"/>
            </a:endParaRPr>
          </a:p>
          <a:p>
            <a:pPr lvl="2">
              <a:defRPr/>
            </a:pPr>
            <a:endParaRPr lang="en-US" altLang="ko-KR" kern="1200" dirty="0" smtClean="0">
              <a:latin typeface="Times New Roman" pitchFamily="18" charset="0"/>
              <a:cs typeface="Times New Roman" pitchFamily="18" charset="0"/>
            </a:endParaRPr>
          </a:p>
          <a:p>
            <a:pPr lvl="2">
              <a:defRPr/>
            </a:pPr>
            <a:endParaRPr lang="en-US" altLang="ko-KR" kern="1200" dirty="0" smtClean="0">
              <a:latin typeface="Times New Roman" pitchFamily="18" charset="0"/>
              <a:cs typeface="Times New Roman" pitchFamily="18" charset="0"/>
            </a:endParaRPr>
          </a:p>
          <a:p>
            <a:pPr lvl="2">
              <a:defRPr/>
            </a:pPr>
            <a:endParaRPr lang="en-US" altLang="ko-KR" kern="1200" dirty="0" smtClean="0">
              <a:latin typeface="Times New Roman" pitchFamily="18" charset="0"/>
              <a:cs typeface="Times New Roman" pitchFamily="18" charset="0"/>
            </a:endParaRPr>
          </a:p>
          <a:p>
            <a:pPr lvl="2">
              <a:defRPr/>
            </a:pPr>
            <a:endParaRPr lang="en-US" altLang="ko-KR" kern="1200" dirty="0" smtClean="0">
              <a:latin typeface="Times New Roman" pitchFamily="18" charset="0"/>
              <a:cs typeface="Times New Roman" pitchFamily="18" charset="0"/>
            </a:endParaRPr>
          </a:p>
          <a:p>
            <a:pPr lvl="1">
              <a:defRPr/>
            </a:pPr>
            <a:r>
              <a:rPr lang="en-US" altLang="ko-KR" kern="1200" dirty="0" smtClean="0">
                <a:latin typeface="Times New Roman" pitchFamily="18" charset="0"/>
                <a:cs typeface="Times New Roman" pitchFamily="18" charset="0"/>
              </a:rPr>
              <a:t>Need 2 or 4 times longer CP for UL MU transmission in outdoor environment</a:t>
            </a:r>
          </a:p>
          <a:p>
            <a:pPr lvl="1">
              <a:defRPr/>
            </a:pPr>
            <a:endParaRPr lang="en-US" altLang="ko-KR" sz="500" kern="1200" dirty="0" smtClean="0">
              <a:latin typeface="Times New Roman" pitchFamily="18" charset="0"/>
              <a:cs typeface="Times New Roman" pitchFamily="18" charset="0"/>
            </a:endParaRPr>
          </a:p>
          <a:p>
            <a:pPr>
              <a:spcBef>
                <a:spcPts val="0"/>
              </a:spcBef>
            </a:pPr>
            <a:r>
              <a:rPr lang="en-US" altLang="ko-KR" dirty="0" smtClean="0">
                <a:latin typeface="Times New Roman" pitchFamily="18" charset="0"/>
                <a:cs typeface="Times New Roman" pitchFamily="18" charset="0"/>
              </a:rPr>
              <a:t>Frequency synchronization</a:t>
            </a:r>
          </a:p>
          <a:p>
            <a:pPr lvl="1">
              <a:defRPr/>
            </a:pPr>
            <a:r>
              <a:rPr lang="en-US" altLang="ko-KR" kern="1200" dirty="0" smtClean="0">
                <a:latin typeface="Times New Roman" pitchFamily="18" charset="0"/>
                <a:cs typeface="Times New Roman" pitchFamily="18" charset="0"/>
              </a:rPr>
              <a:t>By [2], over±4kHz  difference between 2 STAs causes performance  degradation in UL MU MIMO. </a:t>
            </a:r>
          </a:p>
          <a:p>
            <a:pPr lvl="1">
              <a:defRPr/>
            </a:pPr>
            <a:endParaRPr lang="en-US" altLang="ko-KR" sz="500" kern="1200" dirty="0" smtClean="0">
              <a:latin typeface="Times New Roman" pitchFamily="18" charset="0"/>
              <a:cs typeface="Times New Roman" pitchFamily="18" charset="0"/>
            </a:endParaRPr>
          </a:p>
          <a:p>
            <a:pPr>
              <a:defRPr/>
            </a:pPr>
            <a:r>
              <a:rPr lang="en-US" altLang="ko-KR" kern="1200" dirty="0" smtClean="0">
                <a:latin typeface="Times New Roman" pitchFamily="18" charset="0"/>
                <a:cs typeface="Times New Roman" pitchFamily="18" charset="0"/>
              </a:rPr>
              <a:t>Power synchronization [1]</a:t>
            </a:r>
          </a:p>
          <a:p>
            <a:pPr lvl="1">
              <a:defRPr/>
            </a:pPr>
            <a:r>
              <a:rPr lang="en-US" altLang="ko-KR" dirty="0" smtClean="0"/>
              <a:t>More critical in SDM/CDM than in FDM where UL data is separated in frequency domain before quantization</a:t>
            </a:r>
            <a:r>
              <a:rPr lang="en-US" altLang="ko-KR" kern="1200" dirty="0" smtClean="0">
                <a:latin typeface="Times New Roman" pitchFamily="18" charset="0"/>
                <a:cs typeface="Times New Roman" pitchFamily="18" charset="0"/>
              </a:rPr>
              <a:t>.</a:t>
            </a:r>
          </a:p>
        </p:txBody>
      </p:sp>
      <p:sp>
        <p:nvSpPr>
          <p:cNvPr id="4" name="슬라이드 번호 개체 틀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바닥글 개체 틀 4"/>
          <p:cNvSpPr>
            <a:spLocks noGrp="1"/>
          </p:cNvSpPr>
          <p:nvPr>
            <p:ph type="ftr" idx="14"/>
          </p:nvPr>
        </p:nvSpPr>
        <p:spPr/>
        <p:txBody>
          <a:bodyPr/>
          <a:lstStyle/>
          <a:p>
            <a:r>
              <a:rPr lang="en-GB" dirty="0" smtClean="0"/>
              <a:t>Jinyoung Chun</a:t>
            </a:r>
            <a:r>
              <a:rPr lang="en-US" altLang="ko-KR" dirty="0" smtClean="0">
                <a:ea typeface="ＭＳ Ｐゴシック" pitchFamily="34" charset="-128"/>
              </a:rPr>
              <a:t> et. al</a:t>
            </a:r>
            <a:r>
              <a:rPr lang="en-GB" altLang="ko-KR" dirty="0" smtClean="0"/>
              <a:t>, LG Electronics</a:t>
            </a:r>
            <a:endParaRPr lang="en-GB" altLang="ko-KR" dirty="0"/>
          </a:p>
        </p:txBody>
      </p:sp>
      <p:sp>
        <p:nvSpPr>
          <p:cNvPr id="993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9933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9933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99338"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13" name="Date Placeholder 3"/>
          <p:cNvSpPr>
            <a:spLocks noGrp="1"/>
          </p:cNvSpPr>
          <p:nvPr>
            <p:ph type="dt" idx="15"/>
          </p:nvPr>
        </p:nvSpPr>
        <p:spPr>
          <a:xfrm>
            <a:off x="696912" y="333375"/>
            <a:ext cx="2303451" cy="273050"/>
          </a:xfrm>
        </p:spPr>
        <p:txBody>
          <a:bodyPr/>
          <a:lstStyle/>
          <a:p>
            <a:r>
              <a:rPr lang="en-US" altLang="ko-KR" dirty="0" smtClean="0"/>
              <a:t>July 2014</a:t>
            </a:r>
            <a:endParaRPr lang="en-GB" altLang="ko-KR" dirty="0"/>
          </a:p>
        </p:txBody>
      </p:sp>
      <p:graphicFrame>
        <p:nvGraphicFramePr>
          <p:cNvPr id="14" name="표 13"/>
          <p:cNvGraphicFramePr>
            <a:graphicFrameLocks noGrp="1"/>
          </p:cNvGraphicFramePr>
          <p:nvPr/>
        </p:nvGraphicFramePr>
        <p:xfrm>
          <a:off x="1142976" y="2181228"/>
          <a:ext cx="7215238" cy="1676400"/>
        </p:xfrm>
        <a:graphic>
          <a:graphicData uri="http://schemas.openxmlformats.org/drawingml/2006/table">
            <a:tbl>
              <a:tblPr firstRow="1" bandRow="1">
                <a:tableStyleId>{5C22544A-7EE6-4342-B048-85BDC9FD1C3A}</a:tableStyleId>
              </a:tblPr>
              <a:tblGrid>
                <a:gridCol w="2571768"/>
                <a:gridCol w="2071702"/>
                <a:gridCol w="2571768"/>
              </a:tblGrid>
              <a:tr h="285752">
                <a:tc>
                  <a:txBody>
                    <a:bodyPr/>
                    <a:lstStyle/>
                    <a:p>
                      <a:pPr latinLnBrk="1"/>
                      <a:endParaRPr lang="ko-KR" altLang="en-US" sz="1600" dirty="0">
                        <a:solidFill>
                          <a:sysClr val="windowText" lastClr="000000"/>
                        </a:solidFill>
                      </a:endParaRPr>
                    </a:p>
                  </a:txBody>
                  <a:tcPr/>
                </a:tc>
                <a:tc>
                  <a:txBody>
                    <a:bodyPr/>
                    <a:lstStyle/>
                    <a:p>
                      <a:pPr latinLnBrk="1"/>
                      <a:r>
                        <a:rPr lang="en-US" altLang="ko-KR" sz="1600" dirty="0" smtClean="0"/>
                        <a:t>Indoor (scenario 3)</a:t>
                      </a:r>
                      <a:endParaRPr lang="ko-KR" altLang="en-US" sz="1600" dirty="0">
                        <a:solidFill>
                          <a:sysClr val="windowText" lastClr="000000"/>
                        </a:solidFill>
                      </a:endParaRPr>
                    </a:p>
                  </a:txBody>
                  <a:tcPr/>
                </a:tc>
                <a:tc>
                  <a:txBody>
                    <a:bodyPr/>
                    <a:lstStyle/>
                    <a:p>
                      <a:pPr latinLnBrk="1"/>
                      <a:r>
                        <a:rPr lang="en-US" altLang="ko-KR" sz="1600" dirty="0" smtClean="0"/>
                        <a:t>Outdoor (scenario 4)</a:t>
                      </a:r>
                      <a:endParaRPr lang="ko-KR" altLang="en-US" sz="1600" dirty="0">
                        <a:solidFill>
                          <a:sysClr val="windowText" lastClr="000000"/>
                        </a:solidFill>
                      </a:endParaRPr>
                    </a:p>
                  </a:txBody>
                  <a:tcPr/>
                </a:tc>
              </a:tr>
              <a:tr h="285752">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dirty="0" smtClean="0"/>
                        <a:t>Radius</a:t>
                      </a:r>
                      <a:r>
                        <a:rPr lang="en-US" altLang="ko-KR" sz="1600" baseline="30000" dirty="0" smtClean="0"/>
                        <a:t> [3]</a:t>
                      </a:r>
                      <a:endParaRPr lang="ko-KR" altLang="en-US" sz="1600" b="1" baseline="30000" dirty="0" smtClean="0">
                        <a:solidFill>
                          <a:sysClr val="windowText" lastClr="000000"/>
                        </a:solidFill>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dirty="0" smtClean="0"/>
                        <a:t>20 </a:t>
                      </a:r>
                      <a:r>
                        <a:rPr lang="en-US" altLang="ko-KR" sz="1600" dirty="0" smtClean="0"/>
                        <a:t>meters</a:t>
                      </a:r>
                      <a:endParaRPr lang="ko-KR" altLang="en-US" sz="1600" dirty="0" smtClean="0">
                        <a:solidFill>
                          <a:sysClr val="windowText" lastClr="000000"/>
                        </a:solidFill>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kern="1200" dirty="0" smtClean="0"/>
                        <a:t>150 </a:t>
                      </a:r>
                      <a:r>
                        <a:rPr lang="en-US" altLang="ko-KR" sz="1600" kern="1200" dirty="0" smtClean="0"/>
                        <a:t>meters</a:t>
                      </a:r>
                      <a:endParaRPr lang="ko-KR" altLang="en-US" sz="1600" kern="1200" dirty="0" smtClean="0">
                        <a:solidFill>
                          <a:sysClr val="windowText" lastClr="000000"/>
                        </a:solidFill>
                        <a:latin typeface="+mn-lt"/>
                        <a:ea typeface="+mn-ea"/>
                        <a:cs typeface="+mn-cs"/>
                      </a:endParaRPr>
                    </a:p>
                  </a:txBody>
                  <a:tcPr/>
                </a:tc>
              </a:tr>
              <a:tr h="285752">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kern="1200" baseline="0" dirty="0" smtClean="0">
                          <a:solidFill>
                            <a:schemeClr val="dk1"/>
                          </a:solidFill>
                          <a:latin typeface="+mn-lt"/>
                          <a:ea typeface="+mn-ea"/>
                          <a:cs typeface="+mn-cs"/>
                        </a:rPr>
                        <a:t>95% channel delay</a:t>
                      </a:r>
                      <a:r>
                        <a:rPr lang="en-US" altLang="ko-KR" sz="1600" kern="1200" baseline="30000" dirty="0" smtClean="0">
                          <a:solidFill>
                            <a:schemeClr val="dk1"/>
                          </a:solidFill>
                          <a:latin typeface="+mn-lt"/>
                          <a:ea typeface="+mn-ea"/>
                          <a:cs typeface="+mn-cs"/>
                        </a:rPr>
                        <a:t>[1]</a:t>
                      </a:r>
                      <a:endParaRPr lang="ko-KR" altLang="en-US" sz="1600" kern="1200" baseline="30000" dirty="0" smtClean="0">
                        <a:solidFill>
                          <a:schemeClr val="dk1"/>
                        </a:solidFill>
                        <a:latin typeface="+mn-lt"/>
                        <a:ea typeface="+mn-ea"/>
                        <a:cs typeface="+mn-cs"/>
                      </a:endParaRPr>
                    </a:p>
                  </a:txBody>
                  <a:tcPr/>
                </a:tc>
                <a:tc>
                  <a:txBody>
                    <a:bodyPr/>
                    <a:lstStyle/>
                    <a:p>
                      <a:pPr latinLnBrk="1"/>
                      <a:r>
                        <a:rPr lang="en-US" altLang="ko-KR" sz="1600" dirty="0" smtClean="0"/>
                        <a:t>58 </a:t>
                      </a:r>
                      <a:r>
                        <a:rPr lang="en-US" altLang="ko-KR" sz="1600" i="1" dirty="0" err="1" smtClean="0"/>
                        <a:t>n</a:t>
                      </a:r>
                      <a:r>
                        <a:rPr lang="en-US" altLang="ko-KR" sz="1600" dirty="0" err="1" smtClean="0"/>
                        <a:t>sec</a:t>
                      </a:r>
                      <a:endParaRPr lang="ko-KR" altLang="en-US" sz="1600" i="0" dirty="0">
                        <a:solidFill>
                          <a:sysClr val="windowText" lastClr="000000"/>
                        </a:solidFill>
                      </a:endParaRPr>
                    </a:p>
                  </a:txBody>
                  <a:tcPr/>
                </a:tc>
                <a:tc>
                  <a:txBody>
                    <a:bodyPr/>
                    <a:lstStyle/>
                    <a:p>
                      <a:pPr latinLnBrk="1"/>
                      <a:r>
                        <a:rPr lang="en-US" altLang="ko-KR" sz="1600" dirty="0" smtClean="0"/>
                        <a:t>700/1200 </a:t>
                      </a:r>
                      <a:r>
                        <a:rPr lang="en-US" altLang="ko-KR" sz="1600" i="1" dirty="0" err="1" smtClean="0"/>
                        <a:t>n</a:t>
                      </a:r>
                      <a:r>
                        <a:rPr lang="en-US" altLang="ko-KR" sz="1600" dirty="0" err="1" smtClean="0"/>
                        <a:t>sec</a:t>
                      </a:r>
                      <a:r>
                        <a:rPr lang="en-US" altLang="ko-KR" sz="1600" dirty="0" smtClean="0"/>
                        <a:t> in </a:t>
                      </a:r>
                      <a:r>
                        <a:rPr lang="en-US" altLang="ko-KR" sz="1600" dirty="0" err="1" smtClean="0"/>
                        <a:t>UMi</a:t>
                      </a:r>
                      <a:r>
                        <a:rPr lang="en-US" altLang="ko-KR" sz="1600" dirty="0" smtClean="0"/>
                        <a:t>/</a:t>
                      </a:r>
                      <a:r>
                        <a:rPr lang="en-US" altLang="ko-KR" sz="1600" dirty="0" err="1" smtClean="0"/>
                        <a:t>UMa</a:t>
                      </a:r>
                      <a:endParaRPr lang="ko-KR" altLang="en-US" sz="1600" dirty="0">
                        <a:solidFill>
                          <a:sysClr val="windowText" lastClr="000000"/>
                        </a:solidFill>
                      </a:endParaRPr>
                    </a:p>
                  </a:txBody>
                  <a:tcPr/>
                </a:tc>
              </a:tr>
              <a:tr h="285752">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baseline="0" dirty="0" smtClean="0"/>
                        <a:t>Max. round trip delay</a:t>
                      </a:r>
                    </a:p>
                  </a:txBody>
                  <a:tcPr/>
                </a:tc>
                <a:tc>
                  <a:txBody>
                    <a:bodyPr/>
                    <a:lstStyle/>
                    <a:p>
                      <a:pPr latinLnBrk="1"/>
                      <a:r>
                        <a:rPr lang="en-US" altLang="ko-KR" sz="1600" dirty="0" smtClean="0"/>
                        <a:t>67 </a:t>
                      </a:r>
                      <a:r>
                        <a:rPr lang="en-US" altLang="ko-KR" sz="1600" i="1" dirty="0" err="1" smtClean="0"/>
                        <a:t>n</a:t>
                      </a:r>
                      <a:r>
                        <a:rPr lang="en-US" altLang="ko-KR" sz="1600" dirty="0" err="1" smtClean="0"/>
                        <a:t>sec</a:t>
                      </a:r>
                      <a:endParaRPr lang="ko-KR" altLang="en-US" sz="1600" dirty="0">
                        <a:solidFill>
                          <a:sysClr val="windowText" lastClr="000000"/>
                        </a:solidFill>
                      </a:endParaRPr>
                    </a:p>
                  </a:txBody>
                  <a:tcPr/>
                </a:tc>
                <a:tc>
                  <a:txBody>
                    <a:bodyPr/>
                    <a:lstStyle/>
                    <a:p>
                      <a:pPr latinLnBrk="1"/>
                      <a:r>
                        <a:rPr lang="en-US" altLang="ko-KR" sz="1600" dirty="0" smtClean="0"/>
                        <a:t>500 </a:t>
                      </a:r>
                      <a:r>
                        <a:rPr lang="en-US" altLang="ko-KR" sz="1600" i="1" dirty="0" err="1" smtClean="0"/>
                        <a:t>n</a:t>
                      </a:r>
                      <a:r>
                        <a:rPr lang="en-US" altLang="ko-KR" sz="1600" dirty="0" err="1" smtClean="0"/>
                        <a:t>sec</a:t>
                      </a:r>
                      <a:endParaRPr lang="ko-KR" altLang="en-US" sz="1600" dirty="0">
                        <a:solidFill>
                          <a:sysClr val="windowText" lastClr="000000"/>
                        </a:solidFill>
                      </a:endParaRPr>
                    </a:p>
                  </a:txBody>
                  <a:tcPr/>
                </a:tc>
              </a:tr>
              <a:tr h="285752">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b="1" baseline="0" dirty="0" smtClean="0"/>
                        <a:t>Time difference</a:t>
                      </a:r>
                      <a:endParaRPr lang="ko-KR" altLang="en-US" sz="1600" b="1" baseline="0" dirty="0" smtClean="0">
                        <a:solidFill>
                          <a:schemeClr val="accent4"/>
                        </a:solidFill>
                      </a:endParaRPr>
                    </a:p>
                  </a:txBody>
                  <a:tcPr/>
                </a:tc>
                <a:tc>
                  <a:txBody>
                    <a:bodyPr/>
                    <a:lstStyle/>
                    <a:p>
                      <a:pPr latinLnBrk="1"/>
                      <a:r>
                        <a:rPr lang="en-US" altLang="ko-KR" sz="1600" b="1" dirty="0" smtClean="0"/>
                        <a:t>125 </a:t>
                      </a:r>
                      <a:r>
                        <a:rPr lang="en-US" altLang="ko-KR" sz="1600" b="1" i="1" dirty="0" err="1" smtClean="0"/>
                        <a:t>n</a:t>
                      </a:r>
                      <a:r>
                        <a:rPr lang="en-US" altLang="ko-KR" sz="1600" b="1" dirty="0" err="1" smtClean="0"/>
                        <a:t>sec</a:t>
                      </a:r>
                      <a:endParaRPr lang="ko-KR" altLang="en-US" sz="1600" b="1" dirty="0">
                        <a:solidFill>
                          <a:sysClr val="windowText" lastClr="000000"/>
                        </a:solidFill>
                      </a:endParaRPr>
                    </a:p>
                  </a:txBody>
                  <a:tcPr/>
                </a:tc>
                <a:tc>
                  <a:txBody>
                    <a:bodyPr/>
                    <a:lstStyle/>
                    <a:p>
                      <a:pPr latinLnBrk="1"/>
                      <a:r>
                        <a:rPr lang="en-US" altLang="ko-KR" sz="1600" b="1" dirty="0" smtClean="0"/>
                        <a:t>1200 </a:t>
                      </a:r>
                      <a:r>
                        <a:rPr lang="en-US" altLang="ko-KR" sz="1600" b="1" i="1" dirty="0" err="1" smtClean="0"/>
                        <a:t>n</a:t>
                      </a:r>
                      <a:r>
                        <a:rPr lang="en-US" altLang="ko-KR" sz="1600" b="1" dirty="0" err="1" smtClean="0"/>
                        <a:t>sec</a:t>
                      </a:r>
                      <a:r>
                        <a:rPr lang="en-US" altLang="ko-KR" sz="1600" b="1" dirty="0" smtClean="0"/>
                        <a:t> ~ </a:t>
                      </a:r>
                      <a:r>
                        <a:rPr lang="en-US" altLang="ko-KR" sz="1600" b="1" dirty="0" smtClean="0"/>
                        <a:t>1700 </a:t>
                      </a:r>
                      <a:r>
                        <a:rPr lang="en-US" altLang="ko-KR" sz="1600" b="1" i="1" dirty="0" err="1" smtClean="0"/>
                        <a:t>n</a:t>
                      </a:r>
                      <a:r>
                        <a:rPr lang="en-US" altLang="ko-KR" sz="1600" b="1" dirty="0" err="1" smtClean="0"/>
                        <a:t>sec</a:t>
                      </a:r>
                      <a:endParaRPr lang="ko-KR" altLang="en-US" sz="1600" b="1" dirty="0">
                        <a:solidFill>
                          <a:sysClr val="windowText" lastClr="000000"/>
                        </a:solidFill>
                      </a:endParaRPr>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1"/>
            <a:ext cx="7770813" cy="957250"/>
          </a:xfrm>
        </p:spPr>
        <p:txBody>
          <a:bodyPr/>
          <a:lstStyle/>
          <a:p>
            <a:pPr marL="0" lvl="1" indent="0" defTabSz="271463"/>
            <a:r>
              <a:rPr lang="en-US" altLang="ko-KR" dirty="0" smtClean="0">
                <a:solidFill>
                  <a:schemeClr val="tx1"/>
                </a:solidFill>
              </a:rPr>
              <a:t>Issue 3. How to make UL data frames synchronously received by AP (2/2)</a:t>
            </a:r>
          </a:p>
        </p:txBody>
      </p:sp>
      <p:sp>
        <p:nvSpPr>
          <p:cNvPr id="3" name="내용 개체 틀 2"/>
          <p:cNvSpPr>
            <a:spLocks noGrp="1"/>
          </p:cNvSpPr>
          <p:nvPr>
            <p:ph idx="1"/>
          </p:nvPr>
        </p:nvSpPr>
        <p:spPr>
          <a:xfrm>
            <a:off x="685800" y="1832284"/>
            <a:ext cx="7770813" cy="4739988"/>
          </a:xfrm>
        </p:spPr>
        <p:txBody>
          <a:bodyPr>
            <a:normAutofit/>
          </a:bodyPr>
          <a:lstStyle/>
          <a:p>
            <a:pPr>
              <a:spcBef>
                <a:spcPts val="0"/>
              </a:spcBef>
            </a:pPr>
            <a:r>
              <a:rPr lang="en-US" altLang="ko-KR" dirty="0" smtClean="0">
                <a:latin typeface="Times New Roman" pitchFamily="18" charset="0"/>
                <a:cs typeface="Times New Roman" pitchFamily="18" charset="0"/>
              </a:rPr>
              <a:t>Potential solution(s) for synchronization in UL MU</a:t>
            </a:r>
          </a:p>
          <a:p>
            <a:pPr marL="857250" lvl="1" indent="-342900"/>
            <a:r>
              <a:rPr lang="en-US" altLang="ko-KR" dirty="0" smtClean="0"/>
              <a:t>Longer CP size</a:t>
            </a:r>
          </a:p>
          <a:p>
            <a:pPr marL="1257300" lvl="2" indent="-342900"/>
            <a:r>
              <a:rPr lang="en-US" altLang="ko-KR" kern="1200" dirty="0" smtClean="0">
                <a:latin typeface="Times New Roman" pitchFamily="18" charset="0"/>
                <a:cs typeface="Times New Roman" pitchFamily="18" charset="0"/>
              </a:rPr>
              <a:t>Need 2 or 4 times longer CP for UL MU in outdoor environment</a:t>
            </a:r>
          </a:p>
          <a:p>
            <a:pPr marL="1257300" lvl="2" indent="-342900"/>
            <a:r>
              <a:rPr lang="en-US" altLang="ko-KR" kern="1200" dirty="0" smtClean="0">
                <a:latin typeface="Times New Roman" pitchFamily="18" charset="0"/>
                <a:cs typeface="Times New Roman" pitchFamily="18" charset="0"/>
              </a:rPr>
              <a:t>Need further system-level verification</a:t>
            </a:r>
          </a:p>
          <a:p>
            <a:pPr marL="1081088" lvl="2" indent="-342900">
              <a:buFont typeface="Times New Roman" pitchFamily="18" charset="0"/>
              <a:buChar char="–"/>
            </a:pPr>
            <a:endParaRPr lang="en-US" altLang="ko-KR" sz="500" dirty="0" smtClean="0"/>
          </a:p>
          <a:p>
            <a:pPr marL="857250" lvl="1" indent="-342900"/>
            <a:r>
              <a:rPr lang="en-US" altLang="ko-KR" dirty="0" smtClean="0"/>
              <a:t>Adjustment </a:t>
            </a:r>
            <a:r>
              <a:rPr lang="en-US" altLang="ko-KR" dirty="0" smtClean="0">
                <a:solidFill>
                  <a:schemeClr val="tx1"/>
                </a:solidFill>
              </a:rPr>
              <a:t>procedure for synchronization</a:t>
            </a:r>
            <a:endParaRPr lang="en-US" altLang="ko-KR" strike="sngStrike" dirty="0" smtClean="0">
              <a:solidFill>
                <a:schemeClr val="tx1"/>
              </a:solidFill>
            </a:endParaRPr>
          </a:p>
          <a:p>
            <a:pPr marL="1257300" lvl="2" indent="-342900"/>
            <a:r>
              <a:rPr lang="en-US" altLang="ko-KR" dirty="0" smtClean="0">
                <a:solidFill>
                  <a:schemeClr val="tx1"/>
                </a:solidFill>
              </a:rPr>
              <a:t>AP indicates each STA to adjust time/frequency/power difference.</a:t>
            </a:r>
          </a:p>
          <a:p>
            <a:pPr marL="1257300" lvl="2" indent="-342900"/>
            <a:r>
              <a:rPr lang="en-US" altLang="ko-KR" dirty="0" smtClean="0">
                <a:solidFill>
                  <a:schemeClr val="tx1"/>
                </a:solidFill>
              </a:rPr>
              <a:t>AP calculates the difference among MU STAs by frame exchange with STAs.</a:t>
            </a:r>
          </a:p>
          <a:p>
            <a:pPr marL="1081088" lvl="2" indent="-342900">
              <a:buFont typeface="Times New Roman" pitchFamily="18" charset="0"/>
              <a:buChar char="–"/>
            </a:pPr>
            <a:endParaRPr lang="en-US" altLang="ko-KR" sz="500" dirty="0" smtClean="0">
              <a:solidFill>
                <a:schemeClr val="tx1"/>
              </a:solidFill>
            </a:endParaRPr>
          </a:p>
          <a:p>
            <a:pPr marL="857250" lvl="1" indent="-342900"/>
            <a:r>
              <a:rPr lang="en-US" altLang="ko-KR" dirty="0" smtClean="0">
                <a:solidFill>
                  <a:schemeClr val="tx1"/>
                </a:solidFill>
              </a:rPr>
              <a:t>UL MU only for STAs who are sufficiently synchronized</a:t>
            </a:r>
          </a:p>
          <a:p>
            <a:pPr marL="1257300" lvl="2" indent="-342900"/>
            <a:r>
              <a:rPr lang="en-US" altLang="ko-KR" dirty="0" smtClean="0">
                <a:solidFill>
                  <a:schemeClr val="tx1"/>
                </a:solidFill>
              </a:rPr>
              <a:t>Implementation-specific, but usage is limited</a:t>
            </a:r>
          </a:p>
        </p:txBody>
      </p:sp>
      <p:sp>
        <p:nvSpPr>
          <p:cNvPr id="4" name="슬라이드 번호 개체 틀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5" name="바닥글 개체 틀 4"/>
          <p:cNvSpPr>
            <a:spLocks noGrp="1"/>
          </p:cNvSpPr>
          <p:nvPr>
            <p:ph type="ftr" idx="14"/>
          </p:nvPr>
        </p:nvSpPr>
        <p:spPr/>
        <p:txBody>
          <a:bodyPr/>
          <a:lstStyle/>
          <a:p>
            <a:r>
              <a:rPr lang="en-GB" dirty="0" smtClean="0"/>
              <a:t>Jinyoung Chun</a:t>
            </a:r>
            <a:r>
              <a:rPr lang="en-US" altLang="ko-KR" dirty="0" smtClean="0">
                <a:ea typeface="ＭＳ Ｐゴシック" pitchFamily="34" charset="-128"/>
              </a:rPr>
              <a:t> et. al</a:t>
            </a:r>
            <a:r>
              <a:rPr lang="en-GB" altLang="ko-KR" dirty="0" smtClean="0"/>
              <a:t>, LG Electronics</a:t>
            </a:r>
            <a:endParaRPr lang="en-GB" altLang="ko-KR" dirty="0"/>
          </a:p>
        </p:txBody>
      </p:sp>
      <p:sp>
        <p:nvSpPr>
          <p:cNvPr id="993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9933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9933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99338"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11" name="Date Placeholder 3"/>
          <p:cNvSpPr>
            <a:spLocks noGrp="1"/>
          </p:cNvSpPr>
          <p:nvPr>
            <p:ph type="dt" idx="15"/>
          </p:nvPr>
        </p:nvSpPr>
        <p:spPr>
          <a:xfrm>
            <a:off x="696912" y="333375"/>
            <a:ext cx="2303451" cy="273050"/>
          </a:xfrm>
        </p:spPr>
        <p:txBody>
          <a:bodyPr/>
          <a:lstStyle/>
          <a:p>
            <a:r>
              <a:rPr lang="en-US" altLang="ko-KR" dirty="0" smtClean="0"/>
              <a:t>July 2014</a:t>
            </a:r>
            <a:endParaRPr lang="en-GB" altLang="ko-K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lstStyle/>
          <a:p>
            <a:r>
              <a:rPr lang="en-US" altLang="ko-KR" dirty="0" smtClean="0"/>
              <a:t>We discussed the procedure of UL MU transmission and related issues to support UL MU transmission in 11ax.</a:t>
            </a:r>
          </a:p>
          <a:p>
            <a:pPr lvl="1"/>
            <a:r>
              <a:rPr lang="en-US" altLang="ko-KR" dirty="0" smtClean="0"/>
              <a:t>AP </a:t>
            </a:r>
            <a:r>
              <a:rPr lang="en-US" altLang="ko-KR" dirty="0" smtClean="0">
                <a:solidFill>
                  <a:schemeClr val="tx1"/>
                </a:solidFill>
              </a:rPr>
              <a:t>initiates UL MU transmission by transmitting UL scheduling frame.</a:t>
            </a:r>
          </a:p>
          <a:p>
            <a:pPr lvl="1"/>
            <a:r>
              <a:rPr lang="en-US" altLang="ko-KR" dirty="0" smtClean="0">
                <a:solidFill>
                  <a:schemeClr val="tx1"/>
                </a:solidFill>
              </a:rPr>
              <a:t>AP needs information to schedule STAs in advance.</a:t>
            </a:r>
          </a:p>
          <a:p>
            <a:pPr lvl="1"/>
            <a:r>
              <a:rPr lang="en-US" altLang="ko-KR" dirty="0" smtClean="0">
                <a:solidFill>
                  <a:schemeClr val="tx1"/>
                </a:solidFill>
              </a:rPr>
              <a:t>11ax system needs </a:t>
            </a:r>
            <a:r>
              <a:rPr lang="en-US" altLang="ko-KR" dirty="0" smtClean="0">
                <a:solidFill>
                  <a:schemeClr val="tx1"/>
                </a:solidFill>
                <a:latin typeface="Times New Roman" pitchFamily="18" charset="0"/>
                <a:cs typeface="Times New Roman" pitchFamily="18" charset="0"/>
              </a:rPr>
              <a:t>to align the differences of time, frequency and power among STAs</a:t>
            </a:r>
            <a:r>
              <a:rPr lang="en-US" altLang="ko-KR" dirty="0" smtClean="0">
                <a:latin typeface="Times New Roman" pitchFamily="18" charset="0"/>
                <a:cs typeface="Times New Roman" pitchFamily="18" charset="0"/>
              </a:rPr>
              <a:t>.</a:t>
            </a:r>
          </a:p>
          <a:p>
            <a:r>
              <a:rPr lang="en-US" altLang="ko-KR" dirty="0" smtClean="0"/>
              <a:t>Next issues are</a:t>
            </a:r>
          </a:p>
          <a:p>
            <a:pPr lvl="1">
              <a:lnSpc>
                <a:spcPct val="90000"/>
              </a:lnSpc>
              <a:tabLst>
                <a:tab pos="801688" algn="l"/>
              </a:tabLst>
              <a:defRPr/>
            </a:pPr>
            <a:r>
              <a:rPr lang="en-US" altLang="ko-KR" dirty="0" smtClean="0">
                <a:solidFill>
                  <a:schemeClr val="tx1"/>
                </a:solidFill>
              </a:rPr>
              <a:t>TXOP protection based on RTS-CTS, L-SIG protection, etc.</a:t>
            </a:r>
          </a:p>
          <a:p>
            <a:pPr lvl="1">
              <a:lnSpc>
                <a:spcPct val="90000"/>
              </a:lnSpc>
              <a:tabLst>
                <a:tab pos="801688" algn="l"/>
              </a:tabLst>
              <a:defRPr/>
            </a:pPr>
            <a:r>
              <a:rPr lang="en-US" altLang="ko-KR" dirty="0" smtClean="0">
                <a:solidFill>
                  <a:schemeClr val="tx1"/>
                </a:solidFill>
              </a:rPr>
              <a:t>Processing time of UL data frame</a:t>
            </a:r>
          </a:p>
          <a:p>
            <a:pPr lvl="2">
              <a:lnSpc>
                <a:spcPct val="90000"/>
              </a:lnSpc>
              <a:tabLst>
                <a:tab pos="801688" algn="l"/>
              </a:tabLst>
              <a:defRPr/>
            </a:pPr>
            <a:r>
              <a:rPr lang="en-US" altLang="ko-KR" dirty="0" smtClean="0">
                <a:solidFill>
                  <a:schemeClr val="tx1"/>
                </a:solidFill>
              </a:rPr>
              <a:t>Need to check if the time is enough for STA to prepare data packet within SIFS after receiving UL MU scheduling frame which includes MU scheduling information (e.g., STAs’ ID, assigned MU channel, TXOP, etc.). </a:t>
            </a:r>
          </a:p>
          <a:p>
            <a:pPr lvl="1">
              <a:lnSpc>
                <a:spcPct val="90000"/>
              </a:lnSpc>
              <a:tabLst>
                <a:tab pos="801688" algn="l"/>
              </a:tabLst>
              <a:defRPr/>
            </a:pPr>
            <a:r>
              <a:rPr lang="en-US" altLang="ko-KR" dirty="0" smtClean="0">
                <a:solidFill>
                  <a:schemeClr val="tx1"/>
                </a:solidFill>
              </a:rPr>
              <a:t>Channel access and retransmission rule</a:t>
            </a:r>
          </a:p>
          <a:p>
            <a:pPr lvl="1">
              <a:lnSpc>
                <a:spcPct val="90000"/>
              </a:lnSpc>
              <a:tabLst>
                <a:tab pos="801688" algn="l"/>
              </a:tabLst>
              <a:defRPr/>
            </a:pPr>
            <a:r>
              <a:rPr lang="en-US" altLang="ko-KR" dirty="0" smtClean="0">
                <a:solidFill>
                  <a:schemeClr val="tx1"/>
                </a:solidFill>
              </a:rPr>
              <a:t>And verification of system-level gain of UL MU transmission</a:t>
            </a:r>
          </a:p>
          <a:p>
            <a:pPr lvl="1">
              <a:lnSpc>
                <a:spcPct val="90000"/>
              </a:lnSpc>
              <a:tabLst>
                <a:tab pos="801688" algn="l"/>
              </a:tabLst>
              <a:defRPr/>
            </a:pP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바닥글 개체 틀 4"/>
          <p:cNvSpPr>
            <a:spLocks noGrp="1"/>
          </p:cNvSpPr>
          <p:nvPr>
            <p:ph type="ftr" idx="14"/>
          </p:nvPr>
        </p:nvSpPr>
        <p:spPr/>
        <p:txBody>
          <a:bodyPr/>
          <a:lstStyle/>
          <a:p>
            <a:r>
              <a:rPr lang="en-GB" dirty="0" smtClean="0"/>
              <a:t>Jinyoung Chun</a:t>
            </a:r>
            <a:r>
              <a:rPr lang="en-US" altLang="ko-KR" dirty="0" smtClean="0">
                <a:ea typeface="ＭＳ Ｐゴシック" pitchFamily="34" charset="-128"/>
              </a:rPr>
              <a:t> et. al</a:t>
            </a:r>
            <a:r>
              <a:rPr lang="en-GB" dirty="0" smtClean="0"/>
              <a:t>, LG Electronics</a:t>
            </a:r>
            <a:endParaRPr lang="en-GB" dirty="0"/>
          </a:p>
        </p:txBody>
      </p:sp>
      <p:sp>
        <p:nvSpPr>
          <p:cNvPr id="8" name="Date Placeholder 3"/>
          <p:cNvSpPr>
            <a:spLocks noGrp="1"/>
          </p:cNvSpPr>
          <p:nvPr>
            <p:ph type="dt" idx="15"/>
          </p:nvPr>
        </p:nvSpPr>
        <p:spPr>
          <a:xfrm>
            <a:off x="696912" y="333375"/>
            <a:ext cx="2303451" cy="273050"/>
          </a:xfrm>
        </p:spPr>
        <p:txBody>
          <a:bodyPr/>
          <a:lstStyle/>
          <a:p>
            <a:r>
              <a:rPr lang="en-US" altLang="ko-KR" dirty="0" smtClean="0"/>
              <a:t>July 2014</a:t>
            </a:r>
            <a:endParaRPr lang="en-GB" altLang="ko-K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sz="1400" dirty="0" smtClean="0">
            <a:solidFill>
              <a:schemeClr val="tx1"/>
            </a:solidFill>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33364</TotalTime>
  <Words>1014</Words>
  <Application>Microsoft Office PowerPoint</Application>
  <PresentationFormat>화면 슬라이드 쇼(4:3)</PresentationFormat>
  <Paragraphs>173</Paragraphs>
  <Slides>10</Slides>
  <Notes>9</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10</vt:i4>
      </vt:variant>
    </vt:vector>
  </HeadingPairs>
  <TitlesOfParts>
    <vt:vector size="12" baseType="lpstr">
      <vt:lpstr>802-11-Submission</vt:lpstr>
      <vt:lpstr>Document</vt:lpstr>
      <vt:lpstr>Consideration on UL MU transmission</vt:lpstr>
      <vt:lpstr>Motivation</vt:lpstr>
      <vt:lpstr>Procedure of UL MU transmission</vt:lpstr>
      <vt:lpstr>UL MU transmission</vt:lpstr>
      <vt:lpstr>Issue 1. How to send UL MU scheduling frame</vt:lpstr>
      <vt:lpstr>Issue 2. How to choose UL MU STAs</vt:lpstr>
      <vt:lpstr>Issue 3. How to make UL data frames synchronously received by AP (1/2)</vt:lpstr>
      <vt:lpstr>Issue 3. How to make UL data frames synchronously received by AP (2/2)</vt:lpstr>
      <vt:lpstr>Conclusion</vt:lpstr>
      <vt:lpstr>Reference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 transmission</dc:title>
  <dc:creator>천진영/책임연구원/차세대통신(연)WTS팀(jiny.chun@lge.com)</dc:creator>
  <cp:lastModifiedBy>jiny.chun</cp:lastModifiedBy>
  <cp:revision>1403</cp:revision>
  <cp:lastPrinted>1601-01-01T00:00:00Z</cp:lastPrinted>
  <dcterms:created xsi:type="dcterms:W3CDTF">2012-03-09T03:19:46Z</dcterms:created>
  <dcterms:modified xsi:type="dcterms:W3CDTF">2014-07-11T08:36:32Z</dcterms:modified>
</cp:coreProperties>
</file>