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7"/>
  </p:notesMasterIdLst>
  <p:handoutMasterIdLst>
    <p:handoutMasterId r:id="rId18"/>
  </p:handoutMasterIdLst>
  <p:sldIdLst>
    <p:sldId id="269" r:id="rId3"/>
    <p:sldId id="393" r:id="rId4"/>
    <p:sldId id="409" r:id="rId5"/>
    <p:sldId id="410" r:id="rId6"/>
    <p:sldId id="425" r:id="rId7"/>
    <p:sldId id="415" r:id="rId8"/>
    <p:sldId id="423" r:id="rId9"/>
    <p:sldId id="424" r:id="rId10"/>
    <p:sldId id="414" r:id="rId11"/>
    <p:sldId id="421" r:id="rId12"/>
    <p:sldId id="419" r:id="rId13"/>
    <p:sldId id="422" r:id="rId14"/>
    <p:sldId id="431" r:id="rId15"/>
    <p:sldId id="427"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p:scale>
          <a:sx n="80" d="100"/>
          <a:sy n="80" d="100"/>
        </p:scale>
        <p:origin x="-1662" y="-342"/>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40" d="100"/>
          <a:sy n="40" d="100"/>
        </p:scale>
        <p:origin x="-2532"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93862" cy="276999"/>
          </a:xfrm>
          <a:ln/>
        </p:spPr>
        <p:txBody>
          <a:bodyPr/>
          <a:lstStyle>
            <a:lvl1pPr>
              <a:defRPr/>
            </a:lvl1pPr>
          </a:lstStyle>
          <a:p>
            <a:pPr>
              <a:defRPr/>
            </a:pPr>
            <a:r>
              <a:rPr lang="en-US" smtClean="0"/>
              <a:t>June 2014</a:t>
            </a:r>
            <a:endParaRPr lang="en-US" dirty="0"/>
          </a:p>
        </p:txBody>
      </p:sp>
      <p:sp>
        <p:nvSpPr>
          <p:cNvPr id="5" name="Rectangle 5"/>
          <p:cNvSpPr>
            <a:spLocks noGrp="1" noChangeArrowheads="1"/>
          </p:cNvSpPr>
          <p:nvPr>
            <p:ph type="ftr" sz="quarter" idx="11"/>
          </p:nvPr>
        </p:nvSpPr>
        <p:spPr>
          <a:xfrm>
            <a:off x="7065956" y="6475413"/>
            <a:ext cx="1477969" cy="184666"/>
          </a:xfrm>
          <a:ln/>
        </p:spPr>
        <p:txBody>
          <a:bodyPr/>
          <a:lstStyle>
            <a:lvl1pPr>
              <a:defRPr/>
            </a:lvl1pPr>
          </a:lstStyle>
          <a:p>
            <a:pPr>
              <a:defRPr/>
            </a:pPr>
            <a:r>
              <a:rPr lang="en-US" dirty="0" smtClean="0"/>
              <a:t>Nihar Jindal,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June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Nihar Jindal,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June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Nihar Jindal,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June 2014</a:t>
            </a:r>
            <a:endParaRPr lang="en-US"/>
          </a:p>
        </p:txBody>
      </p:sp>
      <p:sp>
        <p:nvSpPr>
          <p:cNvPr id="5" name="Footer Placeholder 4"/>
          <p:cNvSpPr>
            <a:spLocks noGrp="1"/>
          </p:cNvSpPr>
          <p:nvPr>
            <p:ph type="ftr" sz="quarter" idx="11"/>
          </p:nvPr>
        </p:nvSpPr>
        <p:spPr/>
        <p:txBody>
          <a:bodyPr/>
          <a:lstStyle/>
          <a:p>
            <a:r>
              <a:rPr lang="en-US" smtClean="0"/>
              <a:t>Nihar Jindal,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2370342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June 2014</a:t>
            </a:r>
            <a:endParaRPr lang="en-US"/>
          </a:p>
        </p:txBody>
      </p:sp>
      <p:sp>
        <p:nvSpPr>
          <p:cNvPr id="5" name="Footer Placeholder 4"/>
          <p:cNvSpPr>
            <a:spLocks noGrp="1"/>
          </p:cNvSpPr>
          <p:nvPr>
            <p:ph type="ftr" sz="quarter" idx="11"/>
          </p:nvPr>
        </p:nvSpPr>
        <p:spPr/>
        <p:txBody>
          <a:bodyPr/>
          <a:lstStyle/>
          <a:p>
            <a:r>
              <a:rPr lang="en-US" smtClean="0"/>
              <a:t>Nihar Jindal,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2991594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June 2014</a:t>
            </a:r>
            <a:endParaRPr lang="en-US"/>
          </a:p>
        </p:txBody>
      </p:sp>
      <p:sp>
        <p:nvSpPr>
          <p:cNvPr id="5" name="Footer Placeholder 4"/>
          <p:cNvSpPr>
            <a:spLocks noGrp="1"/>
          </p:cNvSpPr>
          <p:nvPr>
            <p:ph type="ftr" sz="quarter" idx="11"/>
          </p:nvPr>
        </p:nvSpPr>
        <p:spPr/>
        <p:txBody>
          <a:bodyPr/>
          <a:lstStyle/>
          <a:p>
            <a:r>
              <a:rPr lang="en-US" smtClean="0"/>
              <a:t>Nihar Jindal,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15587314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June 2014</a:t>
            </a:r>
            <a:endParaRPr lang="en-US"/>
          </a:p>
        </p:txBody>
      </p:sp>
      <p:sp>
        <p:nvSpPr>
          <p:cNvPr id="6" name="Footer Placeholder 5"/>
          <p:cNvSpPr>
            <a:spLocks noGrp="1"/>
          </p:cNvSpPr>
          <p:nvPr>
            <p:ph type="ftr" sz="quarter" idx="11"/>
          </p:nvPr>
        </p:nvSpPr>
        <p:spPr/>
        <p:txBody>
          <a:bodyPr/>
          <a:lstStyle/>
          <a:p>
            <a:r>
              <a:rPr lang="en-US" smtClean="0"/>
              <a:t>Nihar Jindal, Broadcom</a:t>
            </a:r>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42272733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June 2014</a:t>
            </a:r>
            <a:endParaRPr lang="en-US"/>
          </a:p>
        </p:txBody>
      </p:sp>
      <p:sp>
        <p:nvSpPr>
          <p:cNvPr id="8" name="Footer Placeholder 7"/>
          <p:cNvSpPr>
            <a:spLocks noGrp="1"/>
          </p:cNvSpPr>
          <p:nvPr>
            <p:ph type="ftr" sz="quarter" idx="11"/>
          </p:nvPr>
        </p:nvSpPr>
        <p:spPr/>
        <p:txBody>
          <a:bodyPr/>
          <a:lstStyle/>
          <a:p>
            <a:r>
              <a:rPr lang="en-US" smtClean="0"/>
              <a:t>Nihar Jindal, Broadcom</a:t>
            </a:r>
            <a:endParaRPr lang="en-US"/>
          </a:p>
        </p:txBody>
      </p:sp>
      <p:sp>
        <p:nvSpPr>
          <p:cNvPr id="9" name="Slide Number Placeholder 8"/>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7016053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June 2014</a:t>
            </a:r>
            <a:endParaRPr lang="en-US"/>
          </a:p>
        </p:txBody>
      </p:sp>
      <p:sp>
        <p:nvSpPr>
          <p:cNvPr id="4" name="Footer Placeholder 3"/>
          <p:cNvSpPr>
            <a:spLocks noGrp="1"/>
          </p:cNvSpPr>
          <p:nvPr>
            <p:ph type="ftr" sz="quarter" idx="11"/>
          </p:nvPr>
        </p:nvSpPr>
        <p:spPr/>
        <p:txBody>
          <a:bodyPr/>
          <a:lstStyle/>
          <a:p>
            <a:r>
              <a:rPr lang="en-US" smtClean="0"/>
              <a:t>Nihar Jindal, Broadcom</a:t>
            </a:r>
            <a:endParaRPr lang="en-US"/>
          </a:p>
        </p:txBody>
      </p:sp>
      <p:sp>
        <p:nvSpPr>
          <p:cNvPr id="5" name="Slide Number Placeholder 4"/>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850551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June 2014</a:t>
            </a:r>
            <a:endParaRPr lang="en-US"/>
          </a:p>
        </p:txBody>
      </p:sp>
      <p:sp>
        <p:nvSpPr>
          <p:cNvPr id="3" name="Footer Placeholder 2"/>
          <p:cNvSpPr>
            <a:spLocks noGrp="1"/>
          </p:cNvSpPr>
          <p:nvPr>
            <p:ph type="ftr" sz="quarter" idx="11"/>
          </p:nvPr>
        </p:nvSpPr>
        <p:spPr/>
        <p:txBody>
          <a:bodyPr/>
          <a:lstStyle/>
          <a:p>
            <a:r>
              <a:rPr lang="en-US" smtClean="0"/>
              <a:t>Nihar Jindal, Broadcom</a:t>
            </a:r>
            <a:endParaRPr lang="en-US"/>
          </a:p>
        </p:txBody>
      </p:sp>
      <p:sp>
        <p:nvSpPr>
          <p:cNvPr id="4" name="Slide Number Placeholder 3"/>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30738794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June 2014</a:t>
            </a:r>
            <a:endParaRPr lang="en-US"/>
          </a:p>
        </p:txBody>
      </p:sp>
      <p:sp>
        <p:nvSpPr>
          <p:cNvPr id="6" name="Footer Placeholder 5"/>
          <p:cNvSpPr>
            <a:spLocks noGrp="1"/>
          </p:cNvSpPr>
          <p:nvPr>
            <p:ph type="ftr" sz="quarter" idx="11"/>
          </p:nvPr>
        </p:nvSpPr>
        <p:spPr/>
        <p:txBody>
          <a:bodyPr/>
          <a:lstStyle/>
          <a:p>
            <a:r>
              <a:rPr lang="en-US" smtClean="0"/>
              <a:t>Nihar Jindal, Broadcom</a:t>
            </a:r>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4092689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r>
              <a:rPr lang="en-US" smtClean="0"/>
              <a:t>June 2014</a:t>
            </a:r>
            <a:endParaRPr lang="en-US" dirty="0"/>
          </a:p>
        </p:txBody>
      </p:sp>
      <p:sp>
        <p:nvSpPr>
          <p:cNvPr id="8" name="Footer Placeholder 7"/>
          <p:cNvSpPr>
            <a:spLocks noGrp="1"/>
          </p:cNvSpPr>
          <p:nvPr>
            <p:ph type="ftr" sz="quarter" idx="11"/>
          </p:nvPr>
        </p:nvSpPr>
        <p:spPr>
          <a:xfrm>
            <a:off x="7065956" y="6475413"/>
            <a:ext cx="1477969" cy="184666"/>
          </a:xfrm>
        </p:spPr>
        <p:txBody>
          <a:bodyPr/>
          <a:lstStyle/>
          <a:p>
            <a:pPr>
              <a:defRPr/>
            </a:pPr>
            <a:r>
              <a:rPr lang="en-US" dirty="0" smtClean="0"/>
              <a:t>Nihar Jindal, Broadcom</a:t>
            </a:r>
            <a:endParaRPr lang="en-US" dirty="0"/>
          </a:p>
        </p:txBody>
      </p:sp>
      <p:sp>
        <p:nvSpPr>
          <p:cNvPr id="9" name="Slide Number Placeholder 8"/>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June 2014</a:t>
            </a:r>
            <a:endParaRPr lang="en-US"/>
          </a:p>
        </p:txBody>
      </p:sp>
      <p:sp>
        <p:nvSpPr>
          <p:cNvPr id="6" name="Footer Placeholder 5"/>
          <p:cNvSpPr>
            <a:spLocks noGrp="1"/>
          </p:cNvSpPr>
          <p:nvPr>
            <p:ph type="ftr" sz="quarter" idx="11"/>
          </p:nvPr>
        </p:nvSpPr>
        <p:spPr/>
        <p:txBody>
          <a:bodyPr/>
          <a:lstStyle/>
          <a:p>
            <a:r>
              <a:rPr lang="en-US" smtClean="0"/>
              <a:t>Nihar Jindal, Broadcom</a:t>
            </a:r>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5432824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June 2014</a:t>
            </a:r>
            <a:endParaRPr lang="en-US"/>
          </a:p>
        </p:txBody>
      </p:sp>
      <p:sp>
        <p:nvSpPr>
          <p:cNvPr id="5" name="Footer Placeholder 4"/>
          <p:cNvSpPr>
            <a:spLocks noGrp="1"/>
          </p:cNvSpPr>
          <p:nvPr>
            <p:ph type="ftr" sz="quarter" idx="11"/>
          </p:nvPr>
        </p:nvSpPr>
        <p:spPr/>
        <p:txBody>
          <a:bodyPr/>
          <a:lstStyle/>
          <a:p>
            <a:r>
              <a:rPr lang="en-US" smtClean="0"/>
              <a:t>Nihar Jindal,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8777508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June 2014</a:t>
            </a:r>
            <a:endParaRPr lang="en-US"/>
          </a:p>
        </p:txBody>
      </p:sp>
      <p:sp>
        <p:nvSpPr>
          <p:cNvPr id="5" name="Footer Placeholder 4"/>
          <p:cNvSpPr>
            <a:spLocks noGrp="1"/>
          </p:cNvSpPr>
          <p:nvPr>
            <p:ph type="ftr" sz="quarter" idx="11"/>
          </p:nvPr>
        </p:nvSpPr>
        <p:spPr/>
        <p:txBody>
          <a:bodyPr/>
          <a:lstStyle/>
          <a:p>
            <a:r>
              <a:rPr lang="en-US" smtClean="0"/>
              <a:t>Nihar Jindal,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1370156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June 2014</a:t>
            </a:r>
            <a:endParaRPr lang="en-US"/>
          </a:p>
        </p:txBody>
      </p:sp>
      <p:sp>
        <p:nvSpPr>
          <p:cNvPr id="5" name="Rectangle 5"/>
          <p:cNvSpPr>
            <a:spLocks noGrp="1" noChangeArrowheads="1"/>
          </p:cNvSpPr>
          <p:nvPr>
            <p:ph type="ftr" sz="quarter" idx="11"/>
          </p:nvPr>
        </p:nvSpPr>
        <p:spPr>
          <a:xfrm>
            <a:off x="7065956" y="6475413"/>
            <a:ext cx="1477969" cy="184666"/>
          </a:xfrm>
          <a:ln/>
        </p:spPr>
        <p:txBody>
          <a:bodyPr/>
          <a:lstStyle>
            <a:lvl1pPr>
              <a:defRPr/>
            </a:lvl1pPr>
          </a:lstStyle>
          <a:p>
            <a:pPr>
              <a:defRPr/>
            </a:pPr>
            <a:r>
              <a:rPr lang="en-US" dirty="0" smtClean="0"/>
              <a:t>Nihar Jindal,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June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Nihar Jindal,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June 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Nihar Jindal, Broadcom</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June 2014</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Nihar Jindal, Broadcom</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June 2014</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Nihar Jindal, Broadcom</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June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Nihar Jindal,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June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Nihar Jindal,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June 2014</a:t>
            </a:r>
            <a:endParaRPr lang="en-US" dirty="0"/>
          </a:p>
        </p:txBody>
      </p:sp>
      <p:sp>
        <p:nvSpPr>
          <p:cNvPr id="1029" name="Rectangle 5"/>
          <p:cNvSpPr>
            <a:spLocks noGrp="1" noChangeArrowheads="1"/>
          </p:cNvSpPr>
          <p:nvPr>
            <p:ph type="ftr" sz="quarter" idx="3"/>
          </p:nvPr>
        </p:nvSpPr>
        <p:spPr bwMode="auto">
          <a:xfrm>
            <a:off x="7065956" y="6475413"/>
            <a:ext cx="14779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Nihar Jindal, Broadcom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802.11-14/0799r1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June 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Nihar Jindal, Broadcom</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9B8102-1C59-4682-B359-B7C4630A8D0F}" type="slidenum">
              <a:rPr lang="en-US" smtClean="0"/>
              <a:t>‹#›</a:t>
            </a:fld>
            <a:endParaRPr lang="en-US"/>
          </a:p>
        </p:txBody>
      </p:sp>
    </p:spTree>
    <p:extLst>
      <p:ext uri="{BB962C8B-B14F-4D97-AF65-F5344CB8AC3E}">
        <p14:creationId xmlns:p14="http://schemas.microsoft.com/office/powerpoint/2010/main" val="29917689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smtClean="0"/>
              <a:t>June 2014</a:t>
            </a:r>
            <a:endParaRPr lang="en-US" dirty="0"/>
          </a:p>
        </p:txBody>
      </p:sp>
      <p:sp>
        <p:nvSpPr>
          <p:cNvPr id="1028" name="Footer Placeholder 4"/>
          <p:cNvSpPr>
            <a:spLocks noGrp="1"/>
          </p:cNvSpPr>
          <p:nvPr>
            <p:ph type="ftr" sz="quarter" idx="11"/>
          </p:nvPr>
        </p:nvSpPr>
        <p:spPr>
          <a:xfrm>
            <a:off x="7065956" y="6475413"/>
            <a:ext cx="1477969" cy="184666"/>
          </a:xfrm>
        </p:spPr>
        <p:txBody>
          <a:bodyPr/>
          <a:lstStyle/>
          <a:p>
            <a:pPr>
              <a:defRPr/>
            </a:pPr>
            <a:r>
              <a:rPr lang="en-US" smtClean="0"/>
              <a:t>Nihar Jindal,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sz="2800" dirty="0" smtClean="0"/>
              <a:t>Modifications to Simulation Scenarios and Calibration Process</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2014-07-01</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2227416426"/>
              </p:ext>
            </p:extLst>
          </p:nvPr>
        </p:nvGraphicFramePr>
        <p:xfrm>
          <a:off x="1604963" y="2519363"/>
          <a:ext cx="6656387" cy="3829050"/>
        </p:xfrm>
        <a:graphic>
          <a:graphicData uri="http://schemas.openxmlformats.org/presentationml/2006/ole">
            <mc:AlternateContent xmlns:mc="http://schemas.openxmlformats.org/markup-compatibility/2006">
              <mc:Choice xmlns:v="urn:schemas-microsoft-com:vml" Requires="v">
                <p:oleObj spid="_x0000_s2054" name="Document" r:id="rId4" imgW="9564533" imgH="5495400" progId="Word.Document.8">
                  <p:embed/>
                </p:oleObj>
              </mc:Choice>
              <mc:Fallback>
                <p:oleObj name="Document" r:id="rId4" imgW="9564533" imgH="5495400" progId="Word.Document.8">
                  <p:embed/>
                  <p:pic>
                    <p:nvPicPr>
                      <p:cNvPr id="0" name="Object 3"/>
                      <p:cNvPicPr>
                        <a:picLocks noChangeAspect="1" noChangeArrowheads="1"/>
                      </p:cNvPicPr>
                      <p:nvPr/>
                    </p:nvPicPr>
                    <p:blipFill>
                      <a:blip r:embed="rId5"/>
                      <a:srcRect/>
                      <a:stretch>
                        <a:fillRect/>
                      </a:stretch>
                    </p:blipFill>
                    <p:spPr bwMode="auto">
                      <a:xfrm>
                        <a:off x="1604963" y="2519363"/>
                        <a:ext cx="6656387" cy="382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Slide Number Placeholder 2"/>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dropping for scenarios 3 and 4, with reuse 1</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Process for dropping STAs not precisely described for scenarios 3 and 4</a:t>
            </a:r>
          </a:p>
          <a:p>
            <a:pPr lvl="1"/>
            <a:r>
              <a:rPr lang="en-US" dirty="0" smtClean="0"/>
              <a:t>RSSI-based association means STAs do not necessarily associate to closest AP</a:t>
            </a:r>
          </a:p>
          <a:p>
            <a:r>
              <a:rPr lang="en-US" dirty="0" smtClean="0"/>
              <a:t>Option 1: Get exact # of associated STAs per AP</a:t>
            </a:r>
          </a:p>
          <a:p>
            <a:pPr lvl="1"/>
            <a:r>
              <a:rPr lang="en-US" dirty="0" smtClean="0"/>
              <a:t>Drop STA randomly in 19 cell area and do RSSI based association</a:t>
            </a:r>
          </a:p>
          <a:p>
            <a:pPr lvl="2"/>
            <a:r>
              <a:rPr lang="en-US" dirty="0" smtClean="0"/>
              <a:t>If associated AP already has specified # of STAs, then throw away STA; else associate to that AP</a:t>
            </a:r>
          </a:p>
          <a:p>
            <a:pPr lvl="1"/>
            <a:r>
              <a:rPr lang="en-US" dirty="0" smtClean="0"/>
              <a:t>Repeat until every AP has correct # of STAs</a:t>
            </a:r>
            <a:endParaRPr lang="en-US" dirty="0"/>
          </a:p>
          <a:p>
            <a:r>
              <a:rPr lang="en-US" dirty="0" smtClean="0"/>
              <a:t>Option 2: Variable # of associated STAs per AP, with average # equal to value in scenario document</a:t>
            </a:r>
          </a:p>
          <a:p>
            <a:pPr lvl="1"/>
            <a:r>
              <a:rPr lang="en-US" dirty="0" smtClean="0"/>
              <a:t>Drop all STAs in 19 cell area, and do RSSI based association per STA</a:t>
            </a:r>
          </a:p>
          <a:p>
            <a:pPr lvl="1"/>
            <a:r>
              <a:rPr lang="en-US" dirty="0" smtClean="0"/>
              <a:t>Each AP can have different # of associated STAs</a:t>
            </a:r>
            <a:endParaRPr lang="en-US" dirty="0"/>
          </a:p>
          <a:p>
            <a:r>
              <a:rPr lang="en-US" dirty="0" smtClean="0"/>
              <a:t>Found that option 2 can lead to large variability in terms of # of STAs per AP</a:t>
            </a:r>
          </a:p>
          <a:p>
            <a:pPr lvl="1"/>
            <a:r>
              <a:rPr lang="en-US" dirty="0" smtClean="0"/>
              <a:t>Will likely require large # of drops in order to get different simulation results to match</a:t>
            </a:r>
          </a:p>
          <a:p>
            <a:pPr lvl="1"/>
            <a:r>
              <a:rPr lang="en-US" dirty="0" smtClean="0"/>
              <a:t>Distribution of RX power to associated AP same with either option 1 or 2</a:t>
            </a:r>
          </a:p>
          <a:p>
            <a:pPr lvl="1"/>
            <a:endParaRPr lang="en-US" dirty="0" smtClean="0"/>
          </a:p>
          <a:p>
            <a:r>
              <a:rPr lang="en-US" dirty="0" smtClean="0"/>
              <a:t>Proposal:</a:t>
            </a:r>
          </a:p>
          <a:p>
            <a:pPr lvl="1"/>
            <a:r>
              <a:rPr lang="en-US" dirty="0" smtClean="0"/>
              <a:t>Adopt option 1 for scenarios 3 and 4</a:t>
            </a:r>
            <a:endParaRPr lang="en-US" dirty="0"/>
          </a:p>
          <a:p>
            <a:pPr lvl="1"/>
            <a:r>
              <a:rPr lang="en-US" dirty="0" smtClean="0"/>
              <a:t>RSSI association performed based on distance-based path loss + loss + shadowing + antenna gain, but not on multipath</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10</a:t>
            </a:fld>
            <a:endParaRPr lang="en-US"/>
          </a:p>
        </p:txBody>
      </p:sp>
    </p:spTree>
    <p:extLst>
      <p:ext uri="{BB962C8B-B14F-4D97-AF65-F5344CB8AC3E}">
        <p14:creationId xmlns:p14="http://schemas.microsoft.com/office/powerpoint/2010/main" val="13795388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User dropping </a:t>
            </a:r>
            <a:r>
              <a:rPr lang="en-US" dirty="0" smtClean="0"/>
              <a:t>for scenario 3, reuse3</a:t>
            </a:r>
            <a:endParaRPr lang="en-US" dirty="0"/>
          </a:p>
        </p:txBody>
      </p:sp>
      <p:sp>
        <p:nvSpPr>
          <p:cNvPr id="3" name="Content Placeholder 2"/>
          <p:cNvSpPr>
            <a:spLocks noGrp="1"/>
          </p:cNvSpPr>
          <p:nvPr>
            <p:ph idx="1"/>
          </p:nvPr>
        </p:nvSpPr>
        <p:spPr>
          <a:xfrm>
            <a:off x="254995" y="1876438"/>
            <a:ext cx="8497879" cy="4352216"/>
          </a:xfrm>
        </p:spPr>
        <p:txBody>
          <a:bodyPr>
            <a:normAutofit fontScale="92500" lnSpcReduction="20000"/>
          </a:bodyPr>
          <a:lstStyle/>
          <a:p>
            <a:r>
              <a:rPr lang="en-US" dirty="0" smtClean="0"/>
              <a:t>Two options for dropping STAs in reuse 3 version                          of scenario 3:</a:t>
            </a:r>
          </a:p>
          <a:p>
            <a:pPr lvl="1"/>
            <a:r>
              <a:rPr lang="en-US" dirty="0" smtClean="0"/>
              <a:t>Option 1: drop STAs in full 61 cell area, perform                                       RSSI-based association to one of 61 AP’s, only keep                                STAs that associate to one of 19 reuse3 cells.  Repeat                              process until have desired # of STAs per 19 reuse3 cells.</a:t>
            </a:r>
          </a:p>
          <a:p>
            <a:pPr lvl="1"/>
            <a:r>
              <a:rPr lang="en-US" dirty="0" smtClean="0"/>
              <a:t>Option 2: drop STAs uniformly in 19 reuse3 </a:t>
            </a:r>
            <a:r>
              <a:rPr lang="en-US" dirty="0"/>
              <a:t>cells, </a:t>
            </a:r>
            <a:r>
              <a:rPr lang="en-US" dirty="0" smtClean="0"/>
              <a:t>perform </a:t>
            </a:r>
            <a:r>
              <a:rPr lang="en-US" dirty="0"/>
              <a:t>RSSI-based association to one of </a:t>
            </a:r>
            <a:r>
              <a:rPr lang="en-US" dirty="0" smtClean="0"/>
              <a:t>19 reuse 3 AP’s.  </a:t>
            </a:r>
            <a:r>
              <a:rPr lang="en-US" dirty="0"/>
              <a:t>Repeat process until have desired # of STAs per 19 reuse3 cells</a:t>
            </a:r>
            <a:r>
              <a:rPr lang="en-US" dirty="0" smtClean="0"/>
              <a:t>.</a:t>
            </a:r>
            <a:endParaRPr lang="en-US" dirty="0"/>
          </a:p>
          <a:p>
            <a:r>
              <a:rPr lang="en-US" dirty="0" smtClean="0"/>
              <a:t>Option 1 is consistent with an actual reuse3 deployment in which STA associates to any AP.</a:t>
            </a:r>
          </a:p>
          <a:p>
            <a:pPr lvl="1"/>
            <a:r>
              <a:rPr lang="en-US" dirty="0" smtClean="0"/>
              <a:t>Investigation showed that using option 2 rather than option 1 changes distribution of RX power and STA locations</a:t>
            </a:r>
          </a:p>
          <a:p>
            <a:pPr lvl="1"/>
            <a:endParaRPr lang="en-US" dirty="0" smtClean="0"/>
          </a:p>
          <a:p>
            <a:r>
              <a:rPr lang="en-US" dirty="0" smtClean="0"/>
              <a:t>Proposal: Adopt option 1 for reuse 3 version of scenario 3</a:t>
            </a:r>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11</a:t>
            </a:fld>
            <a:endParaRPr lang="en-US"/>
          </a:p>
        </p:txBody>
      </p:sp>
      <p:grpSp>
        <p:nvGrpSpPr>
          <p:cNvPr id="7" name="Groupe 49"/>
          <p:cNvGrpSpPr>
            <a:grpSpLocks/>
          </p:cNvGrpSpPr>
          <p:nvPr/>
        </p:nvGrpSpPr>
        <p:grpSpPr bwMode="auto">
          <a:xfrm>
            <a:off x="6987029" y="1561644"/>
            <a:ext cx="1954410" cy="1704962"/>
            <a:chOff x="21388" y="26369"/>
            <a:chExt cx="34110" cy="28567"/>
          </a:xfrm>
        </p:grpSpPr>
        <p:sp>
          <p:nvSpPr>
            <p:cNvPr id="8" name="Hexagone 3"/>
            <p:cNvSpPr>
              <a:spLocks noChangeArrowheads="1"/>
            </p:cNvSpPr>
            <p:nvPr/>
          </p:nvSpPr>
          <p:spPr bwMode="auto">
            <a:xfrm>
              <a:off x="43039" y="38517"/>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9" name="Hexagone 4"/>
            <p:cNvSpPr>
              <a:spLocks noChangeArrowheads="1"/>
            </p:cNvSpPr>
            <p:nvPr/>
          </p:nvSpPr>
          <p:spPr bwMode="auto">
            <a:xfrm>
              <a:off x="39365" y="32756"/>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10" name="Hexagone 5"/>
            <p:cNvSpPr>
              <a:spLocks noChangeArrowheads="1"/>
            </p:cNvSpPr>
            <p:nvPr/>
          </p:nvSpPr>
          <p:spPr bwMode="auto">
            <a:xfrm>
              <a:off x="39365" y="44644"/>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11" name="Hexagone 6"/>
            <p:cNvSpPr>
              <a:spLocks noChangeArrowheads="1"/>
            </p:cNvSpPr>
            <p:nvPr/>
          </p:nvSpPr>
          <p:spPr bwMode="auto">
            <a:xfrm>
              <a:off x="32111" y="44644"/>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12" name="Hexagone 7"/>
            <p:cNvSpPr>
              <a:spLocks noChangeArrowheads="1"/>
            </p:cNvSpPr>
            <p:nvPr/>
          </p:nvSpPr>
          <p:spPr bwMode="auto">
            <a:xfrm>
              <a:off x="35863" y="38517"/>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13" name="Hexagone 8"/>
            <p:cNvSpPr>
              <a:spLocks noChangeArrowheads="1"/>
            </p:cNvSpPr>
            <p:nvPr/>
          </p:nvSpPr>
          <p:spPr bwMode="auto">
            <a:xfrm>
              <a:off x="28438" y="38517"/>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14" name="Hexagone 9"/>
            <p:cNvSpPr>
              <a:spLocks noChangeArrowheads="1"/>
            </p:cNvSpPr>
            <p:nvPr/>
          </p:nvSpPr>
          <p:spPr bwMode="auto">
            <a:xfrm>
              <a:off x="32111" y="32756"/>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15" name="Hexagone 16"/>
            <p:cNvSpPr>
              <a:spLocks noChangeArrowheads="1"/>
            </p:cNvSpPr>
            <p:nvPr/>
          </p:nvSpPr>
          <p:spPr bwMode="auto">
            <a:xfrm>
              <a:off x="28438" y="50851"/>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16" name="Hexagone 17"/>
            <p:cNvSpPr>
              <a:spLocks noChangeArrowheads="1"/>
            </p:cNvSpPr>
            <p:nvPr/>
          </p:nvSpPr>
          <p:spPr bwMode="auto">
            <a:xfrm>
              <a:off x="42839" y="50851"/>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17" name="Hexagone 18"/>
            <p:cNvSpPr>
              <a:spLocks noChangeArrowheads="1"/>
            </p:cNvSpPr>
            <p:nvPr/>
          </p:nvSpPr>
          <p:spPr bwMode="auto">
            <a:xfrm>
              <a:off x="46590" y="44725"/>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18" name="Hexagone 19"/>
            <p:cNvSpPr>
              <a:spLocks noChangeArrowheads="1"/>
            </p:cNvSpPr>
            <p:nvPr/>
          </p:nvSpPr>
          <p:spPr bwMode="auto">
            <a:xfrm>
              <a:off x="35585" y="50851"/>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19" name="Hexagone 20"/>
            <p:cNvSpPr>
              <a:spLocks noChangeArrowheads="1"/>
            </p:cNvSpPr>
            <p:nvPr/>
          </p:nvSpPr>
          <p:spPr bwMode="auto">
            <a:xfrm>
              <a:off x="35638" y="26735"/>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dirty="0">
                  <a:solidFill>
                    <a:srgbClr val="FFFFFF"/>
                  </a:solidFill>
                  <a:effectLst/>
                  <a:latin typeface="Calibri"/>
                  <a:cs typeface="Times New Roman"/>
                </a:rPr>
                <a:t>BS</a:t>
              </a:r>
              <a:endParaRPr lang="en-US" sz="1200" dirty="0">
                <a:effectLst/>
                <a:latin typeface="Gulim"/>
                <a:cs typeface="Gulim"/>
              </a:endParaRPr>
            </a:p>
          </p:txBody>
        </p:sp>
        <p:sp>
          <p:nvSpPr>
            <p:cNvPr id="20" name="Hexagone 25"/>
            <p:cNvSpPr>
              <a:spLocks noChangeArrowheads="1"/>
            </p:cNvSpPr>
            <p:nvPr/>
          </p:nvSpPr>
          <p:spPr bwMode="auto">
            <a:xfrm>
              <a:off x="50760" y="38610"/>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21" name="Hexagone 27"/>
            <p:cNvSpPr>
              <a:spLocks noChangeArrowheads="1"/>
            </p:cNvSpPr>
            <p:nvPr/>
          </p:nvSpPr>
          <p:spPr bwMode="auto">
            <a:xfrm>
              <a:off x="24890" y="44371"/>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dirty="0">
                  <a:solidFill>
                    <a:srgbClr val="FFFFFF"/>
                  </a:solidFill>
                  <a:effectLst/>
                  <a:latin typeface="Calibri"/>
                  <a:cs typeface="Times New Roman"/>
                </a:rPr>
                <a:t>BSS</a:t>
              </a:r>
              <a:endParaRPr lang="en-US" sz="1200" dirty="0">
                <a:effectLst/>
                <a:latin typeface="Gulim"/>
                <a:cs typeface="Gulim"/>
              </a:endParaRPr>
            </a:p>
          </p:txBody>
        </p:sp>
        <p:sp>
          <p:nvSpPr>
            <p:cNvPr id="22" name="Hexagone 28"/>
            <p:cNvSpPr>
              <a:spLocks noChangeArrowheads="1"/>
            </p:cNvSpPr>
            <p:nvPr/>
          </p:nvSpPr>
          <p:spPr bwMode="auto">
            <a:xfrm>
              <a:off x="24837" y="32495"/>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23" name="Hexagone 29"/>
            <p:cNvSpPr>
              <a:spLocks noChangeArrowheads="1"/>
            </p:cNvSpPr>
            <p:nvPr/>
          </p:nvSpPr>
          <p:spPr bwMode="auto">
            <a:xfrm>
              <a:off x="21388" y="38244"/>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24" name="Hexagone 31"/>
            <p:cNvSpPr>
              <a:spLocks noChangeArrowheads="1"/>
            </p:cNvSpPr>
            <p:nvPr/>
          </p:nvSpPr>
          <p:spPr bwMode="auto">
            <a:xfrm>
              <a:off x="46513" y="32849"/>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25" name="Hexagone 36"/>
            <p:cNvSpPr>
              <a:spLocks noChangeArrowheads="1"/>
            </p:cNvSpPr>
            <p:nvPr/>
          </p:nvSpPr>
          <p:spPr bwMode="auto">
            <a:xfrm>
              <a:off x="28511" y="26369"/>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26" name="Hexagone 39"/>
            <p:cNvSpPr>
              <a:spLocks noChangeArrowheads="1"/>
            </p:cNvSpPr>
            <p:nvPr/>
          </p:nvSpPr>
          <p:spPr bwMode="auto">
            <a:xfrm>
              <a:off x="42839" y="26735"/>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grpSp>
    </p:spTree>
    <p:extLst>
      <p:ext uri="{BB962C8B-B14F-4D97-AF65-F5344CB8AC3E}">
        <p14:creationId xmlns:p14="http://schemas.microsoft.com/office/powerpoint/2010/main" val="28118685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Simulation Calibration Details</a:t>
            </a:r>
            <a:endParaRPr lang="en-US" dirty="0"/>
          </a:p>
        </p:txBody>
      </p:sp>
      <p:sp>
        <p:nvSpPr>
          <p:cNvPr id="3" name="Content Placeholder 2"/>
          <p:cNvSpPr>
            <a:spLocks noGrp="1"/>
          </p:cNvSpPr>
          <p:nvPr>
            <p:ph idx="1"/>
          </p:nvPr>
        </p:nvSpPr>
        <p:spPr>
          <a:xfrm>
            <a:off x="685800" y="1981200"/>
            <a:ext cx="7772400" cy="4343400"/>
          </a:xfrm>
        </p:spPr>
        <p:txBody>
          <a:bodyPr>
            <a:normAutofit fontScale="77500" lnSpcReduction="20000"/>
          </a:bodyPr>
          <a:lstStyle/>
          <a:p>
            <a:r>
              <a:rPr lang="en-US" dirty="0" smtClean="0"/>
              <a:t>Further detail on a few points regarding </a:t>
            </a:r>
            <a:r>
              <a:rPr lang="en-US" dirty="0"/>
              <a:t>System Simulation Calibration section of </a:t>
            </a:r>
            <a:r>
              <a:rPr lang="en-US" dirty="0" smtClean="0"/>
              <a:t>802.11-14/0571</a:t>
            </a:r>
          </a:p>
          <a:p>
            <a:endParaRPr lang="en-US" dirty="0"/>
          </a:p>
          <a:p>
            <a:r>
              <a:rPr lang="en-US" dirty="0" smtClean="0"/>
              <a:t>Proposal: All calibration simulations shall be conducted in the 5 GHz band with 80 MHz channels (channelization specified within each scenario)</a:t>
            </a:r>
          </a:p>
          <a:p>
            <a:r>
              <a:rPr lang="en-US" dirty="0" smtClean="0"/>
              <a:t>Proposal</a:t>
            </a:r>
            <a:r>
              <a:rPr lang="en-US" dirty="0"/>
              <a:t>: Clarify </a:t>
            </a:r>
            <a:r>
              <a:rPr lang="en-US" dirty="0" smtClean="0"/>
              <a:t>that </a:t>
            </a:r>
            <a:r>
              <a:rPr lang="en-US" dirty="0"/>
              <a:t>transmit power for Box 1 is the per-antenna </a:t>
            </a:r>
            <a:r>
              <a:rPr lang="en-US" dirty="0" smtClean="0"/>
              <a:t>power</a:t>
            </a:r>
            <a:endParaRPr lang="en-US" dirty="0"/>
          </a:p>
          <a:p>
            <a:pPr lvl="1"/>
            <a:r>
              <a:rPr lang="en-US" dirty="0" smtClean="0"/>
              <a:t>Box1 of system simulation calibration (in 571r2) is based on long-term path loss (distance-based path loss + shadowing + wall/floor/penetration loss), and should correspond to single antenna transmission by all devices</a:t>
            </a:r>
          </a:p>
          <a:p>
            <a:r>
              <a:rPr lang="en-US" dirty="0" smtClean="0"/>
              <a:t>Proposal: Specify CCA level of -70 </a:t>
            </a:r>
            <a:r>
              <a:rPr lang="en-US" dirty="0" err="1" smtClean="0"/>
              <a:t>dBm</a:t>
            </a:r>
            <a:r>
              <a:rPr lang="en-US" dirty="0" smtClean="0"/>
              <a:t> for Box 2, Test 3, and that CCA is measured across the entire bandwidth.</a:t>
            </a:r>
          </a:p>
          <a:p>
            <a:pPr lvl="1"/>
            <a:r>
              <a:rPr lang="en-US" dirty="0" smtClean="0"/>
              <a:t>Value chosen to provide an intermediate level of interference</a:t>
            </a:r>
          </a:p>
          <a:p>
            <a:r>
              <a:rPr lang="en-US" dirty="0" smtClean="0"/>
              <a:t>Proposal: Clarify that there is no notion of an un-associated STA (i.e., user that cannot bi-directionally sustain minimum MCS) for the purpose of calibration</a:t>
            </a:r>
            <a:endParaRPr lang="en-US" dirty="0"/>
          </a:p>
          <a:p>
            <a:endParaRPr lang="en-US" dirty="0" smtClean="0"/>
          </a:p>
          <a:p>
            <a:endParaRPr lang="en-US" dirty="0" smtClean="0"/>
          </a:p>
          <a:p>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12</a:t>
            </a:fld>
            <a:endParaRPr lang="en-US"/>
          </a:p>
        </p:txBody>
      </p:sp>
    </p:spTree>
    <p:extLst>
      <p:ext uri="{BB962C8B-B14F-4D97-AF65-F5344CB8AC3E}">
        <p14:creationId xmlns:p14="http://schemas.microsoft.com/office/powerpoint/2010/main" val="11715966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Proposed Changes</a:t>
            </a:r>
            <a:endParaRPr lang="en-US" dirty="0"/>
          </a:p>
        </p:txBody>
      </p:sp>
      <p:sp>
        <p:nvSpPr>
          <p:cNvPr id="3" name="Content Placeholder 2"/>
          <p:cNvSpPr>
            <a:spLocks noGrp="1"/>
          </p:cNvSpPr>
          <p:nvPr>
            <p:ph idx="1"/>
          </p:nvPr>
        </p:nvSpPr>
        <p:spPr>
          <a:xfrm>
            <a:off x="685800" y="1676400"/>
            <a:ext cx="7772400" cy="4724400"/>
          </a:xfrm>
        </p:spPr>
        <p:txBody>
          <a:bodyPr>
            <a:normAutofit fontScale="47500" lnSpcReduction="20000"/>
          </a:bodyPr>
          <a:lstStyle/>
          <a:p>
            <a:r>
              <a:rPr lang="en-US" dirty="0" smtClean="0"/>
              <a:t>Antenna </a:t>
            </a:r>
            <a:r>
              <a:rPr lang="en-US" dirty="0"/>
              <a:t>gains </a:t>
            </a:r>
            <a:r>
              <a:rPr lang="en-US" dirty="0" smtClean="0"/>
              <a:t> for all scenarios: +</a:t>
            </a:r>
            <a:r>
              <a:rPr lang="en-US" dirty="0"/>
              <a:t>0 </a:t>
            </a:r>
            <a:r>
              <a:rPr lang="en-US" dirty="0" err="1"/>
              <a:t>dBi</a:t>
            </a:r>
            <a:r>
              <a:rPr lang="en-US" dirty="0"/>
              <a:t> for AP’s and -2 </a:t>
            </a:r>
            <a:r>
              <a:rPr lang="en-US" dirty="0" err="1"/>
              <a:t>dBi</a:t>
            </a:r>
            <a:r>
              <a:rPr lang="en-US" dirty="0"/>
              <a:t> for </a:t>
            </a:r>
            <a:r>
              <a:rPr lang="en-US" dirty="0" smtClean="0"/>
              <a:t>STAs</a:t>
            </a:r>
            <a:endParaRPr lang="en-US" dirty="0"/>
          </a:p>
          <a:p>
            <a:r>
              <a:rPr lang="en-US" dirty="0" smtClean="0"/>
              <a:t>TX power levels for all scenarios: 15 </a:t>
            </a:r>
            <a:r>
              <a:rPr lang="en-US" dirty="0" err="1"/>
              <a:t>dBm</a:t>
            </a:r>
            <a:r>
              <a:rPr lang="en-US" dirty="0"/>
              <a:t> per STA antenna and 20 </a:t>
            </a:r>
            <a:r>
              <a:rPr lang="en-US" dirty="0" err="1"/>
              <a:t>dBm</a:t>
            </a:r>
            <a:r>
              <a:rPr lang="en-US" dirty="0"/>
              <a:t> per AP </a:t>
            </a:r>
            <a:r>
              <a:rPr lang="en-US" dirty="0" smtClean="0"/>
              <a:t>antenna</a:t>
            </a:r>
          </a:p>
          <a:p>
            <a:r>
              <a:rPr lang="en-US" dirty="0" smtClean="0"/>
              <a:t>Carrier frequency used in path loss formulas: 2.4e9 </a:t>
            </a:r>
            <a:r>
              <a:rPr lang="en-US" dirty="0"/>
              <a:t>for all channels within the 2.4G </a:t>
            </a:r>
            <a:r>
              <a:rPr lang="en-US" dirty="0" smtClean="0"/>
              <a:t>band, 5e9 </a:t>
            </a:r>
            <a:r>
              <a:rPr lang="en-US" dirty="0"/>
              <a:t>for all channels within the 5G </a:t>
            </a:r>
            <a:r>
              <a:rPr lang="en-US" dirty="0" smtClean="0"/>
              <a:t>band</a:t>
            </a:r>
            <a:endParaRPr lang="en-US" dirty="0"/>
          </a:p>
          <a:p>
            <a:r>
              <a:rPr lang="en-US" dirty="0" smtClean="0"/>
              <a:t># Walls for Scenarios 1 and 2  = # </a:t>
            </a:r>
            <a:r>
              <a:rPr lang="en-US" dirty="0"/>
              <a:t>of walls in the x-direction plus # of walls in the y-direction</a:t>
            </a:r>
          </a:p>
          <a:p>
            <a:r>
              <a:rPr lang="en-US" dirty="0" smtClean="0"/>
              <a:t>Scenario </a:t>
            </a:r>
            <a:r>
              <a:rPr lang="en-US" dirty="0" smtClean="0"/>
              <a:t>2 channel model</a:t>
            </a:r>
            <a:endParaRPr lang="en-US" dirty="0"/>
          </a:p>
          <a:p>
            <a:pPr lvl="1"/>
            <a:r>
              <a:rPr lang="en-US" dirty="0"/>
              <a:t>11nD path loss model (exponent of 2 up to breakpoint distance of 10m, exponent of 3.5 beyond), with 7 dB per office wall</a:t>
            </a:r>
          </a:p>
          <a:p>
            <a:pPr lvl="1"/>
            <a:r>
              <a:rPr lang="en-US" dirty="0"/>
              <a:t>11nD NLOS multipath model for all links, with </a:t>
            </a:r>
            <a:r>
              <a:rPr lang="en-US" dirty="0" err="1"/>
              <a:t>iid</a:t>
            </a:r>
            <a:r>
              <a:rPr lang="en-US" dirty="0"/>
              <a:t> log-normal shadowing (5 dB standard deviation) per link</a:t>
            </a:r>
          </a:p>
          <a:p>
            <a:r>
              <a:rPr lang="en-US" dirty="0" smtClean="0"/>
              <a:t>Scenario 3 channel model</a:t>
            </a:r>
            <a:endParaRPr lang="en-US" dirty="0"/>
          </a:p>
          <a:p>
            <a:pPr lvl="1"/>
            <a:r>
              <a:rPr lang="en-US" dirty="0"/>
              <a:t>11nD path loss model (exponent of 2 up to breakpoint distance of 10m, exponent of 3.5 beyond)</a:t>
            </a:r>
          </a:p>
          <a:p>
            <a:pPr lvl="1"/>
            <a:r>
              <a:rPr lang="en-US" dirty="0"/>
              <a:t>11nD NLOS multipath model for all links, with </a:t>
            </a:r>
            <a:r>
              <a:rPr lang="en-US" dirty="0" err="1"/>
              <a:t>iid</a:t>
            </a:r>
            <a:r>
              <a:rPr lang="en-US" dirty="0"/>
              <a:t> log-normal shadowing (5 dB standard deviation) per link</a:t>
            </a:r>
          </a:p>
          <a:p>
            <a:r>
              <a:rPr lang="en-US" dirty="0" smtClean="0"/>
              <a:t>Remove minimum </a:t>
            </a:r>
            <a:r>
              <a:rPr lang="en-US" dirty="0"/>
              <a:t>x-y distance of 1 meter from scenario 3, and </a:t>
            </a:r>
            <a:r>
              <a:rPr lang="en-US" dirty="0" smtClean="0"/>
              <a:t>for all scenarios distance-based </a:t>
            </a:r>
            <a:r>
              <a:rPr lang="en-US" dirty="0"/>
              <a:t>path loss </a:t>
            </a:r>
            <a:r>
              <a:rPr lang="en-US" dirty="0" smtClean="0"/>
              <a:t>evaluated </a:t>
            </a:r>
            <a:r>
              <a:rPr lang="en-US" dirty="0"/>
              <a:t>based on the maximum of 1 meter and the actual 3-D distance?</a:t>
            </a:r>
          </a:p>
          <a:p>
            <a:r>
              <a:rPr lang="en-US" dirty="0" smtClean="0"/>
              <a:t>STA </a:t>
            </a:r>
            <a:r>
              <a:rPr lang="en-US" dirty="0"/>
              <a:t>dropping process for scenarios 3 and 4 with reuse </a:t>
            </a:r>
            <a:r>
              <a:rPr lang="en-US" dirty="0" smtClean="0"/>
              <a:t>1</a:t>
            </a:r>
            <a:endParaRPr lang="en-US" dirty="0"/>
          </a:p>
          <a:p>
            <a:pPr lvl="1"/>
            <a:r>
              <a:rPr lang="en-US" dirty="0"/>
              <a:t>Drop STA randomly in 19 cell area and do RSSI based association (RSSI association performed based on distance-based path loss + loss + shadowing + antenna gain, but not on multipath)</a:t>
            </a:r>
          </a:p>
          <a:p>
            <a:pPr lvl="2"/>
            <a:r>
              <a:rPr lang="en-US" dirty="0"/>
              <a:t>If associated AP already has specified # of STAs, then throw away STA; else associate to that AP</a:t>
            </a:r>
          </a:p>
          <a:p>
            <a:pPr lvl="1"/>
            <a:r>
              <a:rPr lang="en-US" dirty="0"/>
              <a:t>Repeat until every AP has correct # of STAs</a:t>
            </a:r>
          </a:p>
          <a:p>
            <a:r>
              <a:rPr lang="en-US" dirty="0" smtClean="0"/>
              <a:t>STA </a:t>
            </a:r>
            <a:r>
              <a:rPr lang="en-US" dirty="0"/>
              <a:t>dropping process for scenarios 3 with reuse </a:t>
            </a:r>
            <a:r>
              <a:rPr lang="en-US" dirty="0" smtClean="0"/>
              <a:t>3</a:t>
            </a:r>
            <a:endParaRPr lang="en-US" dirty="0"/>
          </a:p>
          <a:p>
            <a:pPr lvl="1"/>
            <a:r>
              <a:rPr lang="en-US" dirty="0"/>
              <a:t>Drop STAs in full 61 cell area, perform RSSI-based association to one of 61 AP’s, only keep STAs that associate to one of 19 reuse3 cells which have fewer than the specified # of associated STAs.  Repeat process until have desired # of STAs per 19 reuse3 cells</a:t>
            </a:r>
            <a:r>
              <a:rPr lang="en-US" dirty="0" smtClean="0"/>
              <a:t>.</a:t>
            </a:r>
          </a:p>
          <a:p>
            <a:r>
              <a:rPr lang="en-US" dirty="0" smtClean="0"/>
              <a:t>Calibration process:</a:t>
            </a:r>
          </a:p>
          <a:p>
            <a:pPr lvl="1"/>
            <a:r>
              <a:rPr lang="en-US" dirty="0"/>
              <a:t>All calibration simulations </a:t>
            </a:r>
            <a:r>
              <a:rPr lang="en-US" dirty="0" smtClean="0"/>
              <a:t>in 5 </a:t>
            </a:r>
            <a:r>
              <a:rPr lang="en-US" dirty="0"/>
              <a:t>GHz band with 80 MHz </a:t>
            </a:r>
            <a:r>
              <a:rPr lang="en-US" dirty="0" smtClean="0"/>
              <a:t>channels</a:t>
            </a:r>
            <a:endParaRPr lang="en-US" dirty="0"/>
          </a:p>
          <a:p>
            <a:pPr lvl="1"/>
            <a:r>
              <a:rPr lang="en-US" dirty="0"/>
              <a:t>Add clarification that transmit power for Box 1 is the per-antenna power</a:t>
            </a:r>
          </a:p>
          <a:p>
            <a:pPr lvl="1"/>
            <a:r>
              <a:rPr lang="en-US" dirty="0"/>
              <a:t>For Box 2 test 3, use CCA level of -70 </a:t>
            </a:r>
            <a:r>
              <a:rPr lang="en-US" dirty="0" err="1"/>
              <a:t>dBm</a:t>
            </a:r>
            <a:r>
              <a:rPr lang="en-US" dirty="0"/>
              <a:t> with CCA measured across the entire bandwidth.</a:t>
            </a:r>
          </a:p>
          <a:p>
            <a:pPr lvl="1"/>
            <a:r>
              <a:rPr lang="en-US" dirty="0"/>
              <a:t>Add clarification that there is no notion of an un-associated STA </a:t>
            </a:r>
            <a:r>
              <a:rPr lang="en-US" dirty="0" smtClean="0"/>
              <a:t>for </a:t>
            </a:r>
            <a:r>
              <a:rPr lang="en-US" dirty="0"/>
              <a:t>the purpose of calibration</a:t>
            </a:r>
          </a:p>
          <a:p>
            <a:pPr lvl="1"/>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13</a:t>
            </a:fld>
            <a:endParaRPr lang="en-US"/>
          </a:p>
        </p:txBody>
      </p:sp>
    </p:spTree>
    <p:extLst>
      <p:ext uri="{BB962C8B-B14F-4D97-AF65-F5344CB8AC3E}">
        <p14:creationId xmlns:p14="http://schemas.microsoft.com/office/powerpoint/2010/main" val="11015458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normAutofit/>
          </a:bodyPr>
          <a:lstStyle/>
          <a:p>
            <a:r>
              <a:rPr lang="en-US" dirty="0" smtClean="0"/>
              <a:t>Do you agree to the changes specified in slides </a:t>
            </a:r>
            <a:r>
              <a:rPr lang="en-US" dirty="0" smtClean="0"/>
              <a:t>3-13?</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14</a:t>
            </a:fld>
            <a:endParaRPr lang="en-US"/>
          </a:p>
        </p:txBody>
      </p:sp>
    </p:spTree>
    <p:extLst>
      <p:ext uri="{BB962C8B-B14F-4D97-AF65-F5344CB8AC3E}">
        <p14:creationId xmlns:p14="http://schemas.microsoft.com/office/powerpoint/2010/main" val="29291973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Proposed changes to simulation scenario details</a:t>
            </a:r>
          </a:p>
          <a:p>
            <a:pPr lvl="1"/>
            <a:r>
              <a:rPr lang="en-US" dirty="0" smtClean="0"/>
              <a:t>Discussions surrounding PHY calibration process led to identification of some unspecified details, as well as parameters requiring modification</a:t>
            </a:r>
          </a:p>
        </p:txBody>
      </p:sp>
      <p:sp>
        <p:nvSpPr>
          <p:cNvPr id="4" name="Date Placeholder 3"/>
          <p:cNvSpPr>
            <a:spLocks noGrp="1"/>
          </p:cNvSpPr>
          <p:nvPr>
            <p:ph type="dt" sz="half" idx="10"/>
          </p:nvPr>
        </p:nvSpPr>
        <p:spPr>
          <a:xfrm>
            <a:off x="696913" y="332601"/>
            <a:ext cx="1528367" cy="276999"/>
          </a:xfrm>
        </p:spPr>
        <p:txBody>
          <a:bodyPr/>
          <a:lstStyle/>
          <a:p>
            <a:pPr>
              <a:defRPr/>
            </a:pPr>
            <a:r>
              <a:rPr lang="en-US" smtClean="0"/>
              <a:t>June 2014</a:t>
            </a:r>
            <a:endParaRPr lang="en-US" dirty="0"/>
          </a:p>
        </p:txBody>
      </p:sp>
      <p:sp>
        <p:nvSpPr>
          <p:cNvPr id="5" name="Footer Placeholder 4"/>
          <p:cNvSpPr>
            <a:spLocks noGrp="1"/>
          </p:cNvSpPr>
          <p:nvPr>
            <p:ph type="ftr" sz="quarter" idx="11"/>
          </p:nvPr>
        </p:nvSpPr>
        <p:spPr>
          <a:xfrm>
            <a:off x="7065956" y="6475413"/>
            <a:ext cx="1477969" cy="184666"/>
          </a:xfrm>
        </p:spPr>
        <p:txBody>
          <a:bodyPr/>
          <a:lstStyle/>
          <a:p>
            <a:pPr>
              <a:defRPr/>
            </a:pPr>
            <a:r>
              <a:rPr lang="en-US" smtClean="0"/>
              <a:t>Nihar Jindal,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9287454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Antenna Gains</a:t>
            </a:r>
            <a:endParaRPr lang="en-US" dirty="0"/>
          </a:p>
        </p:txBody>
      </p:sp>
      <p:sp>
        <p:nvSpPr>
          <p:cNvPr id="3" name="Content Placeholder 2"/>
          <p:cNvSpPr>
            <a:spLocks noGrp="1"/>
          </p:cNvSpPr>
          <p:nvPr>
            <p:ph idx="1"/>
          </p:nvPr>
        </p:nvSpPr>
        <p:spPr/>
        <p:txBody>
          <a:bodyPr>
            <a:normAutofit/>
          </a:bodyPr>
          <a:lstStyle/>
          <a:p>
            <a:r>
              <a:rPr lang="en-US" dirty="0" smtClean="0"/>
              <a:t>Current antenna gains are +2 </a:t>
            </a:r>
            <a:r>
              <a:rPr lang="en-US" dirty="0" err="1" smtClean="0"/>
              <a:t>dBi</a:t>
            </a:r>
            <a:r>
              <a:rPr lang="en-US" dirty="0" smtClean="0"/>
              <a:t> for AP and -4 </a:t>
            </a:r>
            <a:r>
              <a:rPr lang="en-US" dirty="0" err="1" smtClean="0"/>
              <a:t>dBi</a:t>
            </a:r>
            <a:r>
              <a:rPr lang="en-US" dirty="0" smtClean="0"/>
              <a:t> for STA</a:t>
            </a:r>
          </a:p>
          <a:p>
            <a:pPr lvl="1"/>
            <a:r>
              <a:rPr lang="en-US" dirty="0" smtClean="0"/>
              <a:t>Antenna gain reflects antenna efficiency and directionality</a:t>
            </a:r>
          </a:p>
          <a:p>
            <a:pPr lvl="1"/>
            <a:r>
              <a:rPr lang="en-US" dirty="0" smtClean="0"/>
              <a:t>Directionality is strongly dependent on link type (AP-STA, STA-STA, AP-AP) and implementation, so preference is to not include any directionality.</a:t>
            </a:r>
          </a:p>
          <a:p>
            <a:pPr marL="457200" lvl="1" indent="0">
              <a:buNone/>
            </a:pPr>
            <a:endParaRPr lang="en-US" dirty="0" smtClean="0"/>
          </a:p>
          <a:p>
            <a:r>
              <a:rPr lang="en-US" dirty="0" smtClean="0"/>
              <a:t>Proposal: Change antenna gains to +0 </a:t>
            </a:r>
            <a:r>
              <a:rPr lang="en-US" dirty="0" err="1" smtClean="0"/>
              <a:t>dBi</a:t>
            </a:r>
            <a:r>
              <a:rPr lang="en-US" dirty="0" smtClean="0"/>
              <a:t> for AP’s, -2 </a:t>
            </a:r>
            <a:r>
              <a:rPr lang="en-US" dirty="0" err="1" smtClean="0"/>
              <a:t>dBi</a:t>
            </a:r>
            <a:r>
              <a:rPr lang="en-US" dirty="0" smtClean="0"/>
              <a:t> for STAs</a:t>
            </a:r>
          </a:p>
          <a:p>
            <a:pPr lvl="1"/>
            <a:r>
              <a:rPr lang="en-US" dirty="0"/>
              <a:t>Reflects lower efficiency at STA devices vs. AP </a:t>
            </a:r>
            <a:r>
              <a:rPr lang="en-US" dirty="0" smtClean="0"/>
              <a:t>devices, but not any directivity</a:t>
            </a:r>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3</a:t>
            </a:fld>
            <a:endParaRPr lang="en-US"/>
          </a:p>
        </p:txBody>
      </p:sp>
    </p:spTree>
    <p:extLst>
      <p:ext uri="{BB962C8B-B14F-4D97-AF65-F5344CB8AC3E}">
        <p14:creationId xmlns:p14="http://schemas.microsoft.com/office/powerpoint/2010/main" val="28925900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TX Power</a:t>
            </a:r>
            <a:endParaRPr lang="en-US" dirty="0"/>
          </a:p>
        </p:txBody>
      </p:sp>
      <p:sp>
        <p:nvSpPr>
          <p:cNvPr id="3" name="Content Placeholder 2"/>
          <p:cNvSpPr>
            <a:spLocks noGrp="1"/>
          </p:cNvSpPr>
          <p:nvPr>
            <p:ph idx="1"/>
          </p:nvPr>
        </p:nvSpPr>
        <p:spPr>
          <a:xfrm>
            <a:off x="685800" y="1828800"/>
            <a:ext cx="7772400" cy="4267200"/>
          </a:xfrm>
        </p:spPr>
        <p:txBody>
          <a:bodyPr/>
          <a:lstStyle/>
          <a:p>
            <a:r>
              <a:rPr lang="en-US" dirty="0" smtClean="0"/>
              <a:t>Current TX powers are:</a:t>
            </a:r>
          </a:p>
          <a:p>
            <a:endParaRPr lang="en-US" dirty="0" smtClean="0"/>
          </a:p>
          <a:p>
            <a:endParaRPr lang="en-US" dirty="0" smtClean="0"/>
          </a:p>
          <a:p>
            <a:endParaRPr lang="en-US" dirty="0"/>
          </a:p>
          <a:p>
            <a:endParaRPr lang="en-US" dirty="0" smtClean="0"/>
          </a:p>
          <a:p>
            <a:endParaRPr lang="en-US" dirty="0" smtClean="0"/>
          </a:p>
          <a:p>
            <a:r>
              <a:rPr lang="en-US" dirty="0" smtClean="0"/>
              <a:t>Proposal: Unified power levels of 15 </a:t>
            </a:r>
            <a:r>
              <a:rPr lang="en-US" dirty="0" err="1" smtClean="0"/>
              <a:t>dBm</a:t>
            </a:r>
            <a:r>
              <a:rPr lang="en-US" dirty="0" smtClean="0"/>
              <a:t> per STA antenna and 20 </a:t>
            </a:r>
            <a:r>
              <a:rPr lang="en-US" dirty="0" err="1" smtClean="0"/>
              <a:t>dBm</a:t>
            </a:r>
            <a:r>
              <a:rPr lang="en-US" dirty="0" smtClean="0"/>
              <a:t> per AP antenna, for all scenarios</a:t>
            </a:r>
            <a:endParaRPr lang="en-US" dirty="0"/>
          </a:p>
          <a:p>
            <a:pPr lvl="1"/>
            <a:r>
              <a:rPr lang="en-US" dirty="0" smtClean="0"/>
              <a:t>STA power limit also applies to STA device (i.e., phone) acting as soft AP</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504583577"/>
              </p:ext>
            </p:extLst>
          </p:nvPr>
        </p:nvGraphicFramePr>
        <p:xfrm>
          <a:off x="2133600" y="2514600"/>
          <a:ext cx="5181600" cy="1676400"/>
        </p:xfrm>
        <a:graphic>
          <a:graphicData uri="http://schemas.openxmlformats.org/drawingml/2006/table">
            <a:tbl>
              <a:tblPr firstRow="1" bandRow="1">
                <a:tableStyleId>{5C22544A-7EE6-4342-B048-85BDC9FD1C3A}</a:tableStyleId>
              </a:tblPr>
              <a:tblGrid>
                <a:gridCol w="1727200"/>
                <a:gridCol w="1727200"/>
                <a:gridCol w="1727200"/>
              </a:tblGrid>
              <a:tr h="314960">
                <a:tc>
                  <a:txBody>
                    <a:bodyPr/>
                    <a:lstStyle/>
                    <a:p>
                      <a:r>
                        <a:rPr lang="en-US" sz="1600" dirty="0" smtClean="0"/>
                        <a:t>Scenario</a:t>
                      </a:r>
                      <a:endParaRPr lang="en-US" sz="1600" dirty="0"/>
                    </a:p>
                  </a:txBody>
                  <a:tcPr/>
                </a:tc>
                <a:tc>
                  <a:txBody>
                    <a:bodyPr/>
                    <a:lstStyle/>
                    <a:p>
                      <a:r>
                        <a:rPr lang="en-US" sz="1600" dirty="0" smtClean="0"/>
                        <a:t>STA </a:t>
                      </a:r>
                      <a:r>
                        <a:rPr lang="en-US" sz="1600" dirty="0" smtClean="0"/>
                        <a:t>TX Power</a:t>
                      </a:r>
                      <a:endParaRPr lang="en-US" sz="1600" dirty="0"/>
                    </a:p>
                  </a:txBody>
                  <a:tcPr/>
                </a:tc>
                <a:tc>
                  <a:txBody>
                    <a:bodyPr/>
                    <a:lstStyle/>
                    <a:p>
                      <a:r>
                        <a:rPr lang="en-US" sz="1600" dirty="0" smtClean="0"/>
                        <a:t>AP TX power</a:t>
                      </a:r>
                      <a:endParaRPr lang="en-US" sz="1600" dirty="0"/>
                    </a:p>
                  </a:txBody>
                  <a:tcPr/>
                </a:tc>
              </a:tr>
              <a:tr h="274320">
                <a:tc>
                  <a:txBody>
                    <a:bodyPr/>
                    <a:lstStyle/>
                    <a:p>
                      <a:r>
                        <a:rPr lang="en-US" sz="1600" dirty="0" smtClean="0"/>
                        <a:t>1</a:t>
                      </a:r>
                      <a:endParaRPr lang="en-US" sz="1600" dirty="0"/>
                    </a:p>
                  </a:txBody>
                  <a:tcPr/>
                </a:tc>
                <a:tc>
                  <a:txBody>
                    <a:bodyPr/>
                    <a:lstStyle/>
                    <a:p>
                      <a:r>
                        <a:rPr lang="en-US" sz="1600" dirty="0" smtClean="0"/>
                        <a:t>18</a:t>
                      </a:r>
                      <a:endParaRPr lang="en-US" sz="1600" dirty="0"/>
                    </a:p>
                  </a:txBody>
                  <a:tcPr/>
                </a:tc>
                <a:tc>
                  <a:txBody>
                    <a:bodyPr/>
                    <a:lstStyle/>
                    <a:p>
                      <a:r>
                        <a:rPr lang="en-US" sz="1600" dirty="0" smtClean="0"/>
                        <a:t>21</a:t>
                      </a:r>
                      <a:endParaRPr lang="en-US" sz="1600" dirty="0"/>
                    </a:p>
                  </a:txBody>
                  <a:tcPr/>
                </a:tc>
              </a:tr>
              <a:tr h="314960">
                <a:tc>
                  <a:txBody>
                    <a:bodyPr/>
                    <a:lstStyle/>
                    <a:p>
                      <a:r>
                        <a:rPr lang="en-US" sz="1600" dirty="0" smtClean="0"/>
                        <a:t>2</a:t>
                      </a:r>
                      <a:endParaRPr lang="en-US" sz="1600" dirty="0"/>
                    </a:p>
                  </a:txBody>
                  <a:tcPr/>
                </a:tc>
                <a:tc>
                  <a:txBody>
                    <a:bodyPr/>
                    <a:lstStyle/>
                    <a:p>
                      <a:r>
                        <a:rPr lang="en-US" sz="1600" dirty="0" smtClean="0"/>
                        <a:t>21</a:t>
                      </a:r>
                      <a:endParaRPr lang="en-US" sz="1600" dirty="0"/>
                    </a:p>
                  </a:txBody>
                  <a:tcPr/>
                </a:tc>
                <a:tc>
                  <a:txBody>
                    <a:bodyPr/>
                    <a:lstStyle/>
                    <a:p>
                      <a:r>
                        <a:rPr lang="en-US" sz="1600" dirty="0" smtClean="0"/>
                        <a:t>24 (total)</a:t>
                      </a:r>
                      <a:endParaRPr lang="en-US" sz="1600" dirty="0"/>
                    </a:p>
                  </a:txBody>
                  <a:tcPr/>
                </a:tc>
              </a:tr>
              <a:tr h="314960">
                <a:tc>
                  <a:txBody>
                    <a:bodyPr/>
                    <a:lstStyle/>
                    <a:p>
                      <a:r>
                        <a:rPr lang="en-US" sz="1600" dirty="0" smtClean="0"/>
                        <a:t>3</a:t>
                      </a:r>
                      <a:endParaRPr lang="en-US" sz="1600" dirty="0"/>
                    </a:p>
                  </a:txBody>
                  <a:tcPr/>
                </a:tc>
                <a:tc>
                  <a:txBody>
                    <a:bodyPr/>
                    <a:lstStyle/>
                    <a:p>
                      <a:r>
                        <a:rPr lang="en-US" sz="1600" dirty="0" smtClean="0"/>
                        <a:t>15</a:t>
                      </a:r>
                      <a:endParaRPr lang="en-US" sz="1600" dirty="0"/>
                    </a:p>
                  </a:txBody>
                  <a:tcPr/>
                </a:tc>
                <a:tc>
                  <a:txBody>
                    <a:bodyPr/>
                    <a:lstStyle/>
                    <a:p>
                      <a:r>
                        <a:rPr lang="en-US" sz="1600" dirty="0" smtClean="0"/>
                        <a:t>17</a:t>
                      </a:r>
                      <a:endParaRPr lang="en-US" sz="1600" dirty="0"/>
                    </a:p>
                  </a:txBody>
                  <a:tcPr/>
                </a:tc>
              </a:tr>
              <a:tr h="314960">
                <a:tc>
                  <a:txBody>
                    <a:bodyPr/>
                    <a:lstStyle/>
                    <a:p>
                      <a:r>
                        <a:rPr lang="en-US" sz="1600" dirty="0" smtClean="0"/>
                        <a:t>4</a:t>
                      </a:r>
                      <a:endParaRPr lang="en-US" sz="1600" dirty="0"/>
                    </a:p>
                  </a:txBody>
                  <a:tcPr/>
                </a:tc>
                <a:tc>
                  <a:txBody>
                    <a:bodyPr/>
                    <a:lstStyle/>
                    <a:p>
                      <a:r>
                        <a:rPr lang="en-US" sz="1600" dirty="0" smtClean="0"/>
                        <a:t>15</a:t>
                      </a:r>
                      <a:endParaRPr lang="en-US" sz="1600" dirty="0"/>
                    </a:p>
                  </a:txBody>
                  <a:tcPr/>
                </a:tc>
                <a:tc>
                  <a:txBody>
                    <a:bodyPr/>
                    <a:lstStyle/>
                    <a:p>
                      <a:r>
                        <a:rPr lang="en-US" sz="1600" dirty="0" smtClean="0"/>
                        <a:t>30 (total)</a:t>
                      </a:r>
                      <a:endParaRPr lang="en-US" sz="1600" dirty="0"/>
                    </a:p>
                  </a:txBody>
                  <a:tcPr/>
                </a:tc>
              </a:tr>
            </a:tbl>
          </a:graphicData>
        </a:graphic>
      </p:graphicFrame>
    </p:spTree>
    <p:extLst>
      <p:ext uri="{BB962C8B-B14F-4D97-AF65-F5344CB8AC3E}">
        <p14:creationId xmlns:p14="http://schemas.microsoft.com/office/powerpoint/2010/main" val="35283496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Carrier Frequency</a:t>
            </a:r>
            <a:endParaRPr lang="en-US" dirty="0"/>
          </a:p>
        </p:txBody>
      </p:sp>
      <p:sp>
        <p:nvSpPr>
          <p:cNvPr id="3" name="Content Placeholder 2"/>
          <p:cNvSpPr>
            <a:spLocks noGrp="1"/>
          </p:cNvSpPr>
          <p:nvPr>
            <p:ph idx="1"/>
          </p:nvPr>
        </p:nvSpPr>
        <p:spPr/>
        <p:txBody>
          <a:bodyPr/>
          <a:lstStyle/>
          <a:p>
            <a:r>
              <a:rPr lang="en-US" dirty="0" smtClean="0"/>
              <a:t>For the sake of simplicity we propose to ignore the minor path loss variation due to different carrier frequencies for different channels within a band (e.g., lower 5G versus upper 5G)</a:t>
            </a:r>
            <a:endParaRPr lang="en-US" dirty="0"/>
          </a:p>
          <a:p>
            <a:endParaRPr lang="en-US" dirty="0" smtClean="0"/>
          </a:p>
          <a:p>
            <a:r>
              <a:rPr lang="en-US" dirty="0" smtClean="0"/>
              <a:t>Proposal: For all channels within the 2.4 GHz band, the carrier frequency used to determine path loss shall be set to 2.4e9.  Similarly, the carrier frequency shall be set to 5e9 for all </a:t>
            </a:r>
            <a:r>
              <a:rPr lang="en-US" dirty="0"/>
              <a:t>channels within the 5</a:t>
            </a:r>
            <a:r>
              <a:rPr lang="en-US" dirty="0" smtClean="0"/>
              <a:t> </a:t>
            </a:r>
            <a:r>
              <a:rPr lang="en-US" dirty="0"/>
              <a:t>GHz </a:t>
            </a:r>
            <a:r>
              <a:rPr lang="en-US" dirty="0" smtClean="0"/>
              <a:t>band</a:t>
            </a:r>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5</a:t>
            </a:fld>
            <a:endParaRPr lang="en-US"/>
          </a:p>
        </p:txBody>
      </p:sp>
    </p:spTree>
    <p:extLst>
      <p:ext uri="{BB962C8B-B14F-4D97-AF65-F5344CB8AC3E}">
        <p14:creationId xmlns:p14="http://schemas.microsoft.com/office/powerpoint/2010/main" val="1082861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Wall Loss for Scenarios 1 and 2</a:t>
            </a:r>
            <a:endParaRPr lang="en-US" dirty="0"/>
          </a:p>
        </p:txBody>
      </p:sp>
      <p:sp>
        <p:nvSpPr>
          <p:cNvPr id="3" name="Content Placeholder 2"/>
          <p:cNvSpPr>
            <a:spLocks noGrp="1"/>
          </p:cNvSpPr>
          <p:nvPr>
            <p:ph idx="1"/>
          </p:nvPr>
        </p:nvSpPr>
        <p:spPr/>
        <p:txBody>
          <a:bodyPr/>
          <a:lstStyle/>
          <a:p>
            <a:r>
              <a:rPr lang="en-US" dirty="0" smtClean="0"/>
              <a:t>Scenarios 1 and 2 specify loss per wall, but do not explicitly indicate how diagonally separated walls are to be treated</a:t>
            </a:r>
          </a:p>
          <a:p>
            <a:endParaRPr lang="en-US" dirty="0"/>
          </a:p>
          <a:p>
            <a:r>
              <a:rPr lang="en-US" dirty="0" smtClean="0"/>
              <a:t>Proposal</a:t>
            </a:r>
            <a:r>
              <a:rPr lang="en-US" dirty="0"/>
              <a:t>: total # walls = # walls in x-direction + # walls in y-direction</a:t>
            </a:r>
          </a:p>
          <a:p>
            <a:pPr lvl="1"/>
            <a:r>
              <a:rPr lang="en-US" dirty="0" smtClean="0"/>
              <a:t>i.e., diagonally separated apartments are considered to be separated by 2 walls</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6</a:t>
            </a:fld>
            <a:endParaRPr lang="en-US"/>
          </a:p>
        </p:txBody>
      </p:sp>
    </p:spTree>
    <p:extLst>
      <p:ext uri="{BB962C8B-B14F-4D97-AF65-F5344CB8AC3E}">
        <p14:creationId xmlns:p14="http://schemas.microsoft.com/office/powerpoint/2010/main" val="41677735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 Loss and Fading Model for Scenario 2</a:t>
            </a:r>
            <a:endParaRPr lang="en-US" dirty="0"/>
          </a:p>
        </p:txBody>
      </p:sp>
      <p:sp>
        <p:nvSpPr>
          <p:cNvPr id="3" name="Content Placeholder 2"/>
          <p:cNvSpPr>
            <a:spLocks noGrp="1"/>
          </p:cNvSpPr>
          <p:nvPr>
            <p:ph idx="1"/>
          </p:nvPr>
        </p:nvSpPr>
        <p:spPr/>
        <p:txBody>
          <a:bodyPr>
            <a:normAutofit lnSpcReduction="10000"/>
          </a:bodyPr>
          <a:lstStyle/>
          <a:p>
            <a:r>
              <a:rPr lang="en-US" dirty="0" smtClean="0"/>
              <a:t>Currently 11nD and 11nB are listed as options for channel model, with 7 dB per office wall</a:t>
            </a:r>
          </a:p>
          <a:p>
            <a:pPr lvl="1"/>
            <a:r>
              <a:rPr lang="en-US" dirty="0" smtClean="0"/>
              <a:t>11nB and 11nD path loss models only differ in breakpoint distance: 5m </a:t>
            </a:r>
            <a:r>
              <a:rPr lang="en-US" dirty="0" err="1" smtClean="0"/>
              <a:t>vs</a:t>
            </a:r>
            <a:r>
              <a:rPr lang="en-US" dirty="0" smtClean="0"/>
              <a:t> 10m.  10m breakpoint appears more reasonable for a large office setting</a:t>
            </a:r>
          </a:p>
          <a:p>
            <a:pPr lvl="1"/>
            <a:r>
              <a:rPr lang="en-US" dirty="0" smtClean="0"/>
              <a:t>11nD fading model designed for a large office</a:t>
            </a:r>
          </a:p>
          <a:p>
            <a:endParaRPr lang="en-US" dirty="0"/>
          </a:p>
          <a:p>
            <a:r>
              <a:rPr lang="en-US" dirty="0" smtClean="0"/>
              <a:t>Proposal: </a:t>
            </a:r>
          </a:p>
          <a:p>
            <a:pPr lvl="1"/>
            <a:r>
              <a:rPr lang="en-US" dirty="0" smtClean="0"/>
              <a:t>11nD path loss model (exponent of 2 up to breakpoint distance of 10m, exponent of 3.5 beyond), still with 7 dB per office wall</a:t>
            </a:r>
          </a:p>
          <a:p>
            <a:pPr lvl="1"/>
            <a:r>
              <a:rPr lang="en-US" dirty="0" smtClean="0"/>
              <a:t>11nD NLOS multipath model for all links, with </a:t>
            </a:r>
            <a:r>
              <a:rPr lang="en-US" dirty="0" err="1" smtClean="0"/>
              <a:t>iid</a:t>
            </a:r>
            <a:r>
              <a:rPr lang="en-US" dirty="0" smtClean="0"/>
              <a:t> log-normal shadowing (5 dB standard deviation) per link</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7</a:t>
            </a:fld>
            <a:endParaRPr lang="en-US"/>
          </a:p>
        </p:txBody>
      </p:sp>
    </p:spTree>
    <p:extLst>
      <p:ext uri="{BB962C8B-B14F-4D97-AF65-F5344CB8AC3E}">
        <p14:creationId xmlns:p14="http://schemas.microsoft.com/office/powerpoint/2010/main" val="8355861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 Loss and Fading Model for Scenario 3</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Currently 11nB, 11nD, and ITU </a:t>
            </a:r>
            <a:r>
              <a:rPr lang="en-US" dirty="0" err="1" smtClean="0"/>
              <a:t>InH</a:t>
            </a:r>
            <a:r>
              <a:rPr lang="en-US" dirty="0" smtClean="0"/>
              <a:t> listed as options for channel model</a:t>
            </a:r>
          </a:p>
          <a:p>
            <a:pPr lvl="1"/>
            <a:r>
              <a:rPr lang="en-US" dirty="0" smtClean="0"/>
              <a:t>11nB and 11nD path loss models only differ in breakpoint distance: 5m </a:t>
            </a:r>
            <a:r>
              <a:rPr lang="en-US" dirty="0" err="1" smtClean="0"/>
              <a:t>vs</a:t>
            </a:r>
            <a:r>
              <a:rPr lang="en-US" dirty="0" smtClean="0"/>
              <a:t> 10m.  10m breakpoint appears more reasonable for a large office setting.</a:t>
            </a:r>
          </a:p>
          <a:p>
            <a:pPr lvl="1"/>
            <a:r>
              <a:rPr lang="en-US" dirty="0" smtClean="0"/>
              <a:t>ITU </a:t>
            </a:r>
            <a:r>
              <a:rPr lang="en-US" dirty="0" err="1" smtClean="0"/>
              <a:t>InH</a:t>
            </a:r>
            <a:r>
              <a:rPr lang="en-US" dirty="0" smtClean="0"/>
              <a:t> model may not be consistent with scenario</a:t>
            </a:r>
          </a:p>
          <a:p>
            <a:pPr lvl="2"/>
            <a:r>
              <a:rPr lang="en-US" dirty="0" smtClean="0"/>
              <a:t>Was designed for inter-site distance of 60m, compared to inter-site distance down to 17.3m for scenario</a:t>
            </a:r>
          </a:p>
          <a:p>
            <a:pPr lvl="2"/>
            <a:r>
              <a:rPr lang="en-US" dirty="0" smtClean="0"/>
              <a:t>Uses LOS up to 18 meters, and has 0.5 probability of LOS even for large distances</a:t>
            </a:r>
          </a:p>
          <a:p>
            <a:pPr lvl="1"/>
            <a:r>
              <a:rPr lang="en-US" dirty="0" smtClean="0"/>
              <a:t>11nD fading model designed for a large indoor space.</a:t>
            </a:r>
          </a:p>
          <a:p>
            <a:pPr lvl="1"/>
            <a:endParaRPr lang="en-US" dirty="0"/>
          </a:p>
          <a:p>
            <a:r>
              <a:rPr lang="en-US" dirty="0" smtClean="0"/>
              <a:t>Proposal: </a:t>
            </a:r>
          </a:p>
          <a:p>
            <a:pPr lvl="1"/>
            <a:r>
              <a:rPr lang="en-US" dirty="0" smtClean="0"/>
              <a:t>11nD path loss model (exponent of 2 up to breakpoint distance of 10m, exponent of 3.5 beyond)</a:t>
            </a:r>
          </a:p>
          <a:p>
            <a:pPr lvl="1"/>
            <a:r>
              <a:rPr lang="en-US" dirty="0" smtClean="0"/>
              <a:t>11nD NLOS multipath model for all links, </a:t>
            </a:r>
            <a:r>
              <a:rPr lang="en-US" dirty="0"/>
              <a:t>with </a:t>
            </a:r>
            <a:r>
              <a:rPr lang="en-US" dirty="0" err="1"/>
              <a:t>iid</a:t>
            </a:r>
            <a:r>
              <a:rPr lang="en-US" dirty="0"/>
              <a:t> log-normal shadowing (5 dB standard deviation) per link</a:t>
            </a:r>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8</a:t>
            </a:fld>
            <a:endParaRPr lang="en-US"/>
          </a:p>
        </p:txBody>
      </p:sp>
    </p:spTree>
    <p:extLst>
      <p:ext uri="{BB962C8B-B14F-4D97-AF65-F5344CB8AC3E}">
        <p14:creationId xmlns:p14="http://schemas.microsoft.com/office/powerpoint/2010/main" val="16280107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AP-STA distance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Scenarios 3 and 4 have a minimum x-y distance from AP of 1m and 10m respectively</a:t>
            </a:r>
            <a:endParaRPr lang="en-US" dirty="0"/>
          </a:p>
          <a:p>
            <a:pPr lvl="1"/>
            <a:r>
              <a:rPr lang="en-US" dirty="0" smtClean="0"/>
              <a:t>Minimum x-y distance to AP should be modeled only if physically motivated, e.g., assumption that AP tower prevents STAs from being directly underneath tower</a:t>
            </a:r>
          </a:p>
          <a:p>
            <a:pPr lvl="1"/>
            <a:r>
              <a:rPr lang="en-US" dirty="0" smtClean="0"/>
              <a:t>Minimum distance should be used in PL formulas to avoid negative path loss and to prevent unreasonably high RX powers</a:t>
            </a:r>
          </a:p>
          <a:p>
            <a:pPr lvl="1"/>
            <a:endParaRPr lang="en-US" dirty="0" smtClean="0"/>
          </a:p>
          <a:p>
            <a:r>
              <a:rPr lang="en-US" dirty="0" smtClean="0"/>
              <a:t>Proposal: </a:t>
            </a:r>
            <a:endParaRPr lang="en-US" dirty="0"/>
          </a:p>
          <a:p>
            <a:pPr lvl="1"/>
            <a:r>
              <a:rPr lang="en-US" dirty="0" smtClean="0"/>
              <a:t>Remove 1m minimum x-y distance for S3</a:t>
            </a:r>
            <a:endParaRPr lang="en-US" dirty="0"/>
          </a:p>
          <a:p>
            <a:pPr lvl="1"/>
            <a:r>
              <a:rPr lang="en-US" dirty="0" smtClean="0"/>
              <a:t>Distance-based PL always based on 3-D distance</a:t>
            </a:r>
            <a:r>
              <a:rPr lang="en-US" dirty="0"/>
              <a:t> </a:t>
            </a:r>
            <a:r>
              <a:rPr lang="en-US" dirty="0" smtClean="0"/>
              <a:t>with minimum distance of 1 meter:</a:t>
            </a:r>
          </a:p>
          <a:p>
            <a:pPr lvl="2"/>
            <a:r>
              <a:rPr lang="en-US" dirty="0" smtClean="0"/>
              <a:t>PL(3-D distance) = max(PL at 1 meter, PL for 3-D distance)</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9</a:t>
            </a:fld>
            <a:endParaRPr lang="en-US"/>
          </a:p>
        </p:txBody>
      </p:sp>
    </p:spTree>
    <p:extLst>
      <p:ext uri="{BB962C8B-B14F-4D97-AF65-F5344CB8AC3E}">
        <p14:creationId xmlns:p14="http://schemas.microsoft.com/office/powerpoint/2010/main" val="428188250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176342</TotalTime>
  <Words>1753</Words>
  <Application>Microsoft Office PowerPoint</Application>
  <PresentationFormat>On-screen Show (4:3)</PresentationFormat>
  <Paragraphs>201</Paragraphs>
  <Slides>14</Slides>
  <Notes>1</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14</vt:i4>
      </vt:variant>
    </vt:vector>
  </HeadingPairs>
  <TitlesOfParts>
    <vt:vector size="17" baseType="lpstr">
      <vt:lpstr>802-11-Submission</vt:lpstr>
      <vt:lpstr>Custom Design</vt:lpstr>
      <vt:lpstr>Document</vt:lpstr>
      <vt:lpstr>Modifications to Simulation Scenarios and Calibration Process</vt:lpstr>
      <vt:lpstr>Overview</vt:lpstr>
      <vt:lpstr>Antenna Gains</vt:lpstr>
      <vt:lpstr>TX Power</vt:lpstr>
      <vt:lpstr>Carrier Frequency</vt:lpstr>
      <vt:lpstr>Wall Loss for Scenarios 1 and 2</vt:lpstr>
      <vt:lpstr>Path Loss and Fading Model for Scenario 2</vt:lpstr>
      <vt:lpstr>Path Loss and Fading Model for Scenario 3</vt:lpstr>
      <vt:lpstr>Minimum AP-STA distance</vt:lpstr>
      <vt:lpstr>User dropping for scenarios 3 and 4, with reuse 1</vt:lpstr>
      <vt:lpstr>User dropping for scenario 3, reuse3</vt:lpstr>
      <vt:lpstr>System Simulation Calibration Details</vt:lpstr>
      <vt:lpstr>Summary of Proposed Changes</vt:lpstr>
      <vt:lpstr>Straw Poll</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Nihar Jindal - Broadcom</cp:lastModifiedBy>
  <cp:revision>1495</cp:revision>
  <cp:lastPrinted>1998-02-10T13:28:06Z</cp:lastPrinted>
  <dcterms:created xsi:type="dcterms:W3CDTF">2007-05-21T21:00:37Z</dcterms:created>
  <dcterms:modified xsi:type="dcterms:W3CDTF">2014-07-14T22:36:48Z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-1963561525</vt:i4>
  </property>
  <property fmtid="{D5CDD505-2E9C-101B-9397-08002B2CF9AE}" pid="3" name="_NewReviewCycle">
    <vt:lpwstr/>
  </property>
  <property fmtid="{D5CDD505-2E9C-101B-9397-08002B2CF9AE}" pid="4" name="_EmailSubject">
    <vt:lpwstr>PL models for scenario 1</vt:lpwstr>
  </property>
  <property fmtid="{D5CDD505-2E9C-101B-9397-08002B2CF9AE}" pid="5" name="_AuthorEmail">
    <vt:lpwstr>rporat@broadcom.com</vt:lpwstr>
  </property>
  <property fmtid="{D5CDD505-2E9C-101B-9397-08002B2CF9AE}" pid="6" name="_AuthorEmailDisplayName">
    <vt:lpwstr>Ron Porat</vt:lpwstr>
  </property>
  <property fmtid="{D5CDD505-2E9C-101B-9397-08002B2CF9AE}" pid="7" name="_PreviousAdHocReviewCycleID">
    <vt:i4>2029985652</vt:i4>
  </property>
</Properties>
</file>