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80"/>
  </p:notesMasterIdLst>
  <p:handoutMasterIdLst>
    <p:handoutMasterId r:id="rId81"/>
  </p:handoutMasterIdLst>
  <p:sldIdLst>
    <p:sldId id="269" r:id="rId2"/>
    <p:sldId id="278" r:id="rId3"/>
    <p:sldId id="354" r:id="rId4"/>
    <p:sldId id="355" r:id="rId5"/>
    <p:sldId id="356" r:id="rId6"/>
    <p:sldId id="357" r:id="rId7"/>
    <p:sldId id="358" r:id="rId8"/>
    <p:sldId id="359" r:id="rId9"/>
    <p:sldId id="287" r:id="rId10"/>
    <p:sldId id="343" r:id="rId11"/>
    <p:sldId id="344" r:id="rId12"/>
    <p:sldId id="345" r:id="rId13"/>
    <p:sldId id="1378" r:id="rId14"/>
    <p:sldId id="1343" r:id="rId15"/>
    <p:sldId id="1248" r:id="rId16"/>
    <p:sldId id="1284" r:id="rId17"/>
    <p:sldId id="1368" r:id="rId18"/>
    <p:sldId id="1379" r:id="rId19"/>
    <p:sldId id="1380" r:id="rId20"/>
    <p:sldId id="1285" r:id="rId21"/>
    <p:sldId id="1286" r:id="rId22"/>
    <p:sldId id="1164" r:id="rId23"/>
    <p:sldId id="1101" r:id="rId24"/>
    <p:sldId id="1102" r:id="rId25"/>
    <p:sldId id="1092" r:id="rId26"/>
    <p:sldId id="1099" r:id="rId27"/>
    <p:sldId id="1174" r:id="rId28"/>
    <p:sldId id="1175" r:id="rId29"/>
    <p:sldId id="1176" r:id="rId30"/>
    <p:sldId id="1382" r:id="rId31"/>
    <p:sldId id="1381" r:id="rId32"/>
    <p:sldId id="1093" r:id="rId33"/>
    <p:sldId id="1095" r:id="rId34"/>
    <p:sldId id="1094" r:id="rId35"/>
    <p:sldId id="1271" r:id="rId36"/>
    <p:sldId id="1272" r:id="rId37"/>
    <p:sldId id="1364" r:id="rId38"/>
    <p:sldId id="1369" r:id="rId39"/>
    <p:sldId id="1370" r:id="rId40"/>
    <p:sldId id="1371" r:id="rId41"/>
    <p:sldId id="1373" r:id="rId42"/>
    <p:sldId id="1374" r:id="rId43"/>
    <p:sldId id="1367" r:id="rId44"/>
    <p:sldId id="1383" r:id="rId45"/>
    <p:sldId id="1384" r:id="rId46"/>
    <p:sldId id="1385" r:id="rId47"/>
    <p:sldId id="1167" r:id="rId48"/>
    <p:sldId id="1278" r:id="rId49"/>
    <p:sldId id="1166" r:id="rId50"/>
    <p:sldId id="1231" r:id="rId51"/>
    <p:sldId id="1365" r:id="rId52"/>
    <p:sldId id="1366" r:id="rId53"/>
    <p:sldId id="1165" r:id="rId54"/>
    <p:sldId id="1152" r:id="rId55"/>
    <p:sldId id="1144" r:id="rId56"/>
    <p:sldId id="1338" r:id="rId57"/>
    <p:sldId id="1357" r:id="rId58"/>
    <p:sldId id="1388" r:id="rId59"/>
    <p:sldId id="1386" r:id="rId60"/>
    <p:sldId id="1387" r:id="rId61"/>
    <p:sldId id="1398" r:id="rId62"/>
    <p:sldId id="1390" r:id="rId63"/>
    <p:sldId id="1389" r:id="rId64"/>
    <p:sldId id="1391" r:id="rId65"/>
    <p:sldId id="1236" r:id="rId66"/>
    <p:sldId id="967" r:id="rId67"/>
    <p:sldId id="1392" r:id="rId68"/>
    <p:sldId id="1393" r:id="rId69"/>
    <p:sldId id="1358" r:id="rId70"/>
    <p:sldId id="1394" r:id="rId71"/>
    <p:sldId id="1396" r:id="rId72"/>
    <p:sldId id="1399" r:id="rId73"/>
    <p:sldId id="1401" r:id="rId74"/>
    <p:sldId id="1375" r:id="rId75"/>
    <p:sldId id="1376" r:id="rId76"/>
    <p:sldId id="1400" r:id="rId77"/>
    <p:sldId id="619" r:id="rId78"/>
    <p:sldId id="621" r:id="rId7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91" autoAdjust="0"/>
    <p:restoredTop sz="94660" autoAdjust="0"/>
  </p:normalViewPr>
  <p:slideViewPr>
    <p:cSldViewPr>
      <p:cViewPr varScale="1">
        <p:scale>
          <a:sx n="71" d="100"/>
          <a:sy n="71" d="100"/>
        </p:scale>
        <p:origin x="-1620"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178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802.11-14/0795r0</a:t>
            </a:r>
            <a:endParaRPr lang="en-US" dirty="0"/>
          </a:p>
        </p:txBody>
      </p:sp>
      <p:sp>
        <p:nvSpPr>
          <p:cNvPr id="3075" name="Rectangle 3"/>
          <p:cNvSpPr>
            <a:spLocks noGrp="1" noChangeArrowheads="1"/>
          </p:cNvSpPr>
          <p:nvPr>
            <p:ph type="dt" sz="quarter" idx="1"/>
          </p:nvPr>
        </p:nvSpPr>
        <p:spPr bwMode="auto">
          <a:xfrm>
            <a:off x="695325" y="177284"/>
            <a:ext cx="70692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July 2014</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802.11-14/0795r0</a:t>
            </a:r>
            <a:endParaRPr lang="en-US" dirty="0"/>
          </a:p>
        </p:txBody>
      </p:sp>
      <p:sp>
        <p:nvSpPr>
          <p:cNvPr id="2051" name="Rectangle 3"/>
          <p:cNvSpPr>
            <a:spLocks noGrp="1" noChangeArrowheads="1"/>
          </p:cNvSpPr>
          <p:nvPr>
            <p:ph type="dt" idx="1"/>
          </p:nvPr>
        </p:nvSpPr>
        <p:spPr bwMode="auto">
          <a:xfrm>
            <a:off x="654050" y="97909"/>
            <a:ext cx="69089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July 2014</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77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78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3252" name="Rectangle 6"/>
          <p:cNvSpPr>
            <a:spLocks noGrp="1" noChangeArrowheads="1"/>
          </p:cNvSpPr>
          <p:nvPr>
            <p:ph type="ftr" sz="quarter" idx="4"/>
          </p:nvPr>
        </p:nvSpPr>
        <p:spPr/>
        <p:txBody>
          <a:bodyPr/>
          <a:lstStyle/>
          <a:p>
            <a:pPr lvl="4">
              <a:defRPr/>
            </a:pPr>
            <a:r>
              <a:rPr lang="en-US" smtClean="0"/>
              <a:t>Andrew Myles, Cisco</a:t>
            </a:r>
          </a:p>
        </p:txBody>
      </p:sp>
      <p:sp>
        <p:nvSpPr>
          <p:cNvPr id="53253" name="Rectangle 7"/>
          <p:cNvSpPr>
            <a:spLocks noGrp="1" noChangeArrowheads="1"/>
          </p:cNvSpPr>
          <p:nvPr>
            <p:ph type="sldNum" sz="quarter" idx="5"/>
          </p:nvPr>
        </p:nvSpPr>
        <p:spPr/>
        <p:txBody>
          <a:bodyPr/>
          <a:lstStyle/>
          <a:p>
            <a:pPr>
              <a:defRPr/>
            </a:pPr>
            <a:r>
              <a:rPr lang="en-US" smtClean="0"/>
              <a:t>Page </a:t>
            </a:r>
            <a:fld id="{D714710B-0E78-4141-A95B-9A5A4BFD5DF5}" type="slidenum">
              <a:rPr lang="en-US" smtClean="0"/>
              <a:pPr>
                <a:defRPr/>
              </a:pPr>
              <a:t>3</a:t>
            </a:fld>
            <a:endParaRPr lang="en-US" smtClean="0"/>
          </a:p>
        </p:txBody>
      </p:sp>
      <p:sp>
        <p:nvSpPr>
          <p:cNvPr id="70662" name="Rectangle 2"/>
          <p:cNvSpPr>
            <a:spLocks noGrp="1" noRot="1" noChangeAspect="1" noChangeArrowheads="1" noTextEdit="1"/>
          </p:cNvSpPr>
          <p:nvPr>
            <p:ph type="sldImg"/>
          </p:nvPr>
        </p:nvSpPr>
        <p:spPr>
          <a:xfrm>
            <a:off x="1147763" y="696913"/>
            <a:ext cx="4640262" cy="3479800"/>
          </a:xfrm>
          <a:ln/>
        </p:spPr>
      </p:sp>
      <p:sp>
        <p:nvSpPr>
          <p:cNvPr id="70663"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4276" name="Rectangle 6"/>
          <p:cNvSpPr>
            <a:spLocks noGrp="1" noChangeArrowheads="1"/>
          </p:cNvSpPr>
          <p:nvPr>
            <p:ph type="ftr" sz="quarter" idx="4"/>
          </p:nvPr>
        </p:nvSpPr>
        <p:spPr/>
        <p:txBody>
          <a:bodyPr/>
          <a:lstStyle/>
          <a:p>
            <a:pPr lvl="4">
              <a:defRPr/>
            </a:pPr>
            <a:r>
              <a:rPr lang="en-US" smtClean="0"/>
              <a:t>Andrew Myles, Cisco</a:t>
            </a:r>
          </a:p>
        </p:txBody>
      </p:sp>
      <p:sp>
        <p:nvSpPr>
          <p:cNvPr id="54277" name="Rectangle 7"/>
          <p:cNvSpPr>
            <a:spLocks noGrp="1" noChangeArrowheads="1"/>
          </p:cNvSpPr>
          <p:nvPr>
            <p:ph type="sldNum" sz="quarter" idx="5"/>
          </p:nvPr>
        </p:nvSpPr>
        <p:spPr/>
        <p:txBody>
          <a:bodyPr/>
          <a:lstStyle/>
          <a:p>
            <a:pPr>
              <a:defRPr/>
            </a:pPr>
            <a:r>
              <a:rPr lang="en-US" smtClean="0"/>
              <a:t>Page </a:t>
            </a:r>
            <a:fld id="{972DD287-CCE1-45CF-91C8-3D490BF8139B}" type="slidenum">
              <a:rPr lang="en-US" smtClean="0"/>
              <a:pPr>
                <a:defRPr/>
              </a:pPr>
              <a:t>4</a:t>
            </a:fld>
            <a:endParaRPr lang="en-US" smtClean="0"/>
          </a:p>
        </p:txBody>
      </p:sp>
      <p:sp>
        <p:nvSpPr>
          <p:cNvPr id="71686" name="Rectangle 2"/>
          <p:cNvSpPr>
            <a:spLocks noGrp="1" noRot="1" noChangeAspect="1" noChangeArrowheads="1" noTextEdit="1"/>
          </p:cNvSpPr>
          <p:nvPr>
            <p:ph type="sldImg"/>
          </p:nvPr>
        </p:nvSpPr>
        <p:spPr>
          <a:xfrm>
            <a:off x="1155700" y="701675"/>
            <a:ext cx="4624388" cy="3468688"/>
          </a:xfrm>
          <a:ln/>
        </p:spPr>
      </p:sp>
      <p:sp>
        <p:nvSpPr>
          <p:cNvPr id="71687"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5300" name="Rectangle 6"/>
          <p:cNvSpPr>
            <a:spLocks noGrp="1" noChangeArrowheads="1"/>
          </p:cNvSpPr>
          <p:nvPr>
            <p:ph type="ftr" sz="quarter" idx="4"/>
          </p:nvPr>
        </p:nvSpPr>
        <p:spPr/>
        <p:txBody>
          <a:bodyPr/>
          <a:lstStyle/>
          <a:p>
            <a:pPr lvl="4">
              <a:defRPr/>
            </a:pPr>
            <a:r>
              <a:rPr lang="en-US" smtClean="0"/>
              <a:t>Andrew Myles, Cisco</a:t>
            </a:r>
          </a:p>
        </p:txBody>
      </p:sp>
      <p:sp>
        <p:nvSpPr>
          <p:cNvPr id="55301" name="Rectangle 7"/>
          <p:cNvSpPr>
            <a:spLocks noGrp="1" noChangeArrowheads="1"/>
          </p:cNvSpPr>
          <p:nvPr>
            <p:ph type="sldNum" sz="quarter" idx="5"/>
          </p:nvPr>
        </p:nvSpPr>
        <p:spPr/>
        <p:txBody>
          <a:bodyPr/>
          <a:lstStyle/>
          <a:p>
            <a:pPr>
              <a:defRPr/>
            </a:pPr>
            <a:r>
              <a:rPr lang="en-US" smtClean="0"/>
              <a:t>Page </a:t>
            </a:r>
            <a:fld id="{2BA88B58-2B16-4A5A-910E-BD1FBDB31182}" type="slidenum">
              <a:rPr lang="en-US" smtClean="0"/>
              <a:pPr>
                <a:defRPr/>
              </a:pPr>
              <a:t>5</a:t>
            </a:fld>
            <a:endParaRPr lang="en-US" smtClean="0"/>
          </a:p>
        </p:txBody>
      </p:sp>
      <p:sp>
        <p:nvSpPr>
          <p:cNvPr id="72710" name="Rectangle 2"/>
          <p:cNvSpPr>
            <a:spLocks noGrp="1" noRot="1" noChangeAspect="1" noChangeArrowheads="1" noTextEdit="1"/>
          </p:cNvSpPr>
          <p:nvPr>
            <p:ph type="sldImg"/>
          </p:nvPr>
        </p:nvSpPr>
        <p:spPr>
          <a:xfrm>
            <a:off x="1155700" y="701675"/>
            <a:ext cx="4624388" cy="3468688"/>
          </a:xfrm>
          <a:ln/>
        </p:spPr>
      </p:sp>
      <p:sp>
        <p:nvSpPr>
          <p:cNvPr id="72711"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6324" name="Rectangle 6"/>
          <p:cNvSpPr>
            <a:spLocks noGrp="1" noChangeArrowheads="1"/>
          </p:cNvSpPr>
          <p:nvPr>
            <p:ph type="ftr" sz="quarter" idx="4"/>
          </p:nvPr>
        </p:nvSpPr>
        <p:spPr/>
        <p:txBody>
          <a:bodyPr/>
          <a:lstStyle/>
          <a:p>
            <a:pPr lvl="4">
              <a:defRPr/>
            </a:pPr>
            <a:r>
              <a:rPr lang="en-US" smtClean="0"/>
              <a:t>Andrew Myles, Cisco</a:t>
            </a:r>
          </a:p>
        </p:txBody>
      </p:sp>
      <p:sp>
        <p:nvSpPr>
          <p:cNvPr id="56325" name="Rectangle 7"/>
          <p:cNvSpPr>
            <a:spLocks noGrp="1" noChangeArrowheads="1"/>
          </p:cNvSpPr>
          <p:nvPr>
            <p:ph type="sldNum" sz="quarter" idx="5"/>
          </p:nvPr>
        </p:nvSpPr>
        <p:spPr/>
        <p:txBody>
          <a:bodyPr/>
          <a:lstStyle/>
          <a:p>
            <a:pPr>
              <a:defRPr/>
            </a:pPr>
            <a:r>
              <a:rPr lang="en-US" smtClean="0"/>
              <a:t>Page </a:t>
            </a:r>
            <a:fld id="{21310D61-AA23-49B9-BD74-A202965D152B}" type="slidenum">
              <a:rPr lang="en-US" smtClean="0"/>
              <a:pPr>
                <a:defRPr/>
              </a:pPr>
              <a:t>6</a:t>
            </a:fld>
            <a:endParaRPr lang="en-US" smtClean="0"/>
          </a:p>
        </p:txBody>
      </p:sp>
      <p:sp>
        <p:nvSpPr>
          <p:cNvPr id="73734" name="Rectangle 2"/>
          <p:cNvSpPr>
            <a:spLocks noGrp="1" noRot="1" noChangeAspect="1" noChangeArrowheads="1" noTextEdit="1"/>
          </p:cNvSpPr>
          <p:nvPr>
            <p:ph type="sldImg"/>
          </p:nvPr>
        </p:nvSpPr>
        <p:spPr>
          <a:xfrm>
            <a:off x="1147763" y="696913"/>
            <a:ext cx="4640262" cy="3479800"/>
          </a:xfrm>
          <a:ln/>
        </p:spPr>
      </p:sp>
      <p:sp>
        <p:nvSpPr>
          <p:cNvPr id="73735"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7</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8</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802.11-14/0795r2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2014</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14/11-14-0725-00-0jtc-minutes-of-jtc1-sc-in-hawaii-may-2014.doc"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image" Target="../media/image4.wmf"/></Relationships>
</file>

<file path=ppt/slides/_rels/slide27.xml.rels><?xml version="1.0" encoding="UTF-8" standalone="yes"?>
<Relationships xmlns="http://schemas.openxmlformats.org/package/2006/relationships"><Relationship Id="rId3" Type="http://schemas.openxmlformats.org/officeDocument/2006/relationships/hyperlink" Target="http://ieee802.org/1/files/public/docs2014/liaison-ieee802response-ABFDIScmts-0314-V01.pptx" TargetMode="External"/><Relationship Id="rId7"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6.wmf"/><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3" Type="http://schemas.openxmlformats.org/officeDocument/2006/relationships/hyperlink" Target="http://ieee802.org/1/files/public/docs2014/liaison-ieee802response-ARFDIScmts-0314-V01.pptx" TargetMode="External"/><Relationship Id="rId7"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8.wmf"/><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3" Type="http://schemas.openxmlformats.org/officeDocument/2006/relationships/hyperlink" Target="http://ieee802.org/1/files/public/docs2014/liaison-ieee802response-ASFDIScmts-0314-V01.pptx" TargetMode="External"/><Relationship Id="rId7" Type="http://schemas.openxmlformats.org/officeDocument/2006/relationships/image" Target="../media/image10.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8.wmf"/><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1.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mentor.ieee.org/802.11/dcn/14/11-14-0552-00-0jtc-responses-on-802-11aa-ad-ae.pptx" TargetMode="External"/><Relationship Id="rId7" Type="http://schemas.openxmlformats.org/officeDocument/2006/relationships/image" Target="../media/image13.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12.wmf"/><Relationship Id="rId4"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3" Type="http://schemas.openxmlformats.org/officeDocument/2006/relationships/hyperlink" Target="https://mentor.ieee.org/802.11/dcn/14/11-14-0552-00-0jtc-responses-on-802-11aa-ad-ae.pptx" TargetMode="External"/><Relationship Id="rId7" Type="http://schemas.openxmlformats.org/officeDocument/2006/relationships/image" Target="../media/image15.w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image" Target="../media/image14.wmf"/><Relationship Id="rId4" Type="http://schemas.openxmlformats.org/officeDocument/2006/relationships/oleObject" Target="../embeddings/oleObject15.bin"/></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11/dcn/14/11-14-0552-00-0jtc-responses-on-802-11aa-ad-ae.pptx" TargetMode="External"/><Relationship Id="rId7" Type="http://schemas.openxmlformats.org/officeDocument/2006/relationships/image" Target="../media/image16.wmf"/><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18.bin"/><Relationship Id="rId5" Type="http://schemas.openxmlformats.org/officeDocument/2006/relationships/image" Target="../media/image12.wmf"/><Relationship Id="rId4" Type="http://schemas.openxmlformats.org/officeDocument/2006/relationships/oleObject" Target="../embeddings/oleObject17.bin"/></Relationships>
</file>

<file path=ppt/slides/_rels/slide35.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7.wmf"/><Relationship Id="rId4" Type="http://schemas.openxmlformats.org/officeDocument/2006/relationships/oleObject" Target="../embeddings/oleObject19.bin"/></Relationships>
</file>

<file path=ppt/slides/_rels/slide36.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8.wmf"/><Relationship Id="rId4" Type="http://schemas.openxmlformats.org/officeDocument/2006/relationships/oleObject" Target="../embeddings/oleObject20.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9.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tandards.ieee.org/board/pat/pat-material.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tandards.ieee.org/board/pat/index.html" TargetMode="External"/><Relationship Id="rId4" Type="http://schemas.openxmlformats.org/officeDocument/2006/relationships/hyperlink" Target="mailto:patcom@ieee.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20.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21.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mentor.ieee.org/802.11/dcn/13/11-13-0640-00-0jtc-uht-q-a-minutes.docx" TargetMode="External"/><Relationship Id="rId7" Type="http://schemas.openxmlformats.org/officeDocument/2006/relationships/hyperlink" Target="https://mentor.ieee.org/802.11/dcn/13/11-13-1150-00-0jtc-process-recommendations-on-coexistence-interference-analysis.ppt" TargetMode="External"/><Relationship Id="rId2" Type="http://schemas.openxmlformats.org/officeDocument/2006/relationships/hyperlink" Target="https://mentor.ieee.org/802.11/dcn/13/11-13-0595-00-0000-introduction-of-euht.pptx" TargetMode="External"/><Relationship Id="rId1" Type="http://schemas.openxmlformats.org/officeDocument/2006/relationships/slideLayout" Target="../slideLayouts/slideLayout1.xml"/><Relationship Id="rId6" Type="http://schemas.openxmlformats.org/officeDocument/2006/relationships/hyperlink" Target="https://mentor.ieee.org/802.11/dcn/13/11-13-1149-00-0jtc-interference-and-co-existence-issues-of-euht-network.ppt" TargetMode="External"/><Relationship Id="rId5" Type="http://schemas.openxmlformats.org/officeDocument/2006/relationships/hyperlink" Target="https://mentor.ieee.org/802.11/dcn/13/11-13-1148-00-0jtc-euht-technology-document.ppt" TargetMode="External"/><Relationship Id="rId4" Type="http://schemas.openxmlformats.org/officeDocument/2006/relationships/hyperlink" Target="https://mentor.ieee.org/802.11/dcn/13/11-13-1147-00-0jtc-euht-status-description.ppt" TargetMode="Externa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23.wmf"/><Relationship Id="rId5" Type="http://schemas.openxmlformats.org/officeDocument/2006/relationships/oleObject" Target="../embeddings/oleObject25.bin"/><Relationship Id="rId4" Type="http://schemas.openxmlformats.org/officeDocument/2006/relationships/image" Target="../media/image22.wmf"/></Relationships>
</file>

<file path=ppt/slides/_rels/slide56.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25.wmf"/><Relationship Id="rId5" Type="http://schemas.openxmlformats.org/officeDocument/2006/relationships/package" Target="../embeddings/Microsoft_Word_Document2.docx"/><Relationship Id="rId4" Type="http://schemas.openxmlformats.org/officeDocument/2006/relationships/image" Target="../media/image24.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27.wmf"/><Relationship Id="rId5" Type="http://schemas.openxmlformats.org/officeDocument/2006/relationships/oleObject" Target="../embeddings/oleObject27.bin"/><Relationship Id="rId4" Type="http://schemas.openxmlformats.org/officeDocument/2006/relationships/image" Target="../media/image26.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29.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0.bin"/><Relationship Id="rId7" Type="http://schemas.openxmlformats.org/officeDocument/2006/relationships/image" Target="../media/image31.wmf"/><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oleObject" Target="../embeddings/oleObject31.bin"/><Relationship Id="rId5" Type="http://schemas.openxmlformats.org/officeDocument/2006/relationships/image" Target="../media/image32.wmf"/><Relationship Id="rId4" Type="http://schemas.openxmlformats.org/officeDocument/2006/relationships/image" Target="../media/image30.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image" Target="../media/image33.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2014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15 July 2014</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nvGraphicFramePr>
        <p:xfrm>
          <a:off x="685800" y="3429000"/>
          <a:ext cx="7696200" cy="741364"/>
        </p:xfrm>
        <a:graphic>
          <a:graphicData uri="http://schemas.openxmlformats.org/drawingml/2006/table">
            <a:tbl>
              <a:tblPr firstRow="1" bandRow="1">
                <a:tableStyleId>{5C22544A-7EE6-4342-B048-85BDC9FD1C3A}</a:tableStyleId>
              </a:tblPr>
              <a:tblGrid>
                <a:gridCol w="1924050"/>
                <a:gridCol w="1924050"/>
                <a:gridCol w="1924050"/>
                <a:gridCol w="1924050"/>
              </a:tblGrid>
              <a:tr h="370682">
                <a:tc>
                  <a:txBody>
                    <a:bodyPr/>
                    <a:lstStyle/>
                    <a:p>
                      <a:pPr>
                        <a:spcAft>
                          <a:spcPts val="0"/>
                        </a:spcAft>
                      </a:pPr>
                      <a:r>
                        <a:rPr lang="en-US" sz="1200" b="1" kern="0" dirty="0">
                          <a:effectLst/>
                          <a:latin typeface="Arial"/>
                        </a:rPr>
                        <a:t>Name</a:t>
                      </a:r>
                      <a:endParaRPr lang="en-AU" sz="1200" b="1" kern="0" dirty="0">
                        <a:effectLst/>
                        <a:latin typeface="Times New Roman"/>
                      </a:endParaRPr>
                    </a:p>
                  </a:txBody>
                  <a:tcPr marL="68580" marR="68580" marT="0" marB="0" anchor="ctr"/>
                </a:tc>
                <a:tc>
                  <a:txBody>
                    <a:bodyPr/>
                    <a:lstStyle/>
                    <a:p>
                      <a:pPr>
                        <a:spcAft>
                          <a:spcPts val="0"/>
                        </a:spcAft>
                      </a:pPr>
                      <a:r>
                        <a:rPr lang="en-US" sz="1200" b="1">
                          <a:effectLst/>
                          <a:latin typeface="Arial"/>
                          <a:ea typeface="Times New Roman"/>
                        </a:rPr>
                        <a:t>Company</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latin typeface="Arial"/>
                          <a:ea typeface="Times New Roman"/>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latin typeface="Arial"/>
                          <a:ea typeface="Times New Roman"/>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latin typeface="Arial"/>
                          <a:ea typeface="Times New Roman"/>
                        </a:rPr>
                        <a:t>+61 2 84461010</a:t>
                      </a:r>
                      <a:endParaRPr lang="en-AU" sz="1200">
                        <a:effectLst/>
                        <a:latin typeface="Times New Roman"/>
                        <a:ea typeface="Times New Roman"/>
                      </a:endParaRPr>
                    </a:p>
                    <a:p>
                      <a:pPr marL="21590" indent="-21590">
                        <a:spcAft>
                          <a:spcPts val="0"/>
                        </a:spcAft>
                      </a:pPr>
                      <a:r>
                        <a:rPr lang="en-US" sz="1200">
                          <a:effectLst/>
                          <a:latin typeface="Arial"/>
                          <a:ea typeface="Times New Roman"/>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latin typeface="Arial"/>
                          <a:ea typeface="Times New Roman"/>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interim meeting in May 2014 in Hawaii</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Prepare for SC meeting in London in October 2014</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San Diego in July 2014, as documented on slide 10</a:t>
            </a:r>
            <a:r>
              <a:rPr lang="en-AU" i="1" dirty="0" smtClean="0">
                <a:solidFill>
                  <a:srgbClr val="FF0000"/>
                </a:solidFill>
              </a:rPr>
              <a:t> </a:t>
            </a:r>
            <a:r>
              <a:rPr lang="en-AU" i="1" dirty="0" smtClean="0"/>
              <a:t>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Hawaii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Hawaii in May 2014, as documented in </a:t>
            </a:r>
            <a:r>
              <a:rPr lang="en-AU" i="1" dirty="0" smtClean="0">
                <a:hlinkClick r:id="rId3"/>
              </a:rPr>
              <a:t>11-14-0725-r0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dirty="0" smtClean="0"/>
              <a:t>Provides a forum for 802 members to discuss issues relevant to both:</a:t>
            </a:r>
          </a:p>
          <a:p>
            <a:pPr lvl="2"/>
            <a:r>
              <a:rPr lang="en-AU" dirty="0" smtClean="0"/>
              <a:t>IEEE 802</a:t>
            </a:r>
          </a:p>
          <a:p>
            <a:pPr lvl="2"/>
            <a:r>
              <a:rPr lang="en-AU" dirty="0" smtClean="0"/>
              <a:t>ISO/IEC JTC1/SC6</a:t>
            </a:r>
          </a:p>
          <a:p>
            <a:pPr lvl="1"/>
            <a:r>
              <a:rPr lang="en-AU" dirty="0" smtClean="0"/>
              <a:t>Recommends positions to </a:t>
            </a:r>
            <a:r>
              <a:rPr lang="en-AU" dirty="0" err="1" smtClean="0"/>
              <a:t>ExCom</a:t>
            </a:r>
            <a:r>
              <a:rPr lang="en-AU" dirty="0" smtClean="0"/>
              <a:t> on ISO/IEC JTC1/SC6 actions affecting IEEE 802</a:t>
            </a:r>
          </a:p>
          <a:p>
            <a:pPr lvl="2"/>
            <a:r>
              <a:rPr lang="en-AU" dirty="0" smtClean="0"/>
              <a:t>Note that IEEE 802 LMSC holds the liaison to SC6, not the IEEE 802.11 WG</a:t>
            </a:r>
          </a:p>
          <a:p>
            <a:pPr lvl="1"/>
            <a:r>
              <a:rPr lang="en-AU" dirty="0" smtClean="0"/>
              <a:t>Participates in dialog with IEEE staff and 802 </a:t>
            </a:r>
            <a:r>
              <a:rPr lang="en-AU" dirty="0" err="1" smtClean="0"/>
              <a:t>ExCom</a:t>
            </a:r>
            <a:r>
              <a:rPr lang="en-AU" dirty="0" smtClean="0"/>
              <a:t> on issues concerning IEEE’s relationship with ISO/IEC</a:t>
            </a:r>
          </a:p>
          <a:p>
            <a:pPr lvl="1"/>
            <a:r>
              <a:rPr lang="en-AU"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recent times, IEEE 802 has liaised a variety of drafts to SC6 since Nov 2013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573938732"/>
              </p:ext>
            </p:extLst>
          </p:nvPr>
        </p:nvGraphicFramePr>
        <p:xfrm>
          <a:off x="228600" y="1676400"/>
          <a:ext cx="8686800" cy="3774440"/>
        </p:xfrm>
        <a:graphic>
          <a:graphicData uri="http://schemas.openxmlformats.org/drawingml/2006/table">
            <a:tbl>
              <a:tblPr firstRow="1" bandRow="1">
                <a:tableStyleId>{5C22544A-7EE6-4342-B048-85BDC9FD1C3A}</a:tableStyleId>
              </a:tblPr>
              <a:tblGrid>
                <a:gridCol w="1737360"/>
                <a:gridCol w="1737360"/>
                <a:gridCol w="1737360"/>
                <a:gridCol w="1737360"/>
                <a:gridCol w="1737360"/>
              </a:tblGrid>
              <a:tr h="370840">
                <a:tc>
                  <a:txBody>
                    <a:bodyPr/>
                    <a:lstStyle/>
                    <a:p>
                      <a:r>
                        <a:rPr lang="en-AU" dirty="0" smtClean="0"/>
                        <a:t>802.11</a:t>
                      </a:r>
                      <a:endParaRPr lang="en-AU" dirty="0"/>
                    </a:p>
                  </a:txBody>
                  <a:tcPr/>
                </a:tc>
                <a:tc>
                  <a:txBody>
                    <a:bodyPr/>
                    <a:lstStyle/>
                    <a:p>
                      <a:r>
                        <a:rPr lang="en-AU" dirty="0" smtClean="0"/>
                        <a:t>802.1</a:t>
                      </a:r>
                      <a:endParaRPr lang="en-AU" dirty="0"/>
                    </a:p>
                  </a:txBody>
                  <a:tcPr/>
                </a:tc>
                <a:tc>
                  <a:txBody>
                    <a:bodyPr/>
                    <a:lstStyle/>
                    <a:p>
                      <a:r>
                        <a:rPr lang="en-AU" dirty="0" smtClean="0"/>
                        <a:t>802.3</a:t>
                      </a:r>
                      <a:endParaRPr lang="en-AU" dirty="0"/>
                    </a:p>
                  </a:txBody>
                  <a:tcPr/>
                </a:tc>
                <a:tc>
                  <a:txBody>
                    <a:bodyPr/>
                    <a:lstStyle/>
                    <a:p>
                      <a:r>
                        <a:rPr lang="en-AU" dirty="0" smtClean="0"/>
                        <a:t>802.22</a:t>
                      </a:r>
                      <a:endParaRPr lang="en-AU" dirty="0"/>
                    </a:p>
                  </a:txBody>
                  <a:tcPr/>
                </a:tc>
                <a:tc>
                  <a:txBody>
                    <a:bodyPr/>
                    <a:lstStyle/>
                    <a:p>
                      <a:r>
                        <a:rPr lang="en-AU" dirty="0" smtClean="0"/>
                        <a:t>802.15</a:t>
                      </a:r>
                      <a:endParaRPr lang="en-AU" dirty="0"/>
                    </a:p>
                  </a:txBody>
                  <a:tcPr/>
                </a:tc>
              </a:tr>
              <a:tr h="370840">
                <a:tc>
                  <a:txBody>
                    <a:bodyPr/>
                    <a:lstStyle/>
                    <a:p>
                      <a:r>
                        <a:rPr lang="en-AU" dirty="0" smtClean="0"/>
                        <a:t>802.11ac</a:t>
                      </a:r>
                      <a:r>
                        <a:rPr lang="en-AU" baseline="0" dirty="0" smtClean="0"/>
                        <a:t> D7.0</a:t>
                      </a:r>
                    </a:p>
                    <a:p>
                      <a:r>
                        <a:rPr lang="en-AU" baseline="0" dirty="0" smtClean="0"/>
                        <a:t>(Nov 2013)</a:t>
                      </a:r>
                      <a:endParaRPr lang="en-AU" dirty="0"/>
                    </a:p>
                  </a:txBody>
                  <a:tcPr/>
                </a:tc>
                <a:tc>
                  <a:txBody>
                    <a:bodyPr/>
                    <a:lstStyle/>
                    <a:p>
                      <a:r>
                        <a:rPr lang="en-AU" dirty="0" smtClean="0"/>
                        <a:t>802.1Xbr D1.2</a:t>
                      </a:r>
                    </a:p>
                    <a:p>
                      <a:r>
                        <a:rPr lang="en-AU" dirty="0" smtClean="0"/>
                        <a:t>(Nov 2013)</a:t>
                      </a:r>
                      <a:endParaRPr lang="en-AU" dirty="0"/>
                    </a:p>
                  </a:txBody>
                  <a:tcPr/>
                </a:tc>
                <a:tc>
                  <a:txBody>
                    <a:bodyPr/>
                    <a:lstStyle/>
                    <a:p>
                      <a:r>
                        <a:rPr lang="en-AU" dirty="0" smtClean="0"/>
                        <a:t>TBD</a:t>
                      </a:r>
                    </a:p>
                    <a:p>
                      <a:r>
                        <a:rPr lang="en-AU" dirty="0" smtClean="0"/>
                        <a:t>(see later)</a:t>
                      </a:r>
                      <a:endParaRPr lang="en-AU" dirty="0"/>
                    </a:p>
                  </a:txBody>
                  <a:tcPr/>
                </a:tc>
                <a:tc>
                  <a:txBody>
                    <a:bodyPr/>
                    <a:lstStyle/>
                    <a:p>
                      <a:r>
                        <a:rPr lang="en-AU" dirty="0" smtClean="0"/>
                        <a:t>802.22-2011</a:t>
                      </a:r>
                    </a:p>
                    <a:p>
                      <a:r>
                        <a:rPr lang="en-AU" dirty="0" smtClean="0"/>
                        <a:t>(Jan 2014)</a:t>
                      </a:r>
                      <a:endParaRPr lang="en-AU" dirty="0"/>
                    </a:p>
                  </a:txBody>
                  <a:tcPr/>
                </a:tc>
                <a:tc>
                  <a:txBody>
                    <a:bodyPr/>
                    <a:lstStyle/>
                    <a:p>
                      <a:r>
                        <a:rPr lang="en-AU" dirty="0" smtClean="0"/>
                        <a:t>TBD</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(see later)</a:t>
                      </a:r>
                    </a:p>
                  </a:txBody>
                  <a:tcPr/>
                </a:tc>
              </a:tr>
              <a:tr h="370840">
                <a:tc>
                  <a:txBody>
                    <a:bodyPr/>
                    <a:lstStyle/>
                    <a:p>
                      <a:r>
                        <a:rPr lang="en-AU" dirty="0" smtClean="0"/>
                        <a:t>802.11af</a:t>
                      </a:r>
                      <a:r>
                        <a:rPr lang="en-AU" baseline="0" dirty="0" smtClean="0"/>
                        <a:t> D6.0</a:t>
                      </a:r>
                    </a:p>
                    <a:p>
                      <a:r>
                        <a:rPr lang="en-AU" baseline="0" dirty="0" smtClean="0"/>
                        <a:t>(Nov 2013)</a:t>
                      </a:r>
                      <a:endParaRPr lang="en-AU" dirty="0"/>
                    </a:p>
                  </a:txBody>
                  <a:tcPr/>
                </a:tc>
                <a:tc>
                  <a:txBody>
                    <a:bodyPr/>
                    <a:lstStyle/>
                    <a:p>
                      <a:r>
                        <a:rPr lang="en-AU" dirty="0" smtClean="0"/>
                        <a:t>802 D1.9</a:t>
                      </a:r>
                    </a:p>
                    <a:p>
                      <a:r>
                        <a:rPr lang="en-AU" dirty="0" smtClean="0"/>
                        <a:t>(May</a:t>
                      </a:r>
                      <a:r>
                        <a:rPr lang="en-AU" baseline="0" dirty="0" smtClean="0"/>
                        <a:t> 2014)</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r>
              <a:tr h="370840">
                <a:tc>
                  <a:txBody>
                    <a:bodyPr/>
                    <a:lstStyle/>
                    <a:p>
                      <a:r>
                        <a:rPr lang="en-AU" dirty="0" smtClean="0"/>
                        <a:t>802.11mc</a:t>
                      </a:r>
                      <a:r>
                        <a:rPr lang="en-AU" baseline="0" dirty="0" smtClean="0"/>
                        <a:t> D3.0</a:t>
                      </a:r>
                    </a:p>
                    <a:p>
                      <a:r>
                        <a:rPr lang="en-AU" baseline="0" dirty="0" smtClean="0"/>
                        <a:t>(Jul 2014)</a:t>
                      </a:r>
                      <a:endParaRPr lang="en-AU" dirty="0"/>
                    </a:p>
                  </a:txBody>
                  <a:tcPr/>
                </a:tc>
                <a:tc>
                  <a:txBody>
                    <a:bodyPr/>
                    <a:lstStyle/>
                    <a:p>
                      <a:r>
                        <a:rPr lang="en-AU" dirty="0" smtClean="0"/>
                        <a:t>802.1Q</a:t>
                      </a:r>
                      <a:r>
                        <a:rPr lang="en-AU" baseline="0" dirty="0" smtClean="0"/>
                        <a:t> D2.0</a:t>
                      </a:r>
                    </a:p>
                    <a:p>
                      <a:r>
                        <a:rPr lang="en-AU" baseline="0" dirty="0" smtClean="0"/>
                        <a:t>(May 2013)</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r>
              <a:tr h="370840">
                <a:tc>
                  <a:txBody>
                    <a:bodyPr/>
                    <a:lstStyle/>
                    <a:p>
                      <a:endParaRPr lang="en-AU"/>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r>
              <a:tr h="370840">
                <a:tc>
                  <a:txBody>
                    <a:bodyPr/>
                    <a:lstStyle/>
                    <a:p>
                      <a:endParaRPr lang="en-AU"/>
                    </a:p>
                  </a:txBody>
                  <a:tcPr/>
                </a:tc>
                <a:tc>
                  <a:txBody>
                    <a:bodyPr/>
                    <a:lstStyle/>
                    <a:p>
                      <a:endParaRPr lang="en-AU"/>
                    </a:p>
                  </a:txBody>
                  <a:tcPr/>
                </a:tc>
                <a:tc>
                  <a:txBody>
                    <a:bodyPr/>
                    <a:lstStyle/>
                    <a:p>
                      <a:endParaRPr lang="en-AU" dirty="0"/>
                    </a:p>
                  </a:txBody>
                  <a:tcPr/>
                </a:tc>
                <a:tc>
                  <a:txBody>
                    <a:bodyPr/>
                    <a:lstStyle/>
                    <a:p>
                      <a:endParaRPr lang="en-AU" dirty="0"/>
                    </a:p>
                  </a:txBody>
                  <a:tcPr/>
                </a:tc>
                <a:tc>
                  <a:txBody>
                    <a:bodyPr/>
                    <a:lstStyle/>
                    <a:p>
                      <a:endParaRPr lang="en-AU" dirty="0"/>
                    </a:p>
                  </a:txBody>
                  <a:tcPr/>
                </a:tc>
              </a:tr>
              <a:tr h="370840">
                <a:tc>
                  <a:txBody>
                    <a:bodyPr/>
                    <a:lstStyle/>
                    <a:p>
                      <a:endParaRPr lang="en-AU"/>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r>
              <a:tr h="370840">
                <a:tc>
                  <a:txBody>
                    <a:bodyPr/>
                    <a:lstStyle/>
                    <a:p>
                      <a:endParaRPr lang="en-AU"/>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r>
            </a:tbl>
          </a:graphicData>
        </a:graphic>
      </p:graphicFrame>
    </p:spTree>
    <p:extLst>
      <p:ext uri="{BB962C8B-B14F-4D97-AF65-F5344CB8AC3E}">
        <p14:creationId xmlns:p14="http://schemas.microsoft.com/office/powerpoint/2010/main" val="1327633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hear an update on plans for liaising additional IEEE 802.1 drafts to SC6</a:t>
            </a:r>
            <a:endParaRPr lang="en-AU" dirty="0"/>
          </a:p>
        </p:txBody>
      </p:sp>
      <p:sp>
        <p:nvSpPr>
          <p:cNvPr id="3" name="Content Placeholder 2"/>
          <p:cNvSpPr>
            <a:spLocks noGrp="1"/>
          </p:cNvSpPr>
          <p:nvPr>
            <p:ph idx="1"/>
          </p:nvPr>
        </p:nvSpPr>
        <p:spPr/>
        <p:txBody>
          <a:bodyPr/>
          <a:lstStyle/>
          <a:p>
            <a:pPr marL="1588" lvl="1" indent="0">
              <a:buNone/>
            </a:pPr>
            <a:r>
              <a:rPr lang="en-GB" b="1" dirty="0"/>
              <a:t>802 O&amp;A </a:t>
            </a:r>
            <a:endParaRPr lang="en-GB" b="1" dirty="0" smtClean="0"/>
          </a:p>
          <a:p>
            <a:pPr lvl="1"/>
            <a:r>
              <a:rPr lang="en-GB" dirty="0" smtClean="0"/>
              <a:t>IEEE 802 O&amp;A was previously liaised to SC6 in May 2014</a:t>
            </a:r>
          </a:p>
          <a:p>
            <a:pPr lvl="1"/>
            <a:r>
              <a:rPr lang="en-GB" dirty="0" smtClean="0"/>
              <a:t>Since then D2.0 has been approved and is in the publication process</a:t>
            </a:r>
          </a:p>
          <a:p>
            <a:pPr lvl="1"/>
            <a:r>
              <a:rPr lang="en-GB" dirty="0" smtClean="0"/>
              <a:t>Is the plan to send it to SC6 under PSDO in November?</a:t>
            </a:r>
          </a:p>
          <a:p>
            <a:r>
              <a:rPr lang="en-GB" b="1" dirty="0"/>
              <a:t>Other 802.1 drafts/standards</a:t>
            </a:r>
            <a:endParaRPr lang="en-GB" b="1" dirty="0" smtClean="0"/>
          </a:p>
          <a:p>
            <a:pPr lvl="1"/>
            <a:r>
              <a:rPr lang="en-GB" dirty="0" smtClean="0"/>
              <a:t>What other drafts/standards should be liaised to SC6? And when?</a:t>
            </a:r>
            <a:endParaRPr lang="en-GB"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spTree>
    <p:extLst>
      <p:ext uri="{BB962C8B-B14F-4D97-AF65-F5344CB8AC3E}">
        <p14:creationId xmlns:p14="http://schemas.microsoft.com/office/powerpoint/2010/main" val="2436553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hear an update on plans for liaising additional IEEE </a:t>
            </a:r>
            <a:r>
              <a:rPr lang="en-AU" dirty="0" smtClean="0"/>
              <a:t>802.3 </a:t>
            </a:r>
            <a:r>
              <a:rPr lang="en-AU" dirty="0"/>
              <a:t>drafts to </a:t>
            </a:r>
            <a:r>
              <a:rPr lang="en-AU" dirty="0" smtClean="0"/>
              <a:t>SC6</a:t>
            </a:r>
            <a:endParaRPr lang="en-AU" dirty="0"/>
          </a:p>
        </p:txBody>
      </p:sp>
      <p:sp>
        <p:nvSpPr>
          <p:cNvPr id="3" name="Content Placeholder 2"/>
          <p:cNvSpPr>
            <a:spLocks noGrp="1"/>
          </p:cNvSpPr>
          <p:nvPr>
            <p:ph idx="1"/>
          </p:nvPr>
        </p:nvSpPr>
        <p:spPr/>
        <p:txBody>
          <a:bodyPr/>
          <a:lstStyle/>
          <a:p>
            <a:r>
              <a:rPr lang="en-GB" b="1" dirty="0" smtClean="0"/>
              <a:t>802.3 drafts/amendments</a:t>
            </a:r>
          </a:p>
          <a:p>
            <a:pPr lvl="1"/>
            <a:r>
              <a:rPr lang="en-GB" dirty="0" smtClean="0"/>
              <a:t>The </a:t>
            </a:r>
            <a:r>
              <a:rPr lang="en-GB" dirty="0"/>
              <a:t>current </a:t>
            </a:r>
            <a:r>
              <a:rPr lang="en-GB" dirty="0" smtClean="0"/>
              <a:t>plan for the IEEE 802.3 WG </a:t>
            </a:r>
            <a:r>
              <a:rPr lang="en-GB" dirty="0"/>
              <a:t>is that only revisions will be sent through the PSDO process</a:t>
            </a:r>
          </a:p>
          <a:p>
            <a:pPr lvl="1"/>
            <a:r>
              <a:rPr lang="en-AU" dirty="0" smtClean="0"/>
              <a:t>Previously, </a:t>
            </a:r>
            <a:r>
              <a:rPr lang="en-GB" dirty="0" smtClean="0"/>
              <a:t>Geoff Thompson and Bruce Kraemer took an action to enquire of David Law as to which additional drafts IEEE 802.3 would like to liaise to SC6 as part of PSDO process</a:t>
            </a:r>
          </a:p>
          <a:p>
            <a:pPr lvl="1"/>
            <a:r>
              <a:rPr lang="en-GB" dirty="0" smtClean="0"/>
              <a:t>Subsequently, David Law and Adam Healy sent the Chair an e-mail:</a:t>
            </a:r>
          </a:p>
          <a:p>
            <a:pPr lvl="2"/>
            <a:r>
              <a:rPr lang="en-AU" i="1" dirty="0"/>
              <a:t>We are thinking of proposing to IEEE 802.3 in July that we move to the model of liaising all drafts amendments to SC6 in the future for </a:t>
            </a:r>
            <a:r>
              <a:rPr lang="en-AU" i="1" dirty="0" smtClean="0"/>
              <a:t>comment</a:t>
            </a:r>
          </a:p>
          <a:p>
            <a:pPr lvl="2"/>
            <a:r>
              <a:rPr lang="en-AU" i="1" dirty="0"/>
              <a:t>C</a:t>
            </a:r>
            <a:r>
              <a:rPr lang="en-AU" i="1" dirty="0" smtClean="0"/>
              <a:t>an </a:t>
            </a:r>
            <a:r>
              <a:rPr lang="en-AU" i="1" dirty="0"/>
              <a:t>you explain the process that IEEE 802.11 already uses to do </a:t>
            </a:r>
            <a:r>
              <a:rPr lang="en-AU" i="1" dirty="0" smtClean="0"/>
              <a:t>this?</a:t>
            </a:r>
          </a:p>
          <a:p>
            <a:pPr lvl="2"/>
            <a:r>
              <a:rPr lang="en-AU" i="1" dirty="0" smtClean="0"/>
              <a:t>I </a:t>
            </a:r>
            <a:r>
              <a:rPr lang="en-AU" i="1" dirty="0"/>
              <a:t>believe that IEEE 802.11 submits these drafts at sponsor - is that correct?</a:t>
            </a:r>
          </a:p>
          <a:p>
            <a:pPr lvl="1"/>
            <a:r>
              <a:rPr lang="en-GB" dirty="0" smtClean="0"/>
              <a:t>This will be discussed again by IEEE 802.3 in July 2014</a:t>
            </a:r>
          </a:p>
          <a:p>
            <a:pPr lvl="2"/>
            <a:r>
              <a:rPr lang="en-GB" dirty="0"/>
              <a:t>David Law and </a:t>
            </a:r>
            <a:r>
              <a:rPr lang="en-GB" dirty="0" smtClean="0"/>
              <a:t>Adam Healy may come to SC meeting?</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spTree>
    <p:extLst>
      <p:ext uri="{BB962C8B-B14F-4D97-AF65-F5344CB8AC3E}">
        <p14:creationId xmlns:p14="http://schemas.microsoft.com/office/powerpoint/2010/main" val="2339991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hear an update on plans for liaising additional IEEE </a:t>
            </a:r>
            <a:r>
              <a:rPr lang="en-AU" dirty="0" smtClean="0"/>
              <a:t>802.11 </a:t>
            </a:r>
            <a:r>
              <a:rPr lang="en-AU" dirty="0"/>
              <a:t>drafts to SC6</a:t>
            </a:r>
          </a:p>
        </p:txBody>
      </p:sp>
      <p:sp>
        <p:nvSpPr>
          <p:cNvPr id="3" name="Content Placeholder 2"/>
          <p:cNvSpPr>
            <a:spLocks noGrp="1"/>
          </p:cNvSpPr>
          <p:nvPr>
            <p:ph idx="1"/>
          </p:nvPr>
        </p:nvSpPr>
        <p:spPr/>
        <p:txBody>
          <a:bodyPr/>
          <a:lstStyle/>
          <a:p>
            <a:r>
              <a:rPr lang="en-AU" dirty="0" smtClean="0"/>
              <a:t>802.11ac/</a:t>
            </a:r>
            <a:r>
              <a:rPr lang="en-AU" dirty="0" err="1" smtClean="0"/>
              <a:t>af</a:t>
            </a:r>
            <a:r>
              <a:rPr lang="en-AU" dirty="0" smtClean="0"/>
              <a:t> standards for PSDO ratification</a:t>
            </a:r>
          </a:p>
          <a:p>
            <a:pPr lvl="1"/>
            <a:r>
              <a:rPr lang="en-AU" dirty="0" smtClean="0"/>
              <a:t>802.11ac and 802.11af have both been published</a:t>
            </a:r>
          </a:p>
          <a:p>
            <a:pPr lvl="2"/>
            <a:r>
              <a:rPr lang="en-AU" dirty="0" smtClean="0"/>
              <a:t>IEEE 802.11ac-2013</a:t>
            </a:r>
          </a:p>
          <a:p>
            <a:pPr lvl="2"/>
            <a:r>
              <a:rPr lang="en-AU" dirty="0" smtClean="0"/>
              <a:t>IEEE 802.11af-2014</a:t>
            </a:r>
          </a:p>
          <a:p>
            <a:pPr lvl="1"/>
            <a:r>
              <a:rPr lang="en-AU" dirty="0" smtClean="0"/>
              <a:t>It is probably time to start the PSDO process</a:t>
            </a:r>
          </a:p>
          <a:p>
            <a:pPr lvl="1"/>
            <a:r>
              <a:rPr lang="en-AU" dirty="0" smtClean="0"/>
              <a:t>Motion</a:t>
            </a:r>
          </a:p>
          <a:p>
            <a:pPr lvl="2"/>
            <a:r>
              <a:rPr lang="en-AU" i="1" dirty="0" smtClean="0"/>
              <a:t>The IEEE 802 JTC1 SC recommends to the IEEE 802.11 WG </a:t>
            </a:r>
            <a:r>
              <a:rPr lang="en-AU" i="1" dirty="0"/>
              <a:t>that IEEE </a:t>
            </a:r>
            <a:r>
              <a:rPr lang="en-AU" i="1" dirty="0" smtClean="0"/>
              <a:t>802.11ac-2013 and IEEE 802.11af-2014 are submitted to ISO/IEC JTC1/SC6 for ratification under the PSDO process</a:t>
            </a:r>
          </a:p>
          <a:p>
            <a:pPr lvl="2"/>
            <a:r>
              <a:rPr lang="en-AU" dirty="0" smtClean="0"/>
              <a:t>Moved</a:t>
            </a:r>
          </a:p>
          <a:p>
            <a:pPr lvl="2"/>
            <a:r>
              <a:rPr lang="en-AU" dirty="0" smtClean="0"/>
              <a:t>Seconded</a:t>
            </a:r>
          </a:p>
          <a:p>
            <a:pPr lvl="2"/>
            <a:r>
              <a:rPr lang="en-AU" dirty="0" smtClean="0"/>
              <a:t>Result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48435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hear an update on plans for liaising additional IEEE </a:t>
            </a:r>
            <a:r>
              <a:rPr lang="en-AU" dirty="0" smtClean="0"/>
              <a:t>802.11 </a:t>
            </a:r>
            <a:r>
              <a:rPr lang="en-AU" dirty="0"/>
              <a:t>drafts to SC6</a:t>
            </a:r>
          </a:p>
        </p:txBody>
      </p:sp>
      <p:sp>
        <p:nvSpPr>
          <p:cNvPr id="3" name="Content Placeholder 2"/>
          <p:cNvSpPr>
            <a:spLocks noGrp="1"/>
          </p:cNvSpPr>
          <p:nvPr>
            <p:ph idx="1"/>
          </p:nvPr>
        </p:nvSpPr>
        <p:spPr/>
        <p:txBody>
          <a:bodyPr/>
          <a:lstStyle/>
          <a:p>
            <a:r>
              <a:rPr lang="en-AU" dirty="0" smtClean="0"/>
              <a:t>802.11ai draft</a:t>
            </a:r>
          </a:p>
          <a:p>
            <a:pPr lvl="1"/>
            <a:r>
              <a:rPr lang="en-AU" dirty="0" smtClean="0"/>
              <a:t>IEEE 802.11ai D2.0 passed LB in April 2014</a:t>
            </a:r>
          </a:p>
          <a:p>
            <a:pPr lvl="1"/>
            <a:r>
              <a:rPr lang="en-AU" dirty="0" smtClean="0"/>
              <a:t>Should we liaise it to SC6 as part of the agreement with SC6 related to the PSDO?</a:t>
            </a:r>
          </a:p>
          <a:p>
            <a:pPr lvl="2"/>
            <a:r>
              <a:rPr lang="en-AU" dirty="0" smtClean="0"/>
              <a:t>Technically we do not have to liaise it until Sponsor Ballot</a:t>
            </a:r>
          </a:p>
          <a:p>
            <a:pPr lvl="2"/>
            <a:r>
              <a:rPr lang="en-AU" dirty="0" smtClean="0"/>
              <a:t>Should we wait until D3.0?</a:t>
            </a:r>
          </a:p>
          <a:p>
            <a:pPr lvl="1"/>
            <a:r>
              <a:rPr lang="en-AU" dirty="0"/>
              <a:t>Motion</a:t>
            </a:r>
          </a:p>
          <a:p>
            <a:pPr lvl="2"/>
            <a:r>
              <a:rPr lang="en-AU" i="1" dirty="0"/>
              <a:t>The IEEE 802 JTC1 SC recommends to the IEEE 802.11 WG that IEEE </a:t>
            </a:r>
            <a:r>
              <a:rPr lang="en-AU" i="1" dirty="0" smtClean="0"/>
              <a:t>802.11ai D2.0 is liaised to ISO/IEC JTC1/SC6 for its information</a:t>
            </a:r>
            <a:endParaRPr lang="en-AU" i="1" dirty="0"/>
          </a:p>
          <a:p>
            <a:pPr lvl="2"/>
            <a:r>
              <a:rPr lang="en-AU" dirty="0"/>
              <a:t>Moved</a:t>
            </a:r>
          </a:p>
          <a:p>
            <a:pPr lvl="2"/>
            <a:r>
              <a:rPr lang="en-AU" dirty="0"/>
              <a:t>Seconded</a:t>
            </a:r>
          </a:p>
          <a:p>
            <a:pPr lvl="2"/>
            <a:r>
              <a:rPr lang="en-AU" dirty="0" smtClean="0"/>
              <a:t>Result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1712068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hear an update on plans for liaising additional IEEE </a:t>
            </a:r>
            <a:r>
              <a:rPr lang="en-AU" dirty="0" smtClean="0"/>
              <a:t>802.11 </a:t>
            </a:r>
            <a:r>
              <a:rPr lang="en-AU" dirty="0"/>
              <a:t>drafts to SC6</a:t>
            </a:r>
          </a:p>
        </p:txBody>
      </p:sp>
      <p:sp>
        <p:nvSpPr>
          <p:cNvPr id="3" name="Content Placeholder 2"/>
          <p:cNvSpPr>
            <a:spLocks noGrp="1"/>
          </p:cNvSpPr>
          <p:nvPr>
            <p:ph idx="1"/>
          </p:nvPr>
        </p:nvSpPr>
        <p:spPr/>
        <p:txBody>
          <a:bodyPr/>
          <a:lstStyle/>
          <a:p>
            <a:r>
              <a:rPr lang="en-AU" dirty="0" smtClean="0"/>
              <a:t>802.11ah draft</a:t>
            </a:r>
          </a:p>
          <a:p>
            <a:pPr lvl="1"/>
            <a:r>
              <a:rPr lang="en-AU" dirty="0" smtClean="0"/>
              <a:t>IEEE 802.11ah D2.0 </a:t>
            </a:r>
            <a:r>
              <a:rPr lang="en-AU" dirty="0" smtClean="0">
                <a:solidFill>
                  <a:srgbClr val="FF0000"/>
                </a:solidFill>
              </a:rPr>
              <a:t>passed</a:t>
            </a:r>
            <a:r>
              <a:rPr lang="en-AU" dirty="0" smtClean="0"/>
              <a:t> LB in Jul 2014</a:t>
            </a:r>
          </a:p>
          <a:p>
            <a:pPr lvl="1"/>
            <a:r>
              <a:rPr lang="en-AU" dirty="0" smtClean="0"/>
              <a:t>Should we liaise it to SC6 as part of the agreement with SC6 related to the PSDO?</a:t>
            </a:r>
          </a:p>
          <a:p>
            <a:pPr lvl="2"/>
            <a:r>
              <a:rPr lang="en-AU" dirty="0" smtClean="0"/>
              <a:t>Technically we do not have to liaise it until Sponsor Ballot</a:t>
            </a:r>
          </a:p>
          <a:p>
            <a:pPr lvl="2"/>
            <a:r>
              <a:rPr lang="en-AU" dirty="0" smtClean="0"/>
              <a:t>Should we wait until D3.0?</a:t>
            </a:r>
          </a:p>
          <a:p>
            <a:pPr lvl="1"/>
            <a:r>
              <a:rPr lang="en-AU" dirty="0"/>
              <a:t>Motion</a:t>
            </a:r>
          </a:p>
          <a:p>
            <a:pPr lvl="2"/>
            <a:r>
              <a:rPr lang="en-AU" i="1" dirty="0"/>
              <a:t>The IEEE 802 JTC1 SC recommends to the IEEE 802.11 WG that IEEE </a:t>
            </a:r>
            <a:r>
              <a:rPr lang="en-AU" i="1" dirty="0" smtClean="0"/>
              <a:t>802.11ah D2.0 is liaised to ISO/IEC JTC1/SC6 for its information</a:t>
            </a:r>
            <a:endParaRPr lang="en-AU" i="1" dirty="0"/>
          </a:p>
          <a:p>
            <a:pPr lvl="2"/>
            <a:r>
              <a:rPr lang="en-AU" dirty="0"/>
              <a:t>Moved</a:t>
            </a:r>
          </a:p>
          <a:p>
            <a:pPr lvl="2"/>
            <a:r>
              <a:rPr lang="en-AU" dirty="0"/>
              <a:t>Seconded</a:t>
            </a:r>
          </a:p>
          <a:p>
            <a:pPr lvl="2"/>
            <a:r>
              <a:rPr lang="en-AU" dirty="0" smtClean="0"/>
              <a:t>Result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4097811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San Diego in July 2014</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San Diego in July 2014,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discuss the possibility of liaising IEEE 802.15 drafts to SC6</a:t>
            </a:r>
            <a:endParaRPr lang="en-AU" dirty="0"/>
          </a:p>
        </p:txBody>
      </p:sp>
      <p:sp>
        <p:nvSpPr>
          <p:cNvPr id="3" name="Content Placeholder 2"/>
          <p:cNvSpPr>
            <a:spLocks noGrp="1"/>
          </p:cNvSpPr>
          <p:nvPr>
            <p:ph idx="1"/>
          </p:nvPr>
        </p:nvSpPr>
        <p:spPr/>
        <p:txBody>
          <a:bodyPr/>
          <a:lstStyle/>
          <a:p>
            <a:pPr lvl="1"/>
            <a:r>
              <a:rPr lang="en-GB" smtClean="0"/>
              <a:t>IEEE 802.15.4-2006 was adopted by ISO under JTC 1/SC 31.</a:t>
            </a:r>
            <a:endParaRPr lang="en-AU" smtClean="0"/>
          </a:p>
          <a:p>
            <a:pPr lvl="1"/>
            <a:r>
              <a:rPr lang="en-GB" smtClean="0"/>
              <a:t>Is there any update on the possibility of moving responsibility for 802.15 WG liaising 802.15.4 drafts from SC 31 to SC6?</a:t>
            </a:r>
            <a:endParaRPr lang="en-AU" smtClean="0"/>
          </a:p>
          <a:p>
            <a:pPr lvl="2"/>
            <a:r>
              <a:rPr lang="en-US" smtClean="0"/>
              <a:t>Jodi Haasz (IEEE staff) is still in discussions with ISO to move the liaison to SC6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1800390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discuss the possibility of liaising additional IEEE 802.22 drafts to SC6</a:t>
            </a:r>
            <a:endParaRPr lang="en-AU" dirty="0"/>
          </a:p>
        </p:txBody>
      </p:sp>
      <p:sp>
        <p:nvSpPr>
          <p:cNvPr id="3" name="Content Placeholder 2"/>
          <p:cNvSpPr>
            <a:spLocks noGrp="1"/>
          </p:cNvSpPr>
          <p:nvPr>
            <p:ph idx="1"/>
          </p:nvPr>
        </p:nvSpPr>
        <p:spPr/>
        <p:txBody>
          <a:bodyPr/>
          <a:lstStyle/>
          <a:p>
            <a:r>
              <a:rPr lang="en-GB" dirty="0" smtClean="0"/>
              <a:t>802.22 amendments</a:t>
            </a:r>
          </a:p>
          <a:p>
            <a:pPr lvl="1"/>
            <a:r>
              <a:rPr lang="en-GB" dirty="0" smtClean="0"/>
              <a:t>The 802.22 WG has submitted 802.22 under the PSDO</a:t>
            </a:r>
          </a:p>
          <a:p>
            <a:pPr lvl="1"/>
            <a:r>
              <a:rPr lang="en-GB" dirty="0" smtClean="0"/>
              <a:t>However, the WG </a:t>
            </a:r>
            <a:r>
              <a:rPr lang="en-GB" dirty="0" smtClean="0"/>
              <a:t>had not </a:t>
            </a:r>
            <a:r>
              <a:rPr lang="en-GB" dirty="0" smtClean="0"/>
              <a:t>yet decided which amendments to liaise to SC6</a:t>
            </a:r>
          </a:p>
          <a:p>
            <a:pPr lvl="2"/>
            <a:r>
              <a:rPr lang="en-AU" dirty="0"/>
              <a:t>IEEE Std. 802.22a on MIBs and Management Plane </a:t>
            </a:r>
            <a:r>
              <a:rPr lang="en-AU" dirty="0" smtClean="0"/>
              <a:t>Procedures</a:t>
            </a:r>
          </a:p>
          <a:p>
            <a:pPr lvl="1"/>
            <a:r>
              <a:rPr lang="en-GB" dirty="0" smtClean="0"/>
              <a:t>Hopefully that question </a:t>
            </a:r>
            <a:r>
              <a:rPr lang="en-GB" dirty="0" smtClean="0"/>
              <a:t>was discussed </a:t>
            </a:r>
            <a:r>
              <a:rPr lang="en-GB" dirty="0" smtClean="0"/>
              <a:t>this week </a:t>
            </a:r>
            <a:r>
              <a:rPr lang="en-GB" dirty="0" smtClean="0"/>
              <a:t>… the WG approved the submission of </a:t>
            </a:r>
            <a:r>
              <a:rPr lang="en-AU" dirty="0"/>
              <a:t>IEEE Std. 802.22a </a:t>
            </a:r>
            <a:r>
              <a:rPr lang="en-AU" dirty="0" smtClean="0"/>
              <a:t>through the PSDO process</a:t>
            </a:r>
          </a:p>
          <a:p>
            <a:pPr lvl="2"/>
            <a:r>
              <a:rPr lang="en-AU" dirty="0" smtClean="0"/>
              <a:t>When should we start?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2199918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In recent times, IEEE 802 has notified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Most recently (in 6N15936 in April 2014) IEEE 802 notified SC6 of the approval of the following SGs</a:t>
            </a:r>
          </a:p>
          <a:p>
            <a:pPr lvl="2"/>
            <a:r>
              <a:rPr lang="en-AU" dirty="0" smtClean="0"/>
              <a:t>IEEE 802.3 Gigabit Plastic Optical Fibre (POF) Study Group</a:t>
            </a:r>
          </a:p>
          <a:p>
            <a:pPr lvl="2"/>
            <a:r>
              <a:rPr lang="en-AU" dirty="0" smtClean="0"/>
              <a:t>IEEE 802.3 100 Mb/s Operation over a Single Twisted Pair Study Group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seven standards completely through the PSDO ratification 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55768520"/>
              </p:ext>
            </p:extLst>
          </p:nvPr>
        </p:nvGraphicFramePr>
        <p:xfrm>
          <a:off x="152399" y="1600200"/>
          <a:ext cx="8839200" cy="3096334"/>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a:t>
                      </a:r>
                      <a:r>
                        <a:rPr lang="en-AU" sz="1600" dirty="0" err="1" smtClean="0"/>
                        <a:t>balllot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9602">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Passed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Liaised in Nov 2013</a:t>
                      </a:r>
                      <a:endParaRPr lang="en-AU" sz="1600" b="1" dirty="0">
                        <a:solidFill>
                          <a:srgbClr val="00B050"/>
                        </a:solidFill>
                      </a:endParaRPr>
                    </a:p>
                  </a:txBody>
                  <a:tcPr marL="115147" marR="115147"/>
                </a:tc>
              </a:tr>
              <a:tr h="359602">
                <a:tc>
                  <a:txBody>
                    <a:bodyPr/>
                    <a:lstStyle/>
                    <a:p>
                      <a:r>
                        <a:rPr lang="en-AU" sz="1600" dirty="0" smtClean="0"/>
                        <a:t>802.1X</a:t>
                      </a:r>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9602">
                <a:tc>
                  <a:txBody>
                    <a:bodyPr/>
                    <a:lstStyle/>
                    <a:p>
                      <a:r>
                        <a:rPr lang="en-AU" sz="1600" dirty="0" smtClean="0"/>
                        <a:t>802.1AE</a:t>
                      </a:r>
                      <a:endParaRPr lang="en-AU" sz="1600" dirty="0"/>
                    </a:p>
                  </a:txBody>
                  <a:tcPr marL="115147" marR="115147"/>
                </a:tc>
                <a:tc>
                  <a:txBody>
                    <a:bodyPr/>
                    <a:lstStyle/>
                    <a:p>
                      <a:pPr algn="ctr"/>
                      <a:r>
                        <a:rPr lang="en-AU" sz="1600" b="1" dirty="0" smtClean="0">
                          <a:solidFill>
                            <a:srgbClr val="00B050"/>
                          </a:solidFill>
                        </a:rPr>
                        <a:t>Passed (</a:t>
                      </a:r>
                      <a:r>
                        <a:rPr lang="en-AU" sz="1600" b="1" baseline="0"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9602">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802.1AS</a:t>
                      </a:r>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(16 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 &amp; FDIS comment resolutions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a:t>
            </a:r>
            <a:r>
              <a:rPr lang="en-AU" dirty="0" smtClean="0">
                <a:solidFill>
                  <a:srgbClr val="00B050"/>
                </a:solidFill>
              </a:rPr>
              <a:t>liaised</a:t>
            </a: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comments 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4216932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 &amp; FDIS </a:t>
            </a:r>
            <a:r>
              <a:rPr lang="en-AU" dirty="0"/>
              <a:t>comment resolutions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smtClean="0">
                <a:solidFill>
                  <a:srgbClr val="00B050"/>
                </a:solidFill>
              </a:rPr>
              <a:t>passed &amp; comments liaised</a:t>
            </a: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7569537"/>
              </p:ext>
            </p:extLst>
          </p:nvPr>
        </p:nvGraphicFramePr>
        <p:xfrm>
          <a:off x="8965" y="3114675"/>
          <a:ext cx="914400" cy="771525"/>
        </p:xfrm>
        <a:graphic>
          <a:graphicData uri="http://schemas.openxmlformats.org/presentationml/2006/ole">
            <mc:AlternateContent xmlns:mc="http://schemas.openxmlformats.org/markup-compatibility/2006">
              <mc:Choice xmlns:v="urn:schemas-microsoft-com:vml" Requires="v">
                <p:oleObj spid="_x0000_s13903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8965" y="3114675"/>
                        <a:ext cx="914400" cy="7715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694417938"/>
              </p:ext>
            </p:extLst>
          </p:nvPr>
        </p:nvGraphicFramePr>
        <p:xfrm>
          <a:off x="12700" y="4486275"/>
          <a:ext cx="914400" cy="771525"/>
        </p:xfrm>
        <a:graphic>
          <a:graphicData uri="http://schemas.openxmlformats.org/presentationml/2006/ole">
            <mc:AlternateContent xmlns:mc="http://schemas.openxmlformats.org/markup-compatibility/2006">
              <mc:Choice xmlns:v="urn:schemas-microsoft-com:vml" Requires="v">
                <p:oleObj spid="_x0000_s139036"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2700" y="44862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024382184"/>
              </p:ext>
            </p:extLst>
          </p:nvPr>
        </p:nvGraphicFramePr>
        <p:xfrm>
          <a:off x="-13447" y="5410200"/>
          <a:ext cx="914400" cy="771525"/>
        </p:xfrm>
        <a:graphic>
          <a:graphicData uri="http://schemas.openxmlformats.org/presentationml/2006/ole">
            <mc:AlternateContent xmlns:mc="http://schemas.openxmlformats.org/markup-compatibility/2006">
              <mc:Choice xmlns:v="urn:schemas-microsoft-com:vml" Requires="v">
                <p:oleObj spid="_x0000_s139037" name="Acrobat Document" showAsIcon="1" r:id="rId7" imgW="914400" imgH="771480" progId="AcroExch.Document.11">
                  <p:embed/>
                </p:oleObj>
              </mc:Choice>
              <mc:Fallback>
                <p:oleObj name="Acrobat Document" showAsIcon="1" r:id="rId7" imgW="914400" imgH="771480" progId="AcroExch.Document.11">
                  <p:embed/>
                  <p:pic>
                    <p:nvPicPr>
                      <p:cNvPr id="0" name=""/>
                      <p:cNvPicPr/>
                      <p:nvPr/>
                    </p:nvPicPr>
                    <p:blipFill>
                      <a:blip r:embed="rId8"/>
                      <a:stretch>
                        <a:fillRect/>
                      </a:stretch>
                    </p:blipFill>
                    <p:spPr>
                      <a:xfrm>
                        <a:off x="-13447" y="5410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26131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 &amp; FDIS </a:t>
            </a:r>
            <a:r>
              <a:rPr lang="en-AU" dirty="0"/>
              <a:t>comment resolutions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comments </a:t>
            </a:r>
            <a:r>
              <a:rPr lang="en-AU" dirty="0" smtClean="0">
                <a:solidFill>
                  <a:srgbClr val="00B050"/>
                </a:solidFill>
              </a:rPr>
              <a:t>liaised</a:t>
            </a: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 </a:t>
            </a:r>
            <a:r>
              <a:rPr lang="en-AU" dirty="0"/>
              <a:t>(see previous </a:t>
            </a:r>
            <a:r>
              <a:rPr lang="en-AU" dirty="0" smtClean="0"/>
              <a:t>page for response file)</a:t>
            </a:r>
            <a:endParaRPr lang="en-AU" dirty="0">
              <a:solidFill>
                <a:srgbClr val="FF0000"/>
              </a:solidFill>
            </a:endParaRP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50531856"/>
              </p:ext>
            </p:extLst>
          </p:nvPr>
        </p:nvGraphicFramePr>
        <p:xfrm>
          <a:off x="0" y="3267075"/>
          <a:ext cx="914400" cy="771525"/>
        </p:xfrm>
        <a:graphic>
          <a:graphicData uri="http://schemas.openxmlformats.org/presentationml/2006/ole">
            <mc:AlternateContent xmlns:mc="http://schemas.openxmlformats.org/markup-compatibility/2006">
              <mc:Choice xmlns:v="urn:schemas-microsoft-com:vml" Requires="v">
                <p:oleObj spid="_x0000_s13982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670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502989256"/>
              </p:ext>
            </p:extLst>
          </p:nvPr>
        </p:nvGraphicFramePr>
        <p:xfrm>
          <a:off x="35859" y="4562475"/>
          <a:ext cx="914400" cy="771525"/>
        </p:xfrm>
        <a:graphic>
          <a:graphicData uri="http://schemas.openxmlformats.org/presentationml/2006/ole">
            <mc:AlternateContent xmlns:mc="http://schemas.openxmlformats.org/markup-compatibility/2006">
              <mc:Choice xmlns:v="urn:schemas-microsoft-com:vml" Requires="v">
                <p:oleObj spid="_x0000_s139829"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35859" y="45624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81495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 </a:t>
            </a:r>
            <a:r>
              <a:rPr lang="en-AU" dirty="0"/>
              <a:t>&amp; FDIS comment resolutions  liaised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comments in process</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3"/>
              </a:rPr>
              <a:t>FDIS </a:t>
            </a:r>
            <a:r>
              <a:rPr lang="en-AU" dirty="0" smtClean="0">
                <a:hlinkClick r:id="rId3"/>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307050169"/>
              </p:ext>
            </p:extLst>
          </p:nvPr>
        </p:nvGraphicFramePr>
        <p:xfrm>
          <a:off x="-12700" y="3200400"/>
          <a:ext cx="914400" cy="771525"/>
        </p:xfrm>
        <a:graphic>
          <a:graphicData uri="http://schemas.openxmlformats.org/presentationml/2006/ole">
            <mc:AlternateContent xmlns:mc="http://schemas.openxmlformats.org/markup-compatibility/2006">
              <mc:Choice xmlns:v="urn:schemas-microsoft-com:vml" Requires="v">
                <p:oleObj spid="_x0000_s156148" name="Acrobat Document" showAsIcon="1" r:id="rId4" imgW="914400" imgH="771480" progId="AcroExch.Document.7">
                  <p:embed/>
                </p:oleObj>
              </mc:Choice>
              <mc:Fallback>
                <p:oleObj name="Acrobat Document" showAsIcon="1" r:id="rId4" imgW="914400" imgH="771480" progId="AcroExch.Document.7">
                  <p:embed/>
                  <p:pic>
                    <p:nvPicPr>
                      <p:cNvPr id="0" name=""/>
                      <p:cNvPicPr/>
                      <p:nvPr/>
                    </p:nvPicPr>
                    <p:blipFill>
                      <a:blip r:embed="rId5"/>
                      <a:stretch>
                        <a:fillRect/>
                      </a:stretch>
                    </p:blipFill>
                    <p:spPr>
                      <a:xfrm>
                        <a:off x="-12700" y="3200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069137137"/>
              </p:ext>
            </p:extLst>
          </p:nvPr>
        </p:nvGraphicFramePr>
        <p:xfrm>
          <a:off x="0" y="4572000"/>
          <a:ext cx="914400" cy="771525"/>
        </p:xfrm>
        <a:graphic>
          <a:graphicData uri="http://schemas.openxmlformats.org/presentationml/2006/ole">
            <mc:AlternateContent xmlns:mc="http://schemas.openxmlformats.org/markup-compatibility/2006">
              <mc:Choice xmlns:v="urn:schemas-microsoft-com:vml" Requires="v">
                <p:oleObj spid="_x0000_s156149"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969072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 </a:t>
            </a:r>
            <a:r>
              <a:rPr lang="en-AU" dirty="0"/>
              <a:t>&amp; FDIS comment resolutions  liaised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comments in process</a:t>
            </a:r>
            <a:endParaRPr lang="en-AU" dirty="0" smtClean="0">
              <a:solidFill>
                <a:srgbClr val="00B050"/>
              </a:solidFill>
            </a:endParaRPr>
          </a:p>
          <a:p>
            <a:pPr lvl="1"/>
            <a:r>
              <a:rPr lang="en-AU" dirty="0" smtClean="0"/>
              <a:t>FDIS </a:t>
            </a:r>
            <a:r>
              <a:rPr lang="en-AU" dirty="0"/>
              <a:t>passed </a:t>
            </a:r>
            <a:r>
              <a:rPr lang="en-AU" dirty="0" smtClean="0"/>
              <a:t>17/2/16 </a:t>
            </a:r>
            <a:r>
              <a:rPr lang="en-AU" dirty="0"/>
              <a:t>on 18 </a:t>
            </a:r>
            <a:r>
              <a:rPr lang="en-AU" dirty="0" smtClean="0"/>
              <a:t>Dec </a:t>
            </a:r>
            <a:r>
              <a:rPr lang="en-AU" dirty="0"/>
              <a:t>2013</a:t>
            </a:r>
          </a:p>
          <a:p>
            <a:pPr lvl="2"/>
            <a:r>
              <a:rPr lang="en-AU" dirty="0"/>
              <a:t>Voting 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3"/>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1079737"/>
              </p:ext>
            </p:extLst>
          </p:nvPr>
        </p:nvGraphicFramePr>
        <p:xfrm>
          <a:off x="-12700" y="2971800"/>
          <a:ext cx="914400" cy="771525"/>
        </p:xfrm>
        <a:graphic>
          <a:graphicData uri="http://schemas.openxmlformats.org/presentationml/2006/ole">
            <mc:AlternateContent xmlns:mc="http://schemas.openxmlformats.org/markup-compatibility/2006">
              <mc:Choice xmlns:v="urn:schemas-microsoft-com:vml" Requires="v">
                <p:oleObj spid="_x0000_s157170" name="Acrobat Document" showAsIcon="1" r:id="rId4" imgW="914400" imgH="771480" progId="AcroExch.Document.11">
                  <p:embed/>
                </p:oleObj>
              </mc:Choice>
              <mc:Fallback>
                <p:oleObj name="Acrobat Document" showAsIcon="1" r:id="rId4" imgW="914400" imgH="771480" progId="AcroExch.Document.11">
                  <p:embed/>
                  <p:pic>
                    <p:nvPicPr>
                      <p:cNvPr id="0" name=""/>
                      <p:cNvPicPr>
                        <a:picLocks noChangeAspect="1" noChangeArrowheads="1"/>
                      </p:cNvPicPr>
                      <p:nvPr/>
                    </p:nvPicPr>
                    <p:blipFill>
                      <a:blip r:embed="rId5"/>
                      <a:srcRect/>
                      <a:stretch>
                        <a:fillRect/>
                      </a:stretch>
                    </p:blipFill>
                    <p:spPr bwMode="auto">
                      <a:xfrm>
                        <a:off x="-12700" y="29718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26865682"/>
              </p:ext>
            </p:extLst>
          </p:nvPr>
        </p:nvGraphicFramePr>
        <p:xfrm>
          <a:off x="0" y="4495800"/>
          <a:ext cx="914400" cy="771525"/>
        </p:xfrm>
        <a:graphic>
          <a:graphicData uri="http://schemas.openxmlformats.org/presentationml/2006/ole">
            <mc:AlternateContent xmlns:mc="http://schemas.openxmlformats.org/markup-compatibility/2006">
              <mc:Choice xmlns:v="urn:schemas-microsoft-com:vml" Requires="v">
                <p:oleObj spid="_x0000_s157171"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0" y="4495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8245853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 </a:t>
            </a:r>
            <a:r>
              <a:rPr lang="en-AU" dirty="0"/>
              <a:t>&amp; FDIS comment resolutions  liaised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29</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comments in process</a:t>
            </a: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3"/>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37658029"/>
              </p:ext>
            </p:extLst>
          </p:nvPr>
        </p:nvGraphicFramePr>
        <p:xfrm>
          <a:off x="0" y="3124200"/>
          <a:ext cx="914400" cy="771525"/>
        </p:xfrm>
        <a:graphic>
          <a:graphicData uri="http://schemas.openxmlformats.org/presentationml/2006/ole">
            <mc:AlternateContent xmlns:mc="http://schemas.openxmlformats.org/markup-compatibility/2006">
              <mc:Choice xmlns:v="urn:schemas-microsoft-com:vml" Requires="v">
                <p:oleObj spid="_x0000_s158184"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31242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918717208"/>
              </p:ext>
            </p:extLst>
          </p:nvPr>
        </p:nvGraphicFramePr>
        <p:xfrm>
          <a:off x="-12700" y="4419600"/>
          <a:ext cx="914400" cy="771525"/>
        </p:xfrm>
        <a:graphic>
          <a:graphicData uri="http://schemas.openxmlformats.org/presentationml/2006/ole">
            <mc:AlternateContent xmlns:mc="http://schemas.openxmlformats.org/markup-compatibility/2006">
              <mc:Choice xmlns:v="urn:schemas-microsoft-com:vml" Requires="v">
                <p:oleObj spid="_x0000_s158185"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127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20865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03BF5780-BC0F-4E43-8653-F900B7008DB9}" type="slidenum">
              <a:rPr lang="en-US" smtClean="0"/>
              <a:pPr>
                <a:defRPr/>
              </a:pPr>
              <a:t>3</a:t>
            </a:fld>
            <a:endParaRPr lang="en-US"/>
          </a:p>
        </p:txBody>
      </p:sp>
      <p:sp>
        <p:nvSpPr>
          <p:cNvPr id="4100" name="Rectangle 7"/>
          <p:cNvSpPr>
            <a:spLocks noGrp="1" noChangeArrowheads="1"/>
          </p:cNvSpPr>
          <p:nvPr>
            <p:ph type="title"/>
          </p:nvPr>
        </p:nvSpPr>
        <p:spPr/>
        <p:txBody>
          <a:bodyPr/>
          <a:lstStyle/>
          <a:p>
            <a:r>
              <a:rPr lang="en-US" smtClean="0"/>
              <a:t>Participants have a duty to inform in relation to patents</a:t>
            </a:r>
          </a:p>
        </p:txBody>
      </p:sp>
      <p:sp>
        <p:nvSpPr>
          <p:cNvPr id="4101" name="Rectangle 8"/>
          <p:cNvSpPr>
            <a:spLocks noGrp="1" noChangeArrowheads="1"/>
          </p:cNvSpPr>
          <p:nvPr>
            <p:ph type="body" idx="1"/>
          </p:nvPr>
        </p:nvSpPr>
        <p:spPr>
          <a:xfrm>
            <a:off x="685800" y="1600200"/>
            <a:ext cx="7772400" cy="4724400"/>
          </a:xfrm>
        </p:spPr>
        <p:txBody>
          <a:bodyPr/>
          <a:lstStyle/>
          <a:p>
            <a:pPr lvl="1"/>
            <a:r>
              <a:rPr lang="en-US" dirty="0" smtClean="0"/>
              <a:t>All participants in this meeting have certain obligations under the IEEE-SA Patent Policy (</a:t>
            </a:r>
            <a:r>
              <a:rPr lang="en-GB" dirty="0" smtClean="0"/>
              <a:t>IEEE-SA SB Bylaws sub-clause 6.2)</a:t>
            </a:r>
            <a:r>
              <a:rPr lang="en-US" dirty="0" smtClean="0"/>
              <a:t>. Participants: </a:t>
            </a:r>
          </a:p>
          <a:p>
            <a:pPr lvl="2"/>
            <a:r>
              <a:rPr lang="en-US" dirty="0" smtClean="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3"/>
            <a:r>
              <a:rPr lang="en-US" dirty="0" smtClean="0"/>
              <a:t>“Personal awareness” means that the participant “is personally aware that the holder may have a potential Essential Patent Claim,” even if the participant is not personally aware of the specific patents or patent claims</a:t>
            </a:r>
          </a:p>
          <a:p>
            <a:pPr lvl="2"/>
            <a:r>
              <a:rPr lang="en-US" dirty="0" smtClean="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2"/>
            <a:r>
              <a:rPr lang="en-US" dirty="0" smtClean="0"/>
              <a:t>The above does not apply if the patent claim is already the subject of an Accepted Letter of Assurance that applies to the proposed standard(s) under consideration by this group</a:t>
            </a:r>
          </a:p>
          <a:p>
            <a:pPr lvl="1"/>
            <a:r>
              <a:rPr lang="en-US" dirty="0" smtClean="0"/>
              <a:t>Early identification of holders of potential Essential Patent Claims is strongly encouraged; there is no duty to perform a patent search</a:t>
            </a:r>
            <a:endParaRPr lang="en-AU" dirty="0" smtClean="0"/>
          </a:p>
        </p:txBody>
      </p:sp>
      <p:sp>
        <p:nvSpPr>
          <p:cNvPr id="4102"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AU" sz="1600" b="1" u="sng">
              <a:solidFill>
                <a:schemeClr val="accent2"/>
              </a:solidFill>
              <a:latin typeface="Helvetica"/>
            </a:endParaRPr>
          </a:p>
        </p:txBody>
      </p:sp>
      <p:sp>
        <p:nvSpPr>
          <p:cNvPr id="4103" name="Rectangle 4"/>
          <p:cNvSpPr>
            <a:spLocks noChangeArrowheads="1"/>
          </p:cNvSpPr>
          <p:nvPr/>
        </p:nvSpPr>
        <p:spPr bwMode="auto">
          <a:xfrm>
            <a:off x="533400" y="1196975"/>
            <a:ext cx="82296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US" sz="300" b="1" u="sng">
              <a:solidFill>
                <a:srgbClr val="FF0000"/>
              </a:solidFill>
              <a:latin typeface="Arial" pitchFamily="34" charset="0"/>
            </a:endParaRPr>
          </a:p>
          <a:p>
            <a:pPr marL="230188" indent="-230188" eaLnBrk="0" hangingPunct="0">
              <a:spcBef>
                <a:spcPct val="50000"/>
              </a:spcBef>
            </a:pPr>
            <a:r>
              <a:rPr lang="en-US" sz="900">
                <a:latin typeface="Arial" pitchFamily="34" charset="0"/>
              </a:rPr>
              <a:t>	</a:t>
            </a:r>
            <a:endParaRPr lang="en-GB">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 </a:t>
            </a:r>
            <a:r>
              <a:rPr lang="en-AU" dirty="0"/>
              <a:t>&amp; FDIS comment resolutions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30</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a:t>
            </a:r>
            <a:r>
              <a:rPr lang="en-AU" dirty="0" smtClean="0">
                <a:solidFill>
                  <a:srgbClr val="00B050"/>
                </a:solidFill>
              </a:rPr>
              <a:t>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comments in process</a:t>
            </a: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900208297"/>
              </p:ext>
            </p:extLst>
          </p:nvPr>
        </p:nvGraphicFramePr>
        <p:xfrm>
          <a:off x="0" y="2971800"/>
          <a:ext cx="914400" cy="771525"/>
        </p:xfrm>
        <a:graphic>
          <a:graphicData uri="http://schemas.openxmlformats.org/presentationml/2006/ole">
            <mc:AlternateContent xmlns:mc="http://schemas.openxmlformats.org/markup-compatibility/2006">
              <mc:Choice xmlns:v="urn:schemas-microsoft-com:vml" Requires="v">
                <p:oleObj spid="_x0000_s17924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2971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12114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six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8959854"/>
              </p:ext>
            </p:extLst>
          </p:nvPr>
        </p:nvGraphicFramePr>
        <p:xfrm>
          <a:off x="152399" y="1600200"/>
          <a:ext cx="8839200" cy="3395286"/>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a:t>
                      </a:r>
                      <a:r>
                        <a:rPr lang="en-AU" sz="1600" dirty="0" err="1" smtClean="0"/>
                        <a:t>balllot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a:t>
                      </a:r>
                      <a:endParaRPr lang="en-AU" sz="1600" dirty="0"/>
                    </a:p>
                  </a:txBody>
                  <a:tcPr marL="115147" marR="115147"/>
                </a:tc>
              </a:tr>
              <a:tr h="359602">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chemeClr val="accent6"/>
                          </a:solidFill>
                        </a:rPr>
                        <a:t>FDIS ballot comments to be approved</a:t>
                      </a:r>
                      <a:br>
                        <a:rPr lang="en-AU" sz="1600" b="1" baseline="0" dirty="0" smtClean="0">
                          <a:solidFill>
                            <a:schemeClr val="accent6"/>
                          </a:solidFill>
                        </a:rPr>
                      </a:br>
                      <a:r>
                        <a:rPr lang="en-AU" sz="1600" b="1" baseline="0" dirty="0" smtClean="0">
                          <a:solidFill>
                            <a:schemeClr val="accent6"/>
                          </a:solidFill>
                        </a:rPr>
                        <a:t>by IEEE 802 EC </a:t>
                      </a:r>
                      <a:br>
                        <a:rPr lang="en-AU" sz="1600" b="1" baseline="0" dirty="0" smtClean="0">
                          <a:solidFill>
                            <a:schemeClr val="accent6"/>
                          </a:solidFill>
                        </a:rPr>
                      </a:br>
                      <a:r>
                        <a:rPr lang="en-AU" sz="1600" b="1" baseline="0" dirty="0" smtClean="0">
                          <a:solidFill>
                            <a:schemeClr val="accent6"/>
                          </a:solidFill>
                        </a:rPr>
                        <a:t>in July 2014</a:t>
                      </a:r>
                    </a:p>
                  </a:txBody>
                  <a:tcPr marL="115147" marR="115147"/>
                </a:tc>
              </a:tr>
              <a:tr h="359602">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r h="359602">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a:t>
                      </a:r>
                      <a:r>
                        <a:rPr lang="en-AU" sz="1600" b="1" baseline="0" dirty="0" smtClean="0">
                          <a:solidFill>
                            <a:srgbClr val="00B050"/>
                          </a:solidFill>
                        </a:rPr>
                        <a:t>(</a:t>
                      </a:r>
                      <a:r>
                        <a:rPr lang="en-AU" sz="1600" b="1" dirty="0" smtClean="0">
                          <a:solidFill>
                            <a:srgbClr val="00B050"/>
                          </a:solidFill>
                        </a:rPr>
                        <a:t>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802.1AEbw</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a:t>
                      </a:r>
                      <a:r>
                        <a:rPr lang="en-AU" sz="1600" b="1" baseline="0" dirty="0" smtClean="0">
                          <a:solidFill>
                            <a:srgbClr val="00B050"/>
                          </a:solidFill>
                          <a:latin typeface="Arial" panose="020B0604020202020204" pitchFamily="34" charset="0"/>
                          <a:cs typeface="Arial" panose="020B0604020202020204" pitchFamily="34" charset="0"/>
                        </a:rPr>
                        <a:t> (Jan 2014)</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algn="ctr"/>
                      <a:r>
                        <a:rPr lang="en-AU" b="1" dirty="0" smtClean="0">
                          <a:solidFill>
                            <a:schemeClr val="accent2"/>
                          </a:solidFill>
                        </a:rPr>
                        <a:t>-</a:t>
                      </a:r>
                      <a:endParaRPr lang="en-AU" b="1" dirty="0">
                        <a:solidFill>
                          <a:schemeClr val="accent2"/>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FF0000"/>
                          </a:solidFill>
                        </a:rPr>
                        <a:t>Probably</a:t>
                      </a:r>
                      <a:r>
                        <a:rPr lang="en-AU" sz="1600" b="1" baseline="0" dirty="0" smtClean="0">
                          <a:solidFill>
                            <a:srgbClr val="FF0000"/>
                          </a:solidFill>
                        </a:rPr>
                        <a:t> in 5 month ballot?</a:t>
                      </a: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802.1AEbn</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 (Jan 2014)</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algn="ctr"/>
                      <a:r>
                        <a:rPr lang="en-AU" b="1" dirty="0" smtClean="0">
                          <a:solidFill>
                            <a:schemeClr val="accent2"/>
                          </a:solidFill>
                        </a:rPr>
                        <a:t>-</a:t>
                      </a:r>
                      <a:endParaRPr lang="en-AU" b="1" dirty="0">
                        <a:solidFill>
                          <a:schemeClr val="accent2"/>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FF0000"/>
                          </a:solidFill>
                        </a:rPr>
                        <a:t>Probably</a:t>
                      </a:r>
                      <a:r>
                        <a:rPr lang="en-AU" sz="1600" b="1" baseline="0" dirty="0" smtClean="0">
                          <a:solidFill>
                            <a:srgbClr val="FF0000"/>
                          </a:solidFill>
                        </a:rPr>
                        <a:t> in 5 month ballot?</a:t>
                      </a: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802.22</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a:t>
                      </a:r>
                      <a:r>
                        <a:rPr lang="en-AU" sz="1600" b="1" baseline="0" dirty="0" smtClean="0">
                          <a:solidFill>
                            <a:srgbClr val="00B050"/>
                          </a:solidFill>
                          <a:latin typeface="Arial" panose="020B0604020202020204" pitchFamily="34" charset="0"/>
                          <a:cs typeface="Arial" panose="020B0604020202020204" pitchFamily="34" charset="0"/>
                        </a:rPr>
                        <a:t> (May 2014)</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rPr>
                        <a:t>Waiting</a:t>
                      </a:r>
                      <a:r>
                        <a:rPr lang="en-AU" sz="1600" b="1" baseline="0" dirty="0" smtClean="0">
                          <a:solidFill>
                            <a:schemeClr val="accent6"/>
                          </a:solidFill>
                        </a:rPr>
                        <a:t> for comment resolutions</a:t>
                      </a:r>
                      <a:endParaRPr lang="en-AU" sz="1600" b="1" dirty="0" smtClean="0">
                        <a:solidFill>
                          <a:schemeClr val="accent6"/>
                        </a:solidFill>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31</a:t>
            </a:fld>
            <a:endParaRPr lang="en-US"/>
          </a:p>
        </p:txBody>
      </p:sp>
    </p:spTree>
    <p:extLst>
      <p:ext uri="{BB962C8B-B14F-4D97-AF65-F5344CB8AC3E}">
        <p14:creationId xmlns:p14="http://schemas.microsoft.com/office/powerpoint/2010/main" val="38888109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802.1ae-2012 </a:t>
            </a:r>
            <a:r>
              <a:rPr lang="en-AU" dirty="0"/>
              <a:t>has been ratified as ISO/IEC 8802-11:2012/</a:t>
            </a:r>
            <a:r>
              <a:rPr lang="en-AU" dirty="0" err="1"/>
              <a:t>Amd</a:t>
            </a:r>
            <a:r>
              <a:rPr lang="en-AU" dirty="0"/>
              <a:t> 1:2014</a:t>
            </a:r>
            <a:r>
              <a:rPr lang="en-AU" dirty="0" smtClean="0"/>
              <a:t> </a:t>
            </a:r>
            <a:r>
              <a:rPr lang="en-AU" dirty="0"/>
              <a:t>&amp; FDIS </a:t>
            </a:r>
            <a:r>
              <a:rPr lang="en-AU" dirty="0" smtClean="0"/>
              <a:t>comments  are in process</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comments in </a:t>
            </a:r>
            <a:r>
              <a:rPr lang="en-AU" dirty="0" smtClean="0">
                <a:solidFill>
                  <a:srgbClr val="00B050"/>
                </a:solidFill>
              </a:rPr>
              <a:t>process</a:t>
            </a: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802.11 WG in May 2014</a:t>
            </a:r>
          </a:p>
          <a:p>
            <a:pPr lvl="2"/>
            <a:r>
              <a:rPr lang="en-AU" dirty="0"/>
              <a:t>See </a:t>
            </a:r>
            <a:r>
              <a:rPr lang="en-AU" dirty="0" smtClean="0">
                <a:hlinkClick r:id="rId3"/>
              </a:rPr>
              <a:t>11-14-0552-00</a:t>
            </a:r>
            <a:r>
              <a:rPr lang="en-AU" dirty="0" smtClean="0"/>
              <a:t> - </a:t>
            </a:r>
            <a:r>
              <a:rPr lang="en-AU" dirty="0" smtClean="0">
                <a:solidFill>
                  <a:srgbClr val="FF0000"/>
                </a:solidFill>
              </a:rPr>
              <a:t>needs to be approved by IEEE 802 EC in July 2014</a:t>
            </a:r>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12889813"/>
              </p:ext>
            </p:extLst>
          </p:nvPr>
        </p:nvGraphicFramePr>
        <p:xfrm>
          <a:off x="76200" y="3124200"/>
          <a:ext cx="914400" cy="771525"/>
        </p:xfrm>
        <a:graphic>
          <a:graphicData uri="http://schemas.openxmlformats.org/presentationml/2006/ole">
            <mc:AlternateContent xmlns:mc="http://schemas.openxmlformats.org/markup-compatibility/2006">
              <mc:Choice xmlns:v="urn:schemas-microsoft-com:vml" Requires="v">
                <p:oleObj spid="_x0000_s155057" name="Acrobat Document" showAsIcon="1" r:id="rId4" imgW="914400" imgH="771480" progId="AcroExch.Document.7">
                  <p:embed/>
                </p:oleObj>
              </mc:Choice>
              <mc:Fallback>
                <p:oleObj name="Acrobat Document" showAsIcon="1" r:id="rId4" imgW="914400" imgH="771480" progId="AcroExch.Document.7">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1242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440164280"/>
              </p:ext>
            </p:extLst>
          </p:nvPr>
        </p:nvGraphicFramePr>
        <p:xfrm>
          <a:off x="31376" y="4495800"/>
          <a:ext cx="914400" cy="771525"/>
        </p:xfrm>
        <a:graphic>
          <a:graphicData uri="http://schemas.openxmlformats.org/presentationml/2006/ole">
            <mc:AlternateContent xmlns:mc="http://schemas.openxmlformats.org/markup-compatibility/2006">
              <mc:Choice xmlns:v="urn:schemas-microsoft-com:vml" Requires="v">
                <p:oleObj spid="_x0000_s155058"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31376" y="4495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388524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802.1aa-2012 </a:t>
            </a:r>
            <a:r>
              <a:rPr lang="en-AU" dirty="0"/>
              <a:t>has been ratified as ISO/IEC 8802-11:2012/</a:t>
            </a:r>
            <a:r>
              <a:rPr lang="en-AU" dirty="0" err="1"/>
              <a:t>Amd</a:t>
            </a:r>
            <a:r>
              <a:rPr lang="en-AU" dirty="0"/>
              <a:t> </a:t>
            </a:r>
            <a:r>
              <a:rPr lang="en-AU" dirty="0" smtClean="0"/>
              <a:t>2:2014 </a:t>
            </a:r>
            <a:r>
              <a:rPr lang="en-AU" dirty="0"/>
              <a:t>&amp; FDIS comments  are in process</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comments in </a:t>
            </a:r>
            <a:r>
              <a:rPr lang="en-AU" dirty="0" smtClean="0">
                <a:solidFill>
                  <a:srgbClr val="00B050"/>
                </a:solidFill>
              </a:rPr>
              <a:t>process</a:t>
            </a: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802.11 WG in May 2014</a:t>
            </a:r>
          </a:p>
          <a:p>
            <a:pPr lvl="2"/>
            <a:r>
              <a:rPr lang="en-AU" dirty="0"/>
              <a:t>See </a:t>
            </a:r>
            <a:r>
              <a:rPr lang="en-AU" dirty="0">
                <a:hlinkClick r:id="rId3"/>
              </a:rPr>
              <a:t>11-14-0552-00</a:t>
            </a:r>
            <a:r>
              <a:rPr lang="en-AU" dirty="0"/>
              <a:t> - </a:t>
            </a:r>
            <a:r>
              <a:rPr lang="en-AU" dirty="0">
                <a:solidFill>
                  <a:srgbClr val="FF0000"/>
                </a:solidFill>
              </a:rPr>
              <a:t>needs to be approved by IEEE 802 EC in July 2014</a:t>
            </a:r>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426116284"/>
              </p:ext>
            </p:extLst>
          </p:nvPr>
        </p:nvGraphicFramePr>
        <p:xfrm>
          <a:off x="26894" y="3124200"/>
          <a:ext cx="914400" cy="771525"/>
        </p:xfrm>
        <a:graphic>
          <a:graphicData uri="http://schemas.openxmlformats.org/presentationml/2006/ole">
            <mc:AlternateContent xmlns:mc="http://schemas.openxmlformats.org/markup-compatibility/2006">
              <mc:Choice xmlns:v="urn:schemas-microsoft-com:vml" Requires="v">
                <p:oleObj spid="_x0000_s153016"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26894" y="31242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251711491"/>
              </p:ext>
            </p:extLst>
          </p:nvPr>
        </p:nvGraphicFramePr>
        <p:xfrm>
          <a:off x="76200" y="4419600"/>
          <a:ext cx="914400" cy="771525"/>
        </p:xfrm>
        <a:graphic>
          <a:graphicData uri="http://schemas.openxmlformats.org/presentationml/2006/ole">
            <mc:AlternateContent xmlns:mc="http://schemas.openxmlformats.org/markup-compatibility/2006">
              <mc:Choice xmlns:v="urn:schemas-microsoft-com:vml" Requires="v">
                <p:oleObj spid="_x0000_s153017"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762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108584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802.1ad-2012 </a:t>
            </a:r>
            <a:r>
              <a:rPr lang="en-AU" dirty="0"/>
              <a:t>has been ratified as ISO/IEC 8802-11:2012/</a:t>
            </a:r>
            <a:r>
              <a:rPr lang="en-AU" dirty="0" err="1"/>
              <a:t>Amd</a:t>
            </a:r>
            <a:r>
              <a:rPr lang="en-AU" dirty="0"/>
              <a:t> </a:t>
            </a:r>
            <a:r>
              <a:rPr lang="en-AU" dirty="0" smtClean="0"/>
              <a:t>3:2014 </a:t>
            </a:r>
            <a:r>
              <a:rPr lang="en-AU" dirty="0"/>
              <a:t>&amp; FDIS comments  are in process</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comments in </a:t>
            </a:r>
            <a:r>
              <a:rPr lang="en-AU" dirty="0" smtClean="0">
                <a:solidFill>
                  <a:srgbClr val="00B050"/>
                </a:solidFill>
              </a:rPr>
              <a:t>process</a:t>
            </a: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802.11 WG in May 2014</a:t>
            </a:r>
          </a:p>
          <a:p>
            <a:pPr lvl="2"/>
            <a:r>
              <a:rPr lang="en-AU" dirty="0"/>
              <a:t>See </a:t>
            </a:r>
            <a:r>
              <a:rPr lang="en-AU" dirty="0">
                <a:hlinkClick r:id="rId3"/>
              </a:rPr>
              <a:t>11-14-0552-00</a:t>
            </a:r>
            <a:r>
              <a:rPr lang="en-AU" dirty="0"/>
              <a:t> - </a:t>
            </a:r>
            <a:r>
              <a:rPr lang="en-AU" dirty="0">
                <a:solidFill>
                  <a:srgbClr val="FF0000"/>
                </a:solidFill>
              </a:rPr>
              <a:t>needs to be approved by IEEE 802 EC in July 2014</a:t>
            </a:r>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80569233"/>
              </p:ext>
            </p:extLst>
          </p:nvPr>
        </p:nvGraphicFramePr>
        <p:xfrm>
          <a:off x="0" y="3124200"/>
          <a:ext cx="914400" cy="771525"/>
        </p:xfrm>
        <a:graphic>
          <a:graphicData uri="http://schemas.openxmlformats.org/presentationml/2006/ole">
            <mc:AlternateContent xmlns:mc="http://schemas.openxmlformats.org/markup-compatibility/2006">
              <mc:Choice xmlns:v="urn:schemas-microsoft-com:vml" Requires="v">
                <p:oleObj spid="_x0000_s154041" name="Acrobat Document" showAsIcon="1" r:id="rId4" imgW="914400" imgH="771480" progId="AcroExch.Document.7">
                  <p:embed/>
                </p:oleObj>
              </mc:Choice>
              <mc:Fallback>
                <p:oleObj name="Acrobat Document" showAsIcon="1" r:id="rId4" imgW="914400" imgH="771480" progId="AcroExch.Document.7">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242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631901206"/>
              </p:ext>
            </p:extLst>
          </p:nvPr>
        </p:nvGraphicFramePr>
        <p:xfrm>
          <a:off x="0" y="4648200"/>
          <a:ext cx="914400" cy="771525"/>
        </p:xfrm>
        <a:graphic>
          <a:graphicData uri="http://schemas.openxmlformats.org/presentationml/2006/ole">
            <mc:AlternateContent xmlns:mc="http://schemas.openxmlformats.org/markup-compatibility/2006">
              <mc:Choice xmlns:v="urn:schemas-microsoft-com:vml" Requires="v">
                <p:oleObj spid="_x0000_s154042"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108584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Pre-ballot on IEEE 802.1AEbw passed pre-ballot in Jan 2014, and </a:t>
            </a:r>
            <a:r>
              <a:rPr lang="en-AU" dirty="0"/>
              <a:t>comment resolution </a:t>
            </a:r>
            <a:r>
              <a:rPr lang="en-AU" dirty="0" smtClean="0"/>
              <a:t>is complete</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comments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a:hlinkClick r:id="rId3"/>
              </a:rPr>
              <a:t>FDIS 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dirty="0" smtClean="0">
                <a:solidFill>
                  <a:srgbClr val="FF0000"/>
                </a:solidFill>
              </a:rPr>
              <a:t>in process</a:t>
            </a:r>
          </a:p>
          <a:p>
            <a:pPr lvl="1"/>
            <a:r>
              <a:rPr lang="en-AU" dirty="0"/>
              <a:t>The FDIS should open shortly but no firm date has been </a:t>
            </a:r>
            <a:r>
              <a:rPr lang="en-AU" dirty="0" smtClean="0"/>
              <a:t>given</a:t>
            </a:r>
            <a:endParaRPr lang="en-AU" dirty="0"/>
          </a:p>
          <a:p>
            <a:pPr lvl="2"/>
            <a:endParaRPr lang="en-AU"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154577209"/>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170142"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241801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Pre-ballot on </a:t>
            </a:r>
            <a:r>
              <a:rPr lang="en-AU" dirty="0" smtClean="0"/>
              <a:t>IEEE 802.1AEbn passed pre-ballot in Feb 2014, and comment resolution is complete</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a:hlinkClick r:id="rId3"/>
              </a:rPr>
              <a:t>FDIS comment responses </a:t>
            </a:r>
            <a:r>
              <a:rPr lang="en-AU" dirty="0"/>
              <a:t>were approved by 802.1 WG in March 2014, and were liaised to SC6 as </a:t>
            </a:r>
            <a:r>
              <a:rPr lang="en-AU" dirty="0" smtClean="0"/>
              <a:t>N15945</a:t>
            </a:r>
          </a:p>
          <a:p>
            <a:r>
              <a:rPr lang="en-AU" dirty="0"/>
              <a:t>FDIS ballot: </a:t>
            </a:r>
            <a:r>
              <a:rPr lang="en-AU" dirty="0">
                <a:solidFill>
                  <a:srgbClr val="FF0000"/>
                </a:solidFill>
              </a:rPr>
              <a:t>in process</a:t>
            </a:r>
          </a:p>
          <a:p>
            <a:pPr lvl="1"/>
            <a:r>
              <a:rPr lang="en-AU" dirty="0" smtClean="0"/>
              <a:t>The FDIS </a:t>
            </a:r>
            <a:r>
              <a:rPr lang="en-AU" dirty="0"/>
              <a:t>should open shortly but no firm date has been given</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213465327"/>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169125"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241801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Pre-ballot on 802.22 passed pre-ballot in May 2014, but comment resolutions still in process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comments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smtClean="0"/>
              <a:t>The IEEE 802 JTC1 SC has developed a response but it needs to be approved by the IEEE 802,22 WG and the IEEE 802 EC before liaising to SC6</a:t>
            </a:r>
          </a:p>
          <a:p>
            <a:r>
              <a:rPr lang="en-AU" dirty="0"/>
              <a:t>FDIS ballot: </a:t>
            </a:r>
            <a:r>
              <a:rPr lang="en-AU" dirty="0" smtClean="0">
                <a:solidFill>
                  <a:srgbClr val="FF0000"/>
                </a:solidFill>
              </a:rPr>
              <a:t>not started</a:t>
            </a:r>
            <a:endParaRPr lang="en-AU" dirty="0">
              <a:solidFill>
                <a:srgbClr val="FF0000"/>
              </a:solidFill>
            </a:endParaRPr>
          </a:p>
          <a:p>
            <a:pPr lvl="1"/>
            <a:r>
              <a:rPr lang="en-AU" dirty="0" smtClean="0"/>
              <a:t>Waiting for 802.22 WG to send </a:t>
            </a:r>
            <a:r>
              <a:rPr lang="en-AU" dirty="0" smtClean="0"/>
              <a:t>response</a:t>
            </a:r>
          </a:p>
          <a:p>
            <a:pPr lvl="2"/>
            <a:r>
              <a:rPr lang="en-AU" dirty="0" smtClean="0"/>
              <a:t>Approved by IEEE 802.22 WG this week</a:t>
            </a:r>
          </a:p>
        </p:txBody>
      </p:sp>
      <p:graphicFrame>
        <p:nvGraphicFramePr>
          <p:cNvPr id="3" name="Object 2"/>
          <p:cNvGraphicFramePr>
            <a:graphicFrameLocks noChangeAspect="1"/>
          </p:cNvGraphicFramePr>
          <p:nvPr>
            <p:extLst>
              <p:ext uri="{D42A27DB-BD31-4B8C-83A1-F6EECF244321}">
                <p14:modId xmlns:p14="http://schemas.microsoft.com/office/powerpoint/2010/main" val="2185813732"/>
              </p:ext>
            </p:extLst>
          </p:nvPr>
        </p:nvGraphicFramePr>
        <p:xfrm>
          <a:off x="6553200" y="2514600"/>
          <a:ext cx="914400" cy="771525"/>
        </p:xfrm>
        <a:graphic>
          <a:graphicData uri="http://schemas.openxmlformats.org/presentationml/2006/ole">
            <mc:AlternateContent xmlns:mc="http://schemas.openxmlformats.org/markup-compatibility/2006">
              <mc:Choice xmlns:v="urn:schemas-microsoft-com:vml" Requires="v">
                <p:oleObj spid="_x0000_s17723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6553200" y="2514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423332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contributed a variation on the “usual comment” on IEEE 802.22</a:t>
            </a:r>
            <a:endParaRPr lang="en-AU" dirty="0"/>
          </a:p>
        </p:txBody>
      </p:sp>
      <p:sp>
        <p:nvSpPr>
          <p:cNvPr id="3" name="Content Placeholder 2"/>
          <p:cNvSpPr>
            <a:spLocks noGrp="1"/>
          </p:cNvSpPr>
          <p:nvPr>
            <p:ph idx="1"/>
          </p:nvPr>
        </p:nvSpPr>
        <p:spPr/>
        <p:txBody>
          <a:bodyPr/>
          <a:lstStyle/>
          <a:p>
            <a:r>
              <a:rPr lang="en-AU" dirty="0" smtClean="0"/>
              <a:t>China NB comment on 802.22</a:t>
            </a:r>
          </a:p>
          <a:p>
            <a:pPr lvl="1"/>
            <a:r>
              <a:rPr lang="en-AU" b="0" i="1" dirty="0" smtClean="0"/>
              <a:t>China </a:t>
            </a:r>
            <a:r>
              <a:rPr lang="en-AU" b="0" i="1" dirty="0"/>
              <a:t>NB thanks for IEEE’s contribution of IEEE 802.22 (in SC6 N15925</a:t>
            </a:r>
            <a:r>
              <a:rPr lang="en-AU" b="0" i="1" dirty="0" smtClean="0"/>
              <a:t>). As always, China </a:t>
            </a:r>
            <a:r>
              <a:rPr lang="en-AU" b="0" i="1" dirty="0"/>
              <a:t>encourages and supports standard collaboration between IEEE and ISO. However, based </a:t>
            </a:r>
            <a:r>
              <a:rPr lang="en-AU" b="0" i="1" dirty="0" smtClean="0"/>
              <a:t>on the </a:t>
            </a:r>
            <a:r>
              <a:rPr lang="en-AU" b="0" i="1" dirty="0"/>
              <a:t>following reasons, China NB cannot support this proposal.</a:t>
            </a:r>
          </a:p>
          <a:p>
            <a:pPr lvl="1"/>
            <a:r>
              <a:rPr lang="en-AU" b="0" i="1" dirty="0"/>
              <a:t>This standard is to be implemented with IEEE 802.1X which has also been proposed to </a:t>
            </a:r>
            <a:r>
              <a:rPr lang="en-AU" b="0" i="1" dirty="0" smtClean="0"/>
              <a:t>ISO for </a:t>
            </a:r>
            <a:r>
              <a:rPr lang="en-AU" b="0" i="1" dirty="0"/>
              <a:t>FDIS consideration under the PSDO agreement and has been published. China NB </a:t>
            </a:r>
            <a:r>
              <a:rPr lang="en-AU" b="0" i="1" dirty="0" smtClean="0"/>
              <a:t>has expressed </a:t>
            </a:r>
            <a:r>
              <a:rPr lang="en-AU" b="0" i="1" dirty="0"/>
              <a:t>objection to its submission and provided detailed comments as in </a:t>
            </a:r>
            <a:r>
              <a:rPr lang="en-AU" b="0" i="1" dirty="0" smtClean="0"/>
              <a:t>SC6N14747、SC6N15083 </a:t>
            </a:r>
            <a:r>
              <a:rPr lang="en-AU" b="0" i="1" dirty="0"/>
              <a:t>and SC6N15555. IEEE had acknowledged the receiving of China NB’s </a:t>
            </a:r>
            <a:r>
              <a:rPr lang="en-AU" b="0" i="1" dirty="0" smtClean="0"/>
              <a:t>comments but </a:t>
            </a:r>
            <a:r>
              <a:rPr lang="en-AU" b="0" i="1" dirty="0"/>
              <a:t>has not made any satisfactory attempt to change China’s negative vote. Since </a:t>
            </a:r>
            <a:r>
              <a:rPr lang="en-AU" b="0" i="1" dirty="0" smtClean="0"/>
              <a:t>China’s objection </a:t>
            </a:r>
            <a:r>
              <a:rPr lang="en-AU" b="0" i="1" dirty="0"/>
              <a:t>to the base/associated standards still stands, we cannot support other standards that </a:t>
            </a:r>
            <a:r>
              <a:rPr lang="en-AU" b="0" i="1" dirty="0" smtClean="0"/>
              <a:t>rely on </a:t>
            </a:r>
            <a:r>
              <a:rPr lang="en-AU" b="0" i="1" dirty="0"/>
              <a:t>previous standard on </a:t>
            </a:r>
            <a:r>
              <a:rPr lang="en-AU" b="0" i="1" dirty="0" smtClean="0"/>
              <a:t>security. For </a:t>
            </a:r>
            <a:r>
              <a:rPr lang="en-AU" b="0" i="1" dirty="0"/>
              <a:t>previous China NB comment, please refer to SC6N15555</a:t>
            </a:r>
            <a:r>
              <a:rPr lang="en-AU" b="0" i="1" dirty="0" smtClean="0"/>
              <a:t>.</a:t>
            </a:r>
            <a:endParaRPr lang="en-AU" b="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11172988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contributed a variation on the “usual comment” on IEEE 802.22</a:t>
            </a:r>
            <a:endParaRPr lang="en-AU" dirty="0"/>
          </a:p>
        </p:txBody>
      </p:sp>
      <p:sp>
        <p:nvSpPr>
          <p:cNvPr id="3" name="Content Placeholder 2"/>
          <p:cNvSpPr>
            <a:spLocks noGrp="1"/>
          </p:cNvSpPr>
          <p:nvPr>
            <p:ph idx="1"/>
          </p:nvPr>
        </p:nvSpPr>
        <p:spPr/>
        <p:txBody>
          <a:bodyPr/>
          <a:lstStyle/>
          <a:p>
            <a:r>
              <a:rPr lang="en-AU" dirty="0" smtClean="0"/>
              <a:t>China NB comment on 802.22</a:t>
            </a:r>
          </a:p>
          <a:p>
            <a:pPr lvl="1"/>
            <a:r>
              <a:rPr lang="en-AU" b="0" i="1" dirty="0" smtClean="0"/>
              <a:t>In </a:t>
            </a:r>
            <a:r>
              <a:rPr lang="en-AU" b="0" i="1" dirty="0"/>
              <a:t>addition, China NB also has concerns that the ongoing FDIS processes are reducing </a:t>
            </a:r>
            <a:r>
              <a:rPr lang="en-AU" b="0" i="1" dirty="0" smtClean="0"/>
              <a:t>the quality </a:t>
            </a:r>
            <a:r>
              <a:rPr lang="en-AU" b="0" i="1" dirty="0"/>
              <a:t>and reputation of ISO/IEC standards. We will bring our concerns to the attention </a:t>
            </a:r>
            <a:r>
              <a:rPr lang="en-AU" b="0" i="1" dirty="0" smtClean="0"/>
              <a:t>of ISO/IEC </a:t>
            </a:r>
            <a:r>
              <a:rPr lang="en-AU" b="0" i="1" dirty="0"/>
              <a:t>central offices.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409850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905E45F6-5181-471F-89DE-40B1A2935BF3}" type="slidenum">
              <a:rPr lang="en-US" smtClean="0"/>
              <a:pPr>
                <a:defRPr/>
              </a:pPr>
              <a:t>4</a:t>
            </a:fld>
            <a:endParaRPr lang="en-US"/>
          </a:p>
        </p:txBody>
      </p:sp>
      <p:sp>
        <p:nvSpPr>
          <p:cNvPr id="5124" name="Rectangle 12"/>
          <p:cNvSpPr>
            <a:spLocks noGrp="1" noChangeArrowheads="1"/>
          </p:cNvSpPr>
          <p:nvPr>
            <p:ph type="title"/>
          </p:nvPr>
        </p:nvSpPr>
        <p:spPr/>
        <p:txBody>
          <a:bodyPr/>
          <a:lstStyle/>
          <a:p>
            <a:r>
              <a:rPr lang="en-GB" smtClean="0"/>
              <a:t>There are a variety of patent related links</a:t>
            </a:r>
            <a:endParaRPr lang="en-US" smtClean="0"/>
          </a:p>
        </p:txBody>
      </p:sp>
      <p:sp>
        <p:nvSpPr>
          <p:cNvPr id="5125" name="Rectangle 13"/>
          <p:cNvSpPr>
            <a:spLocks noGrp="1" noChangeArrowheads="1"/>
          </p:cNvSpPr>
          <p:nvPr>
            <p:ph type="body" idx="1"/>
          </p:nvPr>
        </p:nvSpPr>
        <p:spPr>
          <a:xfrm>
            <a:off x="685800" y="1981200"/>
            <a:ext cx="7772400" cy="4495800"/>
          </a:xfrm>
        </p:spPr>
        <p:txBody>
          <a:bodyPr/>
          <a:lstStyle/>
          <a:p>
            <a:pPr lvl="1">
              <a:lnSpc>
                <a:spcPct val="90000"/>
              </a:lnSpc>
            </a:pPr>
            <a:r>
              <a:rPr lang="en-US" dirty="0" smtClean="0"/>
              <a:t>All participants should be familiar with their obligations under the IEEE-SA Policies &amp; Procedures for standards development.</a:t>
            </a:r>
          </a:p>
          <a:p>
            <a:pPr lvl="1">
              <a:lnSpc>
                <a:spcPct val="90000"/>
              </a:lnSpc>
            </a:pPr>
            <a:r>
              <a:rPr lang="en-US" dirty="0" smtClean="0"/>
              <a:t>Patent Policy is stated in these sources:</a:t>
            </a:r>
          </a:p>
          <a:p>
            <a:pPr lvl="2">
              <a:lnSpc>
                <a:spcPct val="90000"/>
              </a:lnSpc>
            </a:pPr>
            <a:r>
              <a:rPr lang="en-GB" dirty="0" smtClean="0"/>
              <a:t>IEEE-SA Standards Boards Bylaws</a:t>
            </a:r>
          </a:p>
          <a:p>
            <a:pPr lvl="3">
              <a:lnSpc>
                <a:spcPct val="90000"/>
              </a:lnSpc>
            </a:pPr>
            <a:r>
              <a:rPr lang="en-US" dirty="0" smtClean="0"/>
              <a:t>http://standards.ieee.org/guides/bylaws/sect6-7.html#6</a:t>
            </a:r>
          </a:p>
          <a:p>
            <a:pPr lvl="2">
              <a:lnSpc>
                <a:spcPct val="90000"/>
              </a:lnSpc>
            </a:pPr>
            <a:r>
              <a:rPr lang="en-GB" dirty="0" smtClean="0"/>
              <a:t>IEEE-SA Standards Board Operations Manual</a:t>
            </a:r>
          </a:p>
          <a:p>
            <a:pPr lvl="3">
              <a:lnSpc>
                <a:spcPct val="90000"/>
              </a:lnSpc>
            </a:pPr>
            <a:r>
              <a:rPr lang="en-US" dirty="0" smtClean="0"/>
              <a:t>http://standards.ieee.org/guides/opman/sect6.html#6.3</a:t>
            </a:r>
          </a:p>
          <a:p>
            <a:pPr lvl="1">
              <a:lnSpc>
                <a:spcPct val="90000"/>
              </a:lnSpc>
            </a:pPr>
            <a:r>
              <a:rPr lang="en-US" dirty="0" smtClean="0"/>
              <a:t>Material about the patent policy is available at </a:t>
            </a:r>
          </a:p>
          <a:p>
            <a:pPr lvl="2">
              <a:lnSpc>
                <a:spcPct val="90000"/>
              </a:lnSpc>
            </a:pPr>
            <a:r>
              <a:rPr lang="en-US" dirty="0" smtClean="0">
                <a:hlinkClick r:id="rId3"/>
              </a:rPr>
              <a:t>http://standards.ieee.org/board/pat/pat-material.html</a:t>
            </a:r>
            <a:endParaRPr lang="en-US" dirty="0" smtClean="0"/>
          </a:p>
          <a:p>
            <a:pPr lvl="1">
              <a:lnSpc>
                <a:spcPct val="90000"/>
              </a:lnSpc>
            </a:pPr>
            <a:r>
              <a:rPr lang="en-US" dirty="0" smtClean="0"/>
              <a:t>If you have questions, contact the IEEE-SA Standards Board Patent Committee Administrator at </a:t>
            </a:r>
            <a:r>
              <a:rPr lang="en-US" dirty="0" smtClean="0">
                <a:hlinkClick r:id="rId4"/>
              </a:rPr>
              <a:t>patcom@ieee.org</a:t>
            </a:r>
            <a:endParaRPr lang="en-US" dirty="0" smtClean="0"/>
          </a:p>
          <a:p>
            <a:pPr lvl="2">
              <a:lnSpc>
                <a:spcPct val="90000"/>
              </a:lnSpc>
            </a:pPr>
            <a:r>
              <a:rPr lang="en-US" dirty="0" smtClean="0"/>
              <a:t>or visit </a:t>
            </a:r>
            <a:r>
              <a:rPr lang="en-US" dirty="0" smtClean="0">
                <a:hlinkClick r:id="rId5"/>
              </a:rPr>
              <a:t>http://standards.ieee.org/board/pat/index.html</a:t>
            </a:r>
            <a:endParaRPr lang="en-US" dirty="0" smtClean="0"/>
          </a:p>
          <a:p>
            <a:pPr lvl="1">
              <a:lnSpc>
                <a:spcPct val="90000"/>
              </a:lnSpc>
            </a:pPr>
            <a:r>
              <a:rPr lang="en-US" dirty="0" smtClean="0"/>
              <a:t>This slide set is available at http://standards.ieee.org/board/pat/pat-slideset.ppt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May 2014 on a response to the China NB comment on IEEE 802.22</a:t>
            </a:r>
            <a:endParaRPr lang="en-AU" dirty="0"/>
          </a:p>
        </p:txBody>
      </p:sp>
      <p:sp>
        <p:nvSpPr>
          <p:cNvPr id="3" name="Content Placeholder 2"/>
          <p:cNvSpPr>
            <a:spLocks noGrp="1"/>
          </p:cNvSpPr>
          <p:nvPr>
            <p:ph idx="1"/>
          </p:nvPr>
        </p:nvSpPr>
        <p:spPr/>
        <p:txBody>
          <a:bodyPr/>
          <a:lstStyle/>
          <a:p>
            <a:r>
              <a:rPr lang="en-AU" dirty="0" smtClean="0"/>
              <a:t>Response (part 1/3) </a:t>
            </a:r>
          </a:p>
          <a:p>
            <a:pPr lvl="1"/>
            <a:r>
              <a:rPr lang="en-AU" i="1" dirty="0" smtClean="0"/>
              <a:t>IEEE 802 thanks the China NB for its comment during the 60 day ballot on IEEE 802.22 as part of its consideration according to the PSDO agreement</a:t>
            </a:r>
          </a:p>
          <a:p>
            <a:pPr lvl="1"/>
            <a:r>
              <a:rPr lang="en-AU" i="1" dirty="0" smtClean="0"/>
              <a:t>In the comment, the China NB objected to IEEE 802.22 using a security mechanism based on the use of ISO/IEC/IEEE 8802-1X because the China NB believes its comments in the previous FDIS ballot on ISO/IEC/IEEE </a:t>
            </a:r>
            <a:r>
              <a:rPr lang="en-AU" i="1" dirty="0"/>
              <a:t>8802-1X </a:t>
            </a:r>
            <a:r>
              <a:rPr lang="en-AU" i="1" dirty="0" smtClean="0"/>
              <a:t>have not been satisfactorily resolved</a:t>
            </a:r>
          </a:p>
          <a:p>
            <a:pPr lvl="1"/>
            <a:r>
              <a:rPr lang="en-AU" i="1" dirty="0" smtClean="0"/>
              <a:t>It is up to the China NB to determine whether their  comments on previous FDIS ballots have been satisfactorily resolved or not.</a:t>
            </a:r>
          </a:p>
          <a:p>
            <a:pPr lvl="1"/>
            <a:r>
              <a:rPr lang="en-AU" i="1" dirty="0" smtClean="0"/>
              <a:t>However, we note IEEE 802 has responded fully  to every comment received from all ISO/IEC SC6 and JTC1 NBs during all 60 day and FDIS ballots undertaken as part of the PSDO defined process</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21792088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May </a:t>
            </a:r>
            <a:r>
              <a:rPr lang="en-AU" dirty="0" smtClean="0"/>
              <a:t>2014 </a:t>
            </a:r>
            <a:r>
              <a:rPr lang="en-AU" dirty="0"/>
              <a:t>on a response to the China NB comment on IEEE 802.22</a:t>
            </a:r>
          </a:p>
        </p:txBody>
      </p:sp>
      <p:sp>
        <p:nvSpPr>
          <p:cNvPr id="3" name="Content Placeholder 2"/>
          <p:cNvSpPr>
            <a:spLocks noGrp="1"/>
          </p:cNvSpPr>
          <p:nvPr>
            <p:ph idx="1"/>
          </p:nvPr>
        </p:nvSpPr>
        <p:spPr/>
        <p:txBody>
          <a:bodyPr/>
          <a:lstStyle/>
          <a:p>
            <a:r>
              <a:rPr lang="en-AU" dirty="0" smtClean="0"/>
              <a:t>Response (part 2/3)</a:t>
            </a:r>
          </a:p>
          <a:p>
            <a:pPr lvl="1"/>
            <a:r>
              <a:rPr lang="en-AU" i="1" dirty="0" smtClean="0"/>
              <a:t>IEEE 802 does not know of any outstanding issues related to </a:t>
            </a:r>
            <a:r>
              <a:rPr lang="en-AU" i="1" dirty="0"/>
              <a:t>ISO/IEC/IEEE </a:t>
            </a:r>
            <a:r>
              <a:rPr lang="en-AU" i="1" dirty="0" smtClean="0"/>
              <a:t>8802-1X, and notes that this standard is  being successfully implemented globally today in billions of devices.</a:t>
            </a:r>
          </a:p>
          <a:p>
            <a:pPr lvl="1"/>
            <a:r>
              <a:rPr lang="en-AU" i="1" dirty="0" smtClean="0"/>
              <a:t>IEEE 802 encourages any users of the standard, including China NB security experts, to provide further details of any issues related to </a:t>
            </a:r>
            <a:r>
              <a:rPr lang="en-AU" i="1" dirty="0"/>
              <a:t>ISO/IEC/IEEE 8802-1X </a:t>
            </a:r>
            <a:r>
              <a:rPr lang="en-AU" i="1" dirty="0" smtClean="0"/>
              <a:t> at any time</a:t>
            </a:r>
          </a:p>
          <a:p>
            <a:pPr lvl="1"/>
            <a:r>
              <a:rPr lang="en-AU" i="1" dirty="0" smtClean="0"/>
              <a:t>This can be done by e-mail or at a face to face meeting of the IEEE 802.1 Working Group.</a:t>
            </a:r>
          </a:p>
          <a:p>
            <a:pPr lvl="1"/>
            <a:r>
              <a:rPr lang="en-AU" i="1" dirty="0" smtClean="0"/>
              <a:t>The </a:t>
            </a:r>
            <a:r>
              <a:rPr lang="en-AU" i="1" dirty="0"/>
              <a:t>IEEE 802.1 Working Group </a:t>
            </a:r>
            <a:r>
              <a:rPr lang="en-AU" i="1" dirty="0" smtClean="0"/>
              <a:t>meeting schedule is available from the IEEE 802.1 Working Group Chair (Glenn </a:t>
            </a:r>
            <a:r>
              <a:rPr lang="en-AU" i="1" dirty="0"/>
              <a:t>Parsons, </a:t>
            </a:r>
            <a:r>
              <a:rPr lang="en-AU" i="1" dirty="0" smtClean="0"/>
              <a:t>glenn.parsons@ericsson.com)</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13527284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May </a:t>
            </a:r>
            <a:r>
              <a:rPr lang="en-AU" dirty="0" smtClean="0"/>
              <a:t>2014 </a:t>
            </a:r>
            <a:r>
              <a:rPr lang="en-AU" dirty="0"/>
              <a:t>on a response to the China NB comment on IEEE 802.22</a:t>
            </a:r>
          </a:p>
        </p:txBody>
      </p:sp>
      <p:sp>
        <p:nvSpPr>
          <p:cNvPr id="3" name="Content Placeholder 2"/>
          <p:cNvSpPr>
            <a:spLocks noGrp="1"/>
          </p:cNvSpPr>
          <p:nvPr>
            <p:ph idx="1"/>
          </p:nvPr>
        </p:nvSpPr>
        <p:spPr/>
        <p:txBody>
          <a:bodyPr/>
          <a:lstStyle/>
          <a:p>
            <a:r>
              <a:rPr lang="en-AU" dirty="0"/>
              <a:t>Response (part </a:t>
            </a:r>
            <a:r>
              <a:rPr lang="en-AU" dirty="0" smtClean="0"/>
              <a:t>3/3)</a:t>
            </a:r>
            <a:endParaRPr lang="en-AU" dirty="0"/>
          </a:p>
          <a:p>
            <a:pPr lvl="1"/>
            <a:r>
              <a:rPr lang="en-AU" i="1" dirty="0" smtClean="0"/>
              <a:t>In the comment, the </a:t>
            </a:r>
            <a:r>
              <a:rPr lang="en-AU" i="1" dirty="0"/>
              <a:t>China NB </a:t>
            </a:r>
            <a:r>
              <a:rPr lang="en-AU" i="1" dirty="0" smtClean="0"/>
              <a:t>also asserted that the quality </a:t>
            </a:r>
            <a:r>
              <a:rPr lang="en-AU" i="1" dirty="0"/>
              <a:t>and reputation of ISO/IEC </a:t>
            </a:r>
            <a:r>
              <a:rPr lang="en-AU" i="1" dirty="0" smtClean="0"/>
              <a:t>standards have been diminished by the use of PSDO defined approval processes</a:t>
            </a:r>
          </a:p>
          <a:p>
            <a:pPr lvl="1"/>
            <a:r>
              <a:rPr lang="en-AU" i="1" dirty="0" smtClean="0"/>
              <a:t>No evidence has been provided to justify this assertion, so it is difficult for IEEE 802 to respond in any meaningful way.</a:t>
            </a:r>
          </a:p>
          <a:p>
            <a:pPr lvl="1"/>
            <a:r>
              <a:rPr lang="en-AU" i="1" dirty="0" smtClean="0"/>
              <a:t>However, IEEE 802 notes the PSDO agreement between IEEE and ISO has given ISO/IEC JTC1 NBs, as important stakeholders of the widely </a:t>
            </a:r>
            <a:r>
              <a:rPr lang="en-AU" i="1" dirty="0"/>
              <a:t>implemented and used </a:t>
            </a:r>
            <a:r>
              <a:rPr lang="en-AU" i="1" dirty="0" smtClean="0"/>
              <a:t>ISO/IEC/IEEE 8802 series of standards, an effective mechanism for both review and approval.</a:t>
            </a:r>
          </a:p>
          <a:p>
            <a:pPr lvl="1"/>
            <a:r>
              <a:rPr lang="en-AU" i="1" dirty="0" smtClean="0"/>
              <a:t>IEEE 802 believes the PSDO process has been very effective and encourages all NBs to make greater use of the opportunity to participate in the development and approval of the ISO/IEC/IEEE 8802 series of standards</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11945118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IEEE 802.22 WG needs to ask SC6 to allocate revision responsibility for IEEE 802.22</a:t>
            </a:r>
            <a:endParaRPr lang="en-AU" dirty="0"/>
          </a:p>
        </p:txBody>
      </p:sp>
      <p:sp>
        <p:nvSpPr>
          <p:cNvPr id="3" name="Content Placeholder 2"/>
          <p:cNvSpPr>
            <a:spLocks noGrp="1"/>
          </p:cNvSpPr>
          <p:nvPr>
            <p:ph idx="1"/>
          </p:nvPr>
        </p:nvSpPr>
        <p:spPr/>
        <p:txBody>
          <a:bodyPr/>
          <a:lstStyle/>
          <a:p>
            <a:pPr lvl="1"/>
            <a:r>
              <a:rPr lang="en-AU" dirty="0" smtClean="0"/>
              <a:t>IEEE 802.1/3/11 standards are being liaised to ISO/IEC JTC1/SC6 for ratification under the PSDO based on an agreement by SC6 that the relevant IEEE 802 WG has responsibility </a:t>
            </a:r>
            <a:r>
              <a:rPr lang="en-AU" dirty="0"/>
              <a:t>for the revision process </a:t>
            </a:r>
            <a:endParaRPr lang="en-AU" dirty="0" smtClean="0"/>
          </a:p>
          <a:p>
            <a:pPr lvl="1"/>
            <a:r>
              <a:rPr lang="en-AU" dirty="0" smtClean="0"/>
              <a:t>The agreement by SC6 is based on the existence of </a:t>
            </a:r>
            <a:r>
              <a:rPr lang="en-AU" dirty="0"/>
              <a:t>an established mechanism </a:t>
            </a:r>
            <a:r>
              <a:rPr lang="en-AU" dirty="0" smtClean="0"/>
              <a:t>for NBs to </a:t>
            </a:r>
            <a:r>
              <a:rPr lang="en-AU" dirty="0"/>
              <a:t>contribute to the revision process in the IEEE </a:t>
            </a:r>
            <a:r>
              <a:rPr lang="en-AU" dirty="0" smtClean="0"/>
              <a:t>802 WG</a:t>
            </a:r>
          </a:p>
          <a:p>
            <a:pPr lvl="2"/>
            <a:r>
              <a:rPr lang="en-AU" dirty="0" smtClean="0"/>
              <a:t>This process is documented in N15606</a:t>
            </a:r>
            <a:endParaRPr lang="en-AU" dirty="0"/>
          </a:p>
          <a:p>
            <a:pPr lvl="1"/>
            <a:r>
              <a:rPr lang="en-AU" dirty="0" smtClean="0"/>
              <a:t>The agreement was ratified by resolutions in SC6 in relation to each of IEEE 802.1/3/11</a:t>
            </a:r>
          </a:p>
          <a:p>
            <a:pPr lvl="1"/>
            <a:r>
              <a:rPr lang="en-AU" dirty="0" smtClean="0"/>
              <a:t>IEEE 802.11 WG needs to ask for a similar agreement in relation to IEEE 802.22</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409558063"/>
              </p:ext>
            </p:extLst>
          </p:nvPr>
        </p:nvGraphicFramePr>
        <p:xfrm>
          <a:off x="4724400" y="3657600"/>
          <a:ext cx="914400" cy="771525"/>
        </p:xfrm>
        <a:graphic>
          <a:graphicData uri="http://schemas.openxmlformats.org/presentationml/2006/ole">
            <mc:AlternateContent xmlns:mc="http://schemas.openxmlformats.org/markup-compatibility/2006">
              <mc:Choice xmlns:v="urn:schemas-microsoft-com:vml" Requires="v">
                <p:oleObj spid="_x0000_s18026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3657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993377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A liaison is required to ask SC6 for revision responsibility for 802.22</a:t>
            </a:r>
            <a:endParaRPr lang="en-AU" dirty="0"/>
          </a:p>
        </p:txBody>
      </p:sp>
      <p:sp>
        <p:nvSpPr>
          <p:cNvPr id="3" name="Content Placeholder 2"/>
          <p:cNvSpPr>
            <a:spLocks noGrp="1"/>
          </p:cNvSpPr>
          <p:nvPr>
            <p:ph idx="1"/>
          </p:nvPr>
        </p:nvSpPr>
        <p:spPr/>
        <p:txBody>
          <a:bodyPr/>
          <a:lstStyle/>
          <a:p>
            <a:r>
              <a:rPr lang="en-AU" dirty="0" smtClean="0"/>
              <a:t>Proposed liaison to SC6 (part 1/2)</a:t>
            </a:r>
          </a:p>
          <a:p>
            <a:pPr lvl="1"/>
            <a:r>
              <a:rPr lang="en-AU" i="1" dirty="0" smtClean="0"/>
              <a:t>The IEEE 802.22 Working Group is currently making use of the PSDO agreement between ISO and IEEE to enable ISO/IEC JTC1 NBs to review and ratify IEEE 802.22 standards as ISO/IEC/IEEE 8802-22 standards</a:t>
            </a:r>
          </a:p>
          <a:p>
            <a:pPr lvl="1"/>
            <a:r>
              <a:rPr lang="en-AU" i="1" dirty="0" smtClean="0"/>
              <a:t>The IEEE 802.22 </a:t>
            </a:r>
            <a:r>
              <a:rPr lang="en-AU" i="1" dirty="0"/>
              <a:t>Working Group is </a:t>
            </a:r>
            <a:r>
              <a:rPr lang="en-AU" i="1" dirty="0" smtClean="0"/>
              <a:t>using the same processes as those being used to enable the review and ratification the ISO/IEC/IEEE 802-1/3/11 series of standards, including those processes specified in 6N15606</a:t>
            </a:r>
          </a:p>
          <a:p>
            <a:pPr lvl="1"/>
            <a:r>
              <a:rPr lang="en-AU" i="1" dirty="0" smtClean="0"/>
              <a:t>ISO/IEC JTC1/SC6 has made the use of those processes the basis of resolutions within SC6 to allocate </a:t>
            </a:r>
            <a:r>
              <a:rPr lang="en-AU" i="1" dirty="0"/>
              <a:t>responsibility for the revision process of </a:t>
            </a:r>
            <a:r>
              <a:rPr lang="en-AU" i="1" dirty="0" smtClean="0"/>
              <a:t>the ISO/IEC 8802-1/3/11 series of standards </a:t>
            </a:r>
            <a:r>
              <a:rPr lang="en-AU" i="1" dirty="0"/>
              <a:t>to the </a:t>
            </a:r>
            <a:r>
              <a:rPr lang="en-AU" i="1" dirty="0" smtClean="0"/>
              <a:t>relevant IEEE 802 </a:t>
            </a:r>
            <a:r>
              <a:rPr lang="en-AU" i="1" dirty="0"/>
              <a:t>Working Group </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44</a:t>
            </a:fld>
            <a:endParaRPr lang="en-US"/>
          </a:p>
        </p:txBody>
      </p:sp>
    </p:spTree>
    <p:extLst>
      <p:ext uri="{BB962C8B-B14F-4D97-AF65-F5344CB8AC3E}">
        <p14:creationId xmlns:p14="http://schemas.microsoft.com/office/powerpoint/2010/main" val="21319538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A liaison is required to ask SC6 for revision responsibility for 802.22</a:t>
            </a:r>
            <a:endParaRPr lang="en-AU" dirty="0"/>
          </a:p>
        </p:txBody>
      </p:sp>
      <p:sp>
        <p:nvSpPr>
          <p:cNvPr id="3" name="Content Placeholder 2"/>
          <p:cNvSpPr>
            <a:spLocks noGrp="1"/>
          </p:cNvSpPr>
          <p:nvPr>
            <p:ph idx="1"/>
          </p:nvPr>
        </p:nvSpPr>
        <p:spPr/>
        <p:txBody>
          <a:bodyPr/>
          <a:lstStyle/>
          <a:p>
            <a:r>
              <a:rPr lang="en-AU" dirty="0"/>
              <a:t>Proposed liaison to SC6 (part 1/2)</a:t>
            </a:r>
          </a:p>
          <a:p>
            <a:pPr lvl="1"/>
            <a:r>
              <a:rPr lang="en-AU" i="1" dirty="0" smtClean="0"/>
              <a:t>The IEEE 802.22 </a:t>
            </a:r>
            <a:r>
              <a:rPr lang="en-AU" i="1" dirty="0"/>
              <a:t>Working Group requests </a:t>
            </a:r>
            <a:r>
              <a:rPr lang="en-AU" i="1" dirty="0" smtClean="0"/>
              <a:t>that SC6 adopts the following similar resolution with respect to the ISO/IEC/IEEE 8802-22 series of standards</a:t>
            </a:r>
          </a:p>
          <a:p>
            <a:pPr lvl="2"/>
            <a:r>
              <a:rPr lang="en-AU" b="0" i="1" dirty="0" smtClean="0"/>
              <a:t>As </a:t>
            </a:r>
            <a:r>
              <a:rPr lang="en-AU" b="0" i="1" dirty="0"/>
              <a:t>empowered by clause A1.2.1 of the PSDO agreement between ISO and IEEE, SC 6 decides to </a:t>
            </a:r>
            <a:r>
              <a:rPr lang="en-AU" b="0" i="1" dirty="0" smtClean="0"/>
              <a:t>allocate responsibility </a:t>
            </a:r>
            <a:r>
              <a:rPr lang="en-AU" b="0" i="1" dirty="0"/>
              <a:t>for the revision process </a:t>
            </a:r>
            <a:r>
              <a:rPr lang="en-AU" b="0" i="1" dirty="0" smtClean="0"/>
              <a:t>of the ISO/IEC/IEEE 8802-22 </a:t>
            </a:r>
            <a:r>
              <a:rPr lang="en-AU" i="1" dirty="0" smtClean="0"/>
              <a:t>series of </a:t>
            </a:r>
            <a:r>
              <a:rPr lang="en-AU" b="0" i="1" dirty="0" smtClean="0"/>
              <a:t>standards </a:t>
            </a:r>
            <a:r>
              <a:rPr lang="en-AU" b="0" i="1" dirty="0"/>
              <a:t>to the IEEE </a:t>
            </a:r>
            <a:r>
              <a:rPr lang="en-AU" b="0" i="1" dirty="0" smtClean="0"/>
              <a:t>802.22 </a:t>
            </a:r>
            <a:r>
              <a:rPr lang="en-AU" i="1" dirty="0"/>
              <a:t>Working Group </a:t>
            </a:r>
            <a:r>
              <a:rPr lang="en-AU" b="0" i="1" dirty="0" smtClean="0"/>
              <a:t>while the IEEE 802.22 </a:t>
            </a:r>
            <a:r>
              <a:rPr lang="en-AU" i="1" dirty="0"/>
              <a:t>Working Group </a:t>
            </a:r>
            <a:r>
              <a:rPr lang="en-AU" b="0" i="1" dirty="0" smtClean="0"/>
              <a:t>has </a:t>
            </a:r>
            <a:r>
              <a:rPr lang="en-AU" b="0" i="1" dirty="0"/>
              <a:t>an ongoing revision process for the IEEE </a:t>
            </a:r>
            <a:r>
              <a:rPr lang="en-AU" b="0" i="1" dirty="0" smtClean="0"/>
              <a:t>802.22 </a:t>
            </a:r>
            <a:r>
              <a:rPr lang="en-AU" b="0" i="1" dirty="0"/>
              <a:t>standard. A condition of this </a:t>
            </a:r>
            <a:r>
              <a:rPr lang="en-AU" b="0" i="1" dirty="0" smtClean="0"/>
              <a:t>resolution is </a:t>
            </a:r>
            <a:r>
              <a:rPr lang="en-AU" b="0" i="1" dirty="0"/>
              <a:t>that SC 6 and its NBs have access to an established mechanism to contribute to the revision process in </a:t>
            </a:r>
            <a:r>
              <a:rPr lang="en-AU" b="0" i="1" dirty="0" smtClean="0"/>
              <a:t>the IEEE 802.22 </a:t>
            </a:r>
            <a:r>
              <a:rPr lang="en-AU" i="1" dirty="0"/>
              <a:t>Working Group </a:t>
            </a:r>
            <a:r>
              <a:rPr lang="en-AU" b="0" i="1" dirty="0" smtClean="0"/>
              <a:t>.</a:t>
            </a:r>
            <a:endParaRPr lang="en-AU" i="1" dirty="0"/>
          </a:p>
          <a:p>
            <a:pPr lvl="1"/>
            <a:r>
              <a:rPr lang="en-AU" i="1" dirty="0" smtClean="0"/>
              <a:t>Note that </a:t>
            </a:r>
            <a:r>
              <a:rPr lang="en-AU" i="1" dirty="0"/>
              <a:t>this </a:t>
            </a:r>
            <a:r>
              <a:rPr lang="en-AU" i="1" dirty="0" smtClean="0"/>
              <a:t>proposed resolution </a:t>
            </a:r>
            <a:r>
              <a:rPr lang="en-AU" i="1" dirty="0"/>
              <a:t>is </a:t>
            </a:r>
            <a:r>
              <a:rPr lang="en-AU" i="1" dirty="0" smtClean="0"/>
              <a:t>in the same form as Resolutions 6.1.9/10/11 that were approved in September 2012 at the </a:t>
            </a:r>
            <a:r>
              <a:rPr lang="en-AU" b="0" i="1" dirty="0"/>
              <a:t>ISO/IEC JTC 1/SC 6 </a:t>
            </a:r>
            <a:r>
              <a:rPr lang="en-AU" b="0" i="1" dirty="0" smtClean="0"/>
              <a:t>plenary </a:t>
            </a:r>
            <a:r>
              <a:rPr lang="en-AU" i="1" dirty="0"/>
              <a:t>m</a:t>
            </a:r>
            <a:r>
              <a:rPr lang="en-AU" b="0" i="1" dirty="0" smtClean="0"/>
              <a:t>eeting in </a:t>
            </a:r>
            <a:r>
              <a:rPr lang="en-AU" b="0" i="1" dirty="0" err="1" smtClean="0"/>
              <a:t>Gratkorn</a:t>
            </a:r>
            <a:r>
              <a:rPr lang="en-AU" b="0" i="1" dirty="0" smtClean="0"/>
              <a:t>/Graz</a:t>
            </a:r>
            <a:r>
              <a:rPr lang="en-AU" b="0" i="1" dirty="0"/>
              <a:t>, Austria</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45</a:t>
            </a:fld>
            <a:endParaRPr lang="en-US"/>
          </a:p>
        </p:txBody>
      </p:sp>
    </p:spTree>
    <p:extLst>
      <p:ext uri="{BB962C8B-B14F-4D97-AF65-F5344CB8AC3E}">
        <p14:creationId xmlns:p14="http://schemas.microsoft.com/office/powerpoint/2010/main" val="23458925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consider a recommendation to the IEEE 802.22 WG and IEEE 802 EC for a SC6 liaison</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 JTC1 SC recommends to the IEEE 802.22 WG and the IEEE 802 EC that a liaison, based on slides 44-45, be sent to ISO/IEC JTC1/SC6 </a:t>
            </a:r>
            <a:r>
              <a:rPr lang="en-AU" i="1" smtClean="0"/>
              <a:t>asking that they </a:t>
            </a:r>
            <a:r>
              <a:rPr lang="en-AU" i="1" dirty="0" smtClean="0"/>
              <a:t>allocate responsibility for the revision process of the ISO/IEC/IEEE 8802-22 series of standards to the IEEE 802.22 WG</a:t>
            </a:r>
          </a:p>
          <a:p>
            <a:pPr lvl="1"/>
            <a:r>
              <a:rPr lang="en-AU" dirty="0" smtClean="0"/>
              <a:t>Moved</a:t>
            </a:r>
          </a:p>
          <a:p>
            <a:pPr lvl="1"/>
            <a:r>
              <a:rPr lang="en-AU" dirty="0" smtClean="0"/>
              <a:t>Seconded</a:t>
            </a:r>
          </a:p>
          <a:p>
            <a:pPr lvl="1"/>
            <a:r>
              <a:rPr lang="en-AU" dirty="0" smtClean="0"/>
              <a:t>Result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46</a:t>
            </a:fld>
            <a:endParaRPr lang="en-US"/>
          </a:p>
        </p:txBody>
      </p:sp>
    </p:spTree>
    <p:extLst>
      <p:ext uri="{BB962C8B-B14F-4D97-AF65-F5344CB8AC3E}">
        <p14:creationId xmlns:p14="http://schemas.microsoft.com/office/powerpoint/2010/main" val="4160994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number of security presentations based on </a:t>
            </a:r>
            <a:r>
              <a:rPr lang="en-AU" dirty="0" err="1" smtClean="0"/>
              <a:t>TePA</a:t>
            </a:r>
            <a:r>
              <a:rPr lang="en-AU" dirty="0" smtClean="0"/>
              <a:t>  have been considered by SC6</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9207684"/>
              </p:ext>
            </p:extLst>
          </p:nvPr>
        </p:nvGraphicFramePr>
        <p:xfrm>
          <a:off x="685800" y="1981200"/>
          <a:ext cx="7772400" cy="3962400"/>
        </p:xfrm>
        <a:graphic>
          <a:graphicData uri="http://schemas.openxmlformats.org/drawingml/2006/table">
            <a:tbl>
              <a:tblPr firstRow="1" bandRow="1">
                <a:tableStyleId>{5C22544A-7EE6-4342-B048-85BDC9FD1C3A}</a:tableStyleId>
              </a:tblPr>
              <a:tblGrid>
                <a:gridCol w="1143000"/>
                <a:gridCol w="1524000"/>
                <a:gridCol w="1676400"/>
                <a:gridCol w="1447800"/>
                <a:gridCol w="1981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smtClean="0">
                        <a:solidFill>
                          <a:srgbClr val="FF0000"/>
                        </a:solidFill>
                      </a:endParaRPr>
                    </a:p>
                    <a:p>
                      <a:r>
                        <a:rPr lang="en-AU" sz="1600" dirty="0" smtClean="0">
                          <a:solidFill>
                            <a:srgbClr val="FF0000"/>
                          </a:solidFill>
                        </a:rPr>
                        <a:t>What</a:t>
                      </a:r>
                      <a:r>
                        <a:rPr lang="en-AU" sz="1600" baseline="0" dirty="0" smtClean="0">
                          <a:solidFill>
                            <a:srgbClr val="FF0000"/>
                          </a:solidFill>
                        </a:rPr>
                        <a:t> type?</a:t>
                      </a:r>
                      <a:endParaRPr lang="en-AU" sz="1600" dirty="0">
                        <a:solidFill>
                          <a:srgbClr val="FF0000"/>
                        </a:solidFill>
                      </a:endParaRPr>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TEPA-AC</a:t>
                      </a:r>
                      <a:endParaRPr lang="en-AU" sz="1600" dirty="0"/>
                    </a:p>
                  </a:txBody>
                  <a:tcPr/>
                </a:tc>
                <a:tc>
                  <a:txBody>
                    <a:bodyPr/>
                    <a:lstStyle/>
                    <a:p>
                      <a:r>
                        <a:rPr lang="en-AU" sz="1600" dirty="0" smtClean="0"/>
                        <a:t>Subset</a:t>
                      </a:r>
                      <a:r>
                        <a:rPr lang="en-AU" sz="1600" baseline="0" dirty="0" smtClean="0"/>
                        <a:t> of </a:t>
                      </a:r>
                      <a:r>
                        <a:rPr lang="en-AU" sz="1600" dirty="0" smtClean="0"/>
                        <a:t> 802.1X</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Not yet</a:t>
                      </a:r>
                      <a:endParaRPr lang="en-AU" sz="1600" dirty="0"/>
                    </a:p>
                  </a:txBody>
                  <a:tcPr/>
                </a:tc>
                <a:tc>
                  <a:txBody>
                    <a:bodyPr/>
                    <a:lstStyle/>
                    <a:p>
                      <a:r>
                        <a:rPr lang="en-AU" sz="1600" dirty="0" smtClean="0"/>
                        <a:t>Not known</a:t>
                      </a:r>
                      <a:r>
                        <a:rPr lang="en-AU" sz="1600" baseline="0" dirty="0" smtClean="0"/>
                        <a:t> </a:t>
                      </a:r>
                      <a:endParaRPr lang="en-AU" sz="1600" dirty="0"/>
                    </a:p>
                  </a:txBody>
                  <a:tcPr/>
                </a:tc>
              </a:tr>
              <a:tr h="370840">
                <a:tc>
                  <a:txBody>
                    <a:bodyPr/>
                    <a:lstStyle/>
                    <a:p>
                      <a:r>
                        <a:rPr lang="en-AU" sz="1600" dirty="0" err="1" smtClean="0"/>
                        <a:t>TLSec</a:t>
                      </a:r>
                      <a:endParaRPr lang="en-AU" sz="1600" dirty="0"/>
                    </a:p>
                  </a:txBody>
                  <a:tcPr/>
                </a:tc>
                <a:tc>
                  <a:txBody>
                    <a:bodyPr/>
                    <a:lstStyle/>
                    <a:p>
                      <a:r>
                        <a:rPr lang="en-AU" sz="1600" dirty="0" smtClean="0"/>
                        <a:t>Subset</a:t>
                      </a:r>
                      <a:r>
                        <a:rPr lang="en-AU" sz="1600" baseline="0" dirty="0" smtClean="0"/>
                        <a:t> of </a:t>
                      </a:r>
                      <a:r>
                        <a:rPr lang="en-AU" sz="1600" dirty="0" smtClean="0"/>
                        <a:t>802.1AE</a:t>
                      </a:r>
                      <a:endParaRPr lang="en-AU" sz="1600" dirty="0"/>
                    </a:p>
                  </a:txBody>
                  <a:tcPr/>
                </a:tc>
                <a:tc>
                  <a:txBody>
                    <a:bodyPr/>
                    <a:lstStyle/>
                    <a:p>
                      <a:r>
                        <a:rPr lang="en-AU" sz="1600" dirty="0" smtClean="0"/>
                        <a:t>Not</a:t>
                      </a:r>
                      <a:r>
                        <a:rPr lang="en-AU" sz="1600" baseline="0" dirty="0" smtClean="0"/>
                        <a:t> yet</a:t>
                      </a:r>
                      <a:r>
                        <a:rPr lang="en-AU" sz="1600" dirty="0" smtClean="0"/>
                        <a:t>;</a:t>
                      </a:r>
                      <a:r>
                        <a:rPr lang="en-AU" sz="1600" baseline="0" dirty="0" smtClean="0"/>
                        <a:t> BWIPS driving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txBody>
                  <a:tcPr/>
                </a:tc>
                <a:tc>
                  <a:txBody>
                    <a:bodyPr/>
                    <a:lstStyle/>
                    <a:p>
                      <a:r>
                        <a:rPr lang="en-AU" sz="1600" dirty="0" smtClean="0"/>
                        <a:t>Yes,</a:t>
                      </a:r>
                      <a:r>
                        <a:rPr lang="en-AU" sz="1600" baseline="0" dirty="0" smtClean="0"/>
                        <a:t> in lab</a:t>
                      </a:r>
                      <a:endParaRPr lang="en-AU" sz="1600" dirty="0"/>
                    </a:p>
                  </a:txBody>
                  <a:tcPr/>
                </a:tc>
              </a:tr>
              <a:tr h="370840">
                <a:tc>
                  <a:txBody>
                    <a:bodyPr/>
                    <a:lstStyle/>
                    <a:p>
                      <a:r>
                        <a:rPr lang="en-AU" sz="1600" dirty="0" smtClean="0"/>
                        <a:t>TAAA</a:t>
                      </a:r>
                      <a:endParaRPr lang="en-AU" sz="1600" dirty="0"/>
                    </a:p>
                  </a:txBody>
                  <a:tcPr/>
                </a:tc>
                <a:tc>
                  <a:txBody>
                    <a:bodyPr/>
                    <a:lstStyle/>
                    <a:p>
                      <a:r>
                        <a:rPr lang="en-AU" sz="1600" dirty="0" smtClean="0"/>
                        <a:t>802.16</a:t>
                      </a:r>
                      <a:r>
                        <a:rPr lang="en-AU" sz="1600" baseline="0" dirty="0" smtClean="0"/>
                        <a:t> security</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p>
                      <a:endParaRPr lang="en-AU" sz="1600" dirty="0"/>
                    </a:p>
                  </a:txBody>
                  <a:tcPr/>
                </a:tc>
                <a:tc>
                  <a:txBody>
                    <a:bodyPr/>
                    <a:lstStyle/>
                    <a:p>
                      <a:r>
                        <a:rPr lang="en-AU" sz="1600" dirty="0" smtClean="0"/>
                        <a:t>Yes, in lab</a:t>
                      </a:r>
                      <a:endParaRPr lang="en-AU" sz="1600" dirty="0"/>
                    </a:p>
                  </a:txBody>
                  <a:tcPr/>
                </a:tc>
              </a:tr>
              <a:tr h="370840">
                <a:tc>
                  <a:txBody>
                    <a:bodyPr/>
                    <a:lstStyle/>
                    <a:p>
                      <a:r>
                        <a:rPr lang="en-AU" sz="1600" dirty="0" smtClean="0"/>
                        <a:t>WAPI</a:t>
                      </a:r>
                      <a:endParaRPr lang="en-AU" sz="1600" dirty="0"/>
                    </a:p>
                  </a:txBody>
                  <a:tcPr/>
                </a:tc>
                <a:tc>
                  <a:txBody>
                    <a:bodyPr/>
                    <a:lstStyle/>
                    <a:p>
                      <a:r>
                        <a:rPr lang="en-AU" sz="1600" dirty="0" smtClean="0"/>
                        <a:t>Subset</a:t>
                      </a:r>
                      <a:r>
                        <a:rPr lang="en-AU" sz="1600" baseline="0" dirty="0" smtClean="0"/>
                        <a:t> of </a:t>
                      </a:r>
                      <a:r>
                        <a:rPr lang="en-AU" sz="1600" dirty="0" smtClean="0"/>
                        <a:t>802.11i based security</a:t>
                      </a:r>
                      <a:endParaRPr lang="en-AU" sz="1600" dirty="0"/>
                    </a:p>
                  </a:txBody>
                  <a:tcPr/>
                </a:tc>
                <a:tc>
                  <a:txBody>
                    <a:bodyPr/>
                    <a:lstStyle/>
                    <a:p>
                      <a:r>
                        <a:rPr lang="en-AU" sz="1600" dirty="0" smtClean="0"/>
                        <a:t>Yes</a:t>
                      </a:r>
                      <a:endParaRPr lang="en-AU" sz="1600" dirty="0"/>
                    </a:p>
                  </a:txBody>
                  <a:tcPr/>
                </a:tc>
                <a:tc>
                  <a:txBody>
                    <a:bodyPr/>
                    <a:lstStyle/>
                    <a:p>
                      <a:r>
                        <a:rPr lang="en-AU" sz="1600" dirty="0" smtClean="0"/>
                        <a:t>Yes, passed,</a:t>
                      </a:r>
                      <a:r>
                        <a:rPr lang="en-AU" sz="1600" baseline="0" dirty="0" smtClean="0"/>
                        <a:t> </a:t>
                      </a:r>
                      <a:r>
                        <a:rPr lang="en-AU" sz="1600" dirty="0" smtClean="0"/>
                        <a:t>but withdrawn</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Yes, required in handsets</a:t>
                      </a:r>
                      <a:r>
                        <a:rPr lang="en-AU" sz="1600" baseline="0" dirty="0" smtClean="0"/>
                        <a:t> &amp; SP APs </a:t>
                      </a:r>
                      <a:r>
                        <a:rPr lang="en-AU" sz="1600" dirty="0" smtClean="0"/>
                        <a:t>but rarely used</a:t>
                      </a:r>
                    </a:p>
                  </a:txBody>
                  <a:tcPr/>
                </a:tc>
              </a:tr>
              <a:tr h="370840">
                <a:tc>
                  <a:txBody>
                    <a:bodyPr/>
                    <a:lstStyle/>
                    <a:p>
                      <a:r>
                        <a:rPr lang="en-AU" sz="1600" dirty="0" err="1" smtClean="0"/>
                        <a:t>TISec</a:t>
                      </a:r>
                      <a:endParaRPr lang="en-AU" sz="1600" dirty="0"/>
                    </a:p>
                  </a:txBody>
                  <a:tcPr/>
                </a:tc>
                <a:tc>
                  <a:txBody>
                    <a:bodyPr/>
                    <a:lstStyle/>
                    <a:p>
                      <a:r>
                        <a:rPr lang="en-AU" sz="1600" dirty="0" smtClean="0"/>
                        <a:t>Subset/copy of </a:t>
                      </a:r>
                      <a:r>
                        <a:rPr lang="en-AU" sz="1600" dirty="0" err="1" smtClean="0"/>
                        <a:t>IPSec</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endParaRPr lang="en-AU" sz="1600" baseline="0" dirty="0" smtClean="0"/>
                    </a:p>
                    <a:p>
                      <a:endParaRPr lang="en-AU" sz="1600" dirty="0"/>
                    </a:p>
                  </a:txBody>
                  <a:tcPr/>
                </a:tc>
                <a:tc>
                  <a:txBody>
                    <a:bodyPr/>
                    <a:lstStyle/>
                    <a:p>
                      <a:r>
                        <a:rPr lang="en-AU" sz="1600" dirty="0" smtClean="0"/>
                        <a:t>Not yet</a:t>
                      </a:r>
                      <a:br>
                        <a:rPr lang="en-AU" sz="1600" dirty="0" smtClean="0"/>
                      </a:br>
                      <a:r>
                        <a:rPr lang="en-AU" sz="1600" dirty="0" smtClean="0"/>
                        <a:t>(in WG7)</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r>
                        <a:rPr lang="en-AU" sz="1600" baseline="0" dirty="0" smtClean="0"/>
                        <a:t> </a:t>
                      </a: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47</a:t>
            </a:fld>
            <a:endParaRPr lang="en-US"/>
          </a:p>
        </p:txBody>
      </p:sp>
    </p:spTree>
    <p:extLst>
      <p:ext uri="{BB962C8B-B14F-4D97-AF65-F5344CB8AC3E}">
        <p14:creationId xmlns:p14="http://schemas.microsoft.com/office/powerpoint/2010/main" val="29463041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has been no further action on any of the </a:t>
            </a:r>
            <a:r>
              <a:rPr lang="en-AU" dirty="0" err="1" smtClean="0"/>
              <a:t>TePA</a:t>
            </a:r>
            <a:r>
              <a:rPr lang="en-AU" dirty="0" smtClean="0"/>
              <a:t> based proposals</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The China NB has been promoting NP proposals for the various </a:t>
            </a:r>
            <a:r>
              <a:rPr lang="en-AU" dirty="0" err="1" smtClean="0"/>
              <a:t>TePA</a:t>
            </a:r>
            <a:r>
              <a:rPr lang="en-AU" dirty="0" smtClean="0"/>
              <a:t> based proposals</a:t>
            </a:r>
          </a:p>
          <a:p>
            <a:pPr lvl="2"/>
            <a:r>
              <a:rPr lang="en-AU" dirty="0" smtClean="0"/>
              <a:t>WAPI, </a:t>
            </a:r>
            <a:r>
              <a:rPr lang="en-AU" dirty="0" err="1" smtClean="0"/>
              <a:t>TLSec</a:t>
            </a:r>
            <a:r>
              <a:rPr lang="en-AU" dirty="0" smtClean="0"/>
              <a:t>, TEPA-AC, TAAA, </a:t>
            </a:r>
            <a:r>
              <a:rPr lang="en-AU" dirty="0" err="1" smtClean="0"/>
              <a:t>TISec</a:t>
            </a:r>
            <a:endParaRPr lang="en-AU" dirty="0" smtClean="0"/>
          </a:p>
          <a:p>
            <a:pPr lvl="1"/>
            <a:r>
              <a:rPr lang="en-AU" dirty="0" smtClean="0"/>
              <a:t>So far no NPs have been proposed</a:t>
            </a:r>
          </a:p>
          <a:p>
            <a:pPr lvl="2"/>
            <a:r>
              <a:rPr lang="en-AU" dirty="0" smtClean="0"/>
              <a:t>Except WAPI, which was withdrawn in 2012 after much controversy</a:t>
            </a:r>
          </a:p>
          <a:p>
            <a:pPr lvl="1"/>
            <a:r>
              <a:rPr lang="en-AU" dirty="0" smtClean="0"/>
              <a:t>It is possible that the China NB may now propose NPs after their Snowden presentation in Ottawa in Feb 2014</a:t>
            </a:r>
          </a:p>
          <a:p>
            <a:pPr lvl="1"/>
            <a:r>
              <a:rPr lang="en-AU" dirty="0" smtClean="0"/>
              <a:t>However, any such NPs face a variety of difficulties</a:t>
            </a:r>
          </a:p>
          <a:p>
            <a:pPr lvl="2"/>
            <a:r>
              <a:rPr lang="en-AU" dirty="0" smtClean="0"/>
              <a:t>Snowden is a very weak justification for a problem best handled by open &amp; transparent standards</a:t>
            </a:r>
          </a:p>
          <a:p>
            <a:pPr lvl="2"/>
            <a:r>
              <a:rPr lang="en-AU" dirty="0" smtClean="0"/>
              <a:t>There are no known technical or market justifications for these NPs</a:t>
            </a:r>
          </a:p>
          <a:p>
            <a:pPr lvl="2"/>
            <a:r>
              <a:rPr lang="en-AU" dirty="0" smtClean="0"/>
              <a:t>It will be very difficult to identify 5 interested experts from 5 NBs</a:t>
            </a:r>
          </a:p>
          <a:p>
            <a:pPr lvl="1"/>
            <a:r>
              <a:rPr lang="en-AU" dirty="0" smtClean="0"/>
              <a:t>If any NP is proposed by the China NB then the IEEE 802 will need to respond to it in detail and inform JTC1 &amp; SC6 NBs of our concerns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8025362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has not gone away; it may be re-proposed in SC6 despite uncertainty about the process</a:t>
            </a:r>
            <a:endParaRPr lang="en-AU" dirty="0"/>
          </a:p>
        </p:txBody>
      </p:sp>
      <p:sp>
        <p:nvSpPr>
          <p:cNvPr id="3" name="Content Placeholder 2"/>
          <p:cNvSpPr>
            <a:spLocks noGrp="1"/>
          </p:cNvSpPr>
          <p:nvPr>
            <p:ph idx="1"/>
          </p:nvPr>
        </p:nvSpPr>
        <p:spPr/>
        <p:txBody>
          <a:bodyPr/>
          <a:lstStyle/>
          <a:p>
            <a:pPr lvl="1"/>
            <a:r>
              <a:rPr lang="en-AU" dirty="0" smtClean="0"/>
              <a:t>WAPI was cancelled as an NP proposal in early 2012</a:t>
            </a:r>
          </a:p>
          <a:p>
            <a:pPr lvl="1"/>
            <a:r>
              <a:rPr lang="en-AU" dirty="0" smtClean="0"/>
              <a:t>There has been very little discussion of WAPI in SC6 since that time but there is a possibility it might be re-proposed</a:t>
            </a:r>
          </a:p>
          <a:p>
            <a:pPr lvl="1"/>
            <a:r>
              <a:rPr lang="en-AU" dirty="0" smtClean="0"/>
              <a:t>The process for re-proposing WAPI in SC6 is currently uncertain</a:t>
            </a:r>
          </a:p>
          <a:p>
            <a:pPr lvl="2"/>
            <a:r>
              <a:rPr lang="en-AU" dirty="0"/>
              <a:t>There is a </a:t>
            </a:r>
            <a:r>
              <a:rPr lang="en-AU" dirty="0" smtClean="0"/>
              <a:t>claim made at the Korea meeting in June 2013 </a:t>
            </a:r>
            <a:r>
              <a:rPr lang="en-AU" dirty="0"/>
              <a:t>that the WAPI NP could be </a:t>
            </a:r>
            <a:r>
              <a:rPr lang="en-AU" dirty="0" smtClean="0"/>
              <a:t>un-cancelled </a:t>
            </a:r>
            <a:r>
              <a:rPr lang="en-AU" dirty="0"/>
              <a:t>by a simple vote of SC6 </a:t>
            </a:r>
            <a:r>
              <a:rPr lang="en-AU" dirty="0" smtClean="0"/>
              <a:t>NBs …</a:t>
            </a:r>
          </a:p>
          <a:p>
            <a:pPr lvl="2"/>
            <a:r>
              <a:rPr lang="en-AU" dirty="0" smtClean="0"/>
              <a:t>… despite </a:t>
            </a:r>
            <a:r>
              <a:rPr lang="en-AU" dirty="0"/>
              <a:t>some ambiguity, </a:t>
            </a:r>
            <a:r>
              <a:rPr lang="en-AU" dirty="0" smtClean="0"/>
              <a:t>a good </a:t>
            </a:r>
            <a:r>
              <a:rPr lang="en-AU" dirty="0"/>
              <a:t>case could be made that un-cancelling the WAPI NP requires a new NP ballot </a:t>
            </a:r>
            <a:endParaRPr lang="en-AU" dirty="0" smtClean="0"/>
          </a:p>
          <a:p>
            <a:pPr lvl="1"/>
            <a:r>
              <a:rPr lang="en-AU" dirty="0"/>
              <a:t>WAPI has not gone </a:t>
            </a:r>
            <a:r>
              <a:rPr lang="en-AU" dirty="0" smtClean="0"/>
              <a:t>away</a:t>
            </a:r>
          </a:p>
          <a:p>
            <a:pPr lvl="2"/>
            <a:r>
              <a:rPr lang="en-AU" dirty="0"/>
              <a:t>I</a:t>
            </a:r>
            <a:r>
              <a:rPr lang="en-AU" dirty="0" smtClean="0"/>
              <a:t>t </a:t>
            </a:r>
            <a:r>
              <a:rPr lang="en-AU" dirty="0"/>
              <a:t>has ongoing support in </a:t>
            </a:r>
            <a:r>
              <a:rPr lang="en-AU" dirty="0" smtClean="0"/>
              <a:t>China …</a:t>
            </a:r>
          </a:p>
          <a:p>
            <a:pPr lvl="2"/>
            <a:r>
              <a:rPr lang="en-AU" dirty="0" smtClean="0"/>
              <a:t>… but </a:t>
            </a:r>
            <a:r>
              <a:rPr lang="en-AU" dirty="0"/>
              <a:t>WPA2 is being embraced by </a:t>
            </a:r>
            <a:r>
              <a:rPr lang="en-AU" dirty="0" smtClean="0"/>
              <a:t>Chinese </a:t>
            </a:r>
            <a:r>
              <a:rPr lang="en-AU" dirty="0"/>
              <a:t>SPs </a:t>
            </a:r>
            <a:r>
              <a:rPr lang="en-AU" dirty="0" smtClean="0"/>
              <a:t>anyway</a:t>
            </a:r>
          </a:p>
          <a:p>
            <a:pPr lvl="2"/>
            <a:r>
              <a:rPr lang="en-AU" dirty="0" smtClean="0"/>
              <a:t>… particularly as part of HS2.0 (based on 802.11u) </a:t>
            </a:r>
          </a:p>
          <a:p>
            <a:pPr lvl="2"/>
            <a:r>
              <a:rPr lang="en-AU" dirty="0"/>
              <a:t>WAPI will have ample government funding for the foreseeable future</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325220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105E70EB-0B71-4378-812F-E672DF9F24F6}" type="slidenum">
              <a:rPr lang="en-US" smtClean="0"/>
              <a:pPr>
                <a:defRPr/>
              </a:pPr>
              <a:t>5</a:t>
            </a:fld>
            <a:endParaRPr lang="en-US"/>
          </a:p>
        </p:txBody>
      </p:sp>
      <p:sp>
        <p:nvSpPr>
          <p:cNvPr id="6148" name="Rectangle 7"/>
          <p:cNvSpPr>
            <a:spLocks noGrp="1" noChangeArrowheads="1"/>
          </p:cNvSpPr>
          <p:nvPr>
            <p:ph type="title"/>
          </p:nvPr>
        </p:nvSpPr>
        <p:spPr/>
        <p:txBody>
          <a:bodyPr/>
          <a:lstStyle/>
          <a:p>
            <a:r>
              <a:rPr lang="en-US" smtClean="0"/>
              <a:t>A call for potentially essential patents is not required in the IEEE 802 JTC1 SC</a:t>
            </a:r>
          </a:p>
        </p:txBody>
      </p:sp>
      <p:sp>
        <p:nvSpPr>
          <p:cNvPr id="6149" name="Rectangle 8"/>
          <p:cNvSpPr>
            <a:spLocks noGrp="1" noChangeArrowheads="1"/>
          </p:cNvSpPr>
          <p:nvPr>
            <p:ph type="body" idx="1"/>
          </p:nvPr>
        </p:nvSpPr>
        <p:spPr/>
        <p:txBody>
          <a:bodyPr/>
          <a:lstStyle/>
          <a:p>
            <a:pPr lvl="1"/>
            <a:r>
              <a:rPr lang="en-US" dirty="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2"/>
            <a:r>
              <a:rPr lang="en-US" dirty="0" smtClean="0"/>
              <a:t>Either speak up now or</a:t>
            </a:r>
          </a:p>
          <a:p>
            <a:pPr lvl="2"/>
            <a:r>
              <a:rPr lang="en-US" dirty="0" smtClean="0"/>
              <a:t>Provide the chair of this group with the identity of the holder(s) of any and all such claims as soon as possible or</a:t>
            </a:r>
          </a:p>
          <a:p>
            <a:pPr lvl="2"/>
            <a:r>
              <a:rPr lang="en-US" dirty="0" smtClean="0"/>
              <a:t>Cause an LOA to be submitted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security discussion between IEEE 802 and the Swiss NB has not progressed recently</a:t>
            </a:r>
            <a:endParaRPr lang="en-AU" dirty="0"/>
          </a:p>
        </p:txBody>
      </p:sp>
      <p:sp>
        <p:nvSpPr>
          <p:cNvPr id="3" name="Content Placeholder 2"/>
          <p:cNvSpPr>
            <a:spLocks noGrp="1"/>
          </p:cNvSpPr>
          <p:nvPr>
            <p:ph idx="1"/>
          </p:nvPr>
        </p:nvSpPr>
        <p:spPr>
          <a:xfrm>
            <a:off x="685800" y="1752600"/>
            <a:ext cx="7772400" cy="4114800"/>
          </a:xfrm>
        </p:spPr>
        <p:txBody>
          <a:bodyPr/>
          <a:lstStyle/>
          <a:p>
            <a:pPr lvl="1"/>
            <a:r>
              <a:rPr lang="en-AU" dirty="0" smtClean="0"/>
              <a:t>A discussion has been  held between the IEEE 802 delegation to SC6 and the Swiss NB over many months on security issues …</a:t>
            </a:r>
          </a:p>
          <a:p>
            <a:pPr lvl="1"/>
            <a:r>
              <a:rPr lang="en-AU" dirty="0" smtClean="0"/>
              <a:t>… in an attempt to create a better understanding between the two sides</a:t>
            </a:r>
          </a:p>
          <a:p>
            <a:pPr lvl="1"/>
            <a:r>
              <a:rPr lang="en-AU" dirty="0" smtClean="0"/>
              <a:t>An early agreement (August 2013) was that each side should do some “homework”:</a:t>
            </a:r>
          </a:p>
          <a:p>
            <a:pPr lvl="2"/>
            <a:r>
              <a:rPr lang="en-AU" dirty="0" smtClean="0"/>
              <a:t>Dan Harkins: </a:t>
            </a:r>
            <a:r>
              <a:rPr lang="en-AU" dirty="0"/>
              <a:t>how certificates are used and validated in </a:t>
            </a:r>
            <a:r>
              <a:rPr lang="en-AU" dirty="0" smtClean="0"/>
              <a:t>802.1X/EAP-TLS</a:t>
            </a:r>
          </a:p>
          <a:p>
            <a:pPr lvl="2"/>
            <a:r>
              <a:rPr lang="en-AU" dirty="0" smtClean="0"/>
              <a:t>Hans </a:t>
            </a:r>
            <a:r>
              <a:rPr lang="en-AU" dirty="0" err="1" smtClean="0"/>
              <a:t>Thomman</a:t>
            </a:r>
            <a:r>
              <a:rPr lang="en-AU" dirty="0" smtClean="0"/>
              <a:t> </a:t>
            </a:r>
            <a:r>
              <a:rPr lang="en-AU" dirty="0"/>
              <a:t>how certificates are used and validated in </a:t>
            </a:r>
            <a:r>
              <a:rPr lang="en-AU" dirty="0" err="1"/>
              <a:t>TePA</a:t>
            </a:r>
            <a:r>
              <a:rPr lang="en-AU" dirty="0"/>
              <a:t> </a:t>
            </a:r>
            <a:endParaRPr lang="en-AU" dirty="0" smtClean="0"/>
          </a:p>
          <a:p>
            <a:pPr lvl="1"/>
            <a:r>
              <a:rPr lang="en-AU" dirty="0"/>
              <a:t>Dan </a:t>
            </a:r>
            <a:r>
              <a:rPr lang="en-AU" dirty="0" smtClean="0"/>
              <a:t>Harkins reviewed his “homework” to this SC in Dallas – a version was subsequently submitted (and presented in February 2014) to SC6</a:t>
            </a:r>
          </a:p>
          <a:p>
            <a:pPr lvl="2"/>
            <a:r>
              <a:rPr lang="en-AU" dirty="0" smtClean="0"/>
              <a:t>See N15845</a:t>
            </a:r>
          </a:p>
          <a:p>
            <a:pPr lvl="2"/>
            <a:r>
              <a:rPr lang="en-AU" dirty="0" smtClean="0"/>
              <a:t>There were no problems identified </a:t>
            </a:r>
            <a:r>
              <a:rPr lang="en-AU" dirty="0"/>
              <a:t>by SC6 NB members in Ottawa</a:t>
            </a:r>
            <a:r>
              <a:rPr lang="en-AU" dirty="0" smtClean="0"/>
              <a:t> in N15845</a:t>
            </a:r>
          </a:p>
          <a:p>
            <a:pPr lvl="1"/>
            <a:r>
              <a:rPr lang="en-AU" dirty="0" smtClean="0"/>
              <a:t>Hans </a:t>
            </a:r>
            <a:r>
              <a:rPr lang="en-AU" dirty="0"/>
              <a:t>Rudolf </a:t>
            </a:r>
            <a:r>
              <a:rPr lang="en-AU" dirty="0" smtClean="0"/>
              <a:t>Thomann was asked in Ottawa to prepare the equivalent for </a:t>
            </a:r>
            <a:r>
              <a:rPr lang="en-AU" dirty="0" err="1" smtClean="0"/>
              <a:t>TePA</a:t>
            </a:r>
            <a:r>
              <a:rPr lang="en-AU" dirty="0" smtClean="0"/>
              <a:t>, which he agree to complete</a:t>
            </a:r>
          </a:p>
          <a:p>
            <a:pPr lvl="1"/>
            <a:r>
              <a:rPr lang="en-AU" dirty="0" smtClean="0"/>
              <a:t>There has been no further progress</a:t>
            </a:r>
          </a:p>
          <a:p>
            <a:pPr lvl="1"/>
            <a:endParaRPr lang="en-AU" i="1"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9668422"/>
              </p:ext>
            </p:extLst>
          </p:nvPr>
        </p:nvGraphicFramePr>
        <p:xfrm>
          <a:off x="0" y="3581400"/>
          <a:ext cx="914400" cy="771525"/>
        </p:xfrm>
        <a:graphic>
          <a:graphicData uri="http://schemas.openxmlformats.org/presentationml/2006/ole">
            <mc:AlternateContent xmlns:mc="http://schemas.openxmlformats.org/markup-compatibility/2006">
              <mc:Choice xmlns:v="urn:schemas-microsoft-com:vml" Requires="v">
                <p:oleObj spid="_x0000_s16607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9605291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Individuals in China and HK are still pushing an alternative security agenda</a:t>
            </a:r>
            <a:endParaRPr lang="en-AU" dirty="0"/>
          </a:p>
        </p:txBody>
      </p:sp>
      <p:sp>
        <p:nvSpPr>
          <p:cNvPr id="3" name="Content Placeholder 2"/>
          <p:cNvSpPr>
            <a:spLocks noGrp="1"/>
          </p:cNvSpPr>
          <p:nvPr>
            <p:ph idx="1"/>
          </p:nvPr>
        </p:nvSpPr>
        <p:spPr/>
        <p:txBody>
          <a:bodyPr/>
          <a:lstStyle/>
          <a:p>
            <a:pPr lvl="1"/>
            <a:r>
              <a:rPr lang="en-AU" dirty="0" smtClean="0"/>
              <a:t>Kingston Zhang (HK SAR, observer in SC6) and a number of Chinese individual recently presented to SC27</a:t>
            </a:r>
          </a:p>
          <a:p>
            <a:pPr lvl="2"/>
            <a:r>
              <a:rPr lang="en-AU" dirty="0" smtClean="0"/>
              <a:t>See 27N13649</a:t>
            </a:r>
          </a:p>
          <a:p>
            <a:pPr lvl="1"/>
            <a:r>
              <a:rPr lang="en-AU" dirty="0" smtClean="0"/>
              <a:t>They argued for </a:t>
            </a:r>
            <a:r>
              <a:rPr lang="en-AU" dirty="0"/>
              <a:t>a “</a:t>
            </a:r>
            <a:r>
              <a:rPr lang="en-AU" i="1" dirty="0"/>
              <a:t>clean slate approach</a:t>
            </a:r>
            <a:r>
              <a:rPr lang="en-AU" dirty="0"/>
              <a:t>” </a:t>
            </a:r>
            <a:r>
              <a:rPr lang="en-AU" dirty="0" smtClean="0"/>
              <a:t>in </a:t>
            </a:r>
            <a:r>
              <a:rPr lang="en-AU" dirty="0"/>
              <a:t>SC27, based on a variety of bogus claims about internet </a:t>
            </a:r>
            <a:r>
              <a:rPr lang="en-AU" dirty="0" smtClean="0"/>
              <a:t>security</a:t>
            </a:r>
          </a:p>
          <a:p>
            <a:pPr lvl="1"/>
            <a:r>
              <a:rPr lang="en-AU" dirty="0" smtClean="0"/>
              <a:t>In particular they proposed that the Future Network project in SC6/WG7 take responsibility for “</a:t>
            </a:r>
            <a:r>
              <a:rPr lang="en-AU" b="0" dirty="0" smtClean="0"/>
              <a:t>Path </a:t>
            </a:r>
            <a:r>
              <a:rPr lang="en-AU" b="0" dirty="0"/>
              <a:t>Security for Cloud </a:t>
            </a:r>
            <a:r>
              <a:rPr lang="en-AU" b="0" dirty="0" smtClean="0"/>
              <a:t>Computing”</a:t>
            </a:r>
            <a:endParaRPr lang="en-AU" b="0" dirty="0"/>
          </a:p>
          <a:p>
            <a:pPr lvl="1"/>
            <a:r>
              <a:rPr lang="en-AU" dirty="0" smtClean="0"/>
              <a:t>Reports from SC27 indicate:</a:t>
            </a:r>
          </a:p>
          <a:p>
            <a:pPr lvl="2"/>
            <a:r>
              <a:rPr lang="en-AU" dirty="0" smtClean="0"/>
              <a:t>The presentation didn't </a:t>
            </a:r>
            <a:r>
              <a:rPr lang="en-AU" dirty="0"/>
              <a:t>gain </a:t>
            </a:r>
            <a:r>
              <a:rPr lang="en-AU" dirty="0" smtClean="0"/>
              <a:t>traction</a:t>
            </a:r>
          </a:p>
          <a:p>
            <a:pPr lvl="2"/>
            <a:r>
              <a:rPr lang="en-AU" dirty="0" smtClean="0"/>
              <a:t>The CSA picture </a:t>
            </a:r>
            <a:r>
              <a:rPr lang="en-AU" dirty="0"/>
              <a:t>slide </a:t>
            </a:r>
            <a:r>
              <a:rPr lang="en-AU" dirty="0" smtClean="0"/>
              <a:t>implying support was removed after a request</a:t>
            </a:r>
            <a:endParaRPr lang="en-AU" dirty="0"/>
          </a:p>
          <a:p>
            <a:pPr lvl="1"/>
            <a:r>
              <a:rPr lang="en-AU" dirty="0" smtClean="0"/>
              <a:t>This is important to IEEE 802 only because it indicates the threat to our security standards has not gone away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8506211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a:t>
            </a:r>
            <a:r>
              <a:rPr lang="en-AU" dirty="0"/>
              <a:t>r</a:t>
            </a:r>
            <a:r>
              <a:rPr lang="en-AU" dirty="0" smtClean="0"/>
              <a:t>ecent Chinese focus on internet security represents a risk and an opportunity for IEEE 802</a:t>
            </a:r>
            <a:endParaRPr lang="en-AU" dirty="0"/>
          </a:p>
        </p:txBody>
      </p:sp>
      <p:sp>
        <p:nvSpPr>
          <p:cNvPr id="3" name="Content Placeholder 2"/>
          <p:cNvSpPr>
            <a:spLocks noGrp="1"/>
          </p:cNvSpPr>
          <p:nvPr>
            <p:ph idx="1"/>
          </p:nvPr>
        </p:nvSpPr>
        <p:spPr/>
        <p:txBody>
          <a:bodyPr/>
          <a:lstStyle/>
          <a:p>
            <a:pPr lvl="1"/>
            <a:r>
              <a:rPr lang="en-US" dirty="0" smtClean="0"/>
              <a:t>Chinese President </a:t>
            </a:r>
            <a:r>
              <a:rPr lang="en-US" dirty="0"/>
              <a:t>Xi </a:t>
            </a:r>
            <a:r>
              <a:rPr lang="en-US" dirty="0" err="1"/>
              <a:t>Jinping</a:t>
            </a:r>
            <a:r>
              <a:rPr lang="en-US" dirty="0"/>
              <a:t> elevated cybersecurity to a top national priority on February 27, 2014 with the announcement of the Central Internet Security and Information Leading </a:t>
            </a:r>
            <a:r>
              <a:rPr lang="en-US" dirty="0" smtClean="0"/>
              <a:t>Group</a:t>
            </a:r>
          </a:p>
          <a:p>
            <a:pPr lvl="1"/>
            <a:r>
              <a:rPr lang="en-US" dirty="0" smtClean="0"/>
              <a:t>This </a:t>
            </a:r>
            <a:r>
              <a:rPr lang="en-US" dirty="0"/>
              <a:t>decision unifies for the first time all </a:t>
            </a:r>
            <a:r>
              <a:rPr lang="en-US" dirty="0" smtClean="0"/>
              <a:t>organizations </a:t>
            </a:r>
            <a:r>
              <a:rPr lang="en-US" dirty="0"/>
              <a:t>involved in cybersecurity under a single </a:t>
            </a:r>
            <a:r>
              <a:rPr lang="en-US" dirty="0" smtClean="0"/>
              <a:t>structure</a:t>
            </a:r>
          </a:p>
          <a:p>
            <a:pPr lvl="1"/>
            <a:r>
              <a:rPr lang="en-US" dirty="0" smtClean="0"/>
              <a:t>President </a:t>
            </a:r>
            <a:r>
              <a:rPr lang="en-US" dirty="0"/>
              <a:t>Xi personally chairs the </a:t>
            </a:r>
            <a:r>
              <a:rPr lang="en-US" dirty="0" smtClean="0"/>
              <a:t>group, and stated at the group’s inaugural meeting that “</a:t>
            </a:r>
            <a:r>
              <a:rPr lang="en-US" i="1" dirty="0" smtClean="0"/>
              <a:t>There is no national security without Internet security</a:t>
            </a:r>
            <a:r>
              <a:rPr lang="en-US" dirty="0" smtClean="0"/>
              <a:t>.”</a:t>
            </a:r>
          </a:p>
          <a:p>
            <a:pPr lvl="1"/>
            <a:r>
              <a:rPr lang="en-US" dirty="0" smtClean="0"/>
              <a:t>This represents both a risk and opportunity for IEEE 802 security standards</a:t>
            </a:r>
          </a:p>
          <a:p>
            <a:pPr lvl="1"/>
            <a:r>
              <a:rPr lang="en-US" dirty="0" smtClean="0"/>
              <a:t>The opportunity is to show that IEEE 802.1 Security standards satisfy the Chinese needs for Internet security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42589289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number of other proposals relevant to IEEE 802.11  are being considered by SC6</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12389185"/>
              </p:ext>
            </p:extLst>
          </p:nvPr>
        </p:nvGraphicFramePr>
        <p:xfrm>
          <a:off x="685800" y="1981200"/>
          <a:ext cx="7772400" cy="3906520"/>
        </p:xfrm>
        <a:graphic>
          <a:graphicData uri="http://schemas.openxmlformats.org/drawingml/2006/table">
            <a:tbl>
              <a:tblPr firstRow="1" bandRow="1">
                <a:tableStyleId>{5C22544A-7EE6-4342-B048-85BDC9FD1C3A}</a:tableStyleId>
              </a:tblPr>
              <a:tblGrid>
                <a:gridCol w="1371600"/>
                <a:gridCol w="2057400"/>
                <a:gridCol w="1295400"/>
                <a:gridCol w="1447800"/>
                <a:gridCol w="1600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b="0" dirty="0" smtClean="0"/>
                        <a:t>UHT</a:t>
                      </a:r>
                      <a:endParaRPr lang="en-AU" sz="1600" b="0" dirty="0"/>
                    </a:p>
                  </a:txBody>
                  <a:tcPr/>
                </a:tc>
                <a:tc>
                  <a:txBody>
                    <a:bodyPr/>
                    <a:lstStyle/>
                    <a:p>
                      <a:r>
                        <a:rPr lang="en-AU" sz="1600" dirty="0" smtClean="0"/>
                        <a:t>802.11n</a:t>
                      </a:r>
                      <a:r>
                        <a:rPr lang="en-AU" sz="1600" baseline="0" dirty="0" smtClean="0"/>
                        <a:t> </a:t>
                      </a:r>
                      <a:r>
                        <a:rPr lang="en-AU" sz="1600" dirty="0" smtClean="0"/>
                        <a:t>extension</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a:t>
                      </a:r>
                      <a:endParaRPr lang="en-AU" sz="1600" dirty="0"/>
                    </a:p>
                  </a:txBody>
                  <a:tcPr/>
                </a:tc>
                <a:tc>
                  <a:txBody>
                    <a:bodyPr/>
                    <a:lstStyle/>
                    <a:p>
                      <a:r>
                        <a:rPr lang="en-AU" sz="1600" dirty="0" smtClean="0"/>
                        <a:t>Not known</a:t>
                      </a:r>
                      <a:endParaRPr lang="en-AU" sz="1600" dirty="0"/>
                    </a:p>
                  </a:txBody>
                  <a:tcPr/>
                </a:tc>
              </a:tr>
              <a:tr h="370840">
                <a:tc>
                  <a:txBody>
                    <a:bodyPr/>
                    <a:lstStyle/>
                    <a:p>
                      <a:r>
                        <a:rPr lang="en-AU" sz="1600" dirty="0" smtClean="0"/>
                        <a:t>EUHT</a:t>
                      </a:r>
                      <a:endParaRPr lang="en-AU" sz="1600" dirty="0"/>
                    </a:p>
                  </a:txBody>
                  <a:tcPr/>
                </a:tc>
                <a:tc>
                  <a:txBody>
                    <a:bodyPr/>
                    <a:lstStyle/>
                    <a:p>
                      <a:r>
                        <a:rPr lang="en-AU" sz="1600" dirty="0" smtClean="0"/>
                        <a:t>802.11ac competitor – really</a:t>
                      </a:r>
                      <a:r>
                        <a:rPr lang="en-AU" sz="1600" baseline="0" dirty="0" smtClean="0"/>
                        <a:t> a LTE </a:t>
                      </a:r>
                      <a:r>
                        <a:rPr lang="en-AU" sz="1600" baseline="0" dirty="0" err="1" smtClean="0"/>
                        <a:t>lite</a:t>
                      </a:r>
                      <a:r>
                        <a:rPr lang="en-AU" sz="1600" baseline="0" dirty="0" smtClean="0"/>
                        <a:t> in unlicensed spectrum solution</a:t>
                      </a:r>
                      <a:endParaRPr lang="en-AU" sz="1600" dirty="0"/>
                    </a:p>
                  </a:txBody>
                  <a:tcPr/>
                </a:tc>
                <a:tc>
                  <a:txBody>
                    <a:bodyPr/>
                    <a:lstStyle/>
                    <a:p>
                      <a:r>
                        <a:rPr lang="en-AU" sz="1600" dirty="0" smtClean="0"/>
                        <a:t>Yes</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Prototype</a:t>
                      </a:r>
                      <a:endParaRPr lang="en-AU" sz="1600" dirty="0"/>
                    </a:p>
                  </a:txBody>
                  <a:tcPr/>
                </a:tc>
              </a:tr>
              <a:tr h="370840">
                <a:tc>
                  <a:txBody>
                    <a:bodyPr/>
                    <a:lstStyle/>
                    <a:p>
                      <a:r>
                        <a:rPr lang="en-AU" sz="1600" dirty="0" smtClean="0"/>
                        <a:t>WLAN Cloud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Similar to existing functionality in APs or</a:t>
                      </a:r>
                      <a:r>
                        <a:rPr lang="en-AU" sz="1600" baseline="0" dirty="0" smtClean="0"/>
                        <a:t> using HS2.0</a:t>
                      </a:r>
                      <a:endParaRPr lang="en-AU"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PWI proposal in WG7</a:t>
                      </a:r>
                      <a:endParaRPr lang="en-AU" sz="1600" dirty="0"/>
                    </a:p>
                  </a:txBody>
                  <a:tcPr/>
                </a:tc>
                <a:tc>
                  <a:txBody>
                    <a:bodyPr/>
                    <a:lstStyle/>
                    <a:p>
                      <a:r>
                        <a:rPr lang="en-AU" sz="1600" dirty="0" smtClean="0"/>
                        <a:t>Not known</a:t>
                      </a:r>
                      <a:endParaRPr lang="en-AU"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Optimization technology in WLAN</a:t>
                      </a:r>
                    </a:p>
                    <a:p>
                      <a:endParaRPr lang="en-AU" sz="1600" dirty="0"/>
                    </a:p>
                  </a:txBody>
                  <a:tcPr/>
                </a:tc>
                <a:tc>
                  <a:txBody>
                    <a:bodyPr/>
                    <a:lstStyle/>
                    <a:p>
                      <a:r>
                        <a:rPr lang="en-AU" sz="1600" dirty="0" smtClean="0"/>
                        <a:t>None obvious</a:t>
                      </a:r>
                      <a:r>
                        <a:rPr lang="en-AU" sz="1600" baseline="0" dirty="0" smtClean="0"/>
                        <a:t>; </a:t>
                      </a:r>
                      <a:endParaRPr lang="en-AU" sz="1600" dirty="0"/>
                    </a:p>
                  </a:txBody>
                  <a:tcPr/>
                </a:tc>
                <a:tc>
                  <a:txBody>
                    <a:bodyPr/>
                    <a:lstStyle/>
                    <a:p>
                      <a:r>
                        <a:rPr lang="en-AU" sz="1600" dirty="0" smtClean="0"/>
                        <a:t>No</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PWI proposal in WG7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8408637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still no news on EUHT standardisation in ISO/IEC … and next steps are unclear</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There is no further news on standardisation of EUHT in ISO/IEC:</a:t>
            </a:r>
          </a:p>
          <a:p>
            <a:pPr lvl="2"/>
            <a:r>
              <a:rPr lang="en-AU" dirty="0" smtClean="0"/>
              <a:t>it was not discussed in Korea in June 2013 or in Ottawa in February 2014</a:t>
            </a:r>
          </a:p>
          <a:p>
            <a:pPr lvl="1"/>
            <a:r>
              <a:rPr lang="en-AU" dirty="0" err="1" smtClean="0"/>
              <a:t>Nufront</a:t>
            </a:r>
            <a:r>
              <a:rPr lang="en-AU" dirty="0" smtClean="0"/>
              <a:t> presented to the IEEE 802.11 WG and conducted a Q&amp;A in Hawaii in May 2013</a:t>
            </a:r>
          </a:p>
          <a:p>
            <a:pPr lvl="2"/>
            <a:r>
              <a:rPr lang="en-AU" dirty="0" smtClean="0"/>
              <a:t>See </a:t>
            </a:r>
            <a:r>
              <a:rPr lang="en-AU" dirty="0" smtClean="0">
                <a:hlinkClick r:id="rId2"/>
              </a:rPr>
              <a:t>595r0</a:t>
            </a:r>
            <a:r>
              <a:rPr lang="en-AU" dirty="0" smtClean="0"/>
              <a:t> &amp; </a:t>
            </a:r>
            <a:r>
              <a:rPr lang="en-AU" dirty="0" smtClean="0">
                <a:hlinkClick r:id="rId2"/>
              </a:rPr>
              <a:t>595r1</a:t>
            </a:r>
            <a:r>
              <a:rPr lang="en-AU" dirty="0" smtClean="0"/>
              <a:t> for presentation</a:t>
            </a:r>
          </a:p>
          <a:p>
            <a:pPr lvl="2"/>
            <a:r>
              <a:rPr lang="en-AU" dirty="0" smtClean="0"/>
              <a:t>See </a:t>
            </a:r>
            <a:r>
              <a:rPr lang="en-AU" dirty="0" smtClean="0">
                <a:hlinkClick r:id="rId3"/>
              </a:rPr>
              <a:t>640r0</a:t>
            </a:r>
            <a:r>
              <a:rPr lang="en-AU" dirty="0" smtClean="0"/>
              <a:t> for Q&amp;A minutes</a:t>
            </a:r>
          </a:p>
          <a:p>
            <a:pPr lvl="1"/>
            <a:r>
              <a:rPr lang="en-AU" dirty="0" err="1" smtClean="0"/>
              <a:t>Nufront</a:t>
            </a:r>
            <a:r>
              <a:rPr lang="en-AU" dirty="0" smtClean="0"/>
              <a:t> presented to IEEE 802.11 WG  and this SC in relation to EUHT, and more explicitly coexistence with IEEE 802.11 in Sept 2013</a:t>
            </a:r>
          </a:p>
          <a:p>
            <a:pPr lvl="2"/>
            <a:r>
              <a:rPr lang="en-AU" dirty="0" smtClean="0">
                <a:hlinkClick r:id="rId4"/>
              </a:rPr>
              <a:t>1147 </a:t>
            </a:r>
            <a:r>
              <a:rPr lang="en-AU" dirty="0" smtClean="0"/>
              <a:t>- EUHT </a:t>
            </a:r>
            <a:r>
              <a:rPr lang="en-AU" dirty="0"/>
              <a:t>Status Description</a:t>
            </a:r>
          </a:p>
          <a:p>
            <a:pPr lvl="2"/>
            <a:r>
              <a:rPr lang="en-AU" dirty="0" smtClean="0">
                <a:hlinkClick r:id="rId5"/>
              </a:rPr>
              <a:t>1148 </a:t>
            </a:r>
            <a:r>
              <a:rPr lang="en-AU" dirty="0" smtClean="0"/>
              <a:t>- EUHT </a:t>
            </a:r>
            <a:r>
              <a:rPr lang="en-AU" dirty="0"/>
              <a:t>Technology Document</a:t>
            </a:r>
          </a:p>
          <a:p>
            <a:pPr lvl="2"/>
            <a:r>
              <a:rPr lang="en-AU" dirty="0" smtClean="0">
                <a:hlinkClick r:id="rId6"/>
              </a:rPr>
              <a:t>1149 </a:t>
            </a:r>
            <a:r>
              <a:rPr lang="en-AU" dirty="0" smtClean="0"/>
              <a:t>- Interference </a:t>
            </a:r>
            <a:r>
              <a:rPr lang="en-AU" dirty="0"/>
              <a:t>and Co-existence Issues of EUHT network</a:t>
            </a:r>
          </a:p>
          <a:p>
            <a:pPr lvl="2"/>
            <a:r>
              <a:rPr lang="en-AU" dirty="0" smtClean="0">
                <a:hlinkClick r:id="rId7"/>
              </a:rPr>
              <a:t>1150 </a:t>
            </a:r>
            <a:r>
              <a:rPr lang="en-AU" dirty="0" smtClean="0"/>
              <a:t>- Process Recommendations on Coexistence Interference Analysis</a:t>
            </a:r>
          </a:p>
          <a:p>
            <a:pPr lvl="1"/>
            <a:r>
              <a:rPr lang="en-AU" dirty="0"/>
              <a:t>It was hoped that </a:t>
            </a:r>
            <a:r>
              <a:rPr lang="en-AU" dirty="0" err="1"/>
              <a:t>Nufront</a:t>
            </a:r>
            <a:r>
              <a:rPr lang="en-AU" dirty="0"/>
              <a:t> would return in March 2014 to participate in HEW, but </a:t>
            </a:r>
            <a:r>
              <a:rPr lang="en-AU" dirty="0" smtClean="0"/>
              <a:t>they </a:t>
            </a:r>
            <a:r>
              <a:rPr lang="en-AU" dirty="0"/>
              <a:t>did </a:t>
            </a:r>
            <a:r>
              <a:rPr lang="en-AU" dirty="0" smtClean="0"/>
              <a:t>not</a:t>
            </a:r>
          </a:p>
          <a:p>
            <a:pPr lvl="2"/>
            <a:r>
              <a:rPr lang="en-AU" dirty="0" smtClean="0"/>
              <a:t>The individuals involved have apparently been reallocated to other work</a:t>
            </a:r>
          </a:p>
          <a:p>
            <a:pPr lvl="1"/>
            <a:endParaRPr lang="en-AU" dirty="0" smtClean="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spTree>
    <p:extLst>
      <p:ext uri="{BB962C8B-B14F-4D97-AF65-F5344CB8AC3E}">
        <p14:creationId xmlns:p14="http://schemas.microsoft.com/office/powerpoint/2010/main" val="32517915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SC6/WG7 previously decided to delay decisions on two PWI proposals related to WLAN in 2013</a:t>
            </a:r>
            <a:endParaRPr lang="en-AU" dirty="0"/>
          </a:p>
        </p:txBody>
      </p:sp>
      <p:sp>
        <p:nvSpPr>
          <p:cNvPr id="3" name="Content Placeholder 2"/>
          <p:cNvSpPr>
            <a:spLocks noGrp="1"/>
          </p:cNvSpPr>
          <p:nvPr>
            <p:ph idx="1"/>
          </p:nvPr>
        </p:nvSpPr>
        <p:spPr/>
        <p:txBody>
          <a:bodyPr/>
          <a:lstStyle/>
          <a:p>
            <a:pPr lvl="1"/>
            <a:r>
              <a:rPr lang="en-AU" dirty="0" smtClean="0"/>
              <a:t>SC6/WG7 discussed two proposals for PWIs related to WLAN at the Seoul meeting in 2013</a:t>
            </a:r>
          </a:p>
          <a:p>
            <a:pPr lvl="2"/>
            <a:r>
              <a:rPr lang="en-GB" dirty="0" smtClean="0"/>
              <a:t>N15692: WLAN Cloud</a:t>
            </a:r>
          </a:p>
          <a:p>
            <a:pPr lvl="3"/>
            <a:r>
              <a:rPr lang="en-GB" dirty="0" smtClean="0"/>
              <a:t>Allows sharing of APs by SPs</a:t>
            </a:r>
          </a:p>
          <a:p>
            <a:pPr lvl="2"/>
            <a:r>
              <a:rPr lang="en-GB" dirty="0" smtClean="0"/>
              <a:t>N15691: </a:t>
            </a:r>
            <a:r>
              <a:rPr lang="en-GB" dirty="0"/>
              <a:t>Optimization technology in </a:t>
            </a:r>
            <a:r>
              <a:rPr lang="en-GB" dirty="0" smtClean="0"/>
              <a:t>WLAN</a:t>
            </a:r>
          </a:p>
          <a:p>
            <a:pPr lvl="3"/>
            <a:r>
              <a:rPr lang="en-GB" dirty="0" smtClean="0"/>
              <a:t>Defines protocol for sending WLAN sniffing data to central database</a:t>
            </a:r>
          </a:p>
          <a:p>
            <a:pPr lvl="1"/>
            <a:r>
              <a:rPr lang="en-GB" dirty="0" smtClean="0"/>
              <a:t>It appears the IEEE 802 delegation was not in attendance when the items were initially discussed</a:t>
            </a:r>
          </a:p>
          <a:p>
            <a:pPr lvl="1"/>
            <a:r>
              <a:rPr lang="en-GB" dirty="0" smtClean="0"/>
              <a:t>However, later in the week the US NB rep successfully argued that PWIs should not be started in WG7 because the items were maybe within the scope of WG1</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591924824"/>
              </p:ext>
            </p:extLst>
          </p:nvPr>
        </p:nvGraphicFramePr>
        <p:xfrm>
          <a:off x="0" y="2657475"/>
          <a:ext cx="914400" cy="771525"/>
        </p:xfrm>
        <a:graphic>
          <a:graphicData uri="http://schemas.openxmlformats.org/presentationml/2006/ole">
            <mc:AlternateContent xmlns:mc="http://schemas.openxmlformats.org/markup-compatibility/2006">
              <mc:Choice xmlns:v="urn:schemas-microsoft-com:vml" Requires="v">
                <p:oleObj spid="_x0000_s14703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2657475"/>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10907605"/>
              </p:ext>
            </p:extLst>
          </p:nvPr>
        </p:nvGraphicFramePr>
        <p:xfrm>
          <a:off x="0" y="3267075"/>
          <a:ext cx="914400" cy="771525"/>
        </p:xfrm>
        <a:graphic>
          <a:graphicData uri="http://schemas.openxmlformats.org/presentationml/2006/ole">
            <mc:AlternateContent xmlns:mc="http://schemas.openxmlformats.org/markup-compatibility/2006">
              <mc:Choice xmlns:v="urn:schemas-microsoft-com:vml" Requires="v">
                <p:oleObj spid="_x0000_s147039"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0" y="32670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404373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Ottawa in Feb 2014, the appropriate WG for the two PWI proposal related to WLAN was discussed</a:t>
            </a:r>
            <a:endParaRPr lang="en-AU" dirty="0"/>
          </a:p>
        </p:txBody>
      </p:sp>
      <p:sp>
        <p:nvSpPr>
          <p:cNvPr id="3" name="Content Placeholder 2"/>
          <p:cNvSpPr>
            <a:spLocks noGrp="1"/>
          </p:cNvSpPr>
          <p:nvPr>
            <p:ph idx="1"/>
          </p:nvPr>
        </p:nvSpPr>
        <p:spPr/>
        <p:txBody>
          <a:bodyPr/>
          <a:lstStyle/>
          <a:p>
            <a:pPr lvl="1"/>
            <a:r>
              <a:rPr lang="en-AU" dirty="0" smtClean="0"/>
              <a:t>WG1 and WG7 had a joint meeting in Ottawa in Feb 2014 to discuss the appropriate WG for the two PWI proposals</a:t>
            </a:r>
          </a:p>
          <a:p>
            <a:pPr lvl="1"/>
            <a:r>
              <a:rPr lang="en-AU" dirty="0" smtClean="0"/>
              <a:t>New presentations were provided</a:t>
            </a:r>
          </a:p>
          <a:p>
            <a:pPr lvl="2"/>
            <a:r>
              <a:rPr lang="en-GB" dirty="0" smtClean="0"/>
              <a:t>N15913: WLAN Cloud</a:t>
            </a:r>
          </a:p>
          <a:p>
            <a:pPr lvl="3"/>
            <a:r>
              <a:rPr lang="en-GB" dirty="0" smtClean="0"/>
              <a:t>Proponents were not in attendance</a:t>
            </a:r>
          </a:p>
          <a:p>
            <a:pPr lvl="3"/>
            <a:r>
              <a:rPr lang="en-GB" dirty="0" smtClean="0"/>
              <a:t>But presented by China NB representative</a:t>
            </a:r>
          </a:p>
          <a:p>
            <a:pPr lvl="2"/>
            <a:r>
              <a:rPr lang="en-GB" dirty="0" smtClean="0"/>
              <a:t>N15911: Optimization technology in WLAN</a:t>
            </a:r>
          </a:p>
          <a:p>
            <a:pPr lvl="3"/>
            <a:r>
              <a:rPr lang="en-GB" dirty="0" smtClean="0"/>
              <a:t>Presented by proponents</a:t>
            </a:r>
          </a:p>
          <a:p>
            <a:pPr lvl="1"/>
            <a:r>
              <a:rPr lang="en-GB" dirty="0"/>
              <a:t>C</a:t>
            </a:r>
            <a:r>
              <a:rPr lang="en-GB" dirty="0" smtClean="0"/>
              <a:t>ases </a:t>
            </a:r>
            <a:r>
              <a:rPr lang="en-GB" dirty="0"/>
              <a:t>were made for both to remain in </a:t>
            </a:r>
            <a:r>
              <a:rPr lang="en-GB" dirty="0" smtClean="0"/>
              <a:t>WG7</a:t>
            </a:r>
          </a:p>
          <a:p>
            <a:pPr lvl="2"/>
            <a:r>
              <a:rPr lang="en-GB" i="1" dirty="0" smtClean="0"/>
              <a:t>WLAN Cloud </a:t>
            </a:r>
            <a:r>
              <a:rPr lang="en-GB" dirty="0" smtClean="0"/>
              <a:t>makes no change to WLAN interface; only the AP to controller interface (maybe they should go to IETF and change CAPWAP?)</a:t>
            </a:r>
          </a:p>
          <a:p>
            <a:pPr lvl="2"/>
            <a:r>
              <a:rPr lang="en-GB" dirty="0"/>
              <a:t>Optimization technology in </a:t>
            </a:r>
            <a:r>
              <a:rPr lang="en-GB" dirty="0" smtClean="0"/>
              <a:t>WLAN </a:t>
            </a:r>
            <a:r>
              <a:rPr lang="en-GB" dirty="0"/>
              <a:t>makes no change to WLAN </a:t>
            </a:r>
            <a:r>
              <a:rPr lang="en-GB" dirty="0" smtClean="0"/>
              <a:t>interface, rather defining an interface between sniffer and database</a:t>
            </a:r>
            <a:endParaRPr lang="en-GB" dirty="0"/>
          </a:p>
          <a:p>
            <a:pPr lvl="2"/>
            <a:endParaRPr lang="en-GB" dirty="0"/>
          </a:p>
          <a:p>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4256438645"/>
              </p:ext>
            </p:extLst>
          </p:nvPr>
        </p:nvGraphicFramePr>
        <p:xfrm>
          <a:off x="0" y="3048000"/>
          <a:ext cx="914400" cy="771525"/>
        </p:xfrm>
        <a:graphic>
          <a:graphicData uri="http://schemas.openxmlformats.org/presentationml/2006/ole">
            <mc:AlternateContent xmlns:mc="http://schemas.openxmlformats.org/markup-compatibility/2006">
              <mc:Choice xmlns:v="urn:schemas-microsoft-com:vml" Requires="v">
                <p:oleObj spid="_x0000_s171285" name="Presentation" showAsIcon="1" r:id="rId3" imgW="914400" imgH="771480" progId="PowerPoint.Show.12">
                  <p:embed/>
                </p:oleObj>
              </mc:Choice>
              <mc:Fallback>
                <p:oleObj name="Presentation" showAsIcon="1" r:id="rId3" imgW="914400" imgH="771480" progId="PowerPoint.Show.12">
                  <p:embed/>
                  <p:pic>
                    <p:nvPicPr>
                      <p:cNvPr id="0" name=""/>
                      <p:cNvPicPr/>
                      <p:nvPr/>
                    </p:nvPicPr>
                    <p:blipFill>
                      <a:blip r:embed="rId4"/>
                      <a:stretch>
                        <a:fillRect/>
                      </a:stretch>
                    </p:blipFill>
                    <p:spPr>
                      <a:xfrm>
                        <a:off x="0" y="30480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78574335"/>
              </p:ext>
            </p:extLst>
          </p:nvPr>
        </p:nvGraphicFramePr>
        <p:xfrm>
          <a:off x="14287" y="3733800"/>
          <a:ext cx="914400" cy="771525"/>
        </p:xfrm>
        <a:graphic>
          <a:graphicData uri="http://schemas.openxmlformats.org/presentationml/2006/ole">
            <mc:AlternateContent xmlns:mc="http://schemas.openxmlformats.org/markup-compatibility/2006">
              <mc:Choice xmlns:v="urn:schemas-microsoft-com:vml" Requires="v">
                <p:oleObj spid="_x0000_s171286"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14287"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248131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was “decided” in Feb 2014 to address the proposals in WG7 but neither PWI was approved</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GB" dirty="0" smtClean="0"/>
              <a:t>No formal decision was made by the joint WG1/WG7 meeting, or by the SC6 plenary meeting …</a:t>
            </a:r>
          </a:p>
          <a:p>
            <a:pPr lvl="1"/>
            <a:r>
              <a:rPr lang="en-GB" dirty="0" smtClean="0"/>
              <a:t>… but apparently the WG1 and WG7 Chairs made a decision that both activities should take place in WG7</a:t>
            </a:r>
          </a:p>
          <a:p>
            <a:pPr lvl="1"/>
            <a:r>
              <a:rPr lang="en-GB" dirty="0" smtClean="0"/>
              <a:t>... </a:t>
            </a:r>
            <a:r>
              <a:rPr lang="en-GB" dirty="0"/>
              <a:t>t</a:t>
            </a:r>
            <a:r>
              <a:rPr lang="en-GB" dirty="0" smtClean="0"/>
              <a:t>o which the </a:t>
            </a:r>
            <a:r>
              <a:rPr lang="en-GB" dirty="0"/>
              <a:t>US NB objected </a:t>
            </a:r>
            <a:r>
              <a:rPr lang="en-GB" dirty="0" smtClean="0"/>
              <a:t>on procedural grounds</a:t>
            </a:r>
          </a:p>
          <a:p>
            <a:pPr lvl="1"/>
            <a:r>
              <a:rPr lang="en-GB" dirty="0"/>
              <a:t>A resolution to start a PWI on “Optimization technology in WLAN” in WG7 failed</a:t>
            </a:r>
          </a:p>
          <a:p>
            <a:pPr lvl="2"/>
            <a:r>
              <a:rPr lang="en-GB" dirty="0"/>
              <a:t>Failed </a:t>
            </a:r>
            <a:r>
              <a:rPr lang="en-GB" dirty="0" smtClean="0"/>
              <a:t>2/3/2, and no </a:t>
            </a:r>
            <a:r>
              <a:rPr lang="en-GB" dirty="0"/>
              <a:t>further action was taken</a:t>
            </a:r>
          </a:p>
          <a:p>
            <a:pPr lvl="2"/>
            <a:r>
              <a:rPr lang="en-GB" dirty="0"/>
              <a:t>N15911 was subsequently removed from </a:t>
            </a:r>
            <a:r>
              <a:rPr lang="en-GB" dirty="0" smtClean="0"/>
              <a:t>the SC6 document </a:t>
            </a:r>
            <a:r>
              <a:rPr lang="en-GB" dirty="0"/>
              <a:t>sever</a:t>
            </a:r>
          </a:p>
          <a:p>
            <a:pPr lvl="1"/>
            <a:r>
              <a:rPr lang="en-GB" dirty="0"/>
              <a:t>A resolution to send the Virtual AP document out for comment before the May 2014 interim WG7 meeting passed</a:t>
            </a:r>
          </a:p>
          <a:p>
            <a:pPr lvl="2"/>
            <a:r>
              <a:rPr lang="en-GB" dirty="0"/>
              <a:t>Comments </a:t>
            </a:r>
            <a:r>
              <a:rPr lang="en-GB" dirty="0" smtClean="0"/>
              <a:t>were requested </a:t>
            </a:r>
            <a:r>
              <a:rPr lang="en-GB" dirty="0"/>
              <a:t>by 30 </a:t>
            </a:r>
            <a:r>
              <a:rPr lang="en-GB" dirty="0" smtClean="0"/>
              <a:t>April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57</a:t>
            </a:fld>
            <a:endParaRPr lang="en-US"/>
          </a:p>
        </p:txBody>
      </p:sp>
    </p:spTree>
    <p:extLst>
      <p:ext uri="{BB962C8B-B14F-4D97-AF65-F5344CB8AC3E}">
        <p14:creationId xmlns:p14="http://schemas.microsoft.com/office/powerpoint/2010/main" val="30910501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SC6/WG7 discussed the “</a:t>
            </a:r>
            <a:r>
              <a:rPr lang="en-GB" dirty="0" smtClean="0"/>
              <a:t>Virtual AP” document in late May 2014 </a:t>
            </a:r>
            <a:endParaRPr lang="en-AU" dirty="0"/>
          </a:p>
        </p:txBody>
      </p:sp>
      <p:sp>
        <p:nvSpPr>
          <p:cNvPr id="8" name="Content Placeholder 7"/>
          <p:cNvSpPr>
            <a:spLocks noGrp="1"/>
          </p:cNvSpPr>
          <p:nvPr>
            <p:ph idx="1"/>
          </p:nvPr>
        </p:nvSpPr>
        <p:spPr/>
        <p:txBody>
          <a:bodyPr/>
          <a:lstStyle/>
          <a:p>
            <a:pPr lvl="1"/>
            <a:r>
              <a:rPr lang="en-GB" dirty="0" smtClean="0"/>
              <a:t>The IEEE </a:t>
            </a:r>
            <a:r>
              <a:rPr lang="en-GB" dirty="0"/>
              <a:t>802.11 WG responded </a:t>
            </a:r>
            <a:r>
              <a:rPr lang="en-GB" dirty="0" smtClean="0"/>
              <a:t>to the call for comments on the </a:t>
            </a:r>
            <a:r>
              <a:rPr lang="en-GB" dirty="0"/>
              <a:t>Virtual </a:t>
            </a:r>
            <a:r>
              <a:rPr lang="en-GB" dirty="0" smtClean="0"/>
              <a:t>AP document in March 2014</a:t>
            </a:r>
          </a:p>
          <a:p>
            <a:pPr lvl="2"/>
            <a:r>
              <a:rPr lang="en-GB" dirty="0" smtClean="0"/>
              <a:t>See N15931</a:t>
            </a:r>
          </a:p>
          <a:p>
            <a:pPr lvl="1"/>
            <a:r>
              <a:rPr lang="en-GB" dirty="0" smtClean="0"/>
              <a:t>The China NB responded in May 2014</a:t>
            </a:r>
            <a:endParaRPr lang="en-GB" dirty="0"/>
          </a:p>
          <a:p>
            <a:pPr lvl="2"/>
            <a:r>
              <a:rPr lang="en-GB" dirty="0" smtClean="0"/>
              <a:t>See N15951 – “</a:t>
            </a:r>
            <a:r>
              <a:rPr lang="en-US" i="1" dirty="0"/>
              <a:t>The Research Report on Framework and Interface of WLAN Virtual </a:t>
            </a:r>
            <a:r>
              <a:rPr lang="en-US" i="1" dirty="0" smtClean="0"/>
              <a:t>Network</a:t>
            </a:r>
            <a:r>
              <a:rPr lang="en-US" dirty="0" smtClean="0"/>
              <a:t>”</a:t>
            </a:r>
          </a:p>
          <a:p>
            <a:pPr lvl="1"/>
            <a:r>
              <a:rPr lang="en-GB" dirty="0" smtClean="0"/>
              <a:t>The </a:t>
            </a:r>
            <a:r>
              <a:rPr lang="en-GB" dirty="0"/>
              <a:t>China NB </a:t>
            </a:r>
            <a:r>
              <a:rPr lang="en-GB" dirty="0" smtClean="0"/>
              <a:t>responded with a revision </a:t>
            </a:r>
            <a:r>
              <a:rPr lang="en-GB" dirty="0"/>
              <a:t>in May 2014</a:t>
            </a:r>
          </a:p>
          <a:p>
            <a:pPr lvl="2"/>
            <a:r>
              <a:rPr lang="en-GB" dirty="0"/>
              <a:t>See </a:t>
            </a:r>
            <a:r>
              <a:rPr lang="en-GB" dirty="0" smtClean="0"/>
              <a:t>N15966 </a:t>
            </a:r>
            <a:r>
              <a:rPr lang="en-GB" dirty="0"/>
              <a:t>– “</a:t>
            </a:r>
            <a:r>
              <a:rPr lang="en-US" i="1" dirty="0"/>
              <a:t>The Research Report on Framework and Interface of WLAN Virtual Network</a:t>
            </a:r>
            <a:r>
              <a:rPr lang="en-US" dirty="0" smtClean="0"/>
              <a:t>”</a:t>
            </a:r>
          </a:p>
          <a:p>
            <a:pPr lvl="2"/>
            <a:r>
              <a:rPr lang="en-US" dirty="0" smtClean="0"/>
              <a:t>This version also solved a copyright issue with a diagram copied from an IETF RFC</a:t>
            </a:r>
          </a:p>
          <a:p>
            <a:pPr lvl="1"/>
            <a:r>
              <a:rPr lang="en-US" dirty="0" smtClean="0"/>
              <a:t>All these documents were apparently discussed in May 2014 at the WG7 meeting in Beijing</a:t>
            </a:r>
            <a:endParaRPr lang="en-US" dirty="0"/>
          </a:p>
          <a:p>
            <a:pPr lvl="2"/>
            <a:endParaRPr lang="en-US" dirty="0" smtClean="0"/>
          </a:p>
          <a:p>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58</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72018184"/>
              </p:ext>
            </p:extLst>
          </p:nvPr>
        </p:nvGraphicFramePr>
        <p:xfrm>
          <a:off x="-76200" y="3048000"/>
          <a:ext cx="914400" cy="771525"/>
        </p:xfrm>
        <a:graphic>
          <a:graphicData uri="http://schemas.openxmlformats.org/presentationml/2006/ole">
            <mc:AlternateContent xmlns:mc="http://schemas.openxmlformats.org/markup-compatibility/2006">
              <mc:Choice xmlns:v="urn:schemas-microsoft-com:vml" Requires="v">
                <p:oleObj spid="_x0000_s18132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6200" y="30480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796065642"/>
              </p:ext>
            </p:extLst>
          </p:nvPr>
        </p:nvGraphicFramePr>
        <p:xfrm>
          <a:off x="-76200" y="3962400"/>
          <a:ext cx="914400" cy="771525"/>
        </p:xfrm>
        <a:graphic>
          <a:graphicData uri="http://schemas.openxmlformats.org/presentationml/2006/ole">
            <mc:AlternateContent xmlns:mc="http://schemas.openxmlformats.org/markup-compatibility/2006">
              <mc:Choice xmlns:v="urn:schemas-microsoft-com:vml" Requires="v">
                <p:oleObj spid="_x0000_s181326"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76200" y="39624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058951607"/>
              </p:ext>
            </p:extLst>
          </p:nvPr>
        </p:nvGraphicFramePr>
        <p:xfrm>
          <a:off x="-152400" y="2057400"/>
          <a:ext cx="914400" cy="771525"/>
        </p:xfrm>
        <a:graphic>
          <a:graphicData uri="http://schemas.openxmlformats.org/presentationml/2006/ole">
            <mc:AlternateContent xmlns:mc="http://schemas.openxmlformats.org/markup-compatibility/2006">
              <mc:Choice xmlns:v="urn:schemas-microsoft-com:vml" Requires="v">
                <p:oleObj spid="_x0000_s181327" name="Acrobat Document" showAsIcon="1" r:id="rId7" imgW="914400" imgH="771480" progId="AcroExch.Document.11">
                  <p:embed/>
                </p:oleObj>
              </mc:Choice>
              <mc:Fallback>
                <p:oleObj name="Acrobat Document" showAsIcon="1" r:id="rId7" imgW="914400" imgH="771480" progId="AcroExch.Document.11">
                  <p:embed/>
                  <p:pic>
                    <p:nvPicPr>
                      <p:cNvPr id="0" name=""/>
                      <p:cNvPicPr/>
                      <p:nvPr/>
                    </p:nvPicPr>
                    <p:blipFill>
                      <a:blip r:embed="rId8"/>
                      <a:stretch>
                        <a:fillRect/>
                      </a:stretch>
                    </p:blipFill>
                    <p:spPr>
                      <a:xfrm>
                        <a:off x="-152400" y="2057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0251534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latest version of “Virtual AP” seems to ignore the IEEE 802.11 WG liaison</a:t>
            </a:r>
            <a:endParaRPr lang="en-AU" dirty="0"/>
          </a:p>
        </p:txBody>
      </p:sp>
      <p:sp>
        <p:nvSpPr>
          <p:cNvPr id="3" name="Content Placeholder 2"/>
          <p:cNvSpPr>
            <a:spLocks noGrp="1"/>
          </p:cNvSpPr>
          <p:nvPr>
            <p:ph idx="1"/>
          </p:nvPr>
        </p:nvSpPr>
        <p:spPr/>
        <p:txBody>
          <a:bodyPr/>
          <a:lstStyle/>
          <a:p>
            <a:pPr lvl="1"/>
            <a:r>
              <a:rPr lang="en-GB" dirty="0" smtClean="0"/>
              <a:t>N15966 seems to propose the following</a:t>
            </a:r>
          </a:p>
          <a:p>
            <a:pPr lvl="2"/>
            <a:r>
              <a:rPr lang="en-GB" dirty="0" smtClean="0"/>
              <a:t>Multiple SPs …</a:t>
            </a:r>
          </a:p>
          <a:p>
            <a:pPr lvl="2"/>
            <a:r>
              <a:rPr lang="en-GB" dirty="0" smtClean="0"/>
              <a:t>… using a single AP</a:t>
            </a:r>
          </a:p>
          <a:p>
            <a:pPr lvl="2"/>
            <a:r>
              <a:rPr lang="en-GB" dirty="0" smtClean="0"/>
              <a:t>… with a single SSID</a:t>
            </a:r>
          </a:p>
          <a:p>
            <a:pPr lvl="2"/>
            <a:r>
              <a:rPr lang="en-GB" dirty="0" smtClean="0"/>
              <a:t>… directing clients onto SP specific VLANs</a:t>
            </a:r>
          </a:p>
          <a:p>
            <a:pPr lvl="1"/>
            <a:r>
              <a:rPr lang="en-GB" dirty="0" smtClean="0"/>
              <a:t> It does not acknowledge the IEEE 802.11 WG liaison that states this is already possible</a:t>
            </a:r>
          </a:p>
          <a:p>
            <a:pPr lvl="1"/>
            <a:r>
              <a:rPr lang="en-GB" dirty="0" smtClean="0"/>
              <a:t>It makes an additional claim that HS2.0 “</a:t>
            </a:r>
            <a:r>
              <a:rPr lang="en-AU" i="1" dirty="0" smtClean="0"/>
              <a:t>cannot </a:t>
            </a:r>
            <a:r>
              <a:rPr lang="en-AU" i="1" dirty="0"/>
              <a:t>support private network though it can support WLAN users access Internet</a:t>
            </a:r>
            <a:r>
              <a:rPr lang="en-AU" dirty="0" smtClean="0"/>
              <a:t>.”</a:t>
            </a:r>
          </a:p>
          <a:p>
            <a:pPr lvl="2"/>
            <a:r>
              <a:rPr lang="en-AU" dirty="0" smtClean="0"/>
              <a:t>This assertion is not justified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1746817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smtClean="0"/>
              <a:t>Andrew Myles, Cisco</a:t>
            </a:r>
            <a:endParaRPr lang="en-US"/>
          </a:p>
        </p:txBody>
      </p:sp>
      <p:sp>
        <p:nvSpPr>
          <p:cNvPr id="7" name="Slide Number Placeholder 5"/>
          <p:cNvSpPr>
            <a:spLocks noGrp="1"/>
          </p:cNvSpPr>
          <p:nvPr>
            <p:ph type="sldNum" sz="quarter" idx="11"/>
          </p:nvPr>
        </p:nvSpPr>
        <p:spPr/>
        <p:txBody>
          <a:bodyPr/>
          <a:lstStyle/>
          <a:p>
            <a:pPr>
              <a:defRPr/>
            </a:pPr>
            <a:r>
              <a:rPr lang="en-US" smtClean="0"/>
              <a:t>Slide </a:t>
            </a:r>
            <a:fld id="{5E7A42D8-E0F3-48FF-A905-6B9ABB752210}" type="slidenum">
              <a:rPr lang="en-US" smtClean="0"/>
              <a:pPr>
                <a:defRPr/>
              </a:pPr>
              <a:t>6</a:t>
            </a:fld>
            <a:endParaRPr lang="en-US"/>
          </a:p>
        </p:txBody>
      </p:sp>
      <p:sp>
        <p:nvSpPr>
          <p:cNvPr id="7172" name="Rectangle 14"/>
          <p:cNvSpPr>
            <a:spLocks noGrp="1" noChangeArrowheads="1"/>
          </p:cNvSpPr>
          <p:nvPr>
            <p:ph type="title"/>
          </p:nvPr>
        </p:nvSpPr>
        <p:spPr/>
        <p:txBody>
          <a:bodyPr/>
          <a:lstStyle/>
          <a:p>
            <a:r>
              <a:rPr lang="en-US" smtClean="0"/>
              <a:t>The IEEE 802 JTC1 SC will operate using general guidelines for IEEE-SA Meetings</a:t>
            </a:r>
          </a:p>
        </p:txBody>
      </p:sp>
      <p:sp>
        <p:nvSpPr>
          <p:cNvPr id="7173" name="Rectangle 15"/>
          <p:cNvSpPr>
            <a:spLocks noGrp="1" noChangeArrowheads="1"/>
          </p:cNvSpPr>
          <p:nvPr>
            <p:ph type="body" idx="1"/>
          </p:nvPr>
        </p:nvSpPr>
        <p:spPr/>
        <p:txBody>
          <a:bodyPr/>
          <a:lstStyle/>
          <a:p>
            <a:pPr lvl="1">
              <a:lnSpc>
                <a:spcPct val="90000"/>
              </a:lnSpc>
            </a:pPr>
            <a:r>
              <a:rPr lang="en-US" smtClean="0"/>
              <a:t>All IEEE-SA standards meetings shall be conducted in compliance with all applicable laws, including antitrust and competition laws. </a:t>
            </a:r>
          </a:p>
          <a:p>
            <a:pPr lvl="2">
              <a:lnSpc>
                <a:spcPct val="90000"/>
              </a:lnSpc>
            </a:pPr>
            <a:r>
              <a:rPr lang="en-US" smtClean="0"/>
              <a:t>Don’t discuss the interpretation, validity, or essentiality of patents/patent claims. </a:t>
            </a:r>
          </a:p>
          <a:p>
            <a:pPr lvl="2">
              <a:lnSpc>
                <a:spcPct val="90000"/>
              </a:lnSpc>
            </a:pPr>
            <a:r>
              <a:rPr lang="en-US" smtClean="0"/>
              <a:t>Don’t discuss specific license rates, terms, or conditions.</a:t>
            </a:r>
          </a:p>
          <a:p>
            <a:pPr lvl="3">
              <a:lnSpc>
                <a:spcPct val="90000"/>
              </a:lnSpc>
            </a:pPr>
            <a:r>
              <a:rPr lang="en-US" smtClean="0"/>
              <a:t>Relative costs, including licensing costs of essential patent claims, of different technical approaches may be discussed in standards development meetings. </a:t>
            </a:r>
          </a:p>
          <a:p>
            <a:pPr lvl="3">
              <a:lnSpc>
                <a:spcPct val="90000"/>
              </a:lnSpc>
            </a:pPr>
            <a:r>
              <a:rPr lang="en-GB" smtClean="0"/>
              <a:t>Technical considerations remain primary focus</a:t>
            </a:r>
            <a:endParaRPr lang="en-US" smtClean="0"/>
          </a:p>
          <a:p>
            <a:pPr lvl="2">
              <a:lnSpc>
                <a:spcPct val="90000"/>
              </a:lnSpc>
            </a:pPr>
            <a:r>
              <a:rPr lang="en-US" smtClean="0"/>
              <a:t>Don’t discuss or engage in the fixing of product prices, allocation of customers, or division of sales markets.</a:t>
            </a:r>
          </a:p>
          <a:p>
            <a:pPr lvl="2">
              <a:lnSpc>
                <a:spcPct val="90000"/>
              </a:lnSpc>
            </a:pPr>
            <a:r>
              <a:rPr lang="en-US" smtClean="0"/>
              <a:t>Don’t discuss the status or substance of ongoing or threatened litigation.</a:t>
            </a:r>
          </a:p>
          <a:p>
            <a:pPr lvl="2">
              <a:lnSpc>
                <a:spcPct val="90000"/>
              </a:lnSpc>
            </a:pPr>
            <a:r>
              <a:rPr lang="en-US" smtClean="0"/>
              <a:t>Don’t be silent if inappropriate topics are discussed … do formally object.</a:t>
            </a:r>
          </a:p>
          <a:p>
            <a:pPr lvl="1">
              <a:lnSpc>
                <a:spcPct val="90000"/>
              </a:lnSpc>
            </a:pPr>
            <a:r>
              <a:rPr lang="en-US" smtClean="0"/>
              <a:t>See IEEE-SA Standards Board Operations Manual, clause 5.3.10 and </a:t>
            </a:r>
            <a:r>
              <a:rPr lang="en-GB" smtClean="0"/>
              <a:t>“Promoting Competition and Innovation: What You Need to Know about the IEEE Standards Association's Antitrust and Competition Policy”</a:t>
            </a:r>
            <a:r>
              <a:rPr lang="en-US" smtClean="0"/>
              <a:t> for more details.</a:t>
            </a:r>
          </a:p>
          <a:p>
            <a:pPr marL="0" indent="0">
              <a:lnSpc>
                <a:spcPct val="90000"/>
              </a:lnSpc>
            </a:pPr>
            <a:endParaRPr lang="en-AU" smtClean="0"/>
          </a:p>
        </p:txBody>
      </p:sp>
      <p:sp>
        <p:nvSpPr>
          <p:cNvPr id="7174" name="Rectangle 4"/>
          <p:cNvSpPr>
            <a:spLocks noChangeArrowheads="1"/>
          </p:cNvSpPr>
          <p:nvPr/>
        </p:nvSpPr>
        <p:spPr bwMode="auto">
          <a:xfrm>
            <a:off x="539750" y="1484313"/>
            <a:ext cx="8229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AU" sz="400" b="1" u="sng">
              <a:solidFill>
                <a:srgbClr val="FF0000"/>
              </a:solidFill>
              <a:latin typeface="Arial"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AU" dirty="0" smtClean="0"/>
              <a:t>It is not clear what the China NB are planning next </a:t>
            </a:r>
            <a:r>
              <a:rPr lang="en-AU" dirty="0" err="1" smtClean="0"/>
              <a:t>wrt</a:t>
            </a:r>
            <a:r>
              <a:rPr lang="en-AU" dirty="0" smtClean="0"/>
              <a:t> the “Virtual AP” proposal</a:t>
            </a:r>
            <a:endParaRPr lang="en-AU" dirty="0"/>
          </a:p>
        </p:txBody>
      </p:sp>
      <p:sp>
        <p:nvSpPr>
          <p:cNvPr id="3" name="Content Placeholder 2"/>
          <p:cNvSpPr>
            <a:spLocks noGrp="1"/>
          </p:cNvSpPr>
          <p:nvPr>
            <p:ph idx="1"/>
          </p:nvPr>
        </p:nvSpPr>
        <p:spPr/>
        <p:txBody>
          <a:bodyPr/>
          <a:lstStyle/>
          <a:p>
            <a:pPr lvl="1"/>
            <a:r>
              <a:rPr lang="en-AU" dirty="0" smtClean="0"/>
              <a:t>A China NB rep sent the following e-mail to the IEEE 802 JTC1 SC Chair </a:t>
            </a:r>
          </a:p>
          <a:p>
            <a:pPr lvl="2"/>
            <a:r>
              <a:rPr lang="en-AU" i="1" dirty="0" smtClean="0"/>
              <a:t>Based on current discussion, I think we have reached the following common points:</a:t>
            </a:r>
          </a:p>
          <a:p>
            <a:pPr lvl="3"/>
            <a:r>
              <a:rPr lang="en-AU" i="1" dirty="0" smtClean="0"/>
              <a:t>1) WLAN </a:t>
            </a:r>
            <a:r>
              <a:rPr lang="en-AU" i="1" dirty="0" err="1" smtClean="0"/>
              <a:t>virtuallization</a:t>
            </a:r>
            <a:r>
              <a:rPr lang="en-AU" i="1" dirty="0" smtClean="0"/>
              <a:t> is needed by the market</a:t>
            </a:r>
          </a:p>
          <a:p>
            <a:pPr lvl="3"/>
            <a:r>
              <a:rPr lang="en-AU" i="1" dirty="0" smtClean="0"/>
              <a:t>2) </a:t>
            </a:r>
            <a:r>
              <a:rPr lang="en-AU" i="1" dirty="0" err="1" smtClean="0"/>
              <a:t>Hostspot</a:t>
            </a:r>
            <a:r>
              <a:rPr lang="en-AU" i="1" dirty="0" smtClean="0"/>
              <a:t> 2.0 can almost do the same function and get some trial site already</a:t>
            </a:r>
          </a:p>
          <a:p>
            <a:pPr lvl="3"/>
            <a:r>
              <a:rPr lang="en-AU" i="1" dirty="0" smtClean="0"/>
              <a:t>3) This proposal's technologies is different from hotspot 2.</a:t>
            </a:r>
          </a:p>
          <a:p>
            <a:pPr lvl="3"/>
            <a:r>
              <a:rPr lang="en-AU" i="1" dirty="0" smtClean="0"/>
              <a:t>4) This proposal is just another technical approach to solve the problem just like </a:t>
            </a:r>
            <a:r>
              <a:rPr lang="en-AU" i="1" dirty="0" err="1" smtClean="0"/>
              <a:t>tftp</a:t>
            </a:r>
            <a:r>
              <a:rPr lang="en-AU" i="1" dirty="0" smtClean="0"/>
              <a:t> vs. ftp, etc.</a:t>
            </a:r>
            <a:endParaRPr lang="en-AU" i="1" dirty="0"/>
          </a:p>
          <a:p>
            <a:pPr lvl="2"/>
            <a:r>
              <a:rPr lang="en-AU" i="1" dirty="0" smtClean="0"/>
              <a:t>But now, we have to reach a point to make a decision if we shall push another technical approach forward?</a:t>
            </a:r>
            <a:endParaRPr lang="en-AU" dirty="0"/>
          </a:p>
          <a:p>
            <a:pPr lvl="1"/>
            <a:r>
              <a:rPr lang="en-AU" dirty="0" smtClean="0"/>
              <a:t>It appears the China NB is starting to realise the Virtual AP proposal is not needed</a:t>
            </a:r>
          </a:p>
          <a:p>
            <a:pPr lvl="1"/>
            <a:r>
              <a:rPr lang="en-AU" dirty="0" smtClean="0"/>
              <a:t>It is </a:t>
            </a:r>
            <a:r>
              <a:rPr lang="en-AU" dirty="0"/>
              <a:t>not clear what the China NB are planning next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60</a:t>
            </a:fld>
            <a:endParaRPr lang="en-US"/>
          </a:p>
        </p:txBody>
      </p:sp>
    </p:spTree>
    <p:extLst>
      <p:ext uri="{BB962C8B-B14F-4D97-AF65-F5344CB8AC3E}">
        <p14:creationId xmlns:p14="http://schemas.microsoft.com/office/powerpoint/2010/main" val="31020248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has been claimed that “Virtual AP” is required for CMCC to upgrade existing equipment</a:t>
            </a:r>
            <a:endParaRPr lang="en-AU" dirty="0"/>
          </a:p>
        </p:txBody>
      </p:sp>
      <p:sp>
        <p:nvSpPr>
          <p:cNvPr id="3" name="Content Placeholder 2"/>
          <p:cNvSpPr>
            <a:spLocks noGrp="1"/>
          </p:cNvSpPr>
          <p:nvPr>
            <p:ph idx="1"/>
          </p:nvPr>
        </p:nvSpPr>
        <p:spPr>
          <a:xfrm>
            <a:off x="685800" y="2057400"/>
            <a:ext cx="7772400" cy="4114800"/>
          </a:xfrm>
        </p:spPr>
        <p:txBody>
          <a:bodyPr/>
          <a:lstStyle/>
          <a:p>
            <a:pPr lvl="1"/>
            <a:r>
              <a:rPr lang="en-AU" dirty="0" smtClean="0"/>
              <a:t>An e-mail from a China NB rep to the SC Chair states”</a:t>
            </a:r>
          </a:p>
          <a:p>
            <a:pPr lvl="2"/>
            <a:r>
              <a:rPr lang="en-AU" i="1" dirty="0" smtClean="0"/>
              <a:t>Now</a:t>
            </a:r>
            <a:r>
              <a:rPr lang="en-AU" i="1" dirty="0"/>
              <a:t>, I can give you some facts about market </a:t>
            </a:r>
            <a:r>
              <a:rPr lang="en-AU" i="1" dirty="0" smtClean="0"/>
              <a:t>issues:</a:t>
            </a:r>
            <a:endParaRPr lang="en-AU" i="1" dirty="0"/>
          </a:p>
          <a:p>
            <a:pPr lvl="3"/>
            <a:r>
              <a:rPr lang="en-AU" i="1" dirty="0" smtClean="0"/>
              <a:t>CMCC </a:t>
            </a:r>
            <a:r>
              <a:rPr lang="en-AU" i="1" dirty="0"/>
              <a:t>has placed more than 4 million fit APs and many ACs already. They will place more this kind of devices this </a:t>
            </a:r>
            <a:r>
              <a:rPr lang="en-AU" i="1" dirty="0" smtClean="0"/>
              <a:t>year.</a:t>
            </a:r>
          </a:p>
          <a:p>
            <a:pPr lvl="3"/>
            <a:r>
              <a:rPr lang="en-AU" i="1" dirty="0" smtClean="0"/>
              <a:t>All </a:t>
            </a:r>
            <a:r>
              <a:rPr lang="en-AU" i="1" dirty="0"/>
              <a:t>kinds of devices is hard to upgrade to hotspot 2.0 via only software </a:t>
            </a:r>
            <a:r>
              <a:rPr lang="en-AU" i="1" dirty="0" smtClean="0"/>
              <a:t>upgrade</a:t>
            </a:r>
          </a:p>
          <a:p>
            <a:pPr lvl="3"/>
            <a:r>
              <a:rPr lang="en-AU" i="1" dirty="0" smtClean="0"/>
              <a:t>There </a:t>
            </a:r>
            <a:r>
              <a:rPr lang="en-AU" i="1" dirty="0"/>
              <a:t>are many government, corporation also placed more than millions of fit APs and many ACs already</a:t>
            </a:r>
            <a:r>
              <a:rPr lang="en-AU" i="1" dirty="0" smtClean="0"/>
              <a:t>.</a:t>
            </a:r>
          </a:p>
          <a:p>
            <a:pPr lvl="2"/>
            <a:r>
              <a:rPr lang="en-AU" i="1" dirty="0" smtClean="0"/>
              <a:t>How </a:t>
            </a:r>
            <a:r>
              <a:rPr lang="en-AU" i="1" dirty="0"/>
              <a:t>to protect the existed investment is an important issue for CMCC.</a:t>
            </a:r>
            <a:br>
              <a:rPr lang="en-AU" i="1" dirty="0"/>
            </a:br>
            <a:r>
              <a:rPr lang="en-AU" i="1" dirty="0"/>
              <a:t>CMCC is paying attention on the progress about hotspot 2.0 now, but I don't know if hotspot2.0 has give some solution to protect the existed </a:t>
            </a:r>
            <a:r>
              <a:rPr lang="en-AU" i="1" dirty="0" smtClean="0"/>
              <a:t>investment.</a:t>
            </a:r>
            <a:endParaRPr lang="en-AU" i="1" dirty="0"/>
          </a:p>
          <a:p>
            <a:pPr lvl="2"/>
            <a:r>
              <a:rPr lang="en-AU" i="1" dirty="0" smtClean="0"/>
              <a:t>This </a:t>
            </a:r>
            <a:r>
              <a:rPr lang="en-AU" i="1" dirty="0"/>
              <a:t>proposal can contribute a solution existed to protect the existed investment </a:t>
            </a:r>
            <a:r>
              <a:rPr lang="en-AU" i="1" dirty="0" smtClean="0"/>
              <a:t>because </a:t>
            </a:r>
            <a:r>
              <a:rPr lang="en-AU" i="1" dirty="0"/>
              <a:t>what we need to do is just to upgrade software of fit APs and ACs</a:t>
            </a:r>
            <a:r>
              <a:rPr lang="en-AU" dirty="0" smtClean="0"/>
              <a:t>.</a:t>
            </a:r>
          </a:p>
          <a:p>
            <a:pPr lvl="1"/>
            <a:r>
              <a:rPr lang="en-AU" dirty="0" smtClean="0"/>
              <a:t>It seems the underlying issue for this representative is a mechanism to upgrade existing gear</a:t>
            </a:r>
          </a:p>
          <a:p>
            <a:pPr lvl="2"/>
            <a:r>
              <a:rPr lang="en-AU" dirty="0" smtClean="0"/>
              <a:t>Note; there is no reason HS2.0 can’t be a software upgraded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30397884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should the IEEE 802.11 WG do about  “Virtual AP”?</a:t>
            </a:r>
            <a:endParaRPr lang="en-AU" dirty="0"/>
          </a:p>
        </p:txBody>
      </p:sp>
      <p:sp>
        <p:nvSpPr>
          <p:cNvPr id="3" name="Content Placeholder 2"/>
          <p:cNvSpPr>
            <a:spLocks noGrp="1"/>
          </p:cNvSpPr>
          <p:nvPr>
            <p:ph idx="1"/>
          </p:nvPr>
        </p:nvSpPr>
        <p:spPr/>
        <p:txBody>
          <a:bodyPr/>
          <a:lstStyle/>
          <a:p>
            <a:pPr lvl="1"/>
            <a:r>
              <a:rPr lang="en-AU" dirty="0"/>
              <a:t>Do we want to make another submission?</a:t>
            </a:r>
          </a:p>
          <a:p>
            <a:pPr lvl="1"/>
            <a:r>
              <a:rPr lang="en-AU" dirty="0"/>
              <a:t>Should we ignore on basis they are unlikely to find enough interest?</a:t>
            </a:r>
          </a:p>
          <a:p>
            <a:pPr lvl="1"/>
            <a:r>
              <a:rPr lang="en-AU" dirty="0"/>
              <a:t>…</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27333885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SC6/WG7 discussed the “</a:t>
            </a:r>
            <a:r>
              <a:rPr lang="en-GB" dirty="0" smtClean="0"/>
              <a:t>Optimization </a:t>
            </a:r>
            <a:r>
              <a:rPr lang="en-GB" dirty="0"/>
              <a:t>technology in </a:t>
            </a:r>
            <a:r>
              <a:rPr lang="en-GB" dirty="0" smtClean="0"/>
              <a:t>WLAN” </a:t>
            </a:r>
            <a:r>
              <a:rPr lang="en-GB" dirty="0"/>
              <a:t>document </a:t>
            </a:r>
            <a:r>
              <a:rPr lang="en-GB" dirty="0" smtClean="0"/>
              <a:t>in late May 2014 </a:t>
            </a:r>
            <a:endParaRPr lang="en-AU" dirty="0"/>
          </a:p>
        </p:txBody>
      </p:sp>
      <p:sp>
        <p:nvSpPr>
          <p:cNvPr id="8" name="Content Placeholder 7"/>
          <p:cNvSpPr>
            <a:spLocks noGrp="1"/>
          </p:cNvSpPr>
          <p:nvPr>
            <p:ph idx="1"/>
          </p:nvPr>
        </p:nvSpPr>
        <p:spPr/>
        <p:txBody>
          <a:bodyPr/>
          <a:lstStyle/>
          <a:p>
            <a:pPr lvl="1"/>
            <a:r>
              <a:rPr lang="en-GB" dirty="0" smtClean="0"/>
              <a:t>The China NB </a:t>
            </a:r>
            <a:r>
              <a:rPr lang="en-GB" dirty="0"/>
              <a:t>uploaded a new </a:t>
            </a:r>
            <a:r>
              <a:rPr lang="en-GB" dirty="0" smtClean="0"/>
              <a:t>“Optimization </a:t>
            </a:r>
            <a:r>
              <a:rPr lang="en-GB" dirty="0"/>
              <a:t>technology in </a:t>
            </a:r>
            <a:r>
              <a:rPr lang="en-GB" dirty="0" smtClean="0"/>
              <a:t>WLAN” document in May 2014, replacing the version previously removed from </a:t>
            </a:r>
            <a:r>
              <a:rPr lang="en-GB" dirty="0" err="1" smtClean="0"/>
              <a:t>te</a:t>
            </a:r>
            <a:r>
              <a:rPr lang="en-GB" dirty="0" smtClean="0"/>
              <a:t> SC6 server</a:t>
            </a:r>
          </a:p>
          <a:p>
            <a:pPr lvl="2"/>
            <a:r>
              <a:rPr lang="en-GB" dirty="0" smtClean="0"/>
              <a:t>See N15961 – “</a:t>
            </a:r>
            <a:r>
              <a:rPr lang="en-AU" i="1" dirty="0"/>
              <a:t>Optimization Technology in WLAN</a:t>
            </a:r>
            <a:r>
              <a:rPr lang="en-US" dirty="0" smtClean="0"/>
              <a:t>”</a:t>
            </a:r>
          </a:p>
          <a:p>
            <a:pPr lvl="1"/>
            <a:r>
              <a:rPr lang="en-US" dirty="0" smtClean="0"/>
              <a:t>This document was apparently discussed in May 2014 at the WG7 meeting in Beijing</a:t>
            </a:r>
          </a:p>
          <a:p>
            <a:pPr lvl="2"/>
            <a:r>
              <a:rPr lang="en-US" dirty="0" smtClean="0"/>
              <a:t>It appears to add some material based on the discussion in Ottawa</a:t>
            </a:r>
          </a:p>
          <a:p>
            <a:pPr lvl="2"/>
            <a:r>
              <a:rPr lang="en-US" dirty="0" smtClean="0"/>
              <a:t>But it is really confusing </a:t>
            </a:r>
          </a:p>
          <a:p>
            <a:pPr lvl="1"/>
            <a:r>
              <a:rPr lang="en-US" dirty="0" smtClean="0"/>
              <a:t>However, we do not know whether there were any outcomes </a:t>
            </a:r>
            <a:endParaRPr lang="en-US" dirty="0"/>
          </a:p>
          <a:p>
            <a:pPr lvl="2"/>
            <a:endParaRPr lang="en-US" dirty="0" smtClean="0"/>
          </a:p>
          <a:p>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63</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667667632"/>
              </p:ext>
            </p:extLst>
          </p:nvPr>
        </p:nvGraphicFramePr>
        <p:xfrm>
          <a:off x="0" y="2362200"/>
          <a:ext cx="914400" cy="771525"/>
        </p:xfrm>
        <a:graphic>
          <a:graphicData uri="http://schemas.openxmlformats.org/presentationml/2006/ole">
            <mc:AlternateContent xmlns:mc="http://schemas.openxmlformats.org/markup-compatibility/2006">
              <mc:Choice xmlns:v="urn:schemas-microsoft-com:vml" Requires="v">
                <p:oleObj spid="_x0000_s18229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2362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035342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should the IEEE 802.11 WG do about </a:t>
            </a:r>
            <a:r>
              <a:rPr lang="en-AU" dirty="0"/>
              <a:t>“</a:t>
            </a:r>
            <a:r>
              <a:rPr lang="en-GB" dirty="0"/>
              <a:t>Optimization technology in WLAN” </a:t>
            </a:r>
            <a:r>
              <a:rPr lang="en-AU" dirty="0" smtClean="0"/>
              <a:t>?</a:t>
            </a:r>
            <a:endParaRPr lang="en-AU" dirty="0"/>
          </a:p>
        </p:txBody>
      </p:sp>
      <p:sp>
        <p:nvSpPr>
          <p:cNvPr id="3" name="Content Placeholder 2"/>
          <p:cNvSpPr>
            <a:spLocks noGrp="1"/>
          </p:cNvSpPr>
          <p:nvPr>
            <p:ph idx="1"/>
          </p:nvPr>
        </p:nvSpPr>
        <p:spPr/>
        <p:txBody>
          <a:bodyPr/>
          <a:lstStyle/>
          <a:p>
            <a:pPr lvl="1"/>
            <a:r>
              <a:rPr lang="en-AU" dirty="0" smtClean="0"/>
              <a:t>Do we want to make a submission?</a:t>
            </a:r>
          </a:p>
          <a:p>
            <a:pPr lvl="1"/>
            <a:r>
              <a:rPr lang="en-AU" dirty="0" smtClean="0"/>
              <a:t>Should we ignore on basis they are unlikely to find enough interest?</a:t>
            </a:r>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13526035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will be held in the UK in October 2014</a:t>
            </a:r>
            <a:endParaRPr lang="en-AU" dirty="0"/>
          </a:p>
        </p:txBody>
      </p:sp>
      <p:sp>
        <p:nvSpPr>
          <p:cNvPr id="3" name="Content Placeholder 2"/>
          <p:cNvSpPr>
            <a:spLocks noGrp="1"/>
          </p:cNvSpPr>
          <p:nvPr>
            <p:ph idx="1"/>
          </p:nvPr>
        </p:nvSpPr>
        <p:spPr/>
        <p:txBody>
          <a:bodyPr/>
          <a:lstStyle/>
          <a:p>
            <a:r>
              <a:rPr lang="en-AU" dirty="0"/>
              <a:t>Meeting</a:t>
            </a:r>
          </a:p>
          <a:p>
            <a:pPr lvl="1"/>
            <a:r>
              <a:rPr lang="en-AU" dirty="0"/>
              <a:t>ISO/IEC JTC1/SC6</a:t>
            </a:r>
          </a:p>
          <a:p>
            <a:r>
              <a:rPr lang="en-AU" dirty="0" smtClean="0"/>
              <a:t>Host</a:t>
            </a:r>
          </a:p>
          <a:p>
            <a:pPr lvl="1"/>
            <a:r>
              <a:rPr lang="en-AU" dirty="0" smtClean="0"/>
              <a:t>BSI</a:t>
            </a:r>
          </a:p>
          <a:p>
            <a:r>
              <a:rPr lang="en-AU" dirty="0" smtClean="0"/>
              <a:t>Date</a:t>
            </a:r>
          </a:p>
          <a:p>
            <a:pPr lvl="1"/>
            <a:r>
              <a:rPr lang="en-AU" dirty="0" smtClean="0"/>
              <a:t>Week of 20-24 October 2014</a:t>
            </a:r>
            <a:br>
              <a:rPr lang="en-AU" dirty="0" smtClean="0"/>
            </a:br>
            <a:r>
              <a:rPr lang="en-AU" dirty="0" smtClean="0"/>
              <a:t>(week after WFA meeting in Berlin)</a:t>
            </a:r>
          </a:p>
          <a:p>
            <a:r>
              <a:rPr lang="en-AU" dirty="0" smtClean="0"/>
              <a:t>Location</a:t>
            </a:r>
          </a:p>
          <a:p>
            <a:pPr lvl="1"/>
            <a:r>
              <a:rPr lang="en-AU" dirty="0" smtClean="0"/>
              <a:t>Offices of BSI in London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486671672"/>
              </p:ext>
            </p:extLst>
          </p:nvPr>
        </p:nvGraphicFramePr>
        <p:xfrm>
          <a:off x="990600" y="5562600"/>
          <a:ext cx="914400" cy="771525"/>
        </p:xfrm>
        <a:graphic>
          <a:graphicData uri="http://schemas.openxmlformats.org/presentationml/2006/ole">
            <mc:AlternateContent xmlns:mc="http://schemas.openxmlformats.org/markup-compatibility/2006">
              <mc:Choice xmlns:v="urn:schemas-microsoft-com:vml" Requires="v">
                <p:oleObj spid="_x0000_s16312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990600" y="5562600"/>
                        <a:ext cx="914400" cy="771525"/>
                      </a:xfrm>
                      <a:prstGeom prst="rect">
                        <a:avLst/>
                      </a:prstGeom>
                    </p:spPr>
                  </p:pic>
                </p:oleObj>
              </mc:Fallback>
            </mc:AlternateContent>
          </a:graphicData>
        </a:graphic>
      </p:graphicFrame>
      <p:pic>
        <p:nvPicPr>
          <p:cNvPr id="162930" name="Picture 114" descr="C:\Users\amyles\AppData\Local\Microsoft\Windows\Temporary Internet Files\Content.IE5\553VMVFW\MC90001589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8413" y="2586038"/>
            <a:ext cx="2846387" cy="22907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p:cNvGraphicFramePr>
            <a:graphicFrameLocks noChangeAspect="1"/>
          </p:cNvGraphicFramePr>
          <p:nvPr>
            <p:extLst>
              <p:ext uri="{D42A27DB-BD31-4B8C-83A1-F6EECF244321}">
                <p14:modId xmlns:p14="http://schemas.microsoft.com/office/powerpoint/2010/main" val="4114274412"/>
              </p:ext>
            </p:extLst>
          </p:nvPr>
        </p:nvGraphicFramePr>
        <p:xfrm>
          <a:off x="1981200" y="5562600"/>
          <a:ext cx="914400" cy="771525"/>
        </p:xfrm>
        <a:graphic>
          <a:graphicData uri="http://schemas.openxmlformats.org/presentationml/2006/ole">
            <mc:AlternateContent xmlns:mc="http://schemas.openxmlformats.org/markup-compatibility/2006">
              <mc:Choice xmlns:v="urn:schemas-microsoft-com:vml" Requires="v">
                <p:oleObj spid="_x0000_s163126"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1981200" y="5562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13845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JTC1 SC will prepare for the October SC6 meeting at the July 2014 Plenary meeting</a:t>
            </a:r>
            <a:endParaRPr lang="en-AU" dirty="0"/>
          </a:p>
        </p:txBody>
      </p:sp>
      <p:sp>
        <p:nvSpPr>
          <p:cNvPr id="3" name="Content Placeholder 2"/>
          <p:cNvSpPr>
            <a:spLocks noGrp="1"/>
          </p:cNvSpPr>
          <p:nvPr>
            <p:ph idx="1"/>
          </p:nvPr>
        </p:nvSpPr>
        <p:spPr/>
        <p:txBody>
          <a:bodyPr/>
          <a:lstStyle/>
          <a:p>
            <a:pPr lvl="1"/>
            <a:r>
              <a:rPr lang="en-US" dirty="0" smtClean="0"/>
              <a:t>Resolution </a:t>
            </a:r>
            <a:r>
              <a:rPr lang="en-US" dirty="0"/>
              <a:t>from SC6 on scheduling for Oct </a:t>
            </a:r>
            <a:r>
              <a:rPr lang="en-US" dirty="0" smtClean="0"/>
              <a:t>meeting suggests we need to have our submissions to SC6 ready out of the July meeting</a:t>
            </a:r>
            <a:endParaRPr lang="en-US" dirty="0"/>
          </a:p>
          <a:p>
            <a:pPr lvl="2"/>
            <a:r>
              <a:rPr lang="en-US" i="1" dirty="0"/>
              <a:t>Following the ISO/IEC Directives, JTC 1 Supplement and JTC 1 Standing Document on Meetings, SC 6 establishes the following deadlines for contributions for the 2014 SC 6 meetings in UK: </a:t>
            </a:r>
            <a:endParaRPr lang="en-AU" i="1" dirty="0"/>
          </a:p>
          <a:p>
            <a:pPr lvl="2"/>
            <a:r>
              <a:rPr lang="en-US" i="1" dirty="0"/>
              <a:t>Documents for the meetings, particularly those raising new issues/new agenda items or those for which approval at the meeting is desired, must be delivered to the Secretariat no later than 2014-09-05 for posting on the SC 6 web server. Documents received by the Secretariat after 2014-09-05 will be circulated for information but will not be considered, unless they fall into the exceptions specified in JTC 1 Standing Document on Meetings, in which case the deadline is </a:t>
            </a:r>
            <a:r>
              <a:rPr lang="en-US" i="1" dirty="0" smtClean="0"/>
              <a:t>2014-09-30</a:t>
            </a:r>
            <a:endParaRPr lang="en-US" i="1"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31655237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 WG7 agenda for London includes three items of interest to IEEE 802.11 WG</a:t>
            </a:r>
            <a:endParaRPr lang="en-AU" dirty="0"/>
          </a:p>
        </p:txBody>
      </p:sp>
      <p:sp>
        <p:nvSpPr>
          <p:cNvPr id="3" name="Content Placeholder 2"/>
          <p:cNvSpPr>
            <a:spLocks noGrp="1"/>
          </p:cNvSpPr>
          <p:nvPr>
            <p:ph idx="1"/>
          </p:nvPr>
        </p:nvSpPr>
        <p:spPr/>
        <p:txBody>
          <a:bodyPr/>
          <a:lstStyle/>
          <a:p>
            <a:pPr lvl="1"/>
            <a:r>
              <a:rPr lang="en-AU" dirty="0" smtClean="0"/>
              <a:t>The draft WG7 agenda includes</a:t>
            </a:r>
          </a:p>
          <a:p>
            <a:pPr lvl="2"/>
            <a:r>
              <a:rPr lang="en-AU" i="1" dirty="0"/>
              <a:t>16. Other WG 7 related Issues </a:t>
            </a:r>
            <a:endParaRPr lang="en-AU" b="0" i="1" dirty="0"/>
          </a:p>
          <a:p>
            <a:pPr lvl="3"/>
            <a:r>
              <a:rPr lang="en-AU" b="0" i="1" dirty="0" smtClean="0"/>
              <a:t>Optimization </a:t>
            </a:r>
            <a:r>
              <a:rPr lang="en-AU" b="0" i="1" dirty="0"/>
              <a:t>technology in WLAN </a:t>
            </a:r>
          </a:p>
          <a:p>
            <a:pPr lvl="3"/>
            <a:r>
              <a:rPr lang="en-AU" b="0" i="1" dirty="0" smtClean="0"/>
              <a:t>WLAN </a:t>
            </a:r>
            <a:r>
              <a:rPr lang="en-AU" b="0" i="1" dirty="0"/>
              <a:t>virtual network </a:t>
            </a:r>
          </a:p>
          <a:p>
            <a:pPr lvl="3"/>
            <a:r>
              <a:rPr lang="en-AU" b="0" i="1" dirty="0" smtClean="0"/>
              <a:t>Collaboration </a:t>
            </a:r>
            <a:r>
              <a:rPr lang="en-AU" b="0" i="1" dirty="0"/>
              <a:t>with IEEE 802.11 Working Group </a:t>
            </a:r>
            <a:endParaRPr lang="en-AU" b="0" i="1" dirty="0" smtClean="0"/>
          </a:p>
          <a:p>
            <a:pPr lvl="1"/>
            <a:r>
              <a:rPr lang="en-AU" dirty="0" smtClean="0"/>
              <a:t>There is no further detail</a:t>
            </a:r>
            <a:endParaRPr lang="en-AU" b="0"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6116527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 WG1 agenda for London does not contain much</a:t>
            </a:r>
            <a:endParaRPr lang="en-AU" dirty="0"/>
          </a:p>
        </p:txBody>
      </p:sp>
      <p:sp>
        <p:nvSpPr>
          <p:cNvPr id="3" name="Content Placeholder 2"/>
          <p:cNvSpPr>
            <a:spLocks noGrp="1"/>
          </p:cNvSpPr>
          <p:nvPr>
            <p:ph idx="1"/>
          </p:nvPr>
        </p:nvSpPr>
        <p:spPr/>
        <p:txBody>
          <a:bodyPr/>
          <a:lstStyle/>
          <a:p>
            <a:pPr lvl="1"/>
            <a:r>
              <a:rPr lang="en-AU" dirty="0" smtClean="0"/>
              <a:t>An outline agenda has been published for WG1 …</a:t>
            </a:r>
          </a:p>
          <a:p>
            <a:pPr lvl="1"/>
            <a:r>
              <a:rPr lang="en-AU" dirty="0" smtClean="0"/>
              <a:t>… and no interesting uploaded documents</a:t>
            </a:r>
          </a:p>
          <a:p>
            <a:pPr lvl="1"/>
            <a:r>
              <a:rPr lang="en-AU" dirty="0" smtClean="0"/>
              <a:t>… but it will only start on Tuesday</a:t>
            </a:r>
          </a:p>
          <a:p>
            <a:pPr lvl="1"/>
            <a:r>
              <a:rPr lang="en-AU" dirty="0" smtClean="0"/>
              <a:t>Based </a:t>
            </a:r>
            <a:r>
              <a:rPr lang="en-AU" dirty="0" smtClean="0"/>
              <a:t>on discussion in Ottawa, the US NB may attempt to transition WG1 to operating with less F2F meetings …</a:t>
            </a:r>
          </a:p>
          <a:p>
            <a:pPr lvl="1"/>
            <a:r>
              <a:rPr lang="en-AU" dirty="0" smtClean="0"/>
              <a:t>… but that is not really an IEEE 802 issue</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619974445"/>
              </p:ext>
            </p:extLst>
          </p:nvPr>
        </p:nvGraphicFramePr>
        <p:xfrm>
          <a:off x="6248400" y="1981200"/>
          <a:ext cx="914400" cy="771525"/>
        </p:xfrm>
        <a:graphic>
          <a:graphicData uri="http://schemas.openxmlformats.org/presentationml/2006/ole">
            <mc:AlternateContent xmlns:mc="http://schemas.openxmlformats.org/markup-compatibility/2006">
              <mc:Choice xmlns:v="urn:schemas-microsoft-com:vml" Requires="v">
                <p:oleObj spid="_x0000_s18330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6248400" y="1981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058039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t>
            </a:r>
            <a:r>
              <a:rPr lang="en-AU" dirty="0" smtClean="0"/>
              <a:t>may need </a:t>
            </a:r>
            <a:r>
              <a:rPr lang="en-AU" dirty="0" smtClean="0"/>
              <a:t>to select a new IEEE 802 liaison  and </a:t>
            </a:r>
            <a:r>
              <a:rPr lang="en-AU" dirty="0" err="1" smtClean="0"/>
              <a:t>HoD</a:t>
            </a:r>
            <a:r>
              <a:rPr lang="en-AU" dirty="0" smtClean="0"/>
              <a:t> to </a:t>
            </a:r>
            <a:r>
              <a:rPr lang="en-AU" dirty="0" smtClean="0"/>
              <a:t>SC6 eventually</a:t>
            </a:r>
            <a:endParaRPr lang="en-AU" dirty="0"/>
          </a:p>
        </p:txBody>
      </p:sp>
      <p:sp>
        <p:nvSpPr>
          <p:cNvPr id="3" name="Content Placeholder 2"/>
          <p:cNvSpPr>
            <a:spLocks noGrp="1"/>
          </p:cNvSpPr>
          <p:nvPr>
            <p:ph idx="1"/>
          </p:nvPr>
        </p:nvSpPr>
        <p:spPr/>
        <p:txBody>
          <a:bodyPr/>
          <a:lstStyle/>
          <a:p>
            <a:pPr lvl="1"/>
            <a:r>
              <a:rPr lang="en-AU" dirty="0" smtClean="0"/>
              <a:t>Bruce Kraemer has acted as the IEEE 802 liaison officer and </a:t>
            </a:r>
            <a:r>
              <a:rPr lang="en-AU" dirty="0" err="1" smtClean="0"/>
              <a:t>HoD</a:t>
            </a:r>
            <a:r>
              <a:rPr lang="en-AU" dirty="0" smtClean="0"/>
              <a:t>  to SC6 for some years but it is likely that Bruce will be unavailable to continue these roles in the long term; he notes:</a:t>
            </a:r>
          </a:p>
          <a:p>
            <a:pPr lvl="2"/>
            <a:r>
              <a:rPr lang="en-US" i="1" dirty="0"/>
              <a:t>I am still available to help 802 at SC6  in October.</a:t>
            </a:r>
            <a:endParaRPr lang="en-AU" i="1" dirty="0"/>
          </a:p>
          <a:p>
            <a:pPr lvl="2"/>
            <a:r>
              <a:rPr lang="en-US" i="1" dirty="0"/>
              <a:t>I will continue to encourage you to find a new </a:t>
            </a:r>
            <a:r>
              <a:rPr lang="en-US" i="1" dirty="0" err="1"/>
              <a:t>HoD</a:t>
            </a:r>
            <a:r>
              <a:rPr lang="en-US" i="1" dirty="0"/>
              <a:t>.</a:t>
            </a:r>
            <a:endParaRPr lang="en-AU" i="1" dirty="0"/>
          </a:p>
          <a:p>
            <a:pPr lvl="2"/>
            <a:r>
              <a:rPr lang="en-US" i="1" dirty="0"/>
              <a:t>If you at least identified an </a:t>
            </a:r>
            <a:r>
              <a:rPr lang="en-US" i="1" dirty="0" err="1"/>
              <a:t>HoD</a:t>
            </a:r>
            <a:r>
              <a:rPr lang="en-US" i="1" dirty="0"/>
              <a:t>-in training I would be more enthusiastic in serving as </a:t>
            </a:r>
            <a:r>
              <a:rPr lang="en-US" i="1" dirty="0" err="1"/>
              <a:t>HoD</a:t>
            </a:r>
            <a:r>
              <a:rPr lang="en-US" i="1" dirty="0"/>
              <a:t> one “last” time</a:t>
            </a:r>
            <a:r>
              <a:rPr lang="en-US" i="1" dirty="0" smtClean="0"/>
              <a:t>.</a:t>
            </a:r>
            <a:endParaRPr lang="en-AU" dirty="0" smtClean="0"/>
          </a:p>
          <a:p>
            <a:pPr lvl="1"/>
            <a:r>
              <a:rPr lang="en-AU" dirty="0" smtClean="0"/>
              <a:t>Who would like to take over?</a:t>
            </a:r>
          </a:p>
          <a:p>
            <a:pPr lvl="2"/>
            <a:r>
              <a:rPr lang="en-AU" dirty="0" smtClean="0"/>
              <a:t>Adrian Stephens could take over the Liaison role (formally) and could be </a:t>
            </a:r>
            <a:r>
              <a:rPr lang="en-AU" dirty="0" err="1" smtClean="0"/>
              <a:t>HoD</a:t>
            </a:r>
            <a:r>
              <a:rPr lang="en-AU" dirty="0" smtClean="0"/>
              <a:t> in London because he is local</a:t>
            </a:r>
            <a:endParaRPr lang="en-AU" dirty="0" smtClean="0">
              <a:sym typeface="Wingdings" panose="05000000000000000000" pitchFamily="2" charset="2"/>
            </a:endParaRPr>
          </a:p>
          <a:p>
            <a:pPr lvl="2"/>
            <a:r>
              <a:rPr lang="en-AU" dirty="0" smtClean="0">
                <a:sym typeface="Wingdings" panose="05000000000000000000" pitchFamily="2" charset="2"/>
              </a:rPr>
              <a:t>Or we could call on Tony </a:t>
            </a:r>
            <a:r>
              <a:rPr lang="en-AU" dirty="0" err="1" smtClean="0">
                <a:sym typeface="Wingdings" panose="05000000000000000000" pitchFamily="2" charset="2"/>
              </a:rPr>
              <a:t>Jeffree</a:t>
            </a:r>
            <a:r>
              <a:rPr lang="en-AU" dirty="0" smtClean="0">
                <a:sym typeface="Wingdings" panose="05000000000000000000" pitchFamily="2" charset="2"/>
              </a:rPr>
              <a:t> who is also local as </a:t>
            </a:r>
            <a:r>
              <a:rPr lang="en-AU" dirty="0" err="1" smtClean="0">
                <a:sym typeface="Wingdings" panose="05000000000000000000" pitchFamily="2" charset="2"/>
              </a:rPr>
              <a:t>HoD</a:t>
            </a:r>
            <a:r>
              <a:rPr lang="en-AU" dirty="0" smtClean="0">
                <a:sym typeface="Wingdings" panose="05000000000000000000" pitchFamily="2" charset="2"/>
              </a:rPr>
              <a:t> in London</a:t>
            </a:r>
            <a:endParaRPr lang="en-AU" dirty="0" smtClean="0"/>
          </a:p>
          <a:p>
            <a:pPr lvl="1"/>
            <a:r>
              <a:rPr lang="en-AU" dirty="0" smtClean="0"/>
              <a:t>We can delay any decisions until September if required,  but it is probably worth while empowering the IEEE 802 EC Chair this week to appoint a </a:t>
            </a:r>
            <a:r>
              <a:rPr lang="en-AU" dirty="0" err="1" smtClean="0"/>
              <a:t>HoD</a:t>
            </a:r>
            <a:r>
              <a:rPr lang="en-AU" dirty="0" smtClean="0"/>
              <a:t> at the appropriate time</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610500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7</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a motion in relation to appointment of the IEEE 802 </a:t>
            </a:r>
            <a:r>
              <a:rPr lang="en-AU" dirty="0" err="1" smtClean="0"/>
              <a:t>HoD</a:t>
            </a:r>
            <a:endParaRPr lang="en-AU" dirty="0"/>
          </a:p>
        </p:txBody>
      </p:sp>
      <p:sp>
        <p:nvSpPr>
          <p:cNvPr id="3" name="Content Placeholder 2"/>
          <p:cNvSpPr>
            <a:spLocks noGrp="1"/>
          </p:cNvSpPr>
          <p:nvPr>
            <p:ph idx="1"/>
          </p:nvPr>
        </p:nvSpPr>
        <p:spPr/>
        <p:txBody>
          <a:bodyPr/>
          <a:lstStyle/>
          <a:p>
            <a:pPr lvl="1"/>
            <a:r>
              <a:rPr lang="en-AU" dirty="0"/>
              <a:t>Motion</a:t>
            </a:r>
          </a:p>
          <a:p>
            <a:pPr lvl="2"/>
            <a:r>
              <a:rPr lang="en-AU" i="1" dirty="0"/>
              <a:t>The IEEE 802 JTC1 SC recommends to the IEEE 802 EC that the IEEE 802 Chair be empowered to </a:t>
            </a:r>
            <a:r>
              <a:rPr lang="en-AU" i="1" dirty="0" smtClean="0"/>
              <a:t>appoint the IEEE 802 </a:t>
            </a:r>
            <a:r>
              <a:rPr lang="en-AU" i="1" dirty="0" err="1" smtClean="0"/>
              <a:t>HoD</a:t>
            </a:r>
            <a:r>
              <a:rPr lang="en-AU" i="1" dirty="0" smtClean="0"/>
              <a:t> to the ISO/IEC JTC1/SC6 meeting in London in October 2014</a:t>
            </a:r>
          </a:p>
          <a:p>
            <a:pPr lvl="2"/>
            <a:r>
              <a:rPr lang="en-AU" dirty="0" smtClean="0"/>
              <a:t>Moved</a:t>
            </a:r>
          </a:p>
          <a:p>
            <a:pPr lvl="2"/>
            <a:r>
              <a:rPr lang="en-AU" dirty="0" smtClean="0"/>
              <a:t>Seconded</a:t>
            </a:r>
          </a:p>
          <a:p>
            <a:pPr lvl="2"/>
            <a:r>
              <a:rPr lang="en-AU" dirty="0" smtClean="0"/>
              <a:t>Result</a:t>
            </a:r>
            <a:endParaRPr lang="en-AU" dirty="0"/>
          </a:p>
          <a:p>
            <a:pPr marL="1588" lvl="1" indent="0">
              <a:buNone/>
            </a:pP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5267685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a motion in relation to empowerment of the IEEE 802 </a:t>
            </a:r>
            <a:r>
              <a:rPr lang="en-AU" dirty="0" err="1" smtClean="0"/>
              <a:t>HoD</a:t>
            </a:r>
            <a:endParaRPr lang="en-AU" dirty="0"/>
          </a:p>
        </p:txBody>
      </p:sp>
      <p:sp>
        <p:nvSpPr>
          <p:cNvPr id="3" name="Content Placeholder 2"/>
          <p:cNvSpPr>
            <a:spLocks noGrp="1"/>
          </p:cNvSpPr>
          <p:nvPr>
            <p:ph idx="1"/>
          </p:nvPr>
        </p:nvSpPr>
        <p:spPr/>
        <p:txBody>
          <a:bodyPr/>
          <a:lstStyle/>
          <a:p>
            <a:pPr lvl="1"/>
            <a:r>
              <a:rPr lang="en-AU" dirty="0" smtClean="0"/>
              <a:t>Motion</a:t>
            </a:r>
          </a:p>
          <a:p>
            <a:pPr lvl="2"/>
            <a:r>
              <a:rPr lang="en-AU" i="1" dirty="0"/>
              <a:t>The IEEE 802 JTC1 SC recommends </a:t>
            </a:r>
            <a:r>
              <a:rPr lang="en-AU" i="1" dirty="0" smtClean="0"/>
              <a:t>that the IEEE 802 </a:t>
            </a:r>
            <a:r>
              <a:rPr lang="en-AU" i="1" dirty="0" err="1" smtClean="0"/>
              <a:t>HoD</a:t>
            </a:r>
            <a:r>
              <a:rPr lang="en-AU" i="1" dirty="0" smtClean="0"/>
              <a:t> to </a:t>
            </a:r>
            <a:r>
              <a:rPr lang="en-AU" i="1" dirty="0"/>
              <a:t>the SC6 meeting in February 2014 </a:t>
            </a:r>
            <a:r>
              <a:rPr lang="en-AU" i="1" dirty="0" smtClean="0"/>
              <a:t>be authorised to</a:t>
            </a:r>
            <a:r>
              <a:rPr lang="en-AU" i="1" dirty="0"/>
              <a:t>:</a:t>
            </a:r>
          </a:p>
          <a:p>
            <a:pPr lvl="3"/>
            <a:r>
              <a:rPr lang="en-AU" i="1" dirty="0"/>
              <a:t>Appoint the IEEE 802 delegation</a:t>
            </a:r>
          </a:p>
          <a:p>
            <a:pPr lvl="3"/>
            <a:r>
              <a:rPr lang="en-AU" i="1" dirty="0"/>
              <a:t>Approve any necessary submissions</a:t>
            </a:r>
          </a:p>
          <a:p>
            <a:pPr lvl="3"/>
            <a:r>
              <a:rPr lang="en-AU" i="1" dirty="0"/>
              <a:t>Call any necessary preparation teleconferences</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20300526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would like to join the SC6 delegation to SC6 in London in October?</a:t>
            </a:r>
            <a:endParaRPr lang="en-AU" dirty="0"/>
          </a:p>
        </p:txBody>
      </p:sp>
      <p:sp>
        <p:nvSpPr>
          <p:cNvPr id="3" name="Content Placeholder 2"/>
          <p:cNvSpPr>
            <a:spLocks noGrp="1"/>
          </p:cNvSpPr>
          <p:nvPr>
            <p:ph idx="1"/>
          </p:nvPr>
        </p:nvSpPr>
        <p:spPr/>
        <p:txBody>
          <a:bodyPr/>
          <a:lstStyle/>
          <a:p>
            <a:pPr lvl="1"/>
            <a:r>
              <a:rPr lang="en-AU" dirty="0" smtClean="0"/>
              <a:t>Delegation will include</a:t>
            </a:r>
          </a:p>
          <a:p>
            <a:pPr lvl="2"/>
            <a:r>
              <a:rPr lang="en-AU" dirty="0" err="1" smtClean="0"/>
              <a:t>HoD</a:t>
            </a:r>
            <a:endParaRPr lang="en-AU" dirty="0" smtClean="0"/>
          </a:p>
          <a:p>
            <a:pPr lvl="2"/>
            <a:r>
              <a:rPr lang="en-AU" dirty="0" err="1" smtClean="0"/>
              <a:t>HoD</a:t>
            </a:r>
            <a:r>
              <a:rPr lang="en-AU" dirty="0" smtClean="0"/>
              <a:t> in training</a:t>
            </a:r>
          </a:p>
          <a:p>
            <a:pPr lvl="2"/>
            <a:r>
              <a:rPr lang="en-AU" dirty="0" smtClean="0"/>
              <a:t>Jodi </a:t>
            </a:r>
            <a:r>
              <a:rPr lang="en-AU" dirty="0" err="1" smtClean="0"/>
              <a:t>Haasz</a:t>
            </a:r>
            <a:r>
              <a:rPr lang="en-AU" dirty="0" smtClean="0"/>
              <a:t> (IEEE staff)</a:t>
            </a:r>
          </a:p>
          <a:p>
            <a:pPr lvl="2"/>
            <a:r>
              <a:rPr lang="en-AU" dirty="0" smtClean="0"/>
              <a:t>Others?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4883902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 need to organise development of IEEE 802 materials for SC6 meeting</a:t>
            </a:r>
            <a:endParaRPr lang="en-AU" dirty="0"/>
          </a:p>
        </p:txBody>
      </p:sp>
      <p:sp>
        <p:nvSpPr>
          <p:cNvPr id="3" name="Content Placeholder 2"/>
          <p:cNvSpPr>
            <a:spLocks noGrp="1"/>
          </p:cNvSpPr>
          <p:nvPr>
            <p:ph idx="1"/>
          </p:nvPr>
        </p:nvSpPr>
        <p:spPr/>
        <p:txBody>
          <a:bodyPr/>
          <a:lstStyle/>
          <a:p>
            <a:pPr lvl="1" latinLnBrk="1"/>
            <a:r>
              <a:rPr lang="en-AU" dirty="0" smtClean="0"/>
              <a:t>In Ottawa, IEEE 802 particular prepared WG updates various documents</a:t>
            </a:r>
            <a:endParaRPr lang="en-AU" dirty="0"/>
          </a:p>
          <a:p>
            <a:pPr lvl="2" latinLnBrk="1"/>
            <a:r>
              <a:rPr lang="en-GB" dirty="0"/>
              <a:t>6N15837: IEEE-SA 802 Liaison </a:t>
            </a:r>
            <a:r>
              <a:rPr lang="en-GB" dirty="0" smtClean="0"/>
              <a:t>Overview</a:t>
            </a:r>
          </a:p>
          <a:p>
            <a:pPr lvl="2" latinLnBrk="1"/>
            <a:r>
              <a:rPr lang="en-GB" dirty="0" smtClean="0"/>
              <a:t>6N15836</a:t>
            </a:r>
            <a:r>
              <a:rPr lang="en-GB" dirty="0"/>
              <a:t>: IEEE </a:t>
            </a:r>
            <a:r>
              <a:rPr lang="en-GB" dirty="0" smtClean="0"/>
              <a:t>802-1-SC6-Overview</a:t>
            </a:r>
          </a:p>
          <a:p>
            <a:pPr lvl="2" latinLnBrk="1"/>
            <a:r>
              <a:rPr lang="en-GB" dirty="0" smtClean="0"/>
              <a:t>6N15843</a:t>
            </a:r>
            <a:r>
              <a:rPr lang="en-GB" dirty="0"/>
              <a:t>: IEEE 802.3 Ethernet Working Group </a:t>
            </a:r>
            <a:r>
              <a:rPr lang="en-GB" dirty="0" smtClean="0"/>
              <a:t>Update</a:t>
            </a:r>
          </a:p>
          <a:p>
            <a:pPr lvl="2" latinLnBrk="1"/>
            <a:r>
              <a:rPr lang="en-GB" dirty="0" smtClean="0"/>
              <a:t>6N15839</a:t>
            </a:r>
            <a:r>
              <a:rPr lang="en-GB" dirty="0"/>
              <a:t>: IEEE-SA 802.11-Liaison </a:t>
            </a:r>
            <a:r>
              <a:rPr lang="en-GB" dirty="0" smtClean="0"/>
              <a:t>Overview</a:t>
            </a:r>
          </a:p>
          <a:p>
            <a:pPr lvl="2" latinLnBrk="1"/>
            <a:r>
              <a:rPr lang="en-GB" dirty="0" smtClean="0"/>
              <a:t>6N15844</a:t>
            </a:r>
            <a:r>
              <a:rPr lang="en-GB" dirty="0"/>
              <a:t>: IEEE 802.15 Projects: Summary Overview </a:t>
            </a:r>
            <a:endParaRPr lang="en-AU" dirty="0"/>
          </a:p>
          <a:p>
            <a:pPr lvl="2" latinLnBrk="1"/>
            <a:r>
              <a:rPr lang="en-GB" dirty="0" smtClean="0"/>
              <a:t>6N15838</a:t>
            </a:r>
            <a:r>
              <a:rPr lang="en-GB" dirty="0"/>
              <a:t>: Overview of the IEEE 802.22 Working Group </a:t>
            </a:r>
            <a:r>
              <a:rPr lang="en-GB" dirty="0" smtClean="0"/>
              <a:t>Activities</a:t>
            </a:r>
          </a:p>
          <a:p>
            <a:pPr lvl="1" latinLnBrk="1"/>
            <a:r>
              <a:rPr lang="en-GB" dirty="0" smtClean="0"/>
              <a:t>Volunteers? </a:t>
            </a:r>
          </a:p>
          <a:p>
            <a:pPr lvl="2" latinLnBrk="1"/>
            <a:r>
              <a:rPr lang="en-GB" dirty="0" smtClean="0"/>
              <a:t>Hopefully the </a:t>
            </a:r>
            <a:r>
              <a:rPr lang="en-GB" dirty="0" err="1" smtClean="0"/>
              <a:t>HoD</a:t>
            </a:r>
            <a:r>
              <a:rPr lang="en-GB" dirty="0" smtClean="0"/>
              <a:t> in training</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4442914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is changing the way it organises participation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a:t>
            </a:r>
          </a:p>
          <a:p>
            <a:pPr lvl="1"/>
            <a:r>
              <a:rPr lang="en-AU" dirty="0" smtClean="0"/>
              <a:t>A recent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22850212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9312439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 names have been added to the SC6 document access lists at this time</a:t>
            </a:r>
            <a:endParaRPr lang="en-AU" dirty="0"/>
          </a:p>
        </p:txBody>
      </p:sp>
      <p:sp>
        <p:nvSpPr>
          <p:cNvPr id="3" name="Content Placeholder 2"/>
          <p:cNvSpPr>
            <a:spLocks noGrp="1"/>
          </p:cNvSpPr>
          <p:nvPr>
            <p:ph idx="1"/>
          </p:nvPr>
        </p:nvSpPr>
        <p:spPr/>
        <p:txBody>
          <a:bodyPr/>
          <a:lstStyle/>
          <a:p>
            <a:pPr lvl="1"/>
            <a:r>
              <a:rPr lang="en-AU" dirty="0" smtClean="0"/>
              <a:t>Only a small number of people have asked to be added to the SC6 reflectors …</a:t>
            </a:r>
          </a:p>
          <a:p>
            <a:pPr lvl="2"/>
            <a:r>
              <a:rPr lang="en-AU" dirty="0" smtClean="0"/>
              <a:t>Ian Sherlock</a:t>
            </a:r>
          </a:p>
          <a:p>
            <a:pPr lvl="2"/>
            <a:r>
              <a:rPr lang="en-AU" dirty="0" smtClean="0"/>
              <a:t>Al </a:t>
            </a:r>
            <a:r>
              <a:rPr lang="en-AU" dirty="0" err="1" smtClean="0"/>
              <a:t>Petrick</a:t>
            </a:r>
            <a:endParaRPr lang="en-AU" dirty="0" smtClean="0"/>
          </a:p>
          <a:p>
            <a:pPr lvl="2"/>
            <a:r>
              <a:rPr lang="en-AU" dirty="0" smtClean="0"/>
              <a:t>…</a:t>
            </a:r>
          </a:p>
          <a:p>
            <a:pPr lvl="1"/>
            <a:r>
              <a:rPr lang="en-AU" dirty="0" smtClean="0"/>
              <a:t>… because t is not clear how the SC6 Chair wants to handle such requests</a:t>
            </a:r>
          </a:p>
          <a:p>
            <a:pPr lvl="1"/>
            <a:r>
              <a:rPr lang="en-AU" dirty="0" smtClean="0"/>
              <a:t>… hopefully this will be made clear at the next SC6 meeting in London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15941415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San Diego in July 2014,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78</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8</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smtClean="0"/>
              <a:t>IEEE 802 is a world-wide professional technical organization </a:t>
            </a:r>
          </a:p>
          <a:p>
            <a:pPr lvl="1"/>
            <a:r>
              <a:rPr lang="en-US" smtClean="0"/>
              <a:t>Meetings are to be conducted in an orderly and professional manner in accordance with the policies and procedures governed by the organization.</a:t>
            </a:r>
          </a:p>
          <a:p>
            <a:pPr lvl="1"/>
            <a:r>
              <a:rPr lang="en-US" smtClean="0"/>
              <a:t>Individuals are to address the “technical” content of the subject under consideration and refrain from making “personal” comments to or about the presenter.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US" sz="1600" dirty="0" smtClean="0">
                <a:latin typeface="+mj-lt"/>
              </a:rPr>
              <a:t>Recess</a:t>
            </a:r>
            <a:endParaRPr lang="en-US" sz="1600" dirty="0">
              <a:latin typeface="+mj-lt"/>
            </a:endParaRPr>
          </a:p>
        </p:txBody>
      </p:sp>
      <p:sp>
        <p:nvSpPr>
          <p:cNvPr id="10244" name="Rectangle 20"/>
          <p:cNvSpPr>
            <a:spLocks noGrp="1" noChangeArrowheads="1"/>
          </p:cNvSpPr>
          <p:nvPr>
            <p:ph type="title"/>
          </p:nvPr>
        </p:nvSpPr>
        <p:spPr/>
        <p:txBody>
          <a:bodyPr/>
          <a:lstStyle/>
          <a:p>
            <a:r>
              <a:rPr lang="en-US" dirty="0" smtClean="0"/>
              <a:t>The IEEE 802 JTC1 SC has three slots at the San Diego plenary meeting, but may only need one slot</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t>
            </a:r>
            <a:r>
              <a:rPr lang="en-US" sz="1600" dirty="0" smtClean="0">
                <a:latin typeface="+mj-lt"/>
              </a:rPr>
              <a:t>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p>
          <a:p>
            <a:pPr marL="180975" indent="-180975">
              <a:spcBef>
                <a:spcPts val="800"/>
              </a:spcBef>
              <a:buFont typeface="Arial" pitchFamily="34" charset="0"/>
              <a:buChar char="•"/>
              <a:defRPr/>
            </a:pPr>
            <a:r>
              <a:rPr lang="en-AU" sz="1600" dirty="0" smtClean="0">
                <a:solidFill>
                  <a:srgbClr val="FF0000"/>
                </a:solidFill>
                <a:latin typeface="+mj-lt"/>
              </a:rPr>
              <a:t>Note: Probably any motions today</a:t>
            </a:r>
            <a:endParaRPr lang="en-AU" sz="1600" dirty="0">
              <a:solidFill>
                <a:srgbClr val="FF0000"/>
              </a:solidFill>
              <a:latin typeface="+mj-lt"/>
            </a:endParaRPr>
          </a:p>
          <a:p>
            <a:pPr marL="180975" indent="-180975">
              <a:spcBef>
                <a:spcPts val="800"/>
              </a:spcBef>
              <a:buFont typeface="Arial" pitchFamily="34" charset="0"/>
              <a:buChar char="•"/>
              <a:defRPr/>
            </a:pPr>
            <a:endParaRPr lang="en-US" sz="1600" dirty="0">
              <a:latin typeface="+mj-lt"/>
            </a:endParaRPr>
          </a:p>
        </p:txBody>
      </p:sp>
      <p:sp>
        <p:nvSpPr>
          <p:cNvPr id="10" name="Rectangle 9"/>
          <p:cNvSpPr/>
          <p:nvPr/>
        </p:nvSpPr>
        <p:spPr bwMode="auto">
          <a:xfrm>
            <a:off x="685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15 July, </a:t>
            </a:r>
            <a:r>
              <a:rPr lang="en-US" sz="1600" b="1" dirty="0">
                <a:latin typeface="+mj-lt"/>
              </a:rPr>
              <a:t>PM1</a:t>
            </a: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17 July, </a:t>
            </a:r>
            <a:r>
              <a:rPr lang="en-US" sz="1600" b="1" dirty="0">
                <a:latin typeface="+mj-lt"/>
              </a:rPr>
              <a:t>PM1</a:t>
            </a:r>
          </a:p>
        </p:txBody>
      </p:sp>
      <p:sp>
        <p:nvSpPr>
          <p:cNvPr id="11" name="Rectangle 10"/>
          <p:cNvSpPr/>
          <p:nvPr/>
        </p:nvSpPr>
        <p:spPr bwMode="auto">
          <a:xfrm>
            <a:off x="3352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AU" sz="1600" dirty="0" smtClean="0">
                <a:latin typeface="+mj-lt"/>
              </a:rPr>
              <a:t>Recess</a:t>
            </a:r>
            <a:endParaRPr lang="en-AU" sz="1600" dirty="0">
              <a:latin typeface="+mj-lt"/>
            </a:endParaRPr>
          </a:p>
        </p:txBody>
      </p:sp>
      <p:sp>
        <p:nvSpPr>
          <p:cNvPr id="13" name="Rectangle 12"/>
          <p:cNvSpPr/>
          <p:nvPr/>
        </p:nvSpPr>
        <p:spPr bwMode="auto">
          <a:xfrm>
            <a:off x="3352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Wednesday</a:t>
            </a:r>
            <a:endParaRPr lang="en-US" sz="1600" b="1" dirty="0">
              <a:latin typeface="+mj-lt"/>
            </a:endParaRPr>
          </a:p>
          <a:p>
            <a:pPr algn="ctr">
              <a:defRPr/>
            </a:pPr>
            <a:r>
              <a:rPr lang="en-US" sz="1600" b="1" dirty="0" smtClean="0">
                <a:latin typeface="+mj-lt"/>
              </a:rPr>
              <a:t>16 July, </a:t>
            </a:r>
            <a:r>
              <a:rPr lang="en-US" sz="1600" b="1" dirty="0">
                <a:latin typeface="+mj-lt"/>
              </a:rPr>
              <a:t>PM1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8196</Words>
  <Application>Microsoft Office PowerPoint</Application>
  <PresentationFormat>On-screen Show (4:3)</PresentationFormat>
  <Paragraphs>978</Paragraphs>
  <Slides>78</Slides>
  <Notes>15</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78</vt:i4>
      </vt:variant>
    </vt:vector>
  </HeadingPairs>
  <TitlesOfParts>
    <vt:vector size="83" baseType="lpstr">
      <vt:lpstr>802-11-Submission</vt:lpstr>
      <vt:lpstr>Acrobat Document</vt:lpstr>
      <vt:lpstr>Presentation</vt:lpstr>
      <vt:lpstr>Document</vt:lpstr>
      <vt:lpstr>Adobe Acrobat Document</vt:lpstr>
      <vt:lpstr>IEEE 802 JTC1 Standing Committee July 2014 agenda</vt:lpstr>
      <vt:lpstr>This presentation will be used to run the IEEE 802 JTC1 SC meetings in San Diego in July 2014</vt:lpstr>
      <vt:lpstr>Participants have a duty to inform in relation to patents</vt:lpstr>
      <vt:lpstr>There are a variety of patent related links</vt:lpstr>
      <vt:lpstr>A call for potentially essential patents is not required in the IEEE 802 JTC1 SC</vt:lpstr>
      <vt:lpstr>The IEEE 802 JTC1 SC will operate using general guidelines for IEEE-SA Meetings</vt:lpstr>
      <vt:lpstr>Links are available to a variety of other useful resources</vt:lpstr>
      <vt:lpstr>The IEEE 802 JTC1 SC will operate using accepted principles of meeting etiquette</vt:lpstr>
      <vt:lpstr>The IEEE 802 JTC1 SC has three slots at the San Diego plenary meeting, but may only need one slot</vt:lpstr>
      <vt:lpstr>The IEEE 802 JTC1 SC has a detailed list of agenda items to be considered</vt:lpstr>
      <vt:lpstr>The IEEE 802 JTC1 SC will consider approving its agenda</vt:lpstr>
      <vt:lpstr>The IEEE 802 JTC1 SC will consider approval of the minutes of its Hawaii meeting</vt:lpstr>
      <vt:lpstr>The goals of the IEEE 802 JTC1 SC were reaffirmed by the IEEE 802 EC in March 2014</vt:lpstr>
      <vt:lpstr>In recent times, IEEE 802 has liaised a variety of drafts to SC6 since Nov 2013 </vt:lpstr>
      <vt:lpstr>The SC will hear an update on plans for liaising additional IEEE 802.1 drafts to SC6</vt:lpstr>
      <vt:lpstr>The SC will hear an update on plans for liaising additional IEEE 802.3 drafts to SC6</vt:lpstr>
      <vt:lpstr>The SC will hear an update on plans for liaising additional IEEE 802.11 drafts to SC6</vt:lpstr>
      <vt:lpstr>The SC will hear an update on plans for liaising additional IEEE 802.11 drafts to SC6</vt:lpstr>
      <vt:lpstr>The SC will hear an update on plans for liaising additional IEEE 802.11 drafts to SC6</vt:lpstr>
      <vt:lpstr>The SC will discuss the possibility of liaising IEEE 802.15 drafts to SC6</vt:lpstr>
      <vt:lpstr>The SC will discuss the possibility of liaising additional IEEE 802.22 drafts to SC6</vt:lpstr>
      <vt:lpstr>In recent times, IEEE 802 has notified SC6 of various new projects</vt:lpstr>
      <vt:lpstr>IEEE 802 has pushed seven standards completely through the PSDO ratification process</vt:lpstr>
      <vt:lpstr>IEEE 802.11-2012 has been ratified as ISO/IEC/IEEE 8802-11:2012 &amp; FDIS comment resolutions  liaised</vt:lpstr>
      <vt:lpstr>IEEE 802.1X-2010 has been ratified as ISO/IEC/IEEE 8802-1X:2013 &amp; FDIS comment resolutions  liaised</vt:lpstr>
      <vt:lpstr>IEEE 802.1AE-2006 has been ratified as ISO/IEC/IEEE 8802-1AE:2013 &amp; FDIS comment resolutions  liaised</vt:lpstr>
      <vt:lpstr>IEEE 802.1AB-2009 has been ratified as ISO/IEC/IEEE 8802-1AB:2014 &amp; FDIS comment resolutions  liaised</vt:lpstr>
      <vt:lpstr>IEEE 802.1AR-2009 has been ratified as ISO/IEC/IEEE 8802-1AR:2014 &amp; FDIS comment resolutions  liaised</vt:lpstr>
      <vt:lpstr>IEEE 802.1AS-2011 has been ratified as ISO/IEC 8802-1AS:2014 &amp; FDIS comment resolutions  liaised</vt:lpstr>
      <vt:lpstr>IEEE 802.3-2012 has been ratified as ISO/IEC/IEEE 8802-3:2014 &amp; FDIS comment resolutions  liaised</vt:lpstr>
      <vt:lpstr>IEEE 802 has six standards in the pipeline for ratification under the PSDO</vt:lpstr>
      <vt:lpstr>IEEE 802.1ae-2012 has been ratified as ISO/IEC 8802-11:2012/Amd 1:2014 &amp; FDIS comments  are in process</vt:lpstr>
      <vt:lpstr>IEEE 802.1aa-2012 has been ratified as ISO/IEC 8802-11:2012/Amd 2:2014 &amp; FDIS comments  are in process</vt:lpstr>
      <vt:lpstr>IEEE 802.1ad-2012 has been ratified as ISO/IEC 8802-11:2012/Amd 3:2014 &amp; FDIS comments  are in process</vt:lpstr>
      <vt:lpstr>Pre-ballot on IEEE 802.1AEbw passed pre-ballot in Jan 2014, and comment resolution is complete</vt:lpstr>
      <vt:lpstr>Pre-ballot on IEEE 802.1AEbn passed pre-ballot in Feb 2014, and comment resolution is complete</vt:lpstr>
      <vt:lpstr>Pre-ballot on 802.22 passed pre-ballot in May 2014, but comment resolutions still in process</vt:lpstr>
      <vt:lpstr>The China NB contributed a variation on the “usual comment” on IEEE 802.22</vt:lpstr>
      <vt:lpstr>The China NB contributed a variation on the “usual comment” on IEEE 802.22</vt:lpstr>
      <vt:lpstr>The SC agreed in May 2014 on a response to the China NB comment on IEEE 802.22</vt:lpstr>
      <vt:lpstr>The SC agreed in May 2014 on a response to the China NB comment on IEEE 802.22</vt:lpstr>
      <vt:lpstr>The SC agreed in May 2014 on a response to the China NB comment on IEEE 802.22</vt:lpstr>
      <vt:lpstr>IEEE 802.22 WG needs to ask SC6 to allocate revision responsibility for IEEE 802.22</vt:lpstr>
      <vt:lpstr>A liaison is required to ask SC6 for revision responsibility for 802.22</vt:lpstr>
      <vt:lpstr>A liaison is required to ask SC6 for revision responsibility for 802.22</vt:lpstr>
      <vt:lpstr>The SC will consider a recommendation to the IEEE 802.22 WG and IEEE 802 EC for a SC6 liaison</vt:lpstr>
      <vt:lpstr>A number of security presentations based on TePA  have been considered by SC6</vt:lpstr>
      <vt:lpstr>There has been no further action on any of the TePA based proposals</vt:lpstr>
      <vt:lpstr>WAPI has not gone away; it may be re-proposed in SC6 despite uncertainty about the process</vt:lpstr>
      <vt:lpstr>The security discussion between IEEE 802 and the Swiss NB has not progressed recently</vt:lpstr>
      <vt:lpstr>Individuals in China and HK are still pushing an alternative security agenda</vt:lpstr>
      <vt:lpstr>A recent Chinese focus on internet security represents a risk and an opportunity for IEEE 802</vt:lpstr>
      <vt:lpstr>A number of other proposals relevant to IEEE 802.11  are being considered by SC6</vt:lpstr>
      <vt:lpstr>There is still no news on EUHT standardisation in ISO/IEC … and next steps are unclear</vt:lpstr>
      <vt:lpstr>SC6/WG7 previously decided to delay decisions on two PWI proposals related to WLAN in 2013</vt:lpstr>
      <vt:lpstr>In Ottawa in Feb 2014, the appropriate WG for the two PWI proposal related to WLAN was discussed</vt:lpstr>
      <vt:lpstr>It was “decided” in Feb 2014 to address the proposals in WG7 but neither PWI was approved</vt:lpstr>
      <vt:lpstr>SC6/WG7 discussed the “Virtual AP” document in late May 2014 </vt:lpstr>
      <vt:lpstr>The latest version of “Virtual AP” seems to ignore the IEEE 802.11 WG liaison</vt:lpstr>
      <vt:lpstr>It is not clear what the China NB are planning next wrt the “Virtual AP” proposal</vt:lpstr>
      <vt:lpstr>It has been claimed that “Virtual AP” is required for CMCC to upgrade existing equipment</vt:lpstr>
      <vt:lpstr>What should the IEEE 802.11 WG do about  “Virtual AP”?</vt:lpstr>
      <vt:lpstr>SC6/WG7 discussed the “Optimization technology in WLAN” document in late May 2014 </vt:lpstr>
      <vt:lpstr>What should the IEEE 802.11 WG do about “Optimization technology in WLAN” ?</vt:lpstr>
      <vt:lpstr>The next SC6 meeting will be held in the UK in October 2014</vt:lpstr>
      <vt:lpstr>The IEEE 802 JTC1 SC will prepare for the October SC6 meeting at the July 2014 Plenary meeting</vt:lpstr>
      <vt:lpstr>The SC6/ WG7 agenda for London includes three items of interest to IEEE 802.11 WG</vt:lpstr>
      <vt:lpstr>The SC6/ WG1 agenda for London does not contain much</vt:lpstr>
      <vt:lpstr>The SC may need to select a new IEEE 802 liaison  and HoD to SC6 eventually</vt:lpstr>
      <vt:lpstr>The SC will consider a motion in relation to appointment of the IEEE 802 HoD</vt:lpstr>
      <vt:lpstr>The SC will consider a motion in relation to empowerment of the IEEE 802 HoD</vt:lpstr>
      <vt:lpstr>Who would like to join the SC6 delegation to SC6 in London in October?</vt:lpstr>
      <vt:lpstr>We need to organise development of IEEE 802 materials for SC6 meeting</vt:lpstr>
      <vt:lpstr>ISO/IEC JTC1 is changing the way it organises participation in WGs</vt:lpstr>
      <vt:lpstr>The SC Chair has been empowered to appoint experts to the SC6 document access lists </vt:lpstr>
      <vt:lpstr>No names have been added to the SC6 document access lists at this time</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2014-07-15T20:25:12Z</dcterms:modified>
</cp:coreProperties>
</file>