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617" r:id="rId2"/>
    <p:sldId id="618" r:id="rId3"/>
    <p:sldId id="620" r:id="rId4"/>
    <p:sldId id="632" r:id="rId5"/>
    <p:sldId id="633" r:id="rId6"/>
    <p:sldId id="634" r:id="rId7"/>
    <p:sldId id="635" r:id="rId8"/>
    <p:sldId id="636" r:id="rId9"/>
    <p:sldId id="662" r:id="rId10"/>
    <p:sldId id="637" r:id="rId11"/>
    <p:sldId id="638" r:id="rId12"/>
    <p:sldId id="639" r:id="rId13"/>
    <p:sldId id="640" r:id="rId14"/>
    <p:sldId id="641" r:id="rId15"/>
    <p:sldId id="642" r:id="rId16"/>
    <p:sldId id="643" r:id="rId17"/>
    <p:sldId id="644" r:id="rId18"/>
    <p:sldId id="646" r:id="rId19"/>
    <p:sldId id="647" r:id="rId20"/>
    <p:sldId id="648" r:id="rId21"/>
    <p:sldId id="649" r:id="rId22"/>
    <p:sldId id="651" r:id="rId23"/>
    <p:sldId id="652" r:id="rId24"/>
    <p:sldId id="653" r:id="rId25"/>
    <p:sldId id="663" r:id="rId26"/>
    <p:sldId id="654" r:id="rId27"/>
    <p:sldId id="656" r:id="rId28"/>
    <p:sldId id="657" r:id="rId29"/>
    <p:sldId id="659" r:id="rId30"/>
    <p:sldId id="658" r:id="rId31"/>
    <p:sldId id="626" r:id="rId32"/>
    <p:sldId id="627" r:id="rId3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960"/>
    </p:cViewPr>
  </p:sorterViewPr>
  <p:notesViewPr>
    <p:cSldViewPr>
      <p:cViewPr>
        <p:scale>
          <a:sx n="100" d="100"/>
          <a:sy n="100" d="100"/>
        </p:scale>
        <p:origin x="-82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FB3B0716-039C-4C83-AFCF-22D9F8053429}" type="slidenum">
              <a:rPr lang="en-US"/>
              <a:pPr>
                <a:defRPr/>
              </a:pPr>
              <a:t>‹#›</a:t>
            </a:fld>
            <a:endParaRPr lang="en-US"/>
          </a:p>
        </p:txBody>
      </p:sp>
      <p:sp>
        <p:nvSpPr>
          <p:cNvPr id="286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867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eaLnBrk="0" hangingPunct="0">
              <a:defRPr/>
            </a:pPr>
            <a:r>
              <a:rPr lang="en-US"/>
              <a:t>Submission</a:t>
            </a:r>
          </a:p>
        </p:txBody>
      </p:sp>
      <p:sp>
        <p:nvSpPr>
          <p:cNvPr id="286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0355F4B9-36A8-4BC9-9409-EA8608680721}"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802.11-012/xxxxr0</a:t>
            </a:r>
            <a:endParaRPr lang="en-US"/>
          </a:p>
        </p:txBody>
      </p:sp>
      <p:sp>
        <p:nvSpPr>
          <p:cNvPr id="5" name="Date Placeholder 4"/>
          <p:cNvSpPr>
            <a:spLocks noGrp="1"/>
          </p:cNvSpPr>
          <p:nvPr>
            <p:ph type="dt" idx="11"/>
          </p:nvPr>
        </p:nvSpPr>
        <p:spPr/>
        <p:txBody>
          <a:bodyPr/>
          <a:lstStyle/>
          <a:p>
            <a:pPr>
              <a:defRPr/>
            </a:pPr>
            <a:r>
              <a:rPr lang="en-US" smtClean="0"/>
              <a:t>Sept 2012</a:t>
            </a:r>
            <a:endParaRPr lang="en-US"/>
          </a:p>
        </p:txBody>
      </p:sp>
      <p:sp>
        <p:nvSpPr>
          <p:cNvPr id="6" name="Footer Placeholder 5"/>
          <p:cNvSpPr>
            <a:spLocks noGrp="1"/>
          </p:cNvSpPr>
          <p:nvPr>
            <p:ph type="ftr" sz="quarter" idx="12"/>
          </p:nvPr>
        </p:nvSpPr>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355F4B9-36A8-4BC9-9409-EA8608680721}"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F5037F9-4784-436E-A3E0-C9F35EDE3195}" type="slidenum">
              <a:rPr lang="en-US"/>
              <a:pPr>
                <a:defRPr/>
              </a:pPr>
              <a:t>‹#›</a:t>
            </a:fld>
            <a:endParaRPr lang="en-US"/>
          </a:p>
        </p:txBody>
      </p:sp>
      <p:sp>
        <p:nvSpPr>
          <p:cNvPr id="6" name="Rectangle 4"/>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smtClean="0"/>
              <a:t>July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3" name="Rectangle 6"/>
          <p:cNvSpPr>
            <a:spLocks noGrp="1" noChangeArrowheads="1"/>
          </p:cNvSpPr>
          <p:nvPr>
            <p:ph type="sldNum" sz="quarter" idx="11"/>
          </p:nvPr>
        </p:nvSpPr>
        <p:spPr/>
        <p:txBody>
          <a:bodyPr/>
          <a:lstStyle>
            <a:lvl1pPr>
              <a:defRPr/>
            </a:lvl1pPr>
          </a:lstStyle>
          <a:p>
            <a:pPr>
              <a:defRPr/>
            </a:pPr>
            <a:r>
              <a:rPr lang="en-US"/>
              <a:t>Slide </a:t>
            </a:r>
            <a:fld id="{ECC8D353-39D3-41C0-B9F4-E652D1B33C1D}" type="slidenum">
              <a:rPr lang="en-US"/>
              <a:pPr>
                <a:defRPr/>
              </a:pPr>
              <a:t>‹#›</a:t>
            </a:fld>
            <a:endParaRPr lang="en-US"/>
          </a:p>
        </p:txBody>
      </p:sp>
      <p:sp>
        <p:nvSpPr>
          <p:cNvPr id="4" name="Rectangle 3"/>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smtClean="0"/>
              <a:t>July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smtClean="0"/>
              <a:t>July 2014</a:t>
            </a:r>
            <a:endParaRPr lang="en-US" dirty="0"/>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Qian</a:t>
            </a:r>
            <a:r>
              <a:rPr lang="en-US" dirty="0" smtClean="0"/>
              <a:t> Chen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2DBBACD7-A940-4490-8764-17A34EB39631}"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p:spPr>
        <p:txBody>
          <a:bodyPr wrap="none" lIns="0" tIns="0" rIns="0" bIns="0" anchor="b">
            <a:spAutoFit/>
          </a:bodyPr>
          <a:lstStyle/>
          <a:p>
            <a:pPr marL="457200" lvl="4" algn="r" eaLnBrk="0" hangingPunct="0">
              <a:defRPr/>
            </a:pPr>
            <a:r>
              <a:rPr lang="en-US" sz="1800" b="1" dirty="0"/>
              <a:t>doc.: IEEE </a:t>
            </a:r>
            <a:r>
              <a:rPr lang="en-US" sz="1800" b="1" dirty="0" smtClean="0"/>
              <a:t>802.</a:t>
            </a:r>
            <a:r>
              <a:rPr kumimoji="1" lang="en-US" altLang="zh-CN" sz="1800" b="1" dirty="0" smtClean="0"/>
              <a:t>11-14/0786r0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sldLayoutIdLst>
    <p:sldLayoutId id="2147485691" r:id="rId1"/>
    <p:sldLayoutId id="2147485692"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Proposed Resolution to CID </a:t>
            </a:r>
            <a:r>
              <a:rPr lang="en-US" altLang="zh-CN" dirty="0" smtClean="0"/>
              <a:t>26, 27, 37, 38, 40-47, 49-53, 67-71, 114, 115, 118 and 124</a:t>
            </a: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graphicFrame>
        <p:nvGraphicFramePr>
          <p:cNvPr id="18434" name="Object 11"/>
          <p:cNvGraphicFramePr>
            <a:graphicFrameLocks noChangeAspect="1"/>
          </p:cNvGraphicFramePr>
          <p:nvPr>
            <p:ph idx="1"/>
          </p:nvPr>
        </p:nvGraphicFramePr>
        <p:xfrm>
          <a:off x="762000" y="2286000"/>
          <a:ext cx="7772400" cy="2056826"/>
        </p:xfrm>
        <a:graphic>
          <a:graphicData uri="http://schemas.openxmlformats.org/presentationml/2006/ole">
            <p:oleObj spid="_x0000_s18434" name="Document" r:id="rId4" imgW="8219258" imgH="2175187" progId="Word.Document.8">
              <p:embed/>
            </p:oleObj>
          </a:graphicData>
        </a:graphic>
      </p:graphicFrame>
      <p:sp>
        <p:nvSpPr>
          <p:cNvPr id="7"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Date: </a:t>
            </a:r>
            <a:r>
              <a:rPr kumimoji="0" lang="ru-RU" altLang="zh-CN" sz="1800" b="1" i="0" u="none" strike="noStrike" kern="0" cap="none" spc="0" normalizeH="0" baseline="0" noProof="0" dirty="0" smtClean="0">
                <a:ln>
                  <a:noFill/>
                </a:ln>
                <a:solidFill>
                  <a:schemeClr val="tx1"/>
                </a:solidFill>
                <a:effectLst/>
                <a:uLnTx/>
                <a:uFillTx/>
                <a:latin typeface="+mn-lt"/>
                <a:ea typeface="MS PGothic" pitchFamily="34" charset="-128"/>
                <a:cs typeface="MS PGothic" pitchFamily="34" charset="-128"/>
              </a:rPr>
              <a:t>20</a:t>
            </a: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14-07-01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40</a:t>
            </a:r>
            <a:endParaRPr lang="en-SG" dirty="0"/>
          </a:p>
        </p:txBody>
      </p:sp>
      <p:sp>
        <p:nvSpPr>
          <p:cNvPr id="3" name="Content Placeholder 2"/>
          <p:cNvSpPr>
            <a:spLocks noGrp="1"/>
          </p:cNvSpPr>
          <p:nvPr>
            <p:ph idx="1"/>
          </p:nvPr>
        </p:nvSpPr>
        <p:spPr/>
        <p:txBody>
          <a:bodyPr/>
          <a:lstStyle/>
          <a:p>
            <a:r>
              <a:rPr lang="en-US" b="0" dirty="0" smtClean="0"/>
              <a:t>CID 40</a:t>
            </a:r>
            <a:endParaRPr lang="en-SG" b="0" dirty="0" smtClean="0"/>
          </a:p>
          <a:p>
            <a:pPr lvl="1"/>
            <a:r>
              <a:rPr lang="en-US" dirty="0" smtClean="0"/>
              <a:t>"the late coming" - not English. </a:t>
            </a:r>
          </a:p>
          <a:p>
            <a:pPr marL="342900" lvl="1" indent="-342900">
              <a:buChar char="•"/>
            </a:pPr>
            <a:r>
              <a:rPr lang="en-US" sz="2400" dirty="0" smtClean="0">
                <a:cs typeface="MS PGothic" pitchFamily="34" charset="-128"/>
              </a:rPr>
              <a:t>Suggested Remedy</a:t>
            </a:r>
          </a:p>
          <a:p>
            <a:pPr lvl="1"/>
            <a:r>
              <a:rPr lang="en-US" dirty="0" smtClean="0"/>
              <a:t>-&gt; scanning. </a:t>
            </a:r>
            <a:endParaRPr lang="en-US" b="0" dirty="0" smtClean="0"/>
          </a:p>
          <a:p>
            <a:r>
              <a:rPr lang="en-US" b="0" dirty="0" smtClean="0"/>
              <a:t>Accept in principle.</a:t>
            </a:r>
          </a:p>
          <a:p>
            <a:r>
              <a:rPr lang="en-US" b="0" dirty="0" smtClean="0"/>
              <a:t>Revised text</a:t>
            </a:r>
          </a:p>
          <a:p>
            <a:pPr lvl="1"/>
            <a:r>
              <a:rPr lang="en-US" dirty="0" smtClean="0"/>
              <a:t>Replace “the late coming” with “scanning”.</a:t>
            </a:r>
            <a:endParaRPr lang="en-US" b="0" dirty="0" smtClean="0"/>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41</a:t>
            </a:r>
            <a:endParaRPr lang="en-SG" dirty="0"/>
          </a:p>
        </p:txBody>
      </p:sp>
      <p:sp>
        <p:nvSpPr>
          <p:cNvPr id="3" name="Content Placeholder 2"/>
          <p:cNvSpPr>
            <a:spLocks noGrp="1"/>
          </p:cNvSpPr>
          <p:nvPr>
            <p:ph idx="1"/>
          </p:nvPr>
        </p:nvSpPr>
        <p:spPr/>
        <p:txBody>
          <a:bodyPr/>
          <a:lstStyle/>
          <a:p>
            <a:r>
              <a:rPr lang="en-US" b="0" dirty="0" smtClean="0"/>
              <a:t>CID 41</a:t>
            </a:r>
            <a:endParaRPr lang="en-SG" b="0" dirty="0" smtClean="0"/>
          </a:p>
          <a:p>
            <a:pPr lvl="1"/>
            <a:r>
              <a:rPr lang="en-US" dirty="0" smtClean="0"/>
              <a:t>"hearing"  - wrong verb.  STAs receive. </a:t>
            </a:r>
          </a:p>
          <a:p>
            <a:pPr marL="342900" lvl="1" indent="-342900">
              <a:buChar char="•"/>
            </a:pPr>
            <a:r>
              <a:rPr lang="en-US" sz="2400" dirty="0" smtClean="0">
                <a:cs typeface="MS PGothic" pitchFamily="34" charset="-128"/>
              </a:rPr>
              <a:t>Suggested Remedy</a:t>
            </a:r>
          </a:p>
          <a:p>
            <a:pPr lvl="1"/>
            <a:r>
              <a:rPr lang="en-US" dirty="0" smtClean="0"/>
              <a:t>-&gt; "receiving“. Ditto throughout this subclause.</a:t>
            </a:r>
            <a:endParaRPr lang="en-US" b="0" dirty="0" smtClean="0"/>
          </a:p>
          <a:p>
            <a:r>
              <a:rPr lang="en-US" b="0" dirty="0" smtClean="0"/>
              <a:t>Accept in principle.</a:t>
            </a:r>
          </a:p>
          <a:p>
            <a:r>
              <a:rPr lang="en-US" b="0" dirty="0" smtClean="0"/>
              <a:t>Revised text</a:t>
            </a:r>
          </a:p>
          <a:p>
            <a:pPr lvl="1"/>
            <a:r>
              <a:rPr lang="en-US" dirty="0" smtClean="0"/>
              <a:t>Replace “hearing” with “receiving”.</a:t>
            </a:r>
            <a:endParaRPr lang="en-US" b="0" dirty="0" smtClean="0"/>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11</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42</a:t>
            </a:r>
            <a:endParaRPr lang="en-SG" dirty="0"/>
          </a:p>
        </p:txBody>
      </p:sp>
      <p:sp>
        <p:nvSpPr>
          <p:cNvPr id="3" name="Content Placeholder 2"/>
          <p:cNvSpPr>
            <a:spLocks noGrp="1"/>
          </p:cNvSpPr>
          <p:nvPr>
            <p:ph idx="1"/>
          </p:nvPr>
        </p:nvSpPr>
        <p:spPr/>
        <p:txBody>
          <a:bodyPr/>
          <a:lstStyle/>
          <a:p>
            <a:r>
              <a:rPr lang="en-US" b="0" dirty="0" smtClean="0"/>
              <a:t>CID 42</a:t>
            </a:r>
            <a:endParaRPr lang="en-SG" b="0" dirty="0" smtClean="0"/>
          </a:p>
          <a:p>
            <a:pPr lvl="1"/>
            <a:r>
              <a:rPr lang="en-US" dirty="0" smtClean="0"/>
              <a:t>" current frequency band " - there is no definition for this. </a:t>
            </a:r>
          </a:p>
          <a:p>
            <a:pPr marL="342900" lvl="1" indent="-342900">
              <a:buChar char="•"/>
            </a:pPr>
            <a:r>
              <a:rPr lang="en-US" sz="2400" dirty="0" smtClean="0">
                <a:cs typeface="MS PGothic" pitchFamily="34" charset="-128"/>
              </a:rPr>
              <a:t>Suggested Remedy</a:t>
            </a:r>
          </a:p>
          <a:p>
            <a:pPr lvl="1"/>
            <a:r>
              <a:rPr lang="en-US" dirty="0" smtClean="0"/>
              <a:t>-&gt; "channel in which the PCP/AP operates".</a:t>
            </a:r>
            <a:endParaRPr lang="en-US" b="0" dirty="0" smtClean="0"/>
          </a:p>
          <a:p>
            <a:r>
              <a:rPr lang="en-US" b="0" dirty="0" smtClean="0"/>
              <a:t>Accept in principle.</a:t>
            </a:r>
          </a:p>
          <a:p>
            <a:r>
              <a:rPr lang="en-US" b="0" dirty="0" smtClean="0"/>
              <a:t>Revised text</a:t>
            </a:r>
          </a:p>
          <a:p>
            <a:pPr lvl="1"/>
            <a:r>
              <a:rPr lang="en-US" dirty="0" smtClean="0"/>
              <a:t>An AP or PCP operating the BSS in a 1.08 GHz channel shall periodically transmit DMG beacon frames (8.3.4.1) in the 2.16 GHz channel that encompasses the 1.08 GHz channel in which the BSS is operating. </a:t>
            </a:r>
            <a:endParaRPr lang="en-US" b="0" dirty="0" smtClean="0"/>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12</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43</a:t>
            </a:r>
            <a:endParaRPr lang="en-SG" dirty="0"/>
          </a:p>
        </p:txBody>
      </p:sp>
      <p:sp>
        <p:nvSpPr>
          <p:cNvPr id="3" name="Content Placeholder 2"/>
          <p:cNvSpPr>
            <a:spLocks noGrp="1"/>
          </p:cNvSpPr>
          <p:nvPr>
            <p:ph idx="1"/>
          </p:nvPr>
        </p:nvSpPr>
        <p:spPr/>
        <p:txBody>
          <a:bodyPr/>
          <a:lstStyle/>
          <a:p>
            <a:r>
              <a:rPr lang="en-US" b="0" dirty="0" smtClean="0"/>
              <a:t>CID 43</a:t>
            </a:r>
            <a:endParaRPr lang="en-SG" b="0" dirty="0" smtClean="0"/>
          </a:p>
          <a:p>
            <a:pPr lvl="1"/>
            <a:r>
              <a:rPr lang="en-US" dirty="0" smtClean="0"/>
              <a:t>" TSF timer to record"  - timers don't record,  but that aside, the sentence makes no sense to me. </a:t>
            </a:r>
          </a:p>
          <a:p>
            <a:pPr marL="342900" lvl="1" indent="-342900">
              <a:buChar char="•"/>
            </a:pPr>
            <a:r>
              <a:rPr lang="en-US" sz="2400" dirty="0" smtClean="0">
                <a:cs typeface="MS PGothic" pitchFamily="34" charset="-128"/>
              </a:rPr>
              <a:t>Suggested Remedy</a:t>
            </a:r>
          </a:p>
          <a:p>
            <a:pPr lvl="1"/>
            <a:r>
              <a:rPr lang="en-US" dirty="0" smtClean="0"/>
              <a:t>Reword in English.</a:t>
            </a:r>
            <a:endParaRPr lang="en-US" b="0" dirty="0" smtClean="0"/>
          </a:p>
          <a:p>
            <a:r>
              <a:rPr lang="en-US" b="0" dirty="0" smtClean="0"/>
              <a:t>Accept in principle.</a:t>
            </a:r>
          </a:p>
          <a:p>
            <a:r>
              <a:rPr lang="en-US" b="0" dirty="0" smtClean="0"/>
              <a:t>Revised text</a:t>
            </a:r>
          </a:p>
          <a:p>
            <a:pPr lvl="1"/>
            <a:r>
              <a:rPr lang="en-US" dirty="0" smtClean="0"/>
              <a:t>“set a TSF timer to track its beacon interval in the 2.16 GHz channel.”</a:t>
            </a:r>
            <a:endParaRPr lang="en-US" b="0" dirty="0" smtClean="0"/>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13</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44</a:t>
            </a:r>
            <a:endParaRPr lang="en-SG" dirty="0"/>
          </a:p>
        </p:txBody>
      </p:sp>
      <p:sp>
        <p:nvSpPr>
          <p:cNvPr id="3" name="Content Placeholder 2"/>
          <p:cNvSpPr>
            <a:spLocks noGrp="1"/>
          </p:cNvSpPr>
          <p:nvPr>
            <p:ph idx="1"/>
          </p:nvPr>
        </p:nvSpPr>
        <p:spPr/>
        <p:txBody>
          <a:bodyPr/>
          <a:lstStyle/>
          <a:p>
            <a:r>
              <a:rPr lang="en-US" b="0" dirty="0" smtClean="0"/>
              <a:t>CID 44</a:t>
            </a:r>
            <a:endParaRPr lang="en-SG" b="0" dirty="0" smtClean="0"/>
          </a:p>
          <a:p>
            <a:pPr lvl="1"/>
            <a:r>
              <a:rPr lang="en-US" dirty="0" smtClean="0"/>
              <a:t>"must set another“. Must is another bad word,   disallowed by IEEE-SA except in certain contexts.</a:t>
            </a:r>
          </a:p>
          <a:p>
            <a:pPr marL="342900" lvl="1" indent="-342900">
              <a:buChar char="•"/>
            </a:pPr>
            <a:r>
              <a:rPr lang="en-US" sz="2400" dirty="0" smtClean="0">
                <a:cs typeface="MS PGothic" pitchFamily="34" charset="-128"/>
              </a:rPr>
              <a:t>Suggested Remedy</a:t>
            </a:r>
          </a:p>
          <a:p>
            <a:pPr lvl="1"/>
            <a:r>
              <a:rPr lang="en-US" dirty="0" smtClean="0"/>
              <a:t>Reword to avoid using this word.   Do so throughout,  except in the IEEE-SA boilerplate.</a:t>
            </a:r>
            <a:endParaRPr lang="en-US" b="0" dirty="0" smtClean="0"/>
          </a:p>
          <a:p>
            <a:r>
              <a:rPr lang="en-US" b="0" dirty="0" smtClean="0"/>
              <a:t>Accept in principle.</a:t>
            </a:r>
          </a:p>
          <a:p>
            <a:r>
              <a:rPr lang="en-US" b="0" dirty="0" smtClean="0"/>
              <a:t>Revised text</a:t>
            </a:r>
          </a:p>
          <a:p>
            <a:pPr lvl="1" algn="just"/>
            <a:r>
              <a:rPr lang="en-US" dirty="0" smtClean="0"/>
              <a:t>“The AP or PCP may also establish an independent beacon interval on its operating 1.08 GHz channel and set another TSF timer to track it.”</a:t>
            </a:r>
            <a:endParaRPr lang="en-US" b="0" dirty="0" smtClean="0"/>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14</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45</a:t>
            </a:r>
            <a:endParaRPr lang="en-SG" dirty="0"/>
          </a:p>
        </p:txBody>
      </p:sp>
      <p:sp>
        <p:nvSpPr>
          <p:cNvPr id="3" name="Content Placeholder 2"/>
          <p:cNvSpPr>
            <a:spLocks noGrp="1"/>
          </p:cNvSpPr>
          <p:nvPr>
            <p:ph idx="1"/>
          </p:nvPr>
        </p:nvSpPr>
        <p:spPr>
          <a:xfrm>
            <a:off x="685800" y="1981200"/>
            <a:ext cx="7772400" cy="4419600"/>
          </a:xfrm>
        </p:spPr>
        <p:txBody>
          <a:bodyPr/>
          <a:lstStyle/>
          <a:p>
            <a:r>
              <a:rPr lang="en-US" b="0" dirty="0" smtClean="0"/>
              <a:t>CID 45</a:t>
            </a:r>
            <a:endParaRPr lang="en-SG" b="0" dirty="0" smtClean="0"/>
          </a:p>
          <a:p>
            <a:pPr lvl="1"/>
            <a:r>
              <a:rPr lang="en-US" dirty="0" smtClean="0"/>
              <a:t>" in order to not moving"  - not English.</a:t>
            </a:r>
          </a:p>
          <a:p>
            <a:pPr marL="342900" lvl="1" indent="-342900">
              <a:buChar char="•"/>
            </a:pPr>
            <a:r>
              <a:rPr lang="en-US" sz="2400" dirty="0" smtClean="0">
                <a:cs typeface="MS PGothic" pitchFamily="34" charset="-128"/>
              </a:rPr>
              <a:t>Suggested Remedy</a:t>
            </a:r>
          </a:p>
          <a:p>
            <a:pPr lvl="1"/>
            <a:r>
              <a:rPr lang="en-US" dirty="0" smtClean="0"/>
              <a:t>reword.</a:t>
            </a:r>
            <a:endParaRPr lang="en-US" b="0" dirty="0" smtClean="0"/>
          </a:p>
          <a:p>
            <a:r>
              <a:rPr lang="en-US" b="0" dirty="0" smtClean="0"/>
              <a:t>Accept in principle.</a:t>
            </a:r>
          </a:p>
          <a:p>
            <a:r>
              <a:rPr lang="en-US" b="0" dirty="0" smtClean="0"/>
              <a:t>Revised text</a:t>
            </a:r>
          </a:p>
          <a:p>
            <a:pPr lvl="1" algn="just"/>
            <a:r>
              <a:rPr lang="en-US" dirty="0" smtClean="0"/>
              <a:t>Delete this expression in the revised text proposal.</a:t>
            </a:r>
          </a:p>
          <a:p>
            <a:pPr lvl="1" algn="just"/>
            <a:r>
              <a:rPr lang="en-US" dirty="0" smtClean="0"/>
              <a:t>“The NPs of the two BSSs operating in adjacent 1.08 GHz channels in a 2.16 GHz channel may be arranged consecutively without interspaces to reduce the number of times the two APs or PCPs need to switch between transmitting and receiving frames in the 2.16 GHz channel and the 1.08 GHz channels.”</a:t>
            </a:r>
            <a:endParaRPr lang="en-SG" dirty="0" smtClean="0"/>
          </a:p>
          <a:p>
            <a:pPr lvl="1" algn="just"/>
            <a:endParaRPr lang="en-US" b="0" dirty="0" smtClean="0"/>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15</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46</a:t>
            </a:r>
            <a:endParaRPr lang="en-SG" dirty="0"/>
          </a:p>
        </p:txBody>
      </p:sp>
      <p:sp>
        <p:nvSpPr>
          <p:cNvPr id="3" name="Content Placeholder 2"/>
          <p:cNvSpPr>
            <a:spLocks noGrp="1"/>
          </p:cNvSpPr>
          <p:nvPr>
            <p:ph idx="1"/>
          </p:nvPr>
        </p:nvSpPr>
        <p:spPr/>
        <p:txBody>
          <a:bodyPr/>
          <a:lstStyle/>
          <a:p>
            <a:r>
              <a:rPr lang="en-US" b="0" dirty="0" smtClean="0"/>
              <a:t>CID 46</a:t>
            </a:r>
            <a:endParaRPr lang="en-SG" b="0" dirty="0" smtClean="0"/>
          </a:p>
          <a:p>
            <a:pPr lvl="1"/>
            <a:r>
              <a:rPr lang="en-US" dirty="0" smtClean="0"/>
              <a:t>" Note that due to the hardware diversity, different devices may have the different lengths of GIs." "may" is used to grant permission.  "might" is used to express probability.</a:t>
            </a:r>
          </a:p>
          <a:p>
            <a:pPr marL="342900" lvl="1" indent="-342900">
              <a:buChar char="•"/>
            </a:pPr>
            <a:r>
              <a:rPr lang="en-US" sz="2400" dirty="0" smtClean="0">
                <a:cs typeface="MS PGothic" pitchFamily="34" charset="-128"/>
              </a:rPr>
              <a:t>Suggested Remedy</a:t>
            </a:r>
          </a:p>
          <a:p>
            <a:pPr lvl="1"/>
            <a:r>
              <a:rPr lang="en-US" dirty="0" smtClean="0"/>
              <a:t>Change "may" to "might".</a:t>
            </a:r>
            <a:endParaRPr lang="en-US" b="0" dirty="0" smtClean="0"/>
          </a:p>
          <a:p>
            <a:r>
              <a:rPr lang="en-US" b="0" dirty="0" smtClean="0"/>
              <a:t>Accept in principle.</a:t>
            </a:r>
          </a:p>
          <a:p>
            <a:r>
              <a:rPr lang="en-US" b="0" dirty="0" smtClean="0"/>
              <a:t>Revised text</a:t>
            </a:r>
          </a:p>
          <a:p>
            <a:pPr lvl="1" algn="just"/>
            <a:r>
              <a:rPr lang="en-US" dirty="0" smtClean="0"/>
              <a:t>“The determination of the length of the GI is implementation dependent.”</a:t>
            </a:r>
            <a:endParaRPr lang="en-US" b="0" dirty="0" smtClean="0"/>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16</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47</a:t>
            </a:r>
            <a:endParaRPr lang="en-SG" dirty="0"/>
          </a:p>
        </p:txBody>
      </p:sp>
      <p:sp>
        <p:nvSpPr>
          <p:cNvPr id="3" name="Content Placeholder 2"/>
          <p:cNvSpPr>
            <a:spLocks noGrp="1"/>
          </p:cNvSpPr>
          <p:nvPr>
            <p:ph idx="1"/>
          </p:nvPr>
        </p:nvSpPr>
        <p:spPr/>
        <p:txBody>
          <a:bodyPr/>
          <a:lstStyle/>
          <a:p>
            <a:r>
              <a:rPr lang="en-US" b="0" dirty="0" smtClean="0"/>
              <a:t>CID 47</a:t>
            </a:r>
            <a:endParaRPr lang="en-SG" b="0" dirty="0" smtClean="0"/>
          </a:p>
          <a:p>
            <a:pPr lvl="1"/>
            <a:r>
              <a:rPr lang="en-US" dirty="0" smtClean="0"/>
              <a:t>"The synchronization can be fulfilled by TSF"  - not English.</a:t>
            </a:r>
          </a:p>
          <a:p>
            <a:pPr marL="342900" lvl="1" indent="-342900">
              <a:buChar char="•"/>
            </a:pPr>
            <a:r>
              <a:rPr lang="en-US" sz="2400" dirty="0" smtClean="0">
                <a:cs typeface="MS PGothic" pitchFamily="34" charset="-128"/>
              </a:rPr>
              <a:t>Suggested Remedy</a:t>
            </a:r>
          </a:p>
          <a:p>
            <a:pPr lvl="1"/>
            <a:r>
              <a:rPr lang="en-US" dirty="0" smtClean="0"/>
              <a:t>Reword. Ditto at 27.07.</a:t>
            </a:r>
            <a:endParaRPr lang="en-US" b="0" dirty="0" smtClean="0"/>
          </a:p>
          <a:p>
            <a:r>
              <a:rPr lang="en-US" b="0" dirty="0" smtClean="0"/>
              <a:t>Accept in principle.</a:t>
            </a:r>
          </a:p>
          <a:p>
            <a:r>
              <a:rPr lang="en-US" b="0" dirty="0" smtClean="0"/>
              <a:t>Revised text</a:t>
            </a:r>
          </a:p>
          <a:p>
            <a:pPr lvl="1" algn="just"/>
            <a:r>
              <a:rPr lang="en-US" dirty="0" smtClean="0"/>
              <a:t>“The AP or PCP shall continue to scan for DMG beacon frames in NPs of the BSS operating in the adjacent 1.08 GHz channel to maintain synchronization by adjusting its TSF to match the Timestamp field (8.4.1.10) in the received DMG beacon frames.”</a:t>
            </a:r>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17</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49</a:t>
            </a:r>
            <a:endParaRPr lang="en-SG" dirty="0"/>
          </a:p>
        </p:txBody>
      </p:sp>
      <p:sp>
        <p:nvSpPr>
          <p:cNvPr id="3" name="Content Placeholder 2"/>
          <p:cNvSpPr>
            <a:spLocks noGrp="1"/>
          </p:cNvSpPr>
          <p:nvPr>
            <p:ph idx="1"/>
          </p:nvPr>
        </p:nvSpPr>
        <p:spPr/>
        <p:txBody>
          <a:bodyPr/>
          <a:lstStyle/>
          <a:p>
            <a:r>
              <a:rPr lang="en-US" b="0" dirty="0" smtClean="0"/>
              <a:t>CID 49</a:t>
            </a:r>
            <a:endParaRPr lang="en-SG" b="0" dirty="0" smtClean="0"/>
          </a:p>
          <a:p>
            <a:pPr lvl="1"/>
            <a:r>
              <a:rPr lang="en-US" dirty="0" smtClean="0"/>
              <a:t>" must abide the channel access mechanism " - not English.</a:t>
            </a:r>
          </a:p>
          <a:p>
            <a:pPr marL="342900" lvl="1" indent="-342900">
              <a:buChar char="•"/>
            </a:pPr>
            <a:r>
              <a:rPr lang="en-US" sz="2400" dirty="0" smtClean="0">
                <a:cs typeface="MS PGothic" pitchFamily="34" charset="-128"/>
              </a:rPr>
              <a:t>Suggested Remedy</a:t>
            </a:r>
          </a:p>
          <a:p>
            <a:pPr lvl="1"/>
            <a:r>
              <a:rPr lang="en-US" dirty="0" smtClean="0"/>
              <a:t>Reword. </a:t>
            </a:r>
            <a:endParaRPr lang="en-US" b="0" dirty="0" smtClean="0"/>
          </a:p>
          <a:p>
            <a:r>
              <a:rPr lang="en-US" b="0" dirty="0" smtClean="0"/>
              <a:t>Accept in principle.</a:t>
            </a:r>
          </a:p>
          <a:p>
            <a:r>
              <a:rPr lang="en-US" b="0" dirty="0" smtClean="0"/>
              <a:t>Revised text</a:t>
            </a:r>
          </a:p>
          <a:p>
            <a:pPr lvl="1" algn="just"/>
            <a:r>
              <a:rPr lang="en-US" dirty="0" smtClean="0"/>
              <a:t>“In the following medium time, the CDMG AP or PCP shall follow the rules in 9.33.6 to schedule the SPs or CBAPs for DMG non-AP or non-PCP STAs.”</a:t>
            </a:r>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18</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50</a:t>
            </a:r>
            <a:endParaRPr lang="en-SG" dirty="0"/>
          </a:p>
        </p:txBody>
      </p:sp>
      <p:sp>
        <p:nvSpPr>
          <p:cNvPr id="3" name="Content Placeholder 2"/>
          <p:cNvSpPr>
            <a:spLocks noGrp="1"/>
          </p:cNvSpPr>
          <p:nvPr>
            <p:ph idx="1"/>
          </p:nvPr>
        </p:nvSpPr>
        <p:spPr/>
        <p:txBody>
          <a:bodyPr/>
          <a:lstStyle/>
          <a:p>
            <a:r>
              <a:rPr lang="en-US" b="0" dirty="0" smtClean="0"/>
              <a:t>CID 50</a:t>
            </a:r>
            <a:endParaRPr lang="en-SG" b="0" dirty="0" smtClean="0"/>
          </a:p>
          <a:p>
            <a:pPr lvl="1"/>
            <a:r>
              <a:rPr lang="en-US" dirty="0" smtClean="0"/>
              <a:t>"After which, the PCP/AP confirms that the other one has ceased its services in the adjacent small band"  - how does this have any normative effect?</a:t>
            </a:r>
          </a:p>
          <a:p>
            <a:pPr marL="342900" lvl="1" indent="-342900">
              <a:buChar char="•"/>
            </a:pPr>
            <a:r>
              <a:rPr lang="en-US" sz="2400" dirty="0" smtClean="0">
                <a:cs typeface="MS PGothic" pitchFamily="34" charset="-128"/>
              </a:rPr>
              <a:t>Suggested Remedy</a:t>
            </a:r>
          </a:p>
          <a:p>
            <a:pPr lvl="1"/>
            <a:r>
              <a:rPr lang="en-US" dirty="0" smtClean="0"/>
              <a:t>Delete cited sentence. </a:t>
            </a:r>
            <a:endParaRPr lang="en-US" b="0" dirty="0" smtClean="0"/>
          </a:p>
          <a:p>
            <a:r>
              <a:rPr lang="en-US" b="0" dirty="0" smtClean="0"/>
              <a:t>Accept in principle.</a:t>
            </a:r>
          </a:p>
          <a:p>
            <a:r>
              <a:rPr lang="en-US" b="0" dirty="0" smtClean="0"/>
              <a:t>Revised text</a:t>
            </a:r>
          </a:p>
          <a:p>
            <a:pPr lvl="1" algn="just"/>
            <a:r>
              <a:rPr lang="en-US" dirty="0" smtClean="0"/>
              <a:t>Delete this sentence in the revised text proposal because it is not a normative statement.</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19</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SG" dirty="0"/>
          </a:p>
        </p:txBody>
      </p:sp>
      <p:sp>
        <p:nvSpPr>
          <p:cNvPr id="3" name="Content Placeholder 2"/>
          <p:cNvSpPr>
            <a:spLocks noGrp="1"/>
          </p:cNvSpPr>
          <p:nvPr>
            <p:ph idx="1"/>
          </p:nvPr>
        </p:nvSpPr>
        <p:spPr/>
        <p:txBody>
          <a:bodyPr/>
          <a:lstStyle/>
          <a:p>
            <a:r>
              <a:rPr lang="en-US" altLang="zh-CN" sz="2000" b="0" dirty="0" smtClean="0">
                <a:cs typeface="Tahoma" pitchFamily="34" charset="0"/>
              </a:rPr>
              <a:t>This presentation proposed the resolutions to Comment CID 26, 27, 37, 38, 40-47, 49-53, 67-71, 114, 115, 118 and 124 to </a:t>
            </a:r>
            <a:r>
              <a:rPr lang="en-US" altLang="zh-CN" sz="2000" b="0" dirty="0" err="1" smtClean="0">
                <a:cs typeface="Tahoma" pitchFamily="34" charset="0"/>
              </a:rPr>
              <a:t>Tgaj</a:t>
            </a:r>
            <a:r>
              <a:rPr lang="en-US" altLang="zh-CN" sz="2000" b="0" dirty="0" smtClean="0">
                <a:cs typeface="Tahoma" pitchFamily="34" charset="0"/>
              </a:rPr>
              <a:t> draft specifications D0.01 in CC12.</a:t>
            </a:r>
          </a:p>
          <a:p>
            <a:endParaRPr lang="en-US" altLang="zh-CN" sz="2000" b="0" dirty="0" smtClean="0">
              <a:cs typeface="Tahoma" pitchFamily="34" charset="0"/>
            </a:endParaRPr>
          </a:p>
          <a:p>
            <a:r>
              <a:rPr lang="en-US" altLang="zh-CN" sz="2000" b="0" dirty="0" smtClean="0">
                <a:cs typeface="Tahoma" pitchFamily="34" charset="0"/>
              </a:rPr>
              <a:t>Incorporate changes to text proposal amendments after discussions during the presentation of IEEE 802.11-14/0783r0.</a:t>
            </a: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51 (1/2)</a:t>
            </a:r>
            <a:endParaRPr lang="en-SG" dirty="0"/>
          </a:p>
        </p:txBody>
      </p:sp>
      <p:sp>
        <p:nvSpPr>
          <p:cNvPr id="3" name="Content Placeholder 2"/>
          <p:cNvSpPr>
            <a:spLocks noGrp="1"/>
          </p:cNvSpPr>
          <p:nvPr>
            <p:ph idx="1"/>
          </p:nvPr>
        </p:nvSpPr>
        <p:spPr/>
        <p:txBody>
          <a:bodyPr/>
          <a:lstStyle/>
          <a:p>
            <a:r>
              <a:rPr lang="en-US" b="0" dirty="0" smtClean="0"/>
              <a:t>CID 51</a:t>
            </a:r>
            <a:endParaRPr lang="en-SG" b="0" dirty="0" smtClean="0"/>
          </a:p>
          <a:p>
            <a:pPr lvl="1"/>
            <a:r>
              <a:rPr lang="en-US" dirty="0" smtClean="0"/>
              <a:t>"should also contain an Extended Schedule element to indicate the starting time and the length of the NP duration allocated for each PCP/AP within the large band, the length of BI duration after channel splitting, etc." You can't have a normative statement that includes "etc."</a:t>
            </a:r>
          </a:p>
          <a:p>
            <a:pPr marL="342900" lvl="1" indent="-342900">
              <a:buChar char="•"/>
            </a:pPr>
            <a:r>
              <a:rPr lang="en-US" sz="2400" dirty="0" smtClean="0">
                <a:cs typeface="MS PGothic" pitchFamily="34" charset="-128"/>
              </a:rPr>
              <a:t>Suggested Remedy</a:t>
            </a:r>
          </a:p>
          <a:p>
            <a:pPr lvl="1"/>
            <a:r>
              <a:rPr lang="en-US" dirty="0" smtClean="0"/>
              <a:t>Split into two statements,  or delete the "etc." </a:t>
            </a:r>
            <a:endParaRPr lang="en-US" b="0" dirty="0" smtClean="0"/>
          </a:p>
          <a:p>
            <a:r>
              <a:rPr lang="en-US" b="0" dirty="0" smtClean="0"/>
              <a:t>Accept in principle.</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20</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51 (2/2)</a:t>
            </a:r>
            <a:endParaRPr lang="en-SG" dirty="0"/>
          </a:p>
        </p:txBody>
      </p:sp>
      <p:sp>
        <p:nvSpPr>
          <p:cNvPr id="3" name="Content Placeholder 2"/>
          <p:cNvSpPr>
            <a:spLocks noGrp="1"/>
          </p:cNvSpPr>
          <p:nvPr>
            <p:ph idx="1"/>
          </p:nvPr>
        </p:nvSpPr>
        <p:spPr/>
        <p:txBody>
          <a:bodyPr/>
          <a:lstStyle/>
          <a:p>
            <a:r>
              <a:rPr lang="en-US" b="0" dirty="0" smtClean="0"/>
              <a:t>Revised text</a:t>
            </a:r>
          </a:p>
          <a:p>
            <a:pPr lvl="1" algn="just"/>
            <a:r>
              <a:rPr lang="en-US" dirty="0" smtClean="0"/>
              <a:t>“The AP or PCP shall also sends a Channel Splitting</a:t>
            </a:r>
            <a:r>
              <a:rPr lang="en-US" i="1" dirty="0" smtClean="0"/>
              <a:t> </a:t>
            </a:r>
            <a:r>
              <a:rPr lang="en-US" dirty="0" smtClean="0"/>
              <a:t>Response frame (8.5.20.26) or Extended Channel Splitting</a:t>
            </a:r>
            <a:r>
              <a:rPr lang="en-US" i="1" dirty="0" smtClean="0"/>
              <a:t> </a:t>
            </a:r>
            <a:r>
              <a:rPr lang="en-US" dirty="0" smtClean="0"/>
              <a:t>Response frame (8.5.8.28) containing a Dynamic Bandwidth Control element to announce the target 1.08 GHz channel number to which it switches, the starting time of the scanning AP’s or PCP’s beacon interval on 2.16 GHz channel, the schedule of NPs for both APs or PCPs, the length of its beacon interval on 2.16 GHz channel after channel splitting to the CDMG STA indicated in the Source AID field in the received Channel Splitting Request frame or  Extended Channel Splitting Request frame.”</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21</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53</a:t>
            </a:r>
            <a:endParaRPr lang="en-SG" dirty="0"/>
          </a:p>
        </p:txBody>
      </p:sp>
      <p:sp>
        <p:nvSpPr>
          <p:cNvPr id="3" name="Content Placeholder 2"/>
          <p:cNvSpPr>
            <a:spLocks noGrp="1"/>
          </p:cNvSpPr>
          <p:nvPr>
            <p:ph idx="1"/>
          </p:nvPr>
        </p:nvSpPr>
        <p:spPr>
          <a:xfrm>
            <a:off x="685800" y="1981200"/>
            <a:ext cx="7772400" cy="4419600"/>
          </a:xfrm>
        </p:spPr>
        <p:txBody>
          <a:bodyPr/>
          <a:lstStyle/>
          <a:p>
            <a:r>
              <a:rPr lang="en-US" b="0" dirty="0" smtClean="0"/>
              <a:t>CID 53</a:t>
            </a:r>
            <a:endParaRPr lang="en-SG" b="0" dirty="0" smtClean="0"/>
          </a:p>
          <a:p>
            <a:pPr lvl="1"/>
            <a:r>
              <a:rPr lang="en-US" dirty="0" smtClean="0"/>
              <a:t>" must abide two" - not English</a:t>
            </a:r>
          </a:p>
          <a:p>
            <a:pPr marL="342900" lvl="1" indent="-342900">
              <a:buChar char="•"/>
            </a:pPr>
            <a:r>
              <a:rPr lang="en-US" sz="2400" dirty="0" smtClean="0">
                <a:cs typeface="MS PGothic" pitchFamily="34" charset="-128"/>
              </a:rPr>
              <a:t>Suggested Remedy</a:t>
            </a:r>
          </a:p>
          <a:p>
            <a:pPr lvl="1"/>
            <a:r>
              <a:rPr lang="en-US" dirty="0" smtClean="0"/>
              <a:t>reword. </a:t>
            </a:r>
            <a:endParaRPr lang="en-US" b="0" dirty="0" smtClean="0"/>
          </a:p>
          <a:p>
            <a:r>
              <a:rPr lang="en-US" b="0" dirty="0" smtClean="0"/>
              <a:t>Accept in principle.</a:t>
            </a:r>
          </a:p>
          <a:p>
            <a:r>
              <a:rPr lang="en-US" b="0" dirty="0" smtClean="0"/>
              <a:t>Revised text</a:t>
            </a:r>
          </a:p>
          <a:p>
            <a:pPr lvl="1" algn="just"/>
            <a:r>
              <a:rPr lang="en-US" dirty="0" smtClean="0"/>
              <a:t>Delete this sentence in the revised text proposal.</a:t>
            </a:r>
          </a:p>
          <a:p>
            <a:pPr lvl="1" algn="just"/>
            <a:r>
              <a:rPr lang="en-US" dirty="0" smtClean="0"/>
              <a:t>“the CDMG AP or PCP shall only schedule SPs or CBAPs with DMG non-AP or non-PCP STAs as the source or destination STAs in time periods which has been reported as available by the other CDMG AP or PCP through the Extended Schedule element in its DMG beacon frames.”</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22</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67</a:t>
            </a:r>
            <a:endParaRPr lang="en-SG" dirty="0"/>
          </a:p>
        </p:txBody>
      </p:sp>
      <p:sp>
        <p:nvSpPr>
          <p:cNvPr id="3" name="Content Placeholder 2"/>
          <p:cNvSpPr>
            <a:spLocks noGrp="1"/>
          </p:cNvSpPr>
          <p:nvPr>
            <p:ph idx="1"/>
          </p:nvPr>
        </p:nvSpPr>
        <p:spPr/>
        <p:txBody>
          <a:bodyPr/>
          <a:lstStyle/>
          <a:p>
            <a:r>
              <a:rPr lang="en-US" b="0" dirty="0" smtClean="0"/>
              <a:t>CID 67</a:t>
            </a:r>
            <a:endParaRPr lang="en-SG" b="0" dirty="0" smtClean="0"/>
          </a:p>
          <a:p>
            <a:pPr lvl="1"/>
            <a:r>
              <a:rPr lang="en-US" dirty="0" smtClean="0"/>
              <a:t>DBC mechanism is proposed only for CDMG</a:t>
            </a:r>
          </a:p>
          <a:p>
            <a:pPr marL="342900" lvl="1" indent="-342900">
              <a:buChar char="•"/>
            </a:pPr>
            <a:r>
              <a:rPr lang="en-US" sz="2400" dirty="0" smtClean="0">
                <a:cs typeface="MS PGothic" pitchFamily="34" charset="-128"/>
              </a:rPr>
              <a:t>Suggested Remedy</a:t>
            </a:r>
          </a:p>
          <a:p>
            <a:pPr lvl="1"/>
            <a:r>
              <a:rPr lang="en-US" dirty="0" smtClean="0"/>
              <a:t>change the title to "Dynamic Bandwidth Control Mechanism for CDMG". </a:t>
            </a:r>
            <a:endParaRPr lang="en-US" b="0" dirty="0" smtClean="0"/>
          </a:p>
          <a:p>
            <a:r>
              <a:rPr lang="en-US" b="0" dirty="0" smtClean="0"/>
              <a:t>Accept in principle.</a:t>
            </a:r>
          </a:p>
          <a:p>
            <a:r>
              <a:rPr lang="en-US" b="0" dirty="0" smtClean="0"/>
              <a:t>Revised text</a:t>
            </a:r>
          </a:p>
          <a:p>
            <a:pPr lvl="1" algn="just"/>
            <a:r>
              <a:rPr lang="en-US" dirty="0" smtClean="0"/>
              <a:t>“9.40 Dynamic bandwidth control mechanism for CDMG”</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23</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68, 118 (1/2)</a:t>
            </a:r>
            <a:endParaRPr lang="en-SG" dirty="0"/>
          </a:p>
        </p:txBody>
      </p:sp>
      <p:sp>
        <p:nvSpPr>
          <p:cNvPr id="3" name="Content Placeholder 2"/>
          <p:cNvSpPr>
            <a:spLocks noGrp="1"/>
          </p:cNvSpPr>
          <p:nvPr>
            <p:ph idx="1"/>
          </p:nvPr>
        </p:nvSpPr>
        <p:spPr>
          <a:xfrm>
            <a:off x="685800" y="1981200"/>
            <a:ext cx="8001000" cy="4114800"/>
          </a:xfrm>
        </p:spPr>
        <p:txBody>
          <a:bodyPr/>
          <a:lstStyle/>
          <a:p>
            <a:r>
              <a:rPr lang="en-US" b="0" dirty="0" smtClean="0"/>
              <a:t>CID 68</a:t>
            </a:r>
            <a:endParaRPr lang="en-SG" b="0" dirty="0" smtClean="0"/>
          </a:p>
          <a:p>
            <a:pPr lvl="1"/>
            <a:r>
              <a:rPr lang="en-US" dirty="0" smtClean="0"/>
              <a:t>PBSS is a kind of BSS, it is better not to use "BSS/PBSS“</a:t>
            </a:r>
          </a:p>
          <a:p>
            <a:r>
              <a:rPr lang="en-US" b="0" dirty="0" smtClean="0"/>
              <a:t>CID 118</a:t>
            </a:r>
            <a:endParaRPr lang="en-SG" b="0" dirty="0" smtClean="0"/>
          </a:p>
          <a:p>
            <a:pPr lvl="1" algn="just"/>
            <a:r>
              <a:rPr lang="en-US" dirty="0" smtClean="0"/>
              <a:t>In many places in the doc, it is used "BSS or PBSS", "BSS/PBSS", etc. This notation is confusing, since a PBSS is also a BSS.</a:t>
            </a:r>
          </a:p>
          <a:p>
            <a:pPr marL="342900" lvl="1" indent="-342900">
              <a:buChar char="•"/>
            </a:pPr>
            <a:r>
              <a:rPr lang="en-US" sz="2400" dirty="0" smtClean="0">
                <a:cs typeface="MS PGothic" pitchFamily="34" charset="-128"/>
              </a:rPr>
              <a:t>Suggested Remedy</a:t>
            </a:r>
          </a:p>
          <a:p>
            <a:pPr lvl="1"/>
            <a:r>
              <a:rPr lang="en-US" dirty="0" smtClean="0"/>
              <a:t>For CID 68: change  all the "BSS/PBSS" to "BSS" or" infrastructure BSS/PBSS". And apply the comments all over the spec. </a:t>
            </a:r>
          </a:p>
          <a:p>
            <a:pPr lvl="1"/>
            <a:r>
              <a:rPr lang="en-US" dirty="0" smtClean="0"/>
              <a:t>For CID 118: Please either use BSS if it includes all types of BSS, or PBSS (if it excludes infrastructure and IBSS). </a:t>
            </a:r>
            <a:endParaRPr lang="en-US" b="0" dirty="0" smtClean="0"/>
          </a:p>
          <a:p>
            <a:r>
              <a:rPr lang="en-US" b="0" dirty="0" smtClean="0"/>
              <a:t>Accept in principle.</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24</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68, 118 (2/2)</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Revised text</a:t>
            </a:r>
          </a:p>
          <a:p>
            <a:pPr lvl="1" algn="just"/>
            <a:r>
              <a:rPr lang="en-US" dirty="0" smtClean="0"/>
              <a:t>Replace “BSS/PBSS” with “PBSS/infrastructural BSS” in the revised text proposal. </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25</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69</a:t>
            </a:r>
            <a:endParaRPr lang="en-SG" dirty="0"/>
          </a:p>
        </p:txBody>
      </p:sp>
      <p:sp>
        <p:nvSpPr>
          <p:cNvPr id="3" name="Content Placeholder 2"/>
          <p:cNvSpPr>
            <a:spLocks noGrp="1"/>
          </p:cNvSpPr>
          <p:nvPr>
            <p:ph idx="1"/>
          </p:nvPr>
        </p:nvSpPr>
        <p:spPr/>
        <p:txBody>
          <a:bodyPr/>
          <a:lstStyle/>
          <a:p>
            <a:r>
              <a:rPr lang="en-US" b="0" dirty="0" smtClean="0"/>
              <a:t>CID 69</a:t>
            </a:r>
            <a:endParaRPr lang="en-SG" b="0" dirty="0" smtClean="0"/>
          </a:p>
          <a:p>
            <a:pPr lvl="1"/>
            <a:r>
              <a:rPr lang="en-US" dirty="0" smtClean="0"/>
              <a:t>can't find "option 1, 2, 3, 4" but "a, b ,c, d".</a:t>
            </a:r>
          </a:p>
          <a:p>
            <a:pPr marL="342900" lvl="1" indent="-342900">
              <a:buChar char="•"/>
            </a:pPr>
            <a:r>
              <a:rPr lang="en-US" sz="2400" dirty="0" smtClean="0">
                <a:cs typeface="MS PGothic" pitchFamily="34" charset="-128"/>
              </a:rPr>
              <a:t>Suggested Remedy</a:t>
            </a:r>
          </a:p>
          <a:p>
            <a:pPr lvl="1"/>
            <a:r>
              <a:rPr lang="en-US" dirty="0" smtClean="0"/>
              <a:t>change "option 1,2,3,4" to "option a, b, c, d". </a:t>
            </a:r>
            <a:endParaRPr lang="en-US" b="0" dirty="0" smtClean="0"/>
          </a:p>
          <a:p>
            <a:r>
              <a:rPr lang="en-US" b="0" dirty="0" smtClean="0"/>
              <a:t>Accept in principle.</a:t>
            </a:r>
          </a:p>
          <a:p>
            <a:r>
              <a:rPr lang="en-US" b="0" dirty="0" smtClean="0"/>
              <a:t>Revised text</a:t>
            </a:r>
          </a:p>
          <a:p>
            <a:pPr lvl="1" algn="just"/>
            <a:r>
              <a:rPr lang="en-US" dirty="0" smtClean="0"/>
              <a:t>Delete these expressions in the revised text proposal because we have restructured this section and will not to use these notations. </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26</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71</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CID 71</a:t>
            </a:r>
            <a:endParaRPr lang="en-SG" b="0" dirty="0" smtClean="0"/>
          </a:p>
          <a:p>
            <a:pPr lvl="1" algn="just"/>
            <a:r>
              <a:rPr lang="en-US" dirty="0" smtClean="0"/>
              <a:t>The PCP/AP1 can reject the PCP/AP2's request for any reason, which is out of the scope of this spec. On the other side, is there any principle that the PCP/AP1 should follow to accept the request?</a:t>
            </a:r>
          </a:p>
          <a:p>
            <a:pPr marL="342900" lvl="1" indent="-342900">
              <a:buChar char="•"/>
            </a:pPr>
            <a:r>
              <a:rPr lang="en-US" sz="2400" dirty="0" smtClean="0">
                <a:cs typeface="MS PGothic" pitchFamily="34" charset="-128"/>
              </a:rPr>
              <a:t>Suggested Remedy</a:t>
            </a:r>
          </a:p>
          <a:p>
            <a:pPr lvl="1"/>
            <a:r>
              <a:rPr lang="en-US" dirty="0" smtClean="0"/>
              <a:t>please clarify. </a:t>
            </a:r>
            <a:endParaRPr lang="en-US" b="0" dirty="0" smtClean="0"/>
          </a:p>
          <a:p>
            <a:r>
              <a:rPr lang="en-US" b="0" dirty="0" smtClean="0"/>
              <a:t>Accept in principle.</a:t>
            </a:r>
          </a:p>
          <a:p>
            <a:r>
              <a:rPr lang="en-US" b="0" dirty="0" smtClean="0"/>
              <a:t>Revised text</a:t>
            </a:r>
          </a:p>
          <a:p>
            <a:pPr lvl="1" algn="just"/>
            <a:r>
              <a:rPr lang="en-US" dirty="0" smtClean="0"/>
              <a:t>We agree that the decision that the PCP/AP rejects the channel splitting request is implementation dependent. In the revised text proposal, we will not mention any reason for rejection.</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27</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114</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CID 114</a:t>
            </a:r>
            <a:endParaRPr lang="en-SG" b="0" dirty="0" smtClean="0"/>
          </a:p>
          <a:p>
            <a:pPr lvl="1" algn="just"/>
            <a:r>
              <a:rPr lang="en-US" dirty="0" smtClean="0"/>
              <a:t>The CDMG Channel Bandwidth field only uses 1 bit?</a:t>
            </a:r>
          </a:p>
          <a:p>
            <a:pPr marL="342900" lvl="1" indent="-342900">
              <a:buChar char="•"/>
            </a:pPr>
            <a:r>
              <a:rPr lang="en-US" sz="2400" dirty="0" smtClean="0">
                <a:cs typeface="MS PGothic" pitchFamily="34" charset="-128"/>
              </a:rPr>
              <a:t>Suggested Remedy</a:t>
            </a:r>
          </a:p>
          <a:p>
            <a:pPr lvl="1"/>
            <a:r>
              <a:rPr lang="en-US" dirty="0" smtClean="0"/>
              <a:t>Make this field of 1 bit size, not 2. Better yet, define a new IE dedicated to 11aj behavior. See later comment. </a:t>
            </a:r>
            <a:endParaRPr lang="en-US" b="0" dirty="0" smtClean="0"/>
          </a:p>
          <a:p>
            <a:r>
              <a:rPr lang="en-US" b="0" dirty="0" smtClean="0"/>
              <a:t>Accept in principle.</a:t>
            </a:r>
          </a:p>
          <a:p>
            <a:r>
              <a:rPr lang="en-US" b="0" dirty="0" smtClean="0"/>
              <a:t>Revised text</a:t>
            </a:r>
          </a:p>
          <a:p>
            <a:pPr lvl="1" algn="just"/>
            <a:r>
              <a:rPr lang="en-US" dirty="0" smtClean="0"/>
              <a:t>We will define a new element called Dynamic Bandwidth Control element in the revised text proposal.</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28</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115 (1/2)</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CID 115</a:t>
            </a:r>
            <a:endParaRPr lang="en-SG" b="0" dirty="0" smtClean="0"/>
          </a:p>
          <a:p>
            <a:pPr lvl="1" algn="just"/>
            <a:r>
              <a:rPr lang="en-US" dirty="0" smtClean="0"/>
              <a:t>Why is the CDMG Channel Bandwidth field needed? A STA that receives the DMG Beacon will automatically know the BW of the channel in which it received the DMG Beacon. Is it to indicate the BW after splitting? If so, this field is still incomplete, therefore unnecessary, since there is no signaling of the center frequency?</a:t>
            </a:r>
          </a:p>
          <a:p>
            <a:pPr marL="342900" lvl="1" indent="-342900">
              <a:buChar char="•"/>
            </a:pPr>
            <a:r>
              <a:rPr lang="en-US" sz="2400" dirty="0" smtClean="0">
                <a:cs typeface="MS PGothic" pitchFamily="34" charset="-128"/>
              </a:rPr>
              <a:t>Suggested Remedy</a:t>
            </a:r>
          </a:p>
          <a:p>
            <a:pPr lvl="1"/>
            <a:r>
              <a:rPr lang="en-US" dirty="0" smtClean="0"/>
              <a:t>Need to address the need of this field. It might be better to define a new IE specifically for 11aj. As part of that, a potentially better solution would be to use Channel Number instead of explicitly using </a:t>
            </a:r>
            <a:r>
              <a:rPr lang="en-US" dirty="0" err="1" smtClean="0"/>
              <a:t>BW+Center</a:t>
            </a:r>
            <a:r>
              <a:rPr lang="en-US" dirty="0" smtClean="0"/>
              <a:t> Frequency. </a:t>
            </a:r>
            <a:endParaRPr lang="en-US" b="0" dirty="0" smtClean="0"/>
          </a:p>
          <a:p>
            <a:r>
              <a:rPr lang="en-US" b="0" dirty="0" smtClean="0"/>
              <a:t>Accept in principle.</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29</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26 (1/2)</a:t>
            </a:r>
            <a:endParaRPr lang="en-SG" dirty="0"/>
          </a:p>
        </p:txBody>
      </p:sp>
      <p:sp>
        <p:nvSpPr>
          <p:cNvPr id="3" name="Content Placeholder 2"/>
          <p:cNvSpPr>
            <a:spLocks noGrp="1"/>
          </p:cNvSpPr>
          <p:nvPr>
            <p:ph idx="1"/>
          </p:nvPr>
        </p:nvSpPr>
        <p:spPr/>
        <p:txBody>
          <a:bodyPr/>
          <a:lstStyle/>
          <a:p>
            <a:r>
              <a:rPr lang="en-US" b="0" dirty="0" smtClean="0"/>
              <a:t>CID 26</a:t>
            </a:r>
            <a:endParaRPr lang="en-SG" b="0" dirty="0" smtClean="0"/>
          </a:p>
          <a:p>
            <a:pPr lvl="1"/>
            <a:r>
              <a:rPr lang="en-US" dirty="0" smtClean="0"/>
              <a:t>"At the end of NP, the PCP/AP will switch from the large band to the intended small band." STAs don't have intentions.  "Intend" is a bad word.</a:t>
            </a:r>
          </a:p>
          <a:p>
            <a:r>
              <a:rPr lang="en-US" b="0" dirty="0" smtClean="0"/>
              <a:t>Suggested Remedy</a:t>
            </a:r>
          </a:p>
          <a:p>
            <a:pPr lvl="1"/>
            <a:r>
              <a:rPr lang="en-US" dirty="0" smtClean="0"/>
              <a:t>Reword in terms of specified state or signaling.</a:t>
            </a:r>
            <a:br>
              <a:rPr lang="en-US" dirty="0" smtClean="0"/>
            </a:br>
            <a:r>
              <a:rPr lang="en-US" dirty="0" smtClean="0"/>
              <a:t>For example: "At the end of NP, the PCP/AP will switch from the large band to the small band indicated by the xyz field in the </a:t>
            </a:r>
            <a:r>
              <a:rPr lang="en-US" dirty="0" err="1" smtClean="0"/>
              <a:t>abc</a:t>
            </a:r>
            <a:r>
              <a:rPr lang="en-US" dirty="0" smtClean="0"/>
              <a:t> frame.” Review all 14 instances of "intend" and reword to relate to specified states or signaling. </a:t>
            </a:r>
            <a:endParaRPr lang="en-US" b="0" dirty="0" smtClean="0"/>
          </a:p>
          <a:p>
            <a:r>
              <a:rPr lang="en-US" b="0" dirty="0" smtClean="0"/>
              <a:t>Accept in principle.</a:t>
            </a:r>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115 (2/2)</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Revised text</a:t>
            </a:r>
          </a:p>
          <a:p>
            <a:pPr lvl="1" algn="just"/>
            <a:r>
              <a:rPr lang="en-US" dirty="0" smtClean="0"/>
              <a:t>We define a Channel Operating subfield of Dynamic Bandwidth Control element contained in the DMG Beacon frame in the revised text proposal.</a:t>
            </a:r>
          </a:p>
          <a:p>
            <a:pPr lvl="1" algn="just"/>
            <a:r>
              <a:rPr lang="en-US" dirty="0" smtClean="0"/>
              <a:t>The CDMG PCP/AP uses this field to notify the non-PCP/non-AP STAs the target 1.08 GHz channel on which it operates.</a:t>
            </a:r>
          </a:p>
          <a:p>
            <a:pPr lvl="1" algn="just"/>
            <a:endParaRPr lang="en-US"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30</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Text</a:t>
            </a:r>
            <a:endParaRPr lang="en-SG" dirty="0"/>
          </a:p>
        </p:txBody>
      </p:sp>
      <p:sp>
        <p:nvSpPr>
          <p:cNvPr id="3" name="Content Placeholder 2"/>
          <p:cNvSpPr>
            <a:spLocks noGrp="1"/>
          </p:cNvSpPr>
          <p:nvPr>
            <p:ph idx="1"/>
          </p:nvPr>
        </p:nvSpPr>
        <p:spPr/>
        <p:txBody>
          <a:bodyPr/>
          <a:lstStyle/>
          <a:p>
            <a:r>
              <a:rPr lang="en-US" b="0" dirty="0" smtClean="0"/>
              <a:t>The complete revised text proposal to resolve </a:t>
            </a:r>
            <a:r>
              <a:rPr lang="en-US" altLang="zh-CN" b="0" dirty="0" smtClean="0">
                <a:cs typeface="Tahoma" pitchFamily="34" charset="0"/>
              </a:rPr>
              <a:t>CID 26, 27, 37, 38, 40-47, 49-53, 67-71, 114, 115, 118 and 124</a:t>
            </a:r>
            <a:r>
              <a:rPr lang="en-US" b="0" dirty="0" smtClean="0"/>
              <a:t> is provided in IEEE 802.11-14-</a:t>
            </a:r>
            <a:r>
              <a:rPr lang="en-US" altLang="zh-CN" b="0" dirty="0" smtClean="0">
                <a:cs typeface="Tahoma" pitchFamily="34" charset="0"/>
              </a:rPr>
              <a:t>0783r0</a:t>
            </a:r>
            <a:r>
              <a:rPr lang="en-US" b="0" dirty="0" smtClean="0"/>
              <a:t>.</a:t>
            </a:r>
          </a:p>
          <a:p>
            <a:endParaRPr lang="en-US" b="0" dirty="0" smtClean="0"/>
          </a:p>
          <a:p>
            <a:r>
              <a:rPr lang="en-US" b="0" dirty="0" smtClean="0"/>
              <a:t>Suggest to remove the changes in D0.01 and revised the text proposal according to IEEE 802.11-14-0783r0.</a:t>
            </a:r>
          </a:p>
          <a:p>
            <a:pPr>
              <a:buNone/>
            </a:pP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31</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32</a:t>
            </a:fld>
            <a:endParaRPr lang="en-US"/>
          </a:p>
        </p:txBody>
      </p:sp>
      <p:sp>
        <p:nvSpPr>
          <p:cNvPr id="4" name="Date Placeholder 3"/>
          <p:cNvSpPr>
            <a:spLocks noGrp="1"/>
          </p:cNvSpPr>
          <p:nvPr>
            <p:ph type="dt" sz="half" idx="12"/>
          </p:nvPr>
        </p:nvSpPr>
        <p:spPr/>
        <p:txBody>
          <a:bodyPr/>
          <a:lstStyle/>
          <a:p>
            <a:pPr>
              <a:defRPr/>
            </a:pPr>
            <a:r>
              <a:rPr lang="en-US" altLang="zh-CN" smtClean="0"/>
              <a:t>July 2014</a:t>
            </a:r>
            <a:endParaRPr lang="en-US" dirty="0"/>
          </a:p>
        </p:txBody>
      </p:sp>
      <p:sp>
        <p:nvSpPr>
          <p:cNvPr id="5" name="Rectangle 4"/>
          <p:cNvSpPr/>
          <p:nvPr/>
        </p:nvSpPr>
        <p:spPr>
          <a:xfrm>
            <a:off x="2366945" y="2967335"/>
            <a:ext cx="4410118" cy="923330"/>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pPr algn="ctr">
              <a:defRPr/>
            </a:pPr>
            <a:r>
              <a:rPr lang="en-US"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26 (2/2)</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Revised text</a:t>
            </a:r>
          </a:p>
          <a:p>
            <a:pPr lvl="1" algn="just"/>
            <a:r>
              <a:rPr lang="en-US" smtClean="0"/>
              <a:t>“At </a:t>
            </a:r>
            <a:r>
              <a:rPr lang="en-US" smtClean="0"/>
              <a:t>the </a:t>
            </a:r>
            <a:r>
              <a:rPr lang="en-US" dirty="0" smtClean="0"/>
              <a:t>end of the GI (or the NP if the GI is not present), the AP or PCP shall be ready to transmit or receive frames in the 1.08 GHz operating channel indicated by the Channel Operating subfield in the Dynamic Bandwidth Control element. </a:t>
            </a:r>
            <a:r>
              <a:rPr lang="en-US" dirty="0" smtClean="0"/>
              <a:t>”</a:t>
            </a:r>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27, 52 (1/2)</a:t>
            </a:r>
            <a:endParaRPr lang="en-SG" dirty="0"/>
          </a:p>
        </p:txBody>
      </p:sp>
      <p:sp>
        <p:nvSpPr>
          <p:cNvPr id="3" name="Content Placeholder 2"/>
          <p:cNvSpPr>
            <a:spLocks noGrp="1"/>
          </p:cNvSpPr>
          <p:nvPr>
            <p:ph idx="1"/>
          </p:nvPr>
        </p:nvSpPr>
        <p:spPr/>
        <p:txBody>
          <a:bodyPr/>
          <a:lstStyle/>
          <a:p>
            <a:r>
              <a:rPr lang="en-US" b="0" dirty="0" smtClean="0"/>
              <a:t>CID 27</a:t>
            </a:r>
            <a:endParaRPr lang="en-SG" b="0" dirty="0" smtClean="0"/>
          </a:p>
          <a:p>
            <a:pPr lvl="1"/>
            <a:r>
              <a:rPr lang="en-US" dirty="0" smtClean="0"/>
              <a:t>"Non-PCP/non-AP STAs that want to join". STAs don't have wants. </a:t>
            </a:r>
          </a:p>
          <a:p>
            <a:r>
              <a:rPr lang="en-US" b="0" dirty="0" smtClean="0"/>
              <a:t>CID 52</a:t>
            </a:r>
            <a:endParaRPr lang="en-SG" b="0" dirty="0" smtClean="0"/>
          </a:p>
          <a:p>
            <a:pPr lvl="1"/>
            <a:r>
              <a:rPr lang="en-US" dirty="0" smtClean="0"/>
              <a:t>"and then follows the standard procedures"  -- but this document will become part of the standard procedures!</a:t>
            </a:r>
          </a:p>
          <a:p>
            <a:pPr marL="342900" lvl="1" indent="-342900">
              <a:buChar char="•"/>
            </a:pPr>
            <a:r>
              <a:rPr lang="en-US" sz="2400" dirty="0" smtClean="0">
                <a:cs typeface="MS PGothic" pitchFamily="34" charset="-128"/>
              </a:rPr>
              <a:t>Suggested Remedy</a:t>
            </a:r>
          </a:p>
          <a:p>
            <a:pPr lvl="1"/>
            <a:r>
              <a:rPr lang="en-US" dirty="0" smtClean="0"/>
              <a:t>For CID 27: Express in non-anthropomorphic terms. e.g.  "In order to do &lt;x&gt; a STA shall ...". </a:t>
            </a:r>
          </a:p>
          <a:p>
            <a:pPr lvl="1"/>
            <a:r>
              <a:rPr lang="en-US" dirty="0" smtClean="0"/>
              <a:t>For CID 52: Cite specific procedures or delete. </a:t>
            </a:r>
            <a:endParaRPr lang="en-US" b="0" dirty="0" smtClean="0"/>
          </a:p>
          <a:p>
            <a:r>
              <a:rPr lang="en-US" b="0" dirty="0" smtClean="0"/>
              <a:t>Accept in principle.</a:t>
            </a:r>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27, 52 (2/2)</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Revised text</a:t>
            </a:r>
          </a:p>
          <a:p>
            <a:pPr lvl="1" algn="just"/>
            <a:r>
              <a:rPr lang="en-US" dirty="0" smtClean="0"/>
              <a:t>“If a non-AP or non-PCP CDMG STA receives a DMG beacon frame from the CDMG AP or PCP with the BSSID equal to the BSSID of the BSS of which the STA is a member and with the DBC Option subfield of Dynamic Bandwidth Control element equal to 1, the STA shall switch to the 1.08 GHz operating channel indicated by the Channel Operating subfield in the received Dynamic Bandwidth Control element to receive the DMG beacon frame transmitted in the 1.08 GHz channel and follow the beamforming rules in 9.35 and the channel access rules in 9.33 within the 1.08 GHz channel. ”</a:t>
            </a:r>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37</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CID 37</a:t>
            </a:r>
            <a:endParaRPr lang="en-SG" b="0" dirty="0" smtClean="0"/>
          </a:p>
          <a:p>
            <a:pPr lvl="1"/>
            <a:r>
              <a:rPr lang="en-US" dirty="0" smtClean="0"/>
              <a:t>" fulfill individual logic channels" Eh?   Clear as mud.. </a:t>
            </a:r>
          </a:p>
          <a:p>
            <a:pPr marL="342900" lvl="1" indent="-342900">
              <a:buChar char="•"/>
            </a:pPr>
            <a:r>
              <a:rPr lang="en-US" sz="2400" dirty="0" smtClean="0">
                <a:cs typeface="MS PGothic" pitchFamily="34" charset="-128"/>
              </a:rPr>
              <a:t>Suggested Remedy</a:t>
            </a:r>
          </a:p>
          <a:p>
            <a:pPr lvl="1"/>
            <a:r>
              <a:rPr lang="en-US" dirty="0" smtClean="0"/>
              <a:t>Reword to intelligible English. </a:t>
            </a:r>
            <a:endParaRPr lang="en-US" b="0" dirty="0" smtClean="0"/>
          </a:p>
          <a:p>
            <a:r>
              <a:rPr lang="en-US" b="0" dirty="0" smtClean="0"/>
              <a:t>Accept in principle.</a:t>
            </a:r>
          </a:p>
          <a:p>
            <a:r>
              <a:rPr lang="en-US" b="0" dirty="0" smtClean="0"/>
              <a:t>Revised text</a:t>
            </a:r>
          </a:p>
          <a:p>
            <a:pPr lvl="1"/>
            <a:r>
              <a:rPr lang="en-US" dirty="0" smtClean="0"/>
              <a:t>Delete this sentence in the revised text proposal.</a:t>
            </a:r>
          </a:p>
          <a:p>
            <a:pPr lvl="1"/>
            <a:r>
              <a:rPr lang="en-US" dirty="0" smtClean="0"/>
              <a:t>“A CDMG PBSS/infrastructure BSS shall use the following dynamic bandwidth control (DBC) mechanism when operating in the country which requires the support of variable bandwidth channels operation to mitigate interference between other CDMG and DMG BSSs.”</a:t>
            </a:r>
            <a:endParaRPr lang="en-US" b="0" dirty="0" smtClean="0"/>
          </a:p>
          <a:p>
            <a:pPr>
              <a:buNone/>
            </a:pPr>
            <a:endParaRPr lang="en-US" b="0" dirty="0" smtClean="0"/>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38, 70 and 124 (1/2)</a:t>
            </a:r>
            <a:endParaRPr lang="en-SG" dirty="0"/>
          </a:p>
        </p:txBody>
      </p:sp>
      <p:sp>
        <p:nvSpPr>
          <p:cNvPr id="3" name="Content Placeholder 2"/>
          <p:cNvSpPr>
            <a:spLocks noGrp="1"/>
          </p:cNvSpPr>
          <p:nvPr>
            <p:ph idx="1"/>
          </p:nvPr>
        </p:nvSpPr>
        <p:spPr>
          <a:xfrm>
            <a:off x="685800" y="1981200"/>
            <a:ext cx="7772400" cy="4495800"/>
          </a:xfrm>
        </p:spPr>
        <p:txBody>
          <a:bodyPr/>
          <a:lstStyle/>
          <a:p>
            <a:r>
              <a:rPr lang="en-US" b="0" dirty="0" smtClean="0"/>
              <a:t>CID 38</a:t>
            </a:r>
            <a:endParaRPr lang="en-SG" b="0" dirty="0" smtClean="0"/>
          </a:p>
          <a:p>
            <a:pPr lvl="1"/>
            <a:r>
              <a:rPr lang="en-US" dirty="0" smtClean="0"/>
              <a:t>"each large frequency band" I think the terminology is wrong.    Individual usable bits of a band are channels.  I think you have channels of different width. </a:t>
            </a:r>
          </a:p>
          <a:p>
            <a:r>
              <a:rPr lang="en-US" b="0" dirty="0" smtClean="0"/>
              <a:t>CID 70</a:t>
            </a:r>
            <a:endParaRPr lang="en-SG" b="0" dirty="0" smtClean="0"/>
          </a:p>
          <a:p>
            <a:pPr lvl="1" algn="just"/>
            <a:r>
              <a:rPr lang="en-US" dirty="0" smtClean="0"/>
              <a:t>"Small Band" and "Large Band" is not a good way to name different bandwidth, 45GHz </a:t>
            </a:r>
            <a:r>
              <a:rPr lang="en-US" dirty="0" err="1" smtClean="0"/>
              <a:t>mmWave</a:t>
            </a:r>
            <a:r>
              <a:rPr lang="en-US" dirty="0" smtClean="0"/>
              <a:t> may use 540MHz bandwidth, beyond 11ad may use channel bonding to get  a bandwidth &gt;2.16GHz.</a:t>
            </a:r>
          </a:p>
          <a:p>
            <a:r>
              <a:rPr lang="en-US" b="0" dirty="0" smtClean="0"/>
              <a:t>CID 124</a:t>
            </a:r>
            <a:endParaRPr lang="en-SG" b="0" dirty="0" smtClean="0"/>
          </a:p>
          <a:p>
            <a:pPr lvl="1" algn="just"/>
            <a:r>
              <a:rPr lang="en-US" dirty="0" smtClean="0"/>
              <a:t>The terminology "small band" and "large band" is very confusing. Many people would consider 1.08 GHz a large band.</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38, 70 and 124 (2/2)</a:t>
            </a:r>
            <a:endParaRPr lang="en-SG" dirty="0"/>
          </a:p>
        </p:txBody>
      </p:sp>
      <p:sp>
        <p:nvSpPr>
          <p:cNvPr id="3" name="Content Placeholder 2"/>
          <p:cNvSpPr>
            <a:spLocks noGrp="1"/>
          </p:cNvSpPr>
          <p:nvPr>
            <p:ph idx="1"/>
          </p:nvPr>
        </p:nvSpPr>
        <p:spPr>
          <a:xfrm>
            <a:off x="685800" y="1981200"/>
            <a:ext cx="7772400" cy="4495800"/>
          </a:xfrm>
        </p:spPr>
        <p:txBody>
          <a:bodyPr/>
          <a:lstStyle/>
          <a:p>
            <a:pPr marL="342900" lvl="1" indent="-342900">
              <a:buChar char="•"/>
            </a:pPr>
            <a:r>
              <a:rPr lang="en-US" sz="2400" dirty="0" smtClean="0">
                <a:cs typeface="MS PGothic" pitchFamily="34" charset="-128"/>
              </a:rPr>
              <a:t>Suggested Remedy</a:t>
            </a:r>
          </a:p>
          <a:p>
            <a:pPr lvl="1"/>
            <a:r>
              <a:rPr lang="en-US" dirty="0" smtClean="0"/>
              <a:t>For CID 38: Review terminology here. Small and large are poor names for things,  because we always want smaller or larger in a later amendment. Consider using "single width channel" and "half width channel". </a:t>
            </a:r>
            <a:endParaRPr lang="en-US" sz="2400" dirty="0" smtClean="0">
              <a:cs typeface="MS PGothic" pitchFamily="34" charset="-128"/>
            </a:endParaRPr>
          </a:p>
          <a:p>
            <a:pPr lvl="1"/>
            <a:r>
              <a:rPr lang="en-US" dirty="0" smtClean="0"/>
              <a:t>For CID 70: change "Small Band" and "Large </a:t>
            </a:r>
            <a:r>
              <a:rPr lang="en-US" dirty="0" err="1" smtClean="0"/>
              <a:t>Band"to</a:t>
            </a:r>
            <a:r>
              <a:rPr lang="en-US" dirty="0" smtClean="0"/>
              <a:t> "CDMG 1.08GHz Band" and " CDMG 2.16GHz Band". </a:t>
            </a:r>
          </a:p>
          <a:p>
            <a:pPr lvl="1"/>
            <a:r>
              <a:rPr lang="en-US" b="0" dirty="0" smtClean="0"/>
              <a:t>For CID 124: </a:t>
            </a:r>
            <a:r>
              <a:rPr lang="en-US" dirty="0" smtClean="0"/>
              <a:t>Please find a more suitable terminology. </a:t>
            </a:r>
            <a:endParaRPr lang="en-US" b="0" dirty="0" smtClean="0"/>
          </a:p>
          <a:p>
            <a:r>
              <a:rPr lang="en-US" b="0" dirty="0" smtClean="0"/>
              <a:t>Accept in principle.</a:t>
            </a:r>
          </a:p>
          <a:p>
            <a:r>
              <a:rPr lang="en-US" b="0" dirty="0" smtClean="0"/>
              <a:t>Revised text</a:t>
            </a:r>
          </a:p>
          <a:p>
            <a:pPr lvl="1" algn="just"/>
            <a:r>
              <a:rPr lang="en-US" dirty="0" smtClean="0"/>
              <a:t>Replace “Large band” with “2.16 GHz channel”.</a:t>
            </a:r>
          </a:p>
          <a:p>
            <a:pPr lvl="1" algn="just"/>
            <a:r>
              <a:rPr lang="en-US" dirty="0" smtClean="0"/>
              <a:t>Replace “Small band” with “1.08 GHz channel”. </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altLang="zh-CN" smtClean="0"/>
              <a:t>July 2014</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89372</TotalTime>
  <Words>2492</Words>
  <Application>Microsoft Office PowerPoint</Application>
  <PresentationFormat>On-screen Show (4:3)</PresentationFormat>
  <Paragraphs>310</Paragraphs>
  <Slides>32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802-11-Submission</vt:lpstr>
      <vt:lpstr>Document</vt:lpstr>
      <vt:lpstr>Proposed Resolution to CID 26, 27, 37, 38, 40-47, 49-53, 67-71, 114, 115, 118 and 124</vt:lpstr>
      <vt:lpstr>Introduction</vt:lpstr>
      <vt:lpstr>Response to CID 26 (1/2)</vt:lpstr>
      <vt:lpstr>Response to CID 26 (2/2)</vt:lpstr>
      <vt:lpstr>Response to CID 27, 52 (1/2)</vt:lpstr>
      <vt:lpstr>Response to CID 27, 52 (2/2)</vt:lpstr>
      <vt:lpstr>Response to CID 37</vt:lpstr>
      <vt:lpstr>Response to CID 38, 70 and 124 (1/2)</vt:lpstr>
      <vt:lpstr>Response to CID 38, 70 and 124 (2/2)</vt:lpstr>
      <vt:lpstr>Response to CID 40</vt:lpstr>
      <vt:lpstr>Response to CID 41</vt:lpstr>
      <vt:lpstr>Response to CID 42</vt:lpstr>
      <vt:lpstr>Response to CID 43</vt:lpstr>
      <vt:lpstr>Response to CID 44</vt:lpstr>
      <vt:lpstr>Response to CID 45</vt:lpstr>
      <vt:lpstr>Response to CID 46</vt:lpstr>
      <vt:lpstr>Response to CID 47</vt:lpstr>
      <vt:lpstr>Response to CID 49</vt:lpstr>
      <vt:lpstr>Response to CID 50</vt:lpstr>
      <vt:lpstr>Response to CID 51 (1/2)</vt:lpstr>
      <vt:lpstr>Response to CID 51 (2/2)</vt:lpstr>
      <vt:lpstr>Response to CID 53</vt:lpstr>
      <vt:lpstr>Response to CID 67</vt:lpstr>
      <vt:lpstr>Response to CID 68, 118 (1/2)</vt:lpstr>
      <vt:lpstr>Response to CID 68, 118 (2/2)</vt:lpstr>
      <vt:lpstr>Response to CID 69</vt:lpstr>
      <vt:lpstr>Response to CID 71</vt:lpstr>
      <vt:lpstr>Response to CID 114</vt:lpstr>
      <vt:lpstr>Response to CID 115 (1/2)</vt:lpstr>
      <vt:lpstr>Response to CID 115 (2/2)</vt:lpstr>
      <vt:lpstr>Revised Text</vt:lpstr>
      <vt:lpstr>Slide 32</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Chen Qian</cp:lastModifiedBy>
  <cp:revision>3177</cp:revision>
  <cp:lastPrinted>1998-02-10T13:28:06Z</cp:lastPrinted>
  <dcterms:created xsi:type="dcterms:W3CDTF">2007-04-17T18:10:23Z</dcterms:created>
  <dcterms:modified xsi:type="dcterms:W3CDTF">2014-07-01T14:16:24Z</dcterms:modified>
</cp:coreProperties>
</file>