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52" r:id="rId3"/>
    <p:sldId id="353" r:id="rId4"/>
    <p:sldId id="319" r:id="rId5"/>
    <p:sldId id="348" r:id="rId6"/>
    <p:sldId id="343" r:id="rId7"/>
    <p:sldId id="349" r:id="rId8"/>
    <p:sldId id="358" r:id="rId9"/>
    <p:sldId id="359" r:id="rId10"/>
    <p:sldId id="360" r:id="rId11"/>
    <p:sldId id="354" r:id="rId12"/>
    <p:sldId id="355" r:id="rId13"/>
    <p:sldId id="356" r:id="rId14"/>
    <p:sldId id="364" r:id="rId15"/>
    <p:sldId id="357" r:id="rId16"/>
    <p:sldId id="361" r:id="rId17"/>
    <p:sldId id="365" r:id="rId18"/>
    <p:sldId id="362" r:id="rId19"/>
    <p:sldId id="363" r:id="rId20"/>
    <p:sldId id="366" r:id="rId21"/>
    <p:sldId id="367" r:id="rId22"/>
    <p:sldId id="368" r:id="rId23"/>
    <p:sldId id="369" r:id="rId24"/>
    <p:sldId id="370"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4" d="100"/>
          <a:sy n="74" d="100"/>
        </p:scale>
        <p:origin x="-1380"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57982" cy="276999"/>
          </a:xfrm>
        </p:spPr>
        <p:txBody>
          <a:bodyPr/>
          <a:lstStyle/>
          <a:p>
            <a:pPr>
              <a:defRPr/>
            </a:pPr>
            <a:r>
              <a:rPr lang="en-US" smtClean="0"/>
              <a:t>June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93862" cy="276999"/>
          </a:xfrm>
        </p:spPr>
        <p:txBody>
          <a:bodyPr/>
          <a:lstStyle/>
          <a:p>
            <a:pPr>
              <a:defRPr/>
            </a:pPr>
            <a:r>
              <a:rPr lang="en-US" smtClean="0"/>
              <a:t>June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993862" cy="276999"/>
          </a:xfrm>
        </p:spPr>
        <p:txBody>
          <a:bodyPr/>
          <a:lstStyle/>
          <a:p>
            <a:pPr>
              <a:defRPr/>
            </a:pPr>
            <a:r>
              <a:rPr lang="en-US" smtClean="0"/>
              <a:t>June 2014</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June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802.11-14/0779r0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June 2014</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 Practical Usage</a:t>
            </a:r>
          </a:p>
        </p:txBody>
      </p:sp>
      <p:sp>
        <p:nvSpPr>
          <p:cNvPr id="3078" name="Rectangle 6"/>
          <p:cNvSpPr>
            <a:spLocks noGrp="1" noChangeArrowheads="1"/>
          </p:cNvSpPr>
          <p:nvPr>
            <p:ph type="body" idx="1"/>
          </p:nvPr>
        </p:nvSpPr>
        <p:spPr>
          <a:xfrm>
            <a:off x="685800" y="2289048"/>
            <a:ext cx="7772400" cy="381000"/>
          </a:xfrm>
          <a:noFill/>
        </p:spPr>
        <p:txBody>
          <a:bodyPr/>
          <a:lstStyle/>
          <a:p>
            <a:pPr algn="ctr">
              <a:lnSpc>
                <a:spcPct val="90000"/>
              </a:lnSpc>
              <a:buFontTx/>
              <a:buNone/>
            </a:pPr>
            <a:r>
              <a:rPr lang="en-US" sz="2000" dirty="0" smtClean="0"/>
              <a:t>Date:</a:t>
            </a:r>
            <a:r>
              <a:rPr lang="en-US" sz="2000" b="0" dirty="0" smtClean="0"/>
              <a:t> 2014-June</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40"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8472" y="762000"/>
            <a:ext cx="7772400" cy="381000"/>
          </a:xfrm>
        </p:spPr>
        <p:txBody>
          <a:bodyPr/>
          <a:lstStyle/>
          <a:p>
            <a:r>
              <a:rPr lang="en-US" dirty="0" smtClean="0"/>
              <a:t>Legacy DSC mix (</a:t>
            </a:r>
            <a:r>
              <a:rPr lang="en-US" sz="1600" dirty="0"/>
              <a:t>11n 2SS 270Mbps </a:t>
            </a:r>
            <a:r>
              <a:rPr lang="en-US" sz="1600" dirty="0" smtClean="0"/>
              <a:t>32k </a:t>
            </a:r>
            <a:r>
              <a:rPr lang="en-US" sz="1600" dirty="0" err="1"/>
              <a:t>Agg</a:t>
            </a:r>
            <a:r>
              <a:rPr lang="en-US" sz="1600" dirty="0"/>
              <a:t>, </a:t>
            </a:r>
            <a:r>
              <a:rPr lang="en-US" sz="1600" dirty="0" smtClean="0"/>
              <a:t>100Mbps)</a:t>
            </a:r>
            <a:r>
              <a:rPr lang="en-US" sz="1600" dirty="0"/>
              <a:t/>
            </a:r>
            <a:br>
              <a:rPr lang="en-US" sz="1600" dirty="0"/>
            </a:br>
            <a:endParaRPr lang="en-US" sz="1600"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199"/>
            <a:ext cx="4114800" cy="2580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752" y="3888460"/>
            <a:ext cx="4117848" cy="255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181600" y="2819400"/>
            <a:ext cx="2114681" cy="1477328"/>
          </a:xfrm>
          <a:prstGeom prst="rect">
            <a:avLst/>
          </a:prstGeom>
          <a:noFill/>
        </p:spPr>
        <p:txBody>
          <a:bodyPr wrap="none" rtlCol="0">
            <a:spAutoFit/>
          </a:bodyPr>
          <a:lstStyle/>
          <a:p>
            <a:r>
              <a:rPr lang="en-US" sz="1800" dirty="0" smtClean="0"/>
              <a:t>DSC Network with </a:t>
            </a:r>
          </a:p>
          <a:p>
            <a:pPr marL="342900" indent="-342900">
              <a:buFont typeface="Arial" pitchFamily="34" charset="0"/>
              <a:buChar char="•"/>
            </a:pPr>
            <a:r>
              <a:rPr lang="en-US" sz="1800" dirty="0" smtClean="0"/>
              <a:t>2 DSC STAs</a:t>
            </a:r>
          </a:p>
          <a:p>
            <a:pPr marL="342900" indent="-342900">
              <a:buFont typeface="Arial" pitchFamily="34" charset="0"/>
              <a:buChar char="•"/>
            </a:pPr>
            <a:r>
              <a:rPr lang="en-US" sz="1800" dirty="0" smtClean="0"/>
              <a:t>2 Legacy STAs</a:t>
            </a:r>
          </a:p>
          <a:p>
            <a:r>
              <a:rPr lang="en-US" sz="1800" dirty="0" smtClean="0"/>
              <a:t>OBSS Network</a:t>
            </a:r>
          </a:p>
          <a:p>
            <a:pPr marL="342900" indent="-342900">
              <a:buFont typeface="Arial" pitchFamily="34" charset="0"/>
              <a:buChar char="•"/>
            </a:pPr>
            <a:r>
              <a:rPr lang="en-US" sz="1800" dirty="0" smtClean="0"/>
              <a:t>4 Legacy STAs</a:t>
            </a:r>
          </a:p>
        </p:txBody>
      </p:sp>
      <p:sp>
        <p:nvSpPr>
          <p:cNvPr id="10" name="TextBox 9"/>
          <p:cNvSpPr txBox="1"/>
          <p:nvPr/>
        </p:nvSpPr>
        <p:spPr>
          <a:xfrm>
            <a:off x="5410200" y="1676400"/>
            <a:ext cx="2422458" cy="830997"/>
          </a:xfrm>
          <a:prstGeom prst="rect">
            <a:avLst/>
          </a:prstGeom>
          <a:noFill/>
        </p:spPr>
        <p:txBody>
          <a:bodyPr wrap="none" rtlCol="0">
            <a:spAutoFit/>
          </a:bodyPr>
          <a:lstStyle/>
          <a:p>
            <a:r>
              <a:rPr lang="en-US" dirty="0" smtClean="0"/>
              <a:t>DSC 100Mbps</a:t>
            </a:r>
          </a:p>
          <a:p>
            <a:r>
              <a:rPr lang="en-US" dirty="0" smtClean="0"/>
              <a:t>Legacy ~22Mbps</a:t>
            </a:r>
            <a:endParaRPr lang="en-US" dirty="0"/>
          </a:p>
        </p:txBody>
      </p:sp>
      <p:sp>
        <p:nvSpPr>
          <p:cNvPr id="13" name="TextBox 12"/>
          <p:cNvSpPr txBox="1"/>
          <p:nvPr/>
        </p:nvSpPr>
        <p:spPr>
          <a:xfrm>
            <a:off x="5428488" y="4751167"/>
            <a:ext cx="2422458" cy="461665"/>
          </a:xfrm>
          <a:prstGeom prst="rect">
            <a:avLst/>
          </a:prstGeom>
          <a:noFill/>
        </p:spPr>
        <p:txBody>
          <a:bodyPr wrap="none" rtlCol="0">
            <a:spAutoFit/>
          </a:bodyPr>
          <a:lstStyle/>
          <a:p>
            <a:r>
              <a:rPr lang="en-US" dirty="0" smtClean="0"/>
              <a:t>Legacy ~22Mbps</a:t>
            </a:r>
            <a:endParaRPr lang="en-US" dirty="0"/>
          </a:p>
        </p:txBody>
      </p:sp>
      <p:cxnSp>
        <p:nvCxnSpPr>
          <p:cNvPr id="12" name="Straight Arrow Connector 11"/>
          <p:cNvCxnSpPr>
            <a:stCxn id="13" idx="1"/>
            <a:endCxn id="13" idx="1"/>
          </p:cNvCxnSpPr>
          <p:nvPr/>
        </p:nvCxnSpPr>
        <p:spPr bwMode="auto">
          <a:xfrm>
            <a:off x="5428488" y="4982000"/>
            <a:ext cx="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 name="Straight Arrow Connector 14"/>
          <p:cNvCxnSpPr/>
          <p:nvPr/>
        </p:nvCxnSpPr>
        <p:spPr bwMode="auto">
          <a:xfrm flipH="1">
            <a:off x="1905000" y="1905000"/>
            <a:ext cx="3523488" cy="1868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Straight Arrow Connector 16"/>
          <p:cNvCxnSpPr/>
          <p:nvPr/>
        </p:nvCxnSpPr>
        <p:spPr bwMode="auto">
          <a:xfrm flipH="1">
            <a:off x="3048000" y="2286000"/>
            <a:ext cx="2362200" cy="685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 name="TextBox 17"/>
          <p:cNvSpPr txBox="1"/>
          <p:nvPr/>
        </p:nvSpPr>
        <p:spPr>
          <a:xfrm>
            <a:off x="4953000" y="5505501"/>
            <a:ext cx="3885872" cy="830997"/>
          </a:xfrm>
          <a:prstGeom prst="rect">
            <a:avLst/>
          </a:prstGeom>
          <a:noFill/>
        </p:spPr>
        <p:txBody>
          <a:bodyPr wrap="none" rtlCol="0">
            <a:spAutoFit/>
          </a:bodyPr>
          <a:lstStyle/>
          <a:p>
            <a:r>
              <a:rPr lang="en-US" i="1" dirty="0" smtClean="0">
                <a:solidFill>
                  <a:srgbClr val="FF0000"/>
                </a:solidFill>
              </a:rPr>
              <a:t>Legacy STAs are not affected</a:t>
            </a:r>
          </a:p>
          <a:p>
            <a:r>
              <a:rPr lang="en-US" i="1" dirty="0" smtClean="0">
                <a:solidFill>
                  <a:srgbClr val="FF0000"/>
                </a:solidFill>
              </a:rPr>
              <a:t>BUT look at the DSC STAs!</a:t>
            </a:r>
            <a:endParaRPr lang="en-US" i="1" dirty="0">
              <a:solidFill>
                <a:srgbClr val="FF0000"/>
              </a:solidFill>
            </a:endParaRPr>
          </a:p>
        </p:txBody>
      </p:sp>
    </p:spTree>
    <p:extLst>
      <p:ext uri="{BB962C8B-B14F-4D97-AF65-F5344CB8AC3E}">
        <p14:creationId xmlns:p14="http://schemas.microsoft.com/office/powerpoint/2010/main" val="2834374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DSC and Legacy Networks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6" name="Rectangle 5"/>
          <p:cNvSpPr/>
          <p:nvPr/>
        </p:nvSpPr>
        <p:spPr bwMode="auto">
          <a:xfrm>
            <a:off x="2409986" y="3162300"/>
            <a:ext cx="1143000" cy="762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DSC</a:t>
            </a:r>
          </a:p>
        </p:txBody>
      </p:sp>
      <p:sp>
        <p:nvSpPr>
          <p:cNvPr id="7" name="Rectangle 6"/>
          <p:cNvSpPr/>
          <p:nvPr/>
        </p:nvSpPr>
        <p:spPr bwMode="auto">
          <a:xfrm>
            <a:off x="4572000" y="3162300"/>
            <a:ext cx="1143000" cy="762000"/>
          </a:xfrm>
          <a:prstGeom prst="rect">
            <a:avLst/>
          </a:prstGeom>
          <a:solidFill>
            <a:srgbClr val="FF99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Legacy</a:t>
            </a:r>
          </a:p>
        </p:txBody>
      </p:sp>
      <p:sp>
        <p:nvSpPr>
          <p:cNvPr id="8" name="Oval 7"/>
          <p:cNvSpPr/>
          <p:nvPr/>
        </p:nvSpPr>
        <p:spPr bwMode="auto">
          <a:xfrm>
            <a:off x="1545310" y="2209800"/>
            <a:ext cx="2895600" cy="2667000"/>
          </a:xfrm>
          <a:prstGeom prst="ellipse">
            <a:avLst/>
          </a:prstGeom>
          <a:noFill/>
          <a:ln w="12700" cap="flat" cmpd="sng" algn="ctr">
            <a:solidFill>
              <a:srgbClr val="66FF9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685800" y="1447800"/>
            <a:ext cx="8229600" cy="3962400"/>
          </a:xfrm>
          <a:prstGeom prst="ellipse">
            <a:avLst/>
          </a:prstGeom>
          <a:noFill/>
          <a:ln w="12700" cap="flat" cmpd="sng" algn="ctr">
            <a:solidFill>
              <a:srgbClr val="FF9933"/>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730498" y="3220134"/>
            <a:ext cx="3012363" cy="646331"/>
          </a:xfrm>
          <a:prstGeom prst="rect">
            <a:avLst/>
          </a:prstGeom>
          <a:noFill/>
        </p:spPr>
        <p:txBody>
          <a:bodyPr wrap="none" rtlCol="0">
            <a:spAutoFit/>
          </a:bodyPr>
          <a:lstStyle/>
          <a:p>
            <a:r>
              <a:rPr lang="en-US" sz="1800" dirty="0" smtClean="0"/>
              <a:t>Legacy Network </a:t>
            </a:r>
          </a:p>
          <a:p>
            <a:r>
              <a:rPr lang="en-US" sz="1800" dirty="0" smtClean="0"/>
              <a:t>Overlaps with DSC Network</a:t>
            </a:r>
            <a:endParaRPr lang="en-US" sz="1800" dirty="0"/>
          </a:p>
        </p:txBody>
      </p:sp>
      <p:sp>
        <p:nvSpPr>
          <p:cNvPr id="11" name="TextBox 10"/>
          <p:cNvSpPr txBox="1"/>
          <p:nvPr/>
        </p:nvSpPr>
        <p:spPr>
          <a:xfrm>
            <a:off x="1544580" y="2428068"/>
            <a:ext cx="3256020" cy="646331"/>
          </a:xfrm>
          <a:prstGeom prst="rect">
            <a:avLst/>
          </a:prstGeom>
          <a:noFill/>
        </p:spPr>
        <p:txBody>
          <a:bodyPr wrap="none" rtlCol="0">
            <a:spAutoFit/>
          </a:bodyPr>
          <a:lstStyle/>
          <a:p>
            <a:pPr algn="ctr"/>
            <a:r>
              <a:rPr lang="en-US" sz="1800" dirty="0" smtClean="0"/>
              <a:t>DSC Network does not</a:t>
            </a:r>
          </a:p>
          <a:p>
            <a:pPr algn="ctr"/>
            <a:r>
              <a:rPr lang="en-US" sz="1800" dirty="0" smtClean="0"/>
              <a:t>Overlap with Legacy Network</a:t>
            </a:r>
            <a:endParaRPr lang="en-US" sz="1800" dirty="0"/>
          </a:p>
        </p:txBody>
      </p:sp>
    </p:spTree>
    <p:extLst>
      <p:ext uri="{BB962C8B-B14F-4D97-AF65-F5344CB8AC3E}">
        <p14:creationId xmlns:p14="http://schemas.microsoft.com/office/powerpoint/2010/main" val="944713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DSC and Legacy STAs in apartment complex and cell </a:t>
            </a:r>
            <a:r>
              <a:rPr lang="en-US" dirty="0"/>
              <a:t>c</a:t>
            </a:r>
            <a:r>
              <a:rPr lang="en-US" dirty="0" smtClean="0"/>
              <a:t>luster </a:t>
            </a:r>
            <a:endParaRPr lang="en-US" dirty="0"/>
          </a:p>
        </p:txBody>
      </p:sp>
      <p:sp>
        <p:nvSpPr>
          <p:cNvPr id="3" name="Content Placeholder 2"/>
          <p:cNvSpPr>
            <a:spLocks noGrp="1"/>
          </p:cNvSpPr>
          <p:nvPr>
            <p:ph idx="1"/>
          </p:nvPr>
        </p:nvSpPr>
        <p:spPr/>
        <p:txBody>
          <a:bodyPr>
            <a:normAutofit/>
          </a:bodyPr>
          <a:lstStyle/>
          <a:p>
            <a:r>
              <a:rPr lang="en-US" sz="1800" dirty="0" smtClean="0"/>
              <a:t>DSC network sharing with a legacy network, </a:t>
            </a:r>
          </a:p>
          <a:p>
            <a:pPr lvl="1"/>
            <a:r>
              <a:rPr lang="en-US" sz="1800" dirty="0" smtClean="0"/>
              <a:t>DSC network does not see the legacy network</a:t>
            </a:r>
          </a:p>
          <a:p>
            <a:pPr lvl="1"/>
            <a:r>
              <a:rPr lang="en-US" sz="1800" dirty="0" smtClean="0"/>
              <a:t>Legacy network does see the DSC network</a:t>
            </a:r>
            <a:endParaRPr lang="en-US" sz="1800" dirty="0"/>
          </a:p>
          <a:p>
            <a:r>
              <a:rPr lang="en-US" sz="1800" dirty="0" smtClean="0"/>
              <a:t>Legacy STAs will compete with own network STAs and with DSC STAs </a:t>
            </a:r>
          </a:p>
          <a:p>
            <a:r>
              <a:rPr lang="en-US" sz="1800" dirty="0" smtClean="0"/>
              <a:t>DSC STAs just compete with DSC STAs</a:t>
            </a:r>
          </a:p>
          <a:p>
            <a:r>
              <a:rPr lang="en-US" sz="1800" dirty="0" smtClean="0"/>
              <a:t>If Legacy STA wins it sends packet and completes even if DSC STA starts to transmit </a:t>
            </a:r>
            <a:r>
              <a:rPr lang="en-US" sz="1800" i="1" dirty="0" smtClean="0"/>
              <a:t>(DSC Margin is set to allow this)</a:t>
            </a:r>
          </a:p>
          <a:p>
            <a:r>
              <a:rPr lang="en-US" sz="1800" dirty="0" smtClean="0"/>
              <a:t>If DSC STA starts a packet the Legacy STAs will hold off.  As soon as DSC STA completes transmission all DSC and Legacy STAs will then compete for medium.  </a:t>
            </a:r>
          </a:p>
          <a:p>
            <a:r>
              <a:rPr lang="en-US" sz="1800" dirty="0" smtClean="0"/>
              <a:t>ALSO if DSC STA is transmitting when the Legacy STA completes its transmission, then the legacy STA  will not hold off as CCA is now based on signal strength (i.e. -62dBm not -82dBm)</a:t>
            </a:r>
          </a:p>
          <a:p>
            <a:pPr marL="0" indent="0">
              <a:buNone/>
            </a:pPr>
            <a:endParaRPr lang="en-US" dirty="0" smtClean="0"/>
          </a:p>
          <a:p>
            <a:endParaRPr lang="en-US" dirty="0"/>
          </a:p>
          <a:p>
            <a:endParaRPr lang="en-US" dirty="0" smtClean="0"/>
          </a:p>
          <a:p>
            <a:pPr lvl="1"/>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808224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5596" y="685800"/>
            <a:ext cx="7772400" cy="609600"/>
          </a:xfrm>
        </p:spPr>
        <p:txBody>
          <a:bodyPr/>
          <a:lstStyle/>
          <a:p>
            <a:r>
              <a:rPr lang="en-US" dirty="0" smtClean="0"/>
              <a:t>Throughput Simulations</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8251" y="4258614"/>
            <a:ext cx="3523191" cy="1587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756279" y="6032309"/>
            <a:ext cx="1729961" cy="369332"/>
          </a:xfrm>
          <a:prstGeom prst="rect">
            <a:avLst/>
          </a:prstGeom>
          <a:noFill/>
        </p:spPr>
        <p:txBody>
          <a:bodyPr wrap="none" rtlCol="0">
            <a:spAutoFit/>
          </a:bodyPr>
          <a:lstStyle/>
          <a:p>
            <a:pPr algn="ctr"/>
            <a:r>
              <a:rPr lang="en-US" sz="1800" dirty="0" smtClean="0"/>
              <a:t>Legacy Sharing</a:t>
            </a:r>
            <a:endParaRPr lang="en-US" sz="18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634" y="1295400"/>
            <a:ext cx="4217766" cy="5196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602444" y="6006697"/>
            <a:ext cx="2255746" cy="369332"/>
          </a:xfrm>
          <a:prstGeom prst="rect">
            <a:avLst/>
          </a:prstGeom>
          <a:noFill/>
        </p:spPr>
        <p:txBody>
          <a:bodyPr wrap="none" rtlCol="0">
            <a:spAutoFit/>
          </a:bodyPr>
          <a:lstStyle/>
          <a:p>
            <a:r>
              <a:rPr lang="en-US" sz="1800" dirty="0" smtClean="0"/>
              <a:t>DSC/Legacy Sharing</a:t>
            </a:r>
            <a:endParaRPr lang="en-US" sz="1800" dirty="0"/>
          </a:p>
        </p:txBody>
      </p:sp>
      <p:sp>
        <p:nvSpPr>
          <p:cNvPr id="4" name="TextBox 3"/>
          <p:cNvSpPr txBox="1"/>
          <p:nvPr/>
        </p:nvSpPr>
        <p:spPr>
          <a:xfrm>
            <a:off x="1065955" y="2353459"/>
            <a:ext cx="3359831" cy="830997"/>
          </a:xfrm>
          <a:prstGeom prst="rect">
            <a:avLst/>
          </a:prstGeom>
          <a:noFill/>
        </p:spPr>
        <p:txBody>
          <a:bodyPr wrap="none" rtlCol="0">
            <a:spAutoFit/>
          </a:bodyPr>
          <a:lstStyle/>
          <a:p>
            <a:r>
              <a:rPr lang="en-US" dirty="0" smtClean="0"/>
              <a:t>Legacy STAs unaffected</a:t>
            </a:r>
          </a:p>
          <a:p>
            <a:r>
              <a:rPr lang="en-US" dirty="0" smtClean="0"/>
              <a:t>But look at the DSC!</a:t>
            </a:r>
            <a:endParaRPr lang="en-US" dirty="0"/>
          </a:p>
        </p:txBody>
      </p:sp>
      <p:cxnSp>
        <p:nvCxnSpPr>
          <p:cNvPr id="11" name="Straight Arrow Connector 10"/>
          <p:cNvCxnSpPr/>
          <p:nvPr/>
        </p:nvCxnSpPr>
        <p:spPr bwMode="auto">
          <a:xfrm flipH="1">
            <a:off x="2971800" y="2768957"/>
            <a:ext cx="1219200" cy="210784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Straight Arrow Connector 13"/>
          <p:cNvCxnSpPr/>
          <p:nvPr/>
        </p:nvCxnSpPr>
        <p:spPr bwMode="auto">
          <a:xfrm>
            <a:off x="4391442" y="2590800"/>
            <a:ext cx="2651155" cy="210784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p:nvPr/>
        </p:nvCxnSpPr>
        <p:spPr bwMode="auto">
          <a:xfrm>
            <a:off x="3886200" y="2971800"/>
            <a:ext cx="365760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6957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762000"/>
          </a:xfrm>
        </p:spPr>
        <p:txBody>
          <a:bodyPr/>
          <a:lstStyle/>
          <a:p>
            <a:r>
              <a:rPr lang="en-US" dirty="0"/>
              <a:t>Throughput Simulations</a:t>
            </a:r>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74" y="3352800"/>
            <a:ext cx="3551604" cy="2570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0548" y="1295400"/>
            <a:ext cx="4204852" cy="508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1655395" y="5954062"/>
            <a:ext cx="1729961" cy="369332"/>
          </a:xfrm>
          <a:prstGeom prst="rect">
            <a:avLst/>
          </a:prstGeom>
          <a:noFill/>
        </p:spPr>
        <p:txBody>
          <a:bodyPr wrap="none" rtlCol="0">
            <a:spAutoFit/>
          </a:bodyPr>
          <a:lstStyle/>
          <a:p>
            <a:pPr algn="ctr"/>
            <a:r>
              <a:rPr lang="en-US" sz="1800" dirty="0" smtClean="0"/>
              <a:t>Legacy Sharing</a:t>
            </a:r>
            <a:endParaRPr lang="en-US" sz="1800" dirty="0"/>
          </a:p>
        </p:txBody>
      </p:sp>
      <p:sp>
        <p:nvSpPr>
          <p:cNvPr id="11" name="TextBox 10"/>
          <p:cNvSpPr txBox="1"/>
          <p:nvPr/>
        </p:nvSpPr>
        <p:spPr>
          <a:xfrm>
            <a:off x="5602444" y="6006697"/>
            <a:ext cx="2255746" cy="369332"/>
          </a:xfrm>
          <a:prstGeom prst="rect">
            <a:avLst/>
          </a:prstGeom>
          <a:noFill/>
        </p:spPr>
        <p:txBody>
          <a:bodyPr wrap="none" rtlCol="0">
            <a:spAutoFit/>
          </a:bodyPr>
          <a:lstStyle/>
          <a:p>
            <a:r>
              <a:rPr lang="en-US" sz="1800" dirty="0" smtClean="0"/>
              <a:t>DSC/Legacy Sharing</a:t>
            </a:r>
            <a:endParaRPr lang="en-US" sz="1800" dirty="0"/>
          </a:p>
        </p:txBody>
      </p:sp>
    </p:spTree>
    <p:extLst>
      <p:ext uri="{BB962C8B-B14F-4D97-AF65-F5344CB8AC3E}">
        <p14:creationId xmlns:p14="http://schemas.microsoft.com/office/powerpoint/2010/main" val="2514191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Legacy and DSC Simulation </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24" y="1770887"/>
            <a:ext cx="5126470" cy="24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17904" y="4495800"/>
            <a:ext cx="6700809" cy="1384995"/>
          </a:xfrm>
          <a:prstGeom prst="rect">
            <a:avLst/>
          </a:prstGeom>
          <a:noFill/>
        </p:spPr>
        <p:txBody>
          <a:bodyPr wrap="none" rtlCol="0">
            <a:spAutoFit/>
          </a:bodyPr>
          <a:lstStyle/>
          <a:p>
            <a:r>
              <a:rPr lang="en-US" sz="2800" i="1" dirty="0" smtClean="0">
                <a:solidFill>
                  <a:srgbClr val="FF0000"/>
                </a:solidFill>
              </a:rPr>
              <a:t>Actually Legacy STAs are better off!!</a:t>
            </a:r>
          </a:p>
          <a:p>
            <a:r>
              <a:rPr lang="en-US" sz="2800" i="1" dirty="0" smtClean="0">
                <a:solidFill>
                  <a:srgbClr val="FF0000"/>
                </a:solidFill>
              </a:rPr>
              <a:t>DSC STAs are a lot better off </a:t>
            </a:r>
          </a:p>
          <a:p>
            <a:r>
              <a:rPr lang="en-US" sz="2800" dirty="0" smtClean="0"/>
              <a:t>(incentive to use the feature, even by itself)</a:t>
            </a:r>
            <a:endParaRPr lang="en-US" sz="2800" dirty="0"/>
          </a:p>
        </p:txBody>
      </p:sp>
      <p:sp>
        <p:nvSpPr>
          <p:cNvPr id="3" name="TextBox 2"/>
          <p:cNvSpPr txBox="1"/>
          <p:nvPr/>
        </p:nvSpPr>
        <p:spPr>
          <a:xfrm>
            <a:off x="1466088" y="1287886"/>
            <a:ext cx="2589812" cy="461665"/>
          </a:xfrm>
          <a:prstGeom prst="rect">
            <a:avLst/>
          </a:prstGeom>
          <a:noFill/>
        </p:spPr>
        <p:txBody>
          <a:bodyPr wrap="none" rtlCol="0">
            <a:spAutoFit/>
          </a:bodyPr>
          <a:lstStyle/>
          <a:p>
            <a:r>
              <a:rPr lang="en-US" dirty="0" smtClean="0"/>
              <a:t>270Mbps 2SS 11n</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295482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
        <p:nvSpPr>
          <p:cNvPr id="7" name="Rectangle 6"/>
          <p:cNvSpPr/>
          <p:nvPr/>
        </p:nvSpPr>
        <p:spPr>
          <a:xfrm>
            <a:off x="1122981" y="2967335"/>
            <a:ext cx="689804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Unmanaged Networks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586127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the AP know what the settings for Upper Limit and Margin should be?</a:t>
            </a:r>
          </a:p>
          <a:p>
            <a:r>
              <a:rPr lang="en-US" dirty="0" smtClean="0"/>
              <a:t>How does a STA set its Upper Limit and Margin if AP does not provide the settings?</a:t>
            </a:r>
          </a:p>
          <a:p>
            <a:pPr marL="0" indent="0">
              <a:buNone/>
            </a:pPr>
            <a:r>
              <a:rPr lang="en-US" dirty="0" smtClean="0"/>
              <a:t>Points:</a:t>
            </a:r>
            <a:endParaRPr lang="en-US" dirty="0"/>
          </a:p>
          <a:p>
            <a:pPr lvl="1"/>
            <a:r>
              <a:rPr lang="en-US" dirty="0" smtClean="0"/>
              <a:t>DSC STA will revert to maximum sensitivity as it wanders away from its AP.  DSC does not limit the range (unlike fixed CCA).</a:t>
            </a:r>
          </a:p>
          <a:p>
            <a:pPr lvl="1"/>
            <a:r>
              <a:rPr lang="en-US" dirty="0" smtClean="0"/>
              <a:t>Legacy AP will not be affected by having DSC STAs for DL traffic, BUT the Margin on the DSC STA will ensure that UL traffic can be coincidental with OBSS traffic.</a:t>
            </a:r>
          </a:p>
          <a:p>
            <a:pPr lvl="1"/>
            <a:r>
              <a:rPr lang="en-US" dirty="0" smtClean="0"/>
              <a:t>What is effect if DSC STA is outside the DSC contention area?</a:t>
            </a:r>
          </a:p>
          <a:p>
            <a:pPr lvl="1"/>
            <a:endParaRPr lang="en-US" dirty="0" smtClean="0"/>
          </a:p>
          <a:p>
            <a:pPr lvl="1"/>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Unmanaged Networks Questions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3288428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006" y="685800"/>
            <a:ext cx="7772400" cy="762000"/>
          </a:xfrm>
        </p:spPr>
        <p:txBody>
          <a:bodyPr/>
          <a:lstStyle/>
          <a:p>
            <a:r>
              <a:rPr lang="en-US" dirty="0" smtClean="0"/>
              <a:t>DSC STA outside area</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3481997" cy="4090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560988"/>
            <a:ext cx="3673089"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6281" y="3962400"/>
            <a:ext cx="3794125" cy="2379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172200" y="4572000"/>
            <a:ext cx="1454309" cy="369332"/>
          </a:xfrm>
          <a:prstGeom prst="rect">
            <a:avLst/>
          </a:prstGeom>
          <a:noFill/>
        </p:spPr>
        <p:txBody>
          <a:bodyPr wrap="none" rtlCol="0">
            <a:spAutoFit/>
          </a:bodyPr>
          <a:lstStyle/>
          <a:p>
            <a:r>
              <a:rPr lang="en-US" sz="1800" dirty="0" smtClean="0"/>
              <a:t>If All Legacy</a:t>
            </a:r>
            <a:endParaRPr lang="en-US" sz="1800" dirty="0"/>
          </a:p>
        </p:txBody>
      </p:sp>
      <p:sp>
        <p:nvSpPr>
          <p:cNvPr id="8" name="TextBox 7"/>
          <p:cNvSpPr txBox="1"/>
          <p:nvPr/>
        </p:nvSpPr>
        <p:spPr>
          <a:xfrm>
            <a:off x="685800" y="5349812"/>
            <a:ext cx="3440814" cy="1200329"/>
          </a:xfrm>
          <a:prstGeom prst="rect">
            <a:avLst/>
          </a:prstGeom>
          <a:noFill/>
        </p:spPr>
        <p:txBody>
          <a:bodyPr wrap="none" rtlCol="0">
            <a:spAutoFit/>
          </a:bodyPr>
          <a:lstStyle/>
          <a:p>
            <a:r>
              <a:rPr lang="en-US" dirty="0" smtClean="0"/>
              <a:t>Simply reverts to</a:t>
            </a:r>
          </a:p>
          <a:p>
            <a:r>
              <a:rPr lang="en-US" dirty="0" smtClean="0"/>
              <a:t>‘legacy’ throughputs on </a:t>
            </a:r>
          </a:p>
          <a:p>
            <a:r>
              <a:rPr lang="en-US" dirty="0" smtClean="0"/>
              <a:t>Overlapping STAs</a:t>
            </a:r>
            <a:endParaRPr lang="en-US" dirty="0"/>
          </a:p>
        </p:txBody>
      </p:sp>
      <p:sp>
        <p:nvSpPr>
          <p:cNvPr id="2" name="Oval 1"/>
          <p:cNvSpPr/>
          <p:nvPr/>
        </p:nvSpPr>
        <p:spPr bwMode="auto">
          <a:xfrm>
            <a:off x="6713344" y="2133600"/>
            <a:ext cx="1897062" cy="411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6566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47800"/>
            <a:ext cx="7772400" cy="4419600"/>
          </a:xfrm>
        </p:spPr>
        <p:txBody>
          <a:bodyPr/>
          <a:lstStyle/>
          <a:p>
            <a:r>
              <a:rPr lang="en-US" dirty="0" smtClean="0"/>
              <a:t>Assuming legacy AP there </a:t>
            </a:r>
            <a:r>
              <a:rPr lang="en-US" dirty="0" smtClean="0"/>
              <a:t>is no undue effect if a DSC STA is outside the main area.  It reverts to sharing with those it can see. </a:t>
            </a:r>
          </a:p>
          <a:p>
            <a:pPr lvl="1"/>
            <a:r>
              <a:rPr lang="en-US" dirty="0" smtClean="0"/>
              <a:t>It does get less traffic throughput</a:t>
            </a:r>
          </a:p>
          <a:p>
            <a:pPr lvl="1"/>
            <a:r>
              <a:rPr lang="en-US" dirty="0" smtClean="0"/>
              <a:t>BUT it equates to what it would get if all were </a:t>
            </a:r>
            <a:r>
              <a:rPr lang="en-US" dirty="0" smtClean="0"/>
              <a:t>legacy</a:t>
            </a:r>
          </a:p>
          <a:p>
            <a:r>
              <a:rPr lang="en-US" sz="1800" dirty="0" smtClean="0"/>
              <a:t>Note:  If DSC AP, then the DSC contention area may be defined and the “stray STA” is outside and hence not associated</a:t>
            </a:r>
            <a:endParaRPr lang="en-US" sz="1800" dirty="0" smtClean="0"/>
          </a:p>
          <a:p>
            <a:pPr marL="57150" indent="0">
              <a:buNone/>
            </a:pPr>
            <a:r>
              <a:rPr lang="en-US" dirty="0" smtClean="0"/>
              <a:t>	Conclusion – there is no disadvantage</a:t>
            </a:r>
            <a:br>
              <a:rPr lang="en-US" dirty="0" smtClean="0"/>
            </a:br>
            <a:r>
              <a:rPr lang="en-US" dirty="0" smtClean="0"/>
              <a:t>	</a:t>
            </a:r>
            <a:r>
              <a:rPr lang="en-US" sz="1800" dirty="0" smtClean="0"/>
              <a:t>(similar to a STA at range with CCA set at -82dBm)</a:t>
            </a:r>
          </a:p>
          <a:p>
            <a:pPr marL="57150" indent="0" algn="ctr">
              <a:buNone/>
            </a:pPr>
            <a:r>
              <a:rPr lang="en-US" dirty="0" smtClean="0"/>
              <a:t>This is important, as in an unmanaged network, it is possible to set DSC for a ‘general’ condition without undue danger </a:t>
            </a:r>
          </a:p>
        </p:txBody>
      </p:sp>
      <p:sp>
        <p:nvSpPr>
          <p:cNvPr id="3" name="Title 2"/>
          <p:cNvSpPr>
            <a:spLocks noGrp="1"/>
          </p:cNvSpPr>
          <p:nvPr>
            <p:ph type="title"/>
          </p:nvPr>
        </p:nvSpPr>
        <p:spPr>
          <a:xfrm>
            <a:off x="685800" y="685800"/>
            <a:ext cx="7772400" cy="685800"/>
          </a:xfrm>
        </p:spPr>
        <p:txBody>
          <a:bodyPr/>
          <a:lstStyle/>
          <a:p>
            <a:r>
              <a:rPr lang="en-US" dirty="0" smtClean="0"/>
              <a:t>DSC STA outside of area (partially hidden</a:t>
            </a:r>
            <a:r>
              <a:rPr lang="en-US" dirty="0" smtClean="0"/>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279423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13/1012r4 Dynamic Sensitivity Control</a:t>
            </a:r>
          </a:p>
          <a:p>
            <a:r>
              <a:rPr lang="en-US" sz="2000" dirty="0" smtClean="0"/>
              <a:t>13/1290r1 Dynamic Sensitivity Control</a:t>
            </a:r>
          </a:p>
          <a:p>
            <a:r>
              <a:rPr lang="en-US" sz="2000" dirty="0" smtClean="0"/>
              <a:t>13/1487r2 Dense Apartment Complex DSC and CH Select</a:t>
            </a:r>
          </a:p>
          <a:p>
            <a:r>
              <a:rPr lang="en-US" sz="2000" dirty="0"/>
              <a:t>14/0045r2 E-Education </a:t>
            </a:r>
          </a:p>
          <a:p>
            <a:r>
              <a:rPr lang="en-US" sz="2000" dirty="0" smtClean="0"/>
              <a:t>14/0058r1 Pico Cell</a:t>
            </a:r>
          </a:p>
          <a:p>
            <a:r>
              <a:rPr lang="en-US" sz="2000" dirty="0"/>
              <a:t>1</a:t>
            </a:r>
            <a:r>
              <a:rPr lang="en-US" sz="2000" dirty="0" smtClean="0"/>
              <a:t>4/0294r2 </a:t>
            </a:r>
            <a:r>
              <a:rPr lang="en-US" sz="2000" dirty="0"/>
              <a:t>DSC, Channel Selection and legacy sharing</a:t>
            </a:r>
          </a:p>
          <a:p>
            <a:r>
              <a:rPr lang="en-US" sz="2000" dirty="0" smtClean="0"/>
              <a:t>14/0328r2 Dense Apartment </a:t>
            </a:r>
            <a:r>
              <a:rPr lang="en-US" sz="2000" dirty="0"/>
              <a:t>Complex Throughput </a:t>
            </a:r>
            <a:r>
              <a:rPr lang="en-US" sz="2000" dirty="0" smtClean="0"/>
              <a:t>Calculations</a:t>
            </a:r>
          </a:p>
          <a:p>
            <a:r>
              <a:rPr lang="en-US" sz="2000" dirty="0" smtClean="0"/>
              <a:t>14/0635r1 DSC Implementation</a:t>
            </a:r>
          </a:p>
        </p:txBody>
      </p:sp>
      <p:sp>
        <p:nvSpPr>
          <p:cNvPr id="3" name="Title 2"/>
          <p:cNvSpPr>
            <a:spLocks noGrp="1"/>
          </p:cNvSpPr>
          <p:nvPr>
            <p:ph type="title"/>
          </p:nvPr>
        </p:nvSpPr>
        <p:spPr/>
        <p:txBody>
          <a:bodyPr/>
          <a:lstStyle/>
          <a:p>
            <a:r>
              <a:rPr lang="en-US" dirty="0" smtClean="0"/>
              <a:t>Previous DSC Presentations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483948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8" name="Rectangle 7"/>
          <p:cNvSpPr/>
          <p:nvPr/>
        </p:nvSpPr>
        <p:spPr>
          <a:xfrm>
            <a:off x="978583" y="2967335"/>
            <a:ext cx="718684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Setting UL and Margin</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777566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1600200"/>
            <a:ext cx="7772400" cy="4495800"/>
          </a:xfrm>
        </p:spPr>
        <p:txBody>
          <a:bodyPr/>
          <a:lstStyle/>
          <a:p>
            <a:r>
              <a:rPr lang="en-US" dirty="0" smtClean="0"/>
              <a:t>Enterprise or Managed Area Networks</a:t>
            </a:r>
          </a:p>
          <a:p>
            <a:pPr lvl="1"/>
            <a:r>
              <a:rPr lang="en-US" dirty="0" smtClean="0"/>
              <a:t>UL and M set the contention areas such that channel re-use provides for desired high data rates (as per the 7 segment analyses)   </a:t>
            </a:r>
          </a:p>
          <a:p>
            <a:pPr lvl="1"/>
            <a:r>
              <a:rPr lang="en-US" dirty="0" smtClean="0"/>
              <a:t>Extremely powerful for the DSC STAs but, as shown, legacy STAs do not suffer c.f. what happens if no DSC STAs present. </a:t>
            </a:r>
          </a:p>
          <a:p>
            <a:pPr lvl="1"/>
            <a:endParaRPr lang="en-US" dirty="0" smtClean="0"/>
          </a:p>
          <a:p>
            <a:pPr lvl="1"/>
            <a:r>
              <a:rPr lang="en-US" dirty="0" smtClean="0"/>
              <a:t>Good incentive for STA vendors to implement DSC</a:t>
            </a:r>
            <a:endParaRPr lang="en-US" dirty="0"/>
          </a:p>
        </p:txBody>
      </p:sp>
      <p:sp>
        <p:nvSpPr>
          <p:cNvPr id="2" name="Title 1"/>
          <p:cNvSpPr>
            <a:spLocks noGrp="1"/>
          </p:cNvSpPr>
          <p:nvPr>
            <p:ph type="title"/>
          </p:nvPr>
        </p:nvSpPr>
        <p:spPr/>
        <p:txBody>
          <a:bodyPr/>
          <a:lstStyle/>
          <a:p>
            <a:r>
              <a:rPr lang="en-US" dirty="0" smtClean="0"/>
              <a:t>UL and Margin Settings</a:t>
            </a:r>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531265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00600"/>
          </a:xfrm>
        </p:spPr>
        <p:txBody>
          <a:bodyPr/>
          <a:lstStyle/>
          <a:p>
            <a:r>
              <a:rPr lang="en-US" dirty="0"/>
              <a:t>Residential Service Provider </a:t>
            </a:r>
          </a:p>
          <a:p>
            <a:pPr lvl="1"/>
            <a:r>
              <a:rPr lang="en-US" dirty="0"/>
              <a:t>In the dense apartment scenario DSC particularly useful, in this case relatively simple to know or preset the area. (DSC plus channel select effectively eliminates OBSS)</a:t>
            </a:r>
          </a:p>
          <a:p>
            <a:pPr lvl="1"/>
            <a:r>
              <a:rPr lang="en-US" dirty="0"/>
              <a:t>In the house (townhouse or standalone) less chance of </a:t>
            </a:r>
            <a:r>
              <a:rPr lang="en-US" dirty="0" smtClean="0"/>
              <a:t>OBSS (assuming </a:t>
            </a:r>
            <a:r>
              <a:rPr lang="en-US" dirty="0"/>
              <a:t>that channel select</a:t>
            </a:r>
            <a:r>
              <a:rPr lang="en-US" dirty="0" smtClean="0"/>
              <a:t>), and hence DSC settings can be lower.  </a:t>
            </a:r>
            <a:endParaRPr lang="en-US" dirty="0"/>
          </a:p>
          <a:p>
            <a:pPr lvl="1"/>
            <a:r>
              <a:rPr lang="en-US" dirty="0" smtClean="0"/>
              <a:t>Could </a:t>
            </a:r>
            <a:r>
              <a:rPr lang="en-US" dirty="0"/>
              <a:t>be preset </a:t>
            </a:r>
            <a:r>
              <a:rPr lang="en-US" dirty="0" smtClean="0"/>
              <a:t>based upon simple check list</a:t>
            </a:r>
          </a:p>
          <a:p>
            <a:pPr lvl="2"/>
            <a:r>
              <a:rPr lang="en-US" dirty="0" smtClean="0"/>
              <a:t>Size/type of property (e.g. apartment/house? Rooms? Floors?)</a:t>
            </a:r>
            <a:endParaRPr lang="en-US" dirty="0"/>
          </a:p>
          <a:p>
            <a:pPr lvl="1"/>
            <a:r>
              <a:rPr lang="en-US" dirty="0" smtClean="0"/>
              <a:t>Setting </a:t>
            </a:r>
            <a:r>
              <a:rPr lang="en-US" dirty="0"/>
              <a:t>of UL and M </a:t>
            </a:r>
            <a:r>
              <a:rPr lang="en-US" dirty="0" smtClean="0"/>
              <a:t>may </a:t>
            </a:r>
            <a:r>
              <a:rPr lang="en-US" dirty="0"/>
              <a:t>be set if prepared to carry out simple </a:t>
            </a:r>
            <a:r>
              <a:rPr lang="en-US" dirty="0" smtClean="0"/>
              <a:t>instructions</a:t>
            </a:r>
          </a:p>
          <a:p>
            <a:pPr lvl="2"/>
            <a:r>
              <a:rPr lang="en-US" dirty="0" smtClean="0"/>
              <a:t>Walk the (high data rate required) area.</a:t>
            </a:r>
          </a:p>
          <a:p>
            <a:pPr lvl="2"/>
            <a:r>
              <a:rPr lang="en-US" dirty="0" smtClean="0"/>
              <a:t>Walk the extremes (for DSC AP)</a:t>
            </a:r>
          </a:p>
          <a:p>
            <a:pPr lvl="1"/>
            <a:r>
              <a:rPr lang="en-US" dirty="0" smtClean="0"/>
              <a:t>Settings could be learnt -  room for clever learning algorithms</a:t>
            </a:r>
          </a:p>
        </p:txBody>
      </p:sp>
      <p:sp>
        <p:nvSpPr>
          <p:cNvPr id="3" name="Title 2"/>
          <p:cNvSpPr>
            <a:spLocks noGrp="1"/>
          </p:cNvSpPr>
          <p:nvPr>
            <p:ph type="title"/>
          </p:nvPr>
        </p:nvSpPr>
        <p:spPr>
          <a:xfrm>
            <a:off x="685800" y="685800"/>
            <a:ext cx="7772400" cy="609600"/>
          </a:xfrm>
        </p:spPr>
        <p:txBody>
          <a:bodyPr/>
          <a:lstStyle/>
          <a:p>
            <a:r>
              <a:rPr lang="en-US" dirty="0"/>
              <a:t>UL and Margin Settings</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1412513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pPr marL="0" indent="0">
              <a:buNone/>
            </a:pPr>
            <a:r>
              <a:rPr lang="en-US" dirty="0" smtClean="0"/>
              <a:t>Dumb User, residential</a:t>
            </a:r>
          </a:p>
          <a:p>
            <a:r>
              <a:rPr lang="en-US" dirty="0" smtClean="0"/>
              <a:t>DSC AP </a:t>
            </a:r>
          </a:p>
          <a:p>
            <a:pPr lvl="1"/>
            <a:r>
              <a:rPr lang="en-US" dirty="0" smtClean="0"/>
              <a:t>Learning algorithm?</a:t>
            </a:r>
          </a:p>
          <a:p>
            <a:pPr lvl="2"/>
            <a:r>
              <a:rPr lang="en-US" dirty="0" smtClean="0"/>
              <a:t>After say 1 week, AP ‘knows’ distribution of its STAs.  </a:t>
            </a:r>
          </a:p>
          <a:p>
            <a:pPr lvl="2"/>
            <a:r>
              <a:rPr lang="en-US" dirty="0" smtClean="0"/>
              <a:t>May use DSC to ‘prioritize’, for example, its HD video STAs</a:t>
            </a:r>
          </a:p>
          <a:p>
            <a:pPr lvl="2"/>
            <a:r>
              <a:rPr lang="en-US" dirty="0" smtClean="0"/>
              <a:t>Use of internal Receive Sensitivity threshold probably ‘dangerous’</a:t>
            </a:r>
            <a:endParaRPr lang="en-US" dirty="0"/>
          </a:p>
          <a:p>
            <a:r>
              <a:rPr lang="en-US" dirty="0" smtClean="0"/>
              <a:t>DSC STA</a:t>
            </a:r>
          </a:p>
          <a:p>
            <a:pPr lvl="1"/>
            <a:r>
              <a:rPr lang="en-US" dirty="0" smtClean="0"/>
              <a:t>No real danger to assume a setting such as -40dBm and 20dB.  High probability of  avoiding OBSS and always ‘in range’ as STA moves away from AP (this is a the major feature of DSC versus a fixed, higher, CCA threshold).</a:t>
            </a:r>
          </a:p>
          <a:p>
            <a:pPr lvl="1"/>
            <a:endParaRPr lang="en-US" dirty="0" smtClean="0"/>
          </a:p>
          <a:p>
            <a:pPr lvl="1"/>
            <a:endParaRPr lang="en-US" dirty="0"/>
          </a:p>
        </p:txBody>
      </p:sp>
      <p:sp>
        <p:nvSpPr>
          <p:cNvPr id="3" name="Title 2"/>
          <p:cNvSpPr>
            <a:spLocks noGrp="1"/>
          </p:cNvSpPr>
          <p:nvPr>
            <p:ph type="title"/>
          </p:nvPr>
        </p:nvSpPr>
        <p:spPr>
          <a:xfrm>
            <a:off x="685800" y="685800"/>
            <a:ext cx="7772400" cy="762000"/>
          </a:xfrm>
        </p:spPr>
        <p:txBody>
          <a:bodyPr/>
          <a:lstStyle/>
          <a:p>
            <a:r>
              <a:rPr lang="en-US" dirty="0"/>
              <a:t>UL and Margin Settings</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2702632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For managed/enterprise area networks DSC has huge advantages and pretty simple to set up.  </a:t>
            </a:r>
          </a:p>
          <a:p>
            <a:r>
              <a:rPr lang="en-US" dirty="0" smtClean="0"/>
              <a:t>In residential networks DSC is particularly advantageous for the dense apartment scenario.  </a:t>
            </a:r>
          </a:p>
          <a:p>
            <a:endParaRPr lang="en-US" dirty="0"/>
          </a:p>
          <a:p>
            <a:r>
              <a:rPr lang="en-US" dirty="0" smtClean="0"/>
              <a:t>In practice the presetting of UL to -30/40dBm and </a:t>
            </a:r>
            <a:r>
              <a:rPr lang="en-US" dirty="0"/>
              <a:t>Margin </a:t>
            </a:r>
            <a:r>
              <a:rPr lang="en-US" dirty="0" smtClean="0"/>
              <a:t> to 20/25dB would probably show significant advantages with respect to efficiency and OBSS.   </a:t>
            </a:r>
            <a:endParaRPr lang="en-US" dirty="0"/>
          </a:p>
        </p:txBody>
      </p:sp>
      <p:sp>
        <p:nvSpPr>
          <p:cNvPr id="3" name="Title 2"/>
          <p:cNvSpPr>
            <a:spLocks noGrp="1"/>
          </p:cNvSpPr>
          <p:nvPr>
            <p:ph type="title"/>
          </p:nvPr>
        </p:nvSpPr>
        <p:spPr>
          <a:xfrm>
            <a:off x="685800" y="685800"/>
            <a:ext cx="7772400" cy="8382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spTree>
    <p:extLst>
      <p:ext uri="{BB962C8B-B14F-4D97-AF65-F5344CB8AC3E}">
        <p14:creationId xmlns:p14="http://schemas.microsoft.com/office/powerpoint/2010/main" val="184370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DSC basics</a:t>
            </a:r>
          </a:p>
          <a:p>
            <a:r>
              <a:rPr lang="en-US" dirty="0" smtClean="0"/>
              <a:t>Interworking with Legacy networks/STAs</a:t>
            </a:r>
          </a:p>
          <a:p>
            <a:r>
              <a:rPr lang="en-US" dirty="0" smtClean="0"/>
              <a:t>Practical aspects of setting DSC Margin and Upper Limit</a:t>
            </a:r>
          </a:p>
          <a:p>
            <a:r>
              <a:rPr lang="en-US" dirty="0" smtClean="0"/>
              <a:t>How to use DSC </a:t>
            </a:r>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600463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Scheme where STA measures the RSSI of the AP Beacon (R </a:t>
            </a:r>
            <a:r>
              <a:rPr lang="en-US" sz="2000" dirty="0" err="1" smtClean="0"/>
              <a:t>dBm</a:t>
            </a:r>
            <a:r>
              <a:rPr lang="en-US" sz="2000" dirty="0" smtClean="0"/>
              <a:t>)</a:t>
            </a:r>
          </a:p>
          <a:p>
            <a:pPr eaLnBrk="1" hangingPunct="1"/>
            <a:r>
              <a:rPr lang="en-US" sz="2000" dirty="0"/>
              <a:t>S</a:t>
            </a:r>
            <a:r>
              <a:rPr lang="en-US" sz="2000" dirty="0" smtClean="0"/>
              <a:t>ets RX Sensitivity Threshold at (R – M) </a:t>
            </a:r>
            <a:r>
              <a:rPr lang="en-US" sz="2000" dirty="0" err="1" smtClean="0"/>
              <a:t>dBm</a:t>
            </a:r>
            <a:r>
              <a:rPr lang="en-US" sz="2000" dirty="0" smtClean="0"/>
              <a:t>, where M is the “Margin”</a:t>
            </a:r>
          </a:p>
          <a:p>
            <a:pPr lvl="1" eaLnBrk="1" hangingPunct="1"/>
            <a:r>
              <a:rPr lang="en-US" sz="1600" dirty="0" smtClean="0"/>
              <a:t>Example</a:t>
            </a:r>
            <a:r>
              <a:rPr lang="en-US" sz="1600" dirty="0"/>
              <a:t>:</a:t>
            </a:r>
            <a:endParaRPr lang="en-US" sz="1600" dirty="0" smtClean="0"/>
          </a:p>
          <a:p>
            <a:pPr lvl="2" eaLnBrk="1" hangingPunct="1"/>
            <a:r>
              <a:rPr lang="en-US" dirty="0" smtClean="0"/>
              <a:t>STA receives Beacon at -50dBm, with Margin = 20dB</a:t>
            </a:r>
            <a:br>
              <a:rPr lang="en-US" dirty="0" smtClean="0"/>
            </a:br>
            <a:r>
              <a:rPr lang="en-US" dirty="0" smtClean="0"/>
              <a:t>STA sets RX Sensitivity Threshold to -70dBm.</a:t>
            </a:r>
            <a:endParaRPr lang="en-US" sz="1800" dirty="0" smtClean="0"/>
          </a:p>
          <a:p>
            <a:pPr eaLnBrk="1" hangingPunct="1"/>
            <a:r>
              <a:rPr lang="en-US" sz="2000" dirty="0" smtClean="0"/>
              <a:t>Also set an Upper Limit, L, to Beacon RSSI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lvl="1" eaLnBrk="1" hangingPunct="1"/>
            <a:r>
              <a:rPr lang="en-US" dirty="0" smtClean="0"/>
              <a:t>Example:</a:t>
            </a:r>
          </a:p>
          <a:p>
            <a:pPr lvl="2" eaLnBrk="1" hangingPunct="1"/>
            <a:r>
              <a:rPr lang="en-US" dirty="0" smtClean="0"/>
              <a:t>STA receives Beacon at -15dBm, L = -30dBm, M = 20dBm</a:t>
            </a:r>
          </a:p>
          <a:p>
            <a:pPr lvl="2" eaLnBrk="1" hangingPunct="1"/>
            <a:r>
              <a:rPr lang="en-US" dirty="0" smtClean="0"/>
              <a:t>STA sets RX Sensitivity Threshold at -30 -20 = -50dBm (NOT –35dBm)</a:t>
            </a:r>
          </a:p>
          <a:p>
            <a:pPr eaLnBrk="1" hangingPunct="1"/>
            <a:r>
              <a:rPr lang="en-US" dirty="0" smtClean="0"/>
              <a:t>If the RX sensitivity threshold is higher than the CCA Threshold then CCA Threshold = RX Sensitivity Threshold</a:t>
            </a:r>
          </a:p>
          <a:p>
            <a:pPr eaLnBrk="1" hangingPunct="1"/>
            <a:endParaRPr lang="en-US" dirty="0" smtClean="0"/>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June 2014</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pPr marL="0" indent="0">
              <a:buNone/>
            </a:pPr>
            <a:r>
              <a:rPr lang="en-US" sz="2800" dirty="0" smtClean="0"/>
              <a:t>It is important to note the difference between DSC and simply setting the CCA Threshold or the RX sensitivity to a higher value</a:t>
            </a:r>
          </a:p>
          <a:p>
            <a:r>
              <a:rPr lang="en-US" dirty="0" smtClean="0"/>
              <a:t>The chance of hidden STAs in the home network is greatly reduced</a:t>
            </a:r>
          </a:p>
          <a:p>
            <a:r>
              <a:rPr lang="en-US" dirty="0" smtClean="0"/>
              <a:t>The DSC STA, maintains full range.  The sensitivity will move towards lowest value as the STA moves away from the AP</a:t>
            </a:r>
          </a:p>
          <a:p>
            <a:endParaRPr lang="en-US" dirty="0"/>
          </a:p>
          <a:p>
            <a:r>
              <a:rPr lang="en-US" dirty="0" smtClean="0"/>
              <a:t>See next Slide</a:t>
            </a:r>
          </a:p>
          <a:p>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DSC maintains full sensitivity</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CCA </a:t>
            </a:r>
            <a:r>
              <a:rPr lang="en-US" dirty="0" err="1" smtClean="0"/>
              <a:t>vs</a:t>
            </a:r>
            <a:r>
              <a:rPr lang="en-US" dirty="0" smtClean="0"/>
              <a:t> DSC</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6" name="TextBox 5"/>
          <p:cNvSpPr txBox="1"/>
          <p:nvPr/>
        </p:nvSpPr>
        <p:spPr>
          <a:xfrm>
            <a:off x="4443984" y="1918609"/>
            <a:ext cx="543739" cy="307777"/>
          </a:xfrm>
          <a:prstGeom prst="rect">
            <a:avLst/>
          </a:prstGeom>
          <a:noFill/>
        </p:spPr>
        <p:txBody>
          <a:bodyPr wrap="none" rtlCol="0">
            <a:spAutoFit/>
          </a:bodyPr>
          <a:lstStyle/>
          <a:p>
            <a:r>
              <a:rPr lang="en-US" sz="1400" dirty="0" smtClean="0"/>
              <a:t>DSC</a:t>
            </a:r>
            <a:endParaRPr lang="en-US" sz="1400" dirty="0"/>
          </a:p>
        </p:txBody>
      </p:sp>
      <p:sp>
        <p:nvSpPr>
          <p:cNvPr id="8" name="TextBox 7"/>
          <p:cNvSpPr txBox="1"/>
          <p:nvPr/>
        </p:nvSpPr>
        <p:spPr>
          <a:xfrm>
            <a:off x="6172200" y="4964966"/>
            <a:ext cx="2123466" cy="338554"/>
          </a:xfrm>
          <a:prstGeom prst="rect">
            <a:avLst/>
          </a:prstGeom>
          <a:noFill/>
        </p:spPr>
        <p:txBody>
          <a:bodyPr wrap="none" rtlCol="0">
            <a:spAutoFit/>
          </a:bodyPr>
          <a:lstStyle/>
          <a:p>
            <a:r>
              <a:rPr lang="en-US" sz="1600" dirty="0" smtClean="0"/>
              <a:t>Note NO hidden STAs</a:t>
            </a:r>
            <a:endParaRPr lang="en-US" sz="16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91" y="2819400"/>
            <a:ext cx="4533006" cy="3629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195515"/>
            <a:ext cx="5089016" cy="3589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63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772400" cy="4800600"/>
          </a:xfrm>
        </p:spPr>
        <p:txBody>
          <a:bodyPr/>
          <a:lstStyle/>
          <a:p>
            <a:pPr marL="0" indent="0">
              <a:buNone/>
            </a:pPr>
            <a:r>
              <a:rPr lang="en-US" sz="1800" dirty="0" smtClean="0"/>
              <a:t>ADVANTAGES</a:t>
            </a:r>
          </a:p>
          <a:p>
            <a:r>
              <a:rPr lang="en-US" sz="1800" dirty="0" smtClean="0"/>
              <a:t>DSC can increase the area throughput by significant amounts</a:t>
            </a:r>
          </a:p>
          <a:p>
            <a:pPr lvl="1"/>
            <a:r>
              <a:rPr lang="en-US" sz="1400" dirty="0"/>
              <a:t>296% improvement for Single Apartment Complex</a:t>
            </a:r>
          </a:p>
          <a:p>
            <a:pPr lvl="1"/>
            <a:r>
              <a:rPr lang="en-US" sz="1400" dirty="0"/>
              <a:t>412% improvement for Double Apartment </a:t>
            </a:r>
            <a:r>
              <a:rPr lang="en-US" sz="1400" dirty="0" smtClean="0"/>
              <a:t>Complex</a:t>
            </a:r>
          </a:p>
          <a:p>
            <a:pPr lvl="1"/>
            <a:r>
              <a:rPr lang="en-US" sz="1400" dirty="0" smtClean="0"/>
              <a:t>800% improvement for Cell </a:t>
            </a:r>
            <a:r>
              <a:rPr lang="en-US" sz="1400" dirty="0"/>
              <a:t>Structure </a:t>
            </a:r>
            <a:r>
              <a:rPr lang="en-US" sz="1400" dirty="0" smtClean="0"/>
              <a:t>network</a:t>
            </a:r>
            <a:endParaRPr lang="en-US" sz="1800" dirty="0" smtClean="0"/>
          </a:p>
          <a:p>
            <a:r>
              <a:rPr lang="en-US" sz="1800" dirty="0" smtClean="0"/>
              <a:t>DSC used in conjunction with channel selection can eliminate OBSS completely </a:t>
            </a:r>
            <a:r>
              <a:rPr lang="en-US" sz="1800" dirty="0" smtClean="0"/>
              <a:t>in dense apartment scenario</a:t>
            </a:r>
            <a:endParaRPr lang="en-US" sz="1800" dirty="0" smtClean="0"/>
          </a:p>
          <a:p>
            <a:r>
              <a:rPr lang="en-US" sz="1800" dirty="0" smtClean="0"/>
              <a:t>DSC does not require any hardware changes and is simple to implement</a:t>
            </a:r>
          </a:p>
          <a:p>
            <a:r>
              <a:rPr lang="en-US" sz="1800" dirty="0" smtClean="0"/>
              <a:t>DSC can improve performance for all PHYs</a:t>
            </a:r>
          </a:p>
          <a:p>
            <a:r>
              <a:rPr lang="en-US" sz="1800" dirty="0" smtClean="0"/>
              <a:t>DSC does not degrade the range of a STA</a:t>
            </a:r>
          </a:p>
          <a:p>
            <a:endParaRPr lang="en-US" sz="1800" dirty="0"/>
          </a:p>
          <a:p>
            <a:pPr marL="0" indent="0">
              <a:buNone/>
            </a:pPr>
            <a:r>
              <a:rPr lang="en-US" sz="1800" dirty="0" smtClean="0"/>
              <a:t>CONCERNS</a:t>
            </a:r>
          </a:p>
          <a:p>
            <a:r>
              <a:rPr lang="en-US" sz="1800" dirty="0" smtClean="0"/>
              <a:t>Effect on legacy networks/STAs</a:t>
            </a:r>
          </a:p>
          <a:p>
            <a:r>
              <a:rPr lang="en-US" sz="1800" dirty="0" smtClean="0"/>
              <a:t>How to set DSC parameters in unmanaged networks</a:t>
            </a:r>
          </a:p>
          <a:p>
            <a:pPr lvl="1"/>
            <a:r>
              <a:rPr lang="en-US" sz="1400" dirty="0" smtClean="0"/>
              <a:t>Avoid hidden STAs</a:t>
            </a:r>
          </a:p>
          <a:p>
            <a:endParaRPr lang="en-US" sz="1600" dirty="0" smtClean="0"/>
          </a:p>
          <a:p>
            <a:pPr marL="457200" lvl="1" indent="0">
              <a:buNone/>
            </a:pPr>
            <a:endParaRPr lang="en-US" sz="1600" dirty="0" smtClean="0"/>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8" name="Rectangle 7"/>
          <p:cNvSpPr/>
          <p:nvPr/>
        </p:nvSpPr>
        <p:spPr>
          <a:xfrm>
            <a:off x="2938386" y="2967335"/>
            <a:ext cx="3267241" cy="123110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Legacy</a:t>
            </a:r>
          </a:p>
          <a:p>
            <a:pPr algn="ctr"/>
            <a:r>
              <a:rPr lang="en-US" sz="2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(Discussed </a:t>
            </a:r>
            <a:r>
              <a:rPr lang="en-US" sz="2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also in </a:t>
            </a:r>
            <a:r>
              <a:rPr lang="en-US" sz="2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14/0294)</a:t>
            </a:r>
            <a:endParaRPr lang="en-US"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991238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A legacy STA in the same network as a DSC STA is completely unaffected by the DSC STAs.</a:t>
            </a:r>
          </a:p>
          <a:p>
            <a:r>
              <a:rPr lang="en-US" dirty="0" smtClean="0"/>
              <a:t>The legacy STA may be held off from transmitting by STA in OBSS, but will compete equally with DSC STAs in same BSS</a:t>
            </a:r>
          </a:p>
          <a:p>
            <a:pPr lvl="1"/>
            <a:r>
              <a:rPr lang="en-US" dirty="0" smtClean="0"/>
              <a:t>As other DSC STAs will ignore OBSS STAs their traffic is often occurring during a time when the legacy STA cannot TX, and hence overall contention is lessened.  </a:t>
            </a:r>
            <a:endParaRPr lang="en-US" dirty="0"/>
          </a:p>
        </p:txBody>
      </p:sp>
      <p:sp>
        <p:nvSpPr>
          <p:cNvPr id="7" name="Title 6"/>
          <p:cNvSpPr>
            <a:spLocks noGrp="1"/>
          </p:cNvSpPr>
          <p:nvPr>
            <p:ph type="title"/>
          </p:nvPr>
        </p:nvSpPr>
        <p:spPr/>
        <p:txBody>
          <a:bodyPr/>
          <a:lstStyle/>
          <a:p>
            <a:r>
              <a:rPr lang="en-US" dirty="0" smtClean="0"/>
              <a:t>Legacy STAs and DSC STAs</a:t>
            </a:r>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72568386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78407</TotalTime>
  <Words>1427</Words>
  <Application>Microsoft Office PowerPoint</Application>
  <PresentationFormat>On-screen Show (4:3)</PresentationFormat>
  <Paragraphs>232</Paragraphs>
  <Slides>24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Dynamic Sensitivity Control  Practical Usage</vt:lpstr>
      <vt:lpstr>Previous DSC Presentations</vt:lpstr>
      <vt:lpstr>Objectives</vt:lpstr>
      <vt:lpstr>Dynamic Sensitivity Control - DSC</vt:lpstr>
      <vt:lpstr>DSC maintains full sensitivity</vt:lpstr>
      <vt:lpstr>Hidden STAs – Fixed CCA vs DSC</vt:lpstr>
      <vt:lpstr>DSC</vt:lpstr>
      <vt:lpstr>PowerPoint Presentation</vt:lpstr>
      <vt:lpstr>Legacy STAs and DSC STAs</vt:lpstr>
      <vt:lpstr>Legacy DSC mix (11n 2SS 270Mbps 32k Agg, 100Mbps) </vt:lpstr>
      <vt:lpstr>“Sharing” DSC and Legacy Networks</vt:lpstr>
      <vt:lpstr>DSC and Legacy STAs in apartment complex and cell cluster </vt:lpstr>
      <vt:lpstr>Throughput Simulations</vt:lpstr>
      <vt:lpstr>Throughput Simulations</vt:lpstr>
      <vt:lpstr>Legacy and DSC Simulation </vt:lpstr>
      <vt:lpstr>PowerPoint Presentation</vt:lpstr>
      <vt:lpstr>Unmanaged Networks Questions</vt:lpstr>
      <vt:lpstr>DSC STA outside area</vt:lpstr>
      <vt:lpstr>DSC STA outside of area (partially hidden) </vt:lpstr>
      <vt:lpstr>PowerPoint Presentation</vt:lpstr>
      <vt:lpstr>UL and Margin Settings</vt:lpstr>
      <vt:lpstr>UL and Margin Settings</vt:lpstr>
      <vt:lpstr>UL and Margin Settings</vt:lpstr>
      <vt:lpstr>Summary</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1515</cp:revision>
  <cp:lastPrinted>1998-02-10T13:28:06Z</cp:lastPrinted>
  <dcterms:created xsi:type="dcterms:W3CDTF">1998-02-10T13:07:52Z</dcterms:created>
  <dcterms:modified xsi:type="dcterms:W3CDTF">2014-06-25T19:35:35Z</dcterms:modified>
</cp:coreProperties>
</file>