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1" r:id="rId11"/>
    <p:sldId id="392" r:id="rId12"/>
    <p:sldId id="390" r:id="rId13"/>
    <p:sldId id="382" r:id="rId14"/>
    <p:sldId id="365" r:id="rId15"/>
    <p:sldId id="384" r:id="rId16"/>
    <p:sldId id="35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97" d="100"/>
          <a:sy n="97" d="100"/>
        </p:scale>
        <p:origin x="74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802.11-14/0773r1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2014-06-19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0" name="Document" r:id="rId5" imgW="8636000" imgH="2514600" progId="Word.Document.8">
                  <p:embed/>
                </p:oleObj>
              </mc:Choice>
              <mc:Fallback>
                <p:oleObj name="Document" r:id="rId5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FNPRM FCC 14-49 </a:t>
            </a:r>
            <a:r>
              <a:rPr lang="en-US" dirty="0" smtClean="0"/>
              <a:t>Concerns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Should not allow FSS earth station protection to upgrade their status</a:t>
            </a:r>
          </a:p>
          <a:p>
            <a:pPr lvl="1"/>
            <a:r>
              <a:rPr lang="en-US" sz="1800" dirty="0"/>
              <a:t>FSS earth stations will be granted 5 years of primary allocation protection even though today they are secondary</a:t>
            </a:r>
          </a:p>
          <a:p>
            <a:pPr lvl="1"/>
            <a:r>
              <a:rPr lang="en-US" sz="1800" dirty="0"/>
              <a:t>Some of the FSS sites listed are new, and should not fall under the grandfathering</a:t>
            </a:r>
          </a:p>
          <a:p>
            <a:r>
              <a:rPr lang="en-US" sz="2000" dirty="0" smtClean="0"/>
              <a:t>Exclusion </a:t>
            </a:r>
            <a:r>
              <a:rPr lang="en-US" sz="2000" dirty="0"/>
              <a:t>zone size should be controlled by database</a:t>
            </a:r>
            <a:r>
              <a:rPr lang="en-US" sz="2000" dirty="0" smtClean="0"/>
              <a:t>​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maximum spectrum efficiency, the database can do more to reduce exclusion </a:t>
            </a:r>
            <a:r>
              <a:rPr lang="en-US" sz="1800" dirty="0" smtClean="0"/>
              <a:t>zones</a:t>
            </a:r>
          </a:p>
          <a:p>
            <a:pPr lvl="1"/>
            <a:r>
              <a:rPr lang="en-US" sz="1800" dirty="0" smtClean="0"/>
              <a:t>Current </a:t>
            </a:r>
            <a:r>
              <a:rPr lang="en-US" sz="1800" dirty="0"/>
              <a:t>plan was based on exclusion zones designed to protect from </a:t>
            </a:r>
            <a:r>
              <a:rPr lang="en-US" sz="1800" dirty="0" smtClean="0"/>
              <a:t>much higher power devices</a:t>
            </a:r>
          </a:p>
          <a:p>
            <a:pPr lvl="1"/>
            <a:r>
              <a:rPr lang="en-US" sz="1800" dirty="0" smtClean="0"/>
              <a:t>Setting </a:t>
            </a:r>
            <a:r>
              <a:rPr lang="en-US" sz="1800" dirty="0"/>
              <a:t>power limit/distance from protected devices could create much more usable </a:t>
            </a:r>
            <a:r>
              <a:rPr lang="en-US" sz="1800" dirty="0" smtClean="0"/>
              <a:t>spectrum </a:t>
            </a:r>
            <a:r>
              <a:rPr lang="en-US" sz="1800" dirty="0"/>
              <a:t>for GAA 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1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14-50 R&amp;O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r>
              <a:rPr lang="en-US" dirty="0" smtClean="0"/>
              <a:t>Incentive auctions and 600 MHz band plan</a:t>
            </a:r>
          </a:p>
          <a:p>
            <a:r>
              <a:rPr lang="en-US" dirty="0" smtClean="0"/>
              <a:t>Spectrum for unlicensed sharing</a:t>
            </a:r>
          </a:p>
          <a:p>
            <a:pPr lvl="1"/>
            <a:r>
              <a:rPr lang="en-US" dirty="0" smtClean="0"/>
              <a:t>11 MHz duplex gap</a:t>
            </a:r>
          </a:p>
          <a:p>
            <a:pPr lvl="2"/>
            <a:r>
              <a:rPr lang="en-US" dirty="0" smtClean="0"/>
              <a:t>6 MHz for TVWS (</a:t>
            </a:r>
            <a:r>
              <a:rPr lang="en-US" dirty="0" smtClean="0">
                <a:solidFill>
                  <a:srgbClr val="FF0000"/>
                </a:solidFill>
              </a:rPr>
              <a:t>FCC plan: 40 mW personal/portable only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4 MHz for wireless microphones</a:t>
            </a:r>
          </a:p>
          <a:p>
            <a:pPr lvl="1"/>
            <a:r>
              <a:rPr lang="en-US" dirty="0" smtClean="0"/>
              <a:t>Channel 37 (clear of WMTS and Radio Astronomy)</a:t>
            </a:r>
          </a:p>
          <a:p>
            <a:pPr lvl="1"/>
            <a:r>
              <a:rPr lang="en-US" dirty="0" smtClean="0"/>
              <a:t>One 6 MHz channel in all locations (</a:t>
            </a:r>
            <a:r>
              <a:rPr lang="en-US" dirty="0" smtClean="0">
                <a:solidFill>
                  <a:srgbClr val="FF0000"/>
                </a:solidFill>
              </a:rPr>
              <a:t>probably*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True White 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For engineering reasons, there may be a few areas with no spectrum available in the television bands for unlicensed devices and wireless microphones to share.</a:t>
            </a:r>
          </a:p>
        </p:txBody>
      </p:sp>
    </p:spTree>
    <p:extLst>
      <p:ext uri="{BB962C8B-B14F-4D97-AF65-F5344CB8AC3E}">
        <p14:creationId xmlns:p14="http://schemas.microsoft.com/office/powerpoint/2010/main" val="3407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Ofcom PSSR in 2.3 GHz band consultation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Ofcom has delayed publishing results 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Many commenters asked that LSA be added to this band </a:t>
            </a:r>
          </a:p>
          <a:p>
            <a:r>
              <a:rPr lang="en-US" dirty="0" smtClean="0">
                <a:latin typeface="Times New Roman" charset="0"/>
              </a:rPr>
              <a:t>Singapore TVWS Regulatory Framework</a:t>
            </a:r>
          </a:p>
          <a:p>
            <a:pPr lvl="1"/>
            <a:r>
              <a:rPr lang="en-US" dirty="0" smtClean="0">
                <a:latin typeface="Times New Roman" charset="0"/>
              </a:rPr>
              <a:t>Published June 16th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EN 300 328 v1.9.1 progress?</a:t>
            </a:r>
          </a:p>
          <a:p>
            <a:r>
              <a:rPr lang="en-US" dirty="0" smtClean="0">
                <a:latin typeface="Times New Roman" charset="0"/>
              </a:rPr>
              <a:t>EN 301 598 progress?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June 19,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FCC 3.5 GHz FNPRM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Incentive Auctions R&amp;O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[</a:t>
            </a:r>
            <a:r>
              <a:rPr lang="en-US" sz="4000" i="1" dirty="0" smtClean="0">
                <a:solidFill>
                  <a:srgbClr val="FF0000"/>
                </a:solidFill>
                <a:latin typeface="Times New Roman" charset="0"/>
              </a:rPr>
              <a:t>to become!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]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</a:t>
            </a:r>
            <a:r>
              <a:rPr lang="en-US" sz="1800" dirty="0" smtClean="0">
                <a:solidFill>
                  <a:srgbClr val="FF0000"/>
                </a:solidFill>
                <a:latin typeface="Times New Roman" charset="0"/>
              </a:rPr>
              <a:t>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1800" dirty="0" smtClean="0"/>
              <a:t>FCC issued FCC 14-49</a:t>
            </a:r>
          </a:p>
          <a:p>
            <a:pPr lvl="1"/>
            <a:r>
              <a:rPr lang="en-US" sz="1400" dirty="0" smtClean="0"/>
              <a:t>Citizen’s Broadband Radio Service (Part 96)</a:t>
            </a:r>
          </a:p>
          <a:p>
            <a:pPr lvl="1"/>
            <a:r>
              <a:rPr lang="en-US" sz="1400" dirty="0" smtClean="0"/>
              <a:t>3550 to 3650 MHz and 3650 to 3700 MHz</a:t>
            </a:r>
          </a:p>
          <a:p>
            <a:r>
              <a:rPr lang="en-US" sz="1800" dirty="0" smtClean="0"/>
              <a:t>Three-tiered sharing approach (four?)</a:t>
            </a:r>
          </a:p>
          <a:p>
            <a:pPr lvl="1"/>
            <a:r>
              <a:rPr lang="en-US" sz="1600" dirty="0" smtClean="0"/>
              <a:t>Licensed Access (Incumbents)</a:t>
            </a:r>
          </a:p>
          <a:p>
            <a:pPr lvl="1"/>
            <a:r>
              <a:rPr lang="en-US" sz="1600" dirty="0" smtClean="0"/>
              <a:t>Priority Access (via PALs)</a:t>
            </a:r>
          </a:p>
          <a:p>
            <a:pPr lvl="1"/>
            <a:r>
              <a:rPr lang="en-US" sz="1600" dirty="0" smtClean="0"/>
              <a:t>General Authorized Access</a:t>
            </a:r>
          </a:p>
          <a:p>
            <a:pPr lvl="1"/>
            <a:r>
              <a:rPr lang="en-US" sz="1600" dirty="0" smtClean="0"/>
              <a:t>Contained Access Facilities</a:t>
            </a:r>
          </a:p>
          <a:p>
            <a:r>
              <a:rPr lang="en-US" sz="1800" dirty="0" smtClean="0"/>
              <a:t>Additional considerations</a:t>
            </a:r>
          </a:p>
          <a:p>
            <a:pPr lvl="1"/>
            <a:r>
              <a:rPr lang="en-US" sz="1600" dirty="0" smtClean="0"/>
              <a:t>5-year </a:t>
            </a:r>
            <a:r>
              <a:rPr lang="en-US" sz="1600" dirty="0"/>
              <a:t>F</a:t>
            </a:r>
            <a:r>
              <a:rPr lang="en-US" sz="1600" dirty="0" smtClean="0"/>
              <a:t>SS grandfathering (including new installations)</a:t>
            </a:r>
          </a:p>
          <a:p>
            <a:r>
              <a:rPr lang="en-US" sz="1800" dirty="0" smtClean="0"/>
              <a:t>Dynamic allocation via Spectrum Access System (SAS)</a:t>
            </a:r>
          </a:p>
          <a:p>
            <a:r>
              <a:rPr lang="en-US" sz="1800" dirty="0" smtClean="0"/>
              <a:t>Comment period closes July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Reply Comment period closes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Should we provide Comments?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FNPRM FCC </a:t>
            </a:r>
            <a:r>
              <a:rPr lang="en-US" dirty="0" smtClean="0"/>
              <a:t>14-49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GAA </a:t>
            </a:r>
            <a:r>
              <a:rPr lang="en-US" sz="2000" dirty="0"/>
              <a:t>device registration with the database not practical for personal/portable </a:t>
            </a:r>
            <a:r>
              <a:rPr lang="en-US" sz="2000" dirty="0" smtClean="0"/>
              <a:t>devices</a:t>
            </a:r>
          </a:p>
          <a:p>
            <a:pPr lvl="1"/>
            <a:r>
              <a:rPr lang="en-US" sz="1800" dirty="0" smtClean="0"/>
              <a:t>Only </a:t>
            </a:r>
            <a:r>
              <a:rPr lang="en-US" sz="1800" dirty="0"/>
              <a:t>fixed devices, including those that may authorize personal/portable devices should be </a:t>
            </a:r>
            <a:r>
              <a:rPr lang="en-US" sz="1800" dirty="0" smtClean="0"/>
              <a:t>required </a:t>
            </a:r>
            <a:r>
              <a:rPr lang="en-US" sz="1800" dirty="0"/>
              <a:t>to </a:t>
            </a:r>
            <a:r>
              <a:rPr lang="en-US" sz="1800" dirty="0" smtClean="0"/>
              <a:t>register</a:t>
            </a:r>
          </a:p>
          <a:p>
            <a:pPr lvl="1"/>
            <a:r>
              <a:rPr lang="en-US" sz="1800" dirty="0" smtClean="0"/>
              <a:t>Registering </a:t>
            </a:r>
            <a:r>
              <a:rPr lang="en-US" sz="1800" dirty="0"/>
              <a:t>all devices will flood a database with </a:t>
            </a:r>
            <a:r>
              <a:rPr lang="en-US" sz="1800" dirty="0" smtClean="0"/>
              <a:t>requests</a:t>
            </a:r>
            <a:endParaRPr lang="en-US" sz="1800" dirty="0"/>
          </a:p>
          <a:p>
            <a:r>
              <a:rPr lang="en-US" sz="2000" dirty="0" smtClean="0"/>
              <a:t>Specific </a:t>
            </a:r>
            <a:r>
              <a:rPr lang="en-US" sz="2000" dirty="0"/>
              <a:t>Contained Access User protection not necessary, and creates additional issues for </a:t>
            </a:r>
            <a:r>
              <a:rPr lang="en-US" sz="2000" dirty="0" smtClean="0"/>
              <a:t>GAA</a:t>
            </a:r>
          </a:p>
          <a:p>
            <a:pPr lvl="1"/>
            <a:r>
              <a:rPr lang="en-US" sz="1800" dirty="0" smtClean="0"/>
              <a:t>Due </a:t>
            </a:r>
            <a:r>
              <a:rPr lang="en-US" sz="1800" dirty="0"/>
              <a:t>to US pixel size, the protection zone for CAUs will be inordinately large, reducing </a:t>
            </a:r>
            <a:r>
              <a:rPr lang="en-US" sz="1800" dirty="0" smtClean="0"/>
              <a:t>spectrum </a:t>
            </a:r>
            <a:r>
              <a:rPr lang="en-US" sz="1800" dirty="0"/>
              <a:t>efficiency of this </a:t>
            </a:r>
            <a:r>
              <a:rPr lang="en-US" sz="1800" dirty="0" smtClean="0"/>
              <a:t>effort</a:t>
            </a:r>
            <a:endParaRPr lang="en-US" sz="1800" dirty="0"/>
          </a:p>
          <a:p>
            <a:r>
              <a:rPr lang="en-US" sz="2000" dirty="0" smtClean="0"/>
              <a:t>We should reject </a:t>
            </a:r>
            <a:r>
              <a:rPr lang="en-US" sz="2000" dirty="0"/>
              <a:t>Commission </a:t>
            </a:r>
            <a:r>
              <a:rPr lang="en-US" sz="2000" dirty="0" smtClean="0"/>
              <a:t>suggestion that </a:t>
            </a:r>
            <a:r>
              <a:rPr lang="en-US" sz="2000" dirty="0"/>
              <a:t>industry </a:t>
            </a:r>
            <a:r>
              <a:rPr lang="en-US" sz="2000" dirty="0" smtClean="0"/>
              <a:t>should coordinate </a:t>
            </a:r>
            <a:r>
              <a:rPr lang="en-US" sz="2000" dirty="0"/>
              <a:t>agreements and protocols, including technical options and methods for managing spectrum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1800" dirty="0" smtClean="0"/>
              <a:t>This </a:t>
            </a:r>
            <a:r>
              <a:rPr lang="en-US" sz="1800" dirty="0"/>
              <a:t>has been tried many times and has never </a:t>
            </a:r>
            <a:r>
              <a:rPr lang="en-US" sz="1800" dirty="0" smtClean="0"/>
              <a:t>succeeded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701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77649</TotalTime>
  <Words>1090</Words>
  <Application>Microsoft Office PowerPoint</Application>
  <PresentationFormat>On-screen Show (4:3)</PresentationFormat>
  <Paragraphs>157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MS PGothic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 [to become!]</vt:lpstr>
      <vt:lpstr>FNPRM FCC 14-49</vt:lpstr>
      <vt:lpstr>FNPRM FCC 14-49 Concerns</vt:lpstr>
      <vt:lpstr>FNPRM FCC 14-49 Concerns [2]</vt:lpstr>
      <vt:lpstr>FCC 14-50 R&amp;O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1579</cp:revision>
  <cp:lastPrinted>1998-02-10T13:28:06Z</cp:lastPrinted>
  <dcterms:created xsi:type="dcterms:W3CDTF">2009-04-21T18:18:19Z</dcterms:created>
  <dcterms:modified xsi:type="dcterms:W3CDTF">2014-06-19T19:15:21Z</dcterms:modified>
</cp:coreProperties>
</file>