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Override PartName="/docProps/app.xml" ContentType="application/vnd.openxmlformats-officedocument.extended-properties+xml"/>
  <Override PartName="/ppt/theme/theme2.xml" ContentType="application/vnd.openxmlformats-officedocument.theme+xml"/>
  <Override PartName="/ppt/slideLayouts/slideLayout1.xml" ContentType="application/vnd.openxmlformats-officedocument.presentationml.slideLayout+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comments/comment1.xml" ContentType="application/vnd.openxmlformats-officedocument.presentationml.comments+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26"/>
  </p:notesMasterIdLst>
  <p:handoutMasterIdLst>
    <p:handoutMasterId r:id="rId27"/>
  </p:handoutMasterIdLst>
  <p:sldIdLst>
    <p:sldId id="269" r:id="rId2"/>
    <p:sldId id="257" r:id="rId3"/>
    <p:sldId id="296" r:id="rId4"/>
    <p:sldId id="297" r:id="rId5"/>
    <p:sldId id="298" r:id="rId6"/>
    <p:sldId id="429" r:id="rId7"/>
    <p:sldId id="439" r:id="rId8"/>
    <p:sldId id="451" r:id="rId9"/>
    <p:sldId id="443" r:id="rId10"/>
    <p:sldId id="444" r:id="rId11"/>
    <p:sldId id="440" r:id="rId12"/>
    <p:sldId id="432" r:id="rId13"/>
    <p:sldId id="343" r:id="rId14"/>
    <p:sldId id="272" r:id="rId15"/>
    <p:sldId id="416" r:id="rId16"/>
    <p:sldId id="417" r:id="rId17"/>
    <p:sldId id="418" r:id="rId18"/>
    <p:sldId id="419" r:id="rId19"/>
    <p:sldId id="420" r:id="rId20"/>
    <p:sldId id="305" r:id="rId21"/>
    <p:sldId id="322" r:id="rId22"/>
    <p:sldId id="426" r:id="rId23"/>
    <p:sldId id="435" r:id="rId24"/>
    <p:sldId id="293"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21992" autoAdjust="0"/>
    <p:restoredTop sz="86482" autoAdjust="0"/>
  </p:normalViewPr>
  <p:slideViewPr>
    <p:cSldViewPr showGuides="1">
      <p:cViewPr>
        <p:scale>
          <a:sx n="100" d="100"/>
          <a:sy n="100" d="100"/>
        </p:scale>
        <p:origin x="-816" y="-72"/>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150" d="100"/>
        <a:sy n="150" d="100"/>
      </p:scale>
      <p:origin x="0" y="10128"/>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handoutMaster" Target="handoutMasters/handoutMaster1.xml"/><Relationship Id="rId28" Type="http://schemas.openxmlformats.org/officeDocument/2006/relationships/printerSettings" Target="printerSettings/printerSettings1.bin"/><Relationship Id="rId29" Type="http://schemas.openxmlformats.org/officeDocument/2006/relationships/commentAuthors" Target="commentAuthor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 authorId="0" dt="2011-07-18T11:55:10.174" idx="1">
    <p:pos x="10" y="10"/>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802.11-12/1001r0</a:t>
            </a:r>
            <a:endParaRPr lang="en-US"/>
          </a:p>
        </p:txBody>
      </p:sp>
      <p:sp>
        <p:nvSpPr>
          <p:cNvPr id="13315" name="Rectangle 3"/>
          <p:cNvSpPr>
            <a:spLocks noGrp="1" noChangeArrowheads="1"/>
          </p:cNvSpPr>
          <p:nvPr>
            <p:ph type="dt" sz="quarter" idx="1"/>
          </p:nvPr>
        </p:nvSpPr>
        <p:spPr>
          <a:xfrm>
            <a:off x="654050" y="95706"/>
            <a:ext cx="788014" cy="215444"/>
          </a:xfrm>
          <a:noFill/>
        </p:spPr>
        <p:txBody>
          <a:bodyPr/>
          <a:lstStyle/>
          <a:p>
            <a:r>
              <a:rPr lang="en-US" dirty="0" smtClean="0"/>
              <a:t>Sept  </a:t>
            </a:r>
            <a:r>
              <a:rPr lang="en-US" altLang="ja-JP" dirty="0" smtClean="0"/>
              <a:t>2013</a:t>
            </a:r>
            <a:endParaRPr lang="en-US" dirty="0"/>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18</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18</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22</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23</a:t>
            </a:fld>
            <a:endParaRPr lang="en-US" altLang="ja-JP" smtClean="0">
              <a:latin typeface="Times New Roman" pitchFamily="-65" charset="0"/>
              <a:cs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65" charset="0"/>
                <a:cs typeface="ＭＳ Ｐゴシック" pitchFamily="-65" charset="-128"/>
              </a:rPr>
              <a:t>Page </a:t>
            </a:r>
            <a:fld id="{4F3CD8BA-0884-4840-B956-EE9BA92DD1F2}" type="slidenum">
              <a:rPr lang="en-US" altLang="ja-JP">
                <a:latin typeface="Times New Roman" pitchFamily="-65" charset="0"/>
                <a:cs typeface="ＭＳ Ｐゴシック" pitchFamily="-65" charset="-128"/>
              </a:rPr>
              <a:pPr/>
              <a:t>6</a:t>
            </a:fld>
            <a:endParaRPr lang="en-US" altLang="ja-JP">
              <a:latin typeface="Times New Roman" pitchFamily="-65" charset="0"/>
              <a:cs typeface="ＭＳ Ｐゴシック" pitchFamily="-65"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65" charset="0"/>
              <a:ea typeface="ＭＳ Ｐゴシック" pitchFamily="-65" charset="-128"/>
              <a:cs typeface="ＭＳ Ｐゴシック" pitchFamily="-65"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July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July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July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July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July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July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4271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smtClean="0"/>
              <a:t>July 2014</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521547" y="332601"/>
            <a:ext cx="2923953"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802.11-14-</a:t>
            </a:r>
            <a:r>
              <a:rPr lang="en-US" altLang="ja-JP" sz="1800" b="1" dirty="0" smtClean="0"/>
              <a:t>0754-00</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1" Type="http://schemas.openxmlformats.org/officeDocument/2006/relationships/comments" Target="../comments/comment1.xml"/><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9.xml.rels><?xml version="1.0" encoding="UTF-8" standalone="yes"?>
<Relationships xmlns="http://schemas.openxmlformats.org/package/2006/relationships"><Relationship Id="rId3" Type="http://schemas.openxmlformats.org/officeDocument/2006/relationships/hyperlink" Target="http://grouper.ieee.org/groups/802/PNP/approved/IEEE_802_LMSC_OM_approved_120725.pdf" TargetMode="External"/><Relationship Id="rId4" Type="http://schemas.openxmlformats.org/officeDocument/2006/relationships/hyperlink" Target="http://grouper.ieee.org/groups/802/PNP/approved/IEEE_802_LMSC_WG_PandP_approved_120604-v1.pdf" TargetMode="External"/><Relationship Id="rId5" Type="http://schemas.openxmlformats.org/officeDocument/2006/relationships/hyperlink" Target="https://mentor.ieee.org/802.11/documents?is_dcn=2&amp;is_year=2009" TargetMode="External"/><Relationship Id="rId6" Type="http://schemas.openxmlformats.org/officeDocument/2006/relationships/hyperlink" Target="https://mentor.ieee.org/802.11/dcn/13/11-13-0001-00-0000-802-11-operations-manual.docx" TargetMode="External"/><Relationship Id="rId7" Type="http://schemas.openxmlformats.org/officeDocument/2006/relationships/hyperlink" Target="http://www.ieee802.org/11/Rules/rule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http://grouper.ieee.org/groups/802/11/SponsorBallots.html"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2014</a:t>
            </a:r>
            <a:endParaRPr lang="en-US" altLang="ja-JP" dirty="0"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(KDTI)</a:t>
            </a:r>
            <a:endParaRPr lang="en-US" altLang="ja-JP" smtClean="0">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for</a:t>
            </a:r>
            <a:r>
              <a:rPr lang="en-US" altLang="ja-JP" dirty="0" smtClean="0">
                <a:ea typeface="ＭＳ Ｐゴシック" pitchFamily="-84" charset="-128"/>
                <a:cs typeface="ＭＳ Ｐゴシック" pitchFamily="-84" charset="-128"/>
              </a:rPr>
              <a:t> July2014 San Diego </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2014-</a:t>
            </a:r>
            <a:r>
              <a:rPr lang="en-US" altLang="ja-JP" sz="2000" b="0" dirty="0" smtClean="0">
                <a:ea typeface="ＭＳ Ｐゴシック" pitchFamily="-84" charset="-128"/>
                <a:cs typeface="ＭＳ Ｐゴシック" pitchFamily="-84" charset="-128"/>
              </a:rPr>
              <a:t>06-07</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264590" cy="968692"/>
        </p:xfrm>
        <a:graphic>
          <a:graphicData uri="http://schemas.openxmlformats.org/drawingml/2006/table">
            <a:tbl>
              <a:tblPr/>
              <a:tblGrid>
                <a:gridCol w="1230312"/>
                <a:gridCol w="1777761"/>
                <a:gridCol w="2265898"/>
                <a:gridCol w="1392959"/>
                <a:gridCol w="1597660"/>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July 16</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2014 –</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08:00</a:t>
            </a:r>
            <a:r>
              <a:rPr lang="en-US" altLang="ja-JP" dirty="0" smtClean="0">
                <a:ea typeface="ＭＳ Ｐゴシック" pitchFamily="-84" charset="-128"/>
                <a:cs typeface="ＭＳ Ｐゴシック" pitchFamily="-84" charset="-128"/>
              </a:rPr>
              <a:t>-10:00</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a:t>
            </a:r>
            <a:r>
              <a:rPr lang="en-US" altLang="ja-JP" dirty="0" smtClean="0"/>
              <a:t>resolution	</a:t>
            </a:r>
            <a:endParaRPr lang="ja-JP" altLang="en-US" dirty="0" smtClean="0"/>
          </a:p>
          <a:p>
            <a:pPr>
              <a:defRPr/>
            </a:pPr>
            <a:r>
              <a:rPr lang="en-US" altLang="ja-JP" dirty="0" smtClean="0"/>
              <a:t>Recess until</a:t>
            </a:r>
            <a:r>
              <a:rPr lang="en-US" altLang="ja-JP" dirty="0" smtClean="0"/>
              <a:t> </a:t>
            </a:r>
            <a:r>
              <a:rPr lang="en-US" altLang="ja-JP" dirty="0" smtClean="0"/>
              <a:t>PM1</a:t>
            </a:r>
            <a:endParaRPr lang="en-US" altLang="ja-JP" dirty="0" smtClean="0"/>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endParaRPr lang="en-US" altLang="ja-JP"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10</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July </a:t>
            </a:r>
            <a:r>
              <a:rPr lang="en-US" altLang="ja-JP" dirty="0" smtClean="0">
                <a:ea typeface="ＭＳ Ｐゴシック" pitchFamily="-84" charset="-128"/>
                <a:cs typeface="ＭＳ Ｐゴシック" pitchFamily="-84" charset="-128"/>
              </a:rPr>
              <a:t>16</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2014 –</a:t>
            </a:r>
            <a:r>
              <a:rPr lang="en-US" altLang="ja-JP" dirty="0" smtClean="0">
                <a:ea typeface="ＭＳ Ｐゴシック" pitchFamily="-84" charset="-128"/>
                <a:cs typeface="ＭＳ Ｐゴシック" pitchFamily="-84" charset="-128"/>
              </a:rPr>
              <a:t> 13:</a:t>
            </a:r>
            <a:r>
              <a:rPr lang="en-US" altLang="ja-JP" dirty="0" smtClean="0">
                <a:ea typeface="ＭＳ Ｐゴシック" pitchFamily="-84" charset="-128"/>
                <a:cs typeface="ＭＳ Ｐゴシック" pitchFamily="-84" charset="-128"/>
              </a:rPr>
              <a:t>3</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15:</a:t>
            </a:r>
            <a:r>
              <a:rPr lang="en-US" altLang="ja-JP" dirty="0" smtClean="0">
                <a:ea typeface="ＭＳ Ｐゴシック" pitchFamily="-84" charset="-128"/>
                <a:cs typeface="ＭＳ Ｐゴシック" pitchFamily="-84" charset="-128"/>
              </a:rPr>
              <a:t>3</a:t>
            </a:r>
            <a:r>
              <a:rPr lang="en-US" altLang="ja-JP" dirty="0" smtClean="0">
                <a:ea typeface="ＭＳ Ｐゴシック" pitchFamily="-84" charset="-128"/>
                <a:cs typeface="ＭＳ Ｐゴシック" pitchFamily="-84" charset="-128"/>
              </a:rPr>
              <a:t>0</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endParaRPr lang="en-US" altLang="ja-JP" dirty="0" smtClean="0"/>
          </a:p>
          <a:p>
            <a:pPr>
              <a:defRPr/>
            </a:pPr>
            <a:r>
              <a:rPr lang="en-US" altLang="ja-JP" dirty="0" smtClean="0"/>
              <a:t>Recess </a:t>
            </a:r>
            <a:r>
              <a:rPr lang="en-US" altLang="ja-JP" dirty="0" smtClean="0"/>
              <a:t>until</a:t>
            </a:r>
            <a:r>
              <a:rPr lang="en-US" altLang="ja-JP" dirty="0" smtClean="0"/>
              <a:t> </a:t>
            </a:r>
            <a:r>
              <a:rPr lang="en-US" altLang="ja-JP" dirty="0" smtClean="0"/>
              <a:t>Thursday</a:t>
            </a:r>
            <a:r>
              <a:rPr lang="en-US" altLang="ja-JP" dirty="0" smtClean="0"/>
              <a:t> AM1</a:t>
            </a:r>
            <a:endParaRPr lang="en-US" altLang="ja-JP" dirty="0" smtClean="0"/>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endParaRPr lang="en-US" altLang="ja-JP"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11</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July </a:t>
            </a:r>
            <a:r>
              <a:rPr lang="en-US" altLang="ja-JP" dirty="0" smtClean="0">
                <a:ea typeface="ＭＳ Ｐゴシック" pitchFamily="-84" charset="-128"/>
                <a:cs typeface="ＭＳ Ｐゴシック" pitchFamily="-84" charset="-128"/>
              </a:rPr>
              <a:t>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2014 – 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lvl="1">
              <a:defRPr/>
            </a:pPr>
            <a:endParaRPr lang="en-US" altLang="ja-JP" dirty="0" smtClean="0"/>
          </a:p>
          <a:p>
            <a:pPr>
              <a:defRPr/>
            </a:pPr>
            <a:r>
              <a:rPr lang="en-US" altLang="ja-JP" dirty="0" smtClean="0"/>
              <a:t>Recess until </a:t>
            </a:r>
            <a:r>
              <a:rPr lang="en-US" altLang="ja-JP" dirty="0" smtClean="0"/>
              <a:t>PM1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endParaRPr lang="en-US" altLang="ja-JP"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t>Agenda </a:t>
            </a:r>
            <a:br>
              <a:rPr lang="en-US" altLang="ja-JP" dirty="0" smtClean="0"/>
            </a:br>
            <a:r>
              <a:rPr lang="en-US" altLang="ja-JP" dirty="0" smtClean="0"/>
              <a:t>Thursday </a:t>
            </a:r>
            <a:r>
              <a:rPr lang="en-US" altLang="ja-JP" dirty="0" smtClean="0"/>
              <a:t> </a:t>
            </a:r>
            <a:r>
              <a:rPr lang="en-US" altLang="ja-JP" dirty="0" smtClean="0"/>
              <a:t>July </a:t>
            </a:r>
            <a:r>
              <a:rPr lang="en-US" altLang="ja-JP" dirty="0" smtClean="0"/>
              <a:t>17</a:t>
            </a:r>
            <a:r>
              <a:rPr lang="en-US" altLang="ja-JP" baseline="30000" dirty="0" smtClean="0">
                <a:ea typeface="ＭＳ Ｐゴシック" pitchFamily="-84" charset="-128"/>
                <a:cs typeface="ＭＳ Ｐゴシック" pitchFamily="-84" charset="-128"/>
              </a:rPr>
              <a:t>th</a:t>
            </a:r>
            <a:r>
              <a:rPr lang="en-US" altLang="ja-JP" dirty="0" smtClean="0"/>
              <a:t>,  2014 – </a:t>
            </a:r>
            <a:r>
              <a:rPr lang="en-US" altLang="ja-JP" dirty="0" smtClean="0"/>
              <a:t>13:</a:t>
            </a:r>
            <a:r>
              <a:rPr lang="en-US" altLang="ja-JP" dirty="0" smtClean="0"/>
              <a:t>3</a:t>
            </a:r>
            <a:r>
              <a:rPr lang="en-US" altLang="ja-JP" dirty="0" smtClean="0"/>
              <a:t>0</a:t>
            </a:r>
            <a:r>
              <a:rPr lang="en-US" altLang="ja-JP" dirty="0" smtClean="0"/>
              <a:t>-</a:t>
            </a:r>
            <a:r>
              <a:rPr lang="en-US" altLang="ja-JP" dirty="0" smtClean="0"/>
              <a:t>15:</a:t>
            </a:r>
            <a:r>
              <a:rPr lang="en-US" altLang="ja-JP" dirty="0" smtClean="0"/>
              <a:t>3</a:t>
            </a:r>
            <a:r>
              <a:rPr lang="en-US" altLang="ja-JP" dirty="0" smtClean="0"/>
              <a:t>0</a:t>
            </a:r>
            <a:endParaRPr lang="en-US" altLang="ja-JP" dirty="0" smtClean="0"/>
          </a:p>
        </p:txBody>
      </p:sp>
      <p:sp>
        <p:nvSpPr>
          <p:cNvPr id="45059" name="Content Placeholder 2"/>
          <p:cNvSpPr>
            <a:spLocks noGrp="1"/>
          </p:cNvSpPr>
          <p:nvPr>
            <p:ph idx="1"/>
          </p:nvPr>
        </p:nvSpPr>
        <p:spPr>
          <a:xfrm>
            <a:off x="685800" y="1981200"/>
            <a:ext cx="7772400" cy="4495800"/>
          </a:xfrm>
        </p:spPr>
        <p:txBody>
          <a:bodyPr>
            <a:normAutofit/>
          </a:bodyPr>
          <a:lstStyle/>
          <a:p>
            <a:r>
              <a:rPr lang="en-US" altLang="ja-JP" dirty="0" err="1" smtClean="0"/>
              <a:t>TGai</a:t>
            </a:r>
            <a:r>
              <a:rPr lang="en-US" altLang="ja-JP" dirty="0" smtClean="0"/>
              <a:t> MEETING CALLED TO ORDER</a:t>
            </a:r>
          </a:p>
          <a:p>
            <a:r>
              <a:rPr lang="en-US" altLang="ja-JP" dirty="0" smtClean="0"/>
              <a:t>Modify and/or Approve Agenda</a:t>
            </a:r>
          </a:p>
          <a:p>
            <a:r>
              <a:rPr lang="en-US" altLang="ja-JP" dirty="0" smtClean="0"/>
              <a:t>Comment resolution</a:t>
            </a:r>
            <a:endParaRPr lang="en-US" altLang="ja-JP" dirty="0" smtClean="0"/>
          </a:p>
          <a:p>
            <a:r>
              <a:rPr lang="en-US" altLang="ja-JP" dirty="0" smtClean="0"/>
              <a:t>Plan </a:t>
            </a:r>
            <a:r>
              <a:rPr lang="en-US" altLang="ja-JP" dirty="0" smtClean="0"/>
              <a:t>for</a:t>
            </a:r>
            <a:r>
              <a:rPr lang="en-US" altLang="ja-JP" dirty="0" smtClean="0"/>
              <a:t> </a:t>
            </a:r>
            <a:r>
              <a:rPr lang="en-US" altLang="ja-JP" dirty="0" smtClean="0"/>
              <a:t>Sep</a:t>
            </a:r>
            <a:endParaRPr lang="en-US" altLang="ja-JP" dirty="0" smtClean="0"/>
          </a:p>
          <a:p>
            <a:r>
              <a:rPr lang="en-US" altLang="ja-JP" dirty="0" smtClean="0"/>
              <a:t>TIME line of task group</a:t>
            </a:r>
          </a:p>
          <a:p>
            <a:r>
              <a:rPr lang="en-US" altLang="ja-JP" dirty="0" smtClean="0"/>
              <a:t>Plan for Teleconference </a:t>
            </a:r>
          </a:p>
          <a:p>
            <a:r>
              <a:rPr lang="en-US" altLang="ja-JP" dirty="0" smtClean="0"/>
              <a:t>Unfinished businesses</a:t>
            </a:r>
          </a:p>
          <a:p>
            <a:r>
              <a:rPr lang="en-US" altLang="ja-JP" dirty="0" smtClean="0"/>
              <a:t>New Businesses </a:t>
            </a:r>
          </a:p>
          <a:p>
            <a:r>
              <a:rPr lang="en-US" altLang="ja-JP" dirty="0" smtClean="0"/>
              <a:t>Adjourn</a:t>
            </a:r>
          </a:p>
        </p:txBody>
      </p:sp>
      <p:sp>
        <p:nvSpPr>
          <p:cNvPr id="45060" name="Date Placeholder 3"/>
          <p:cNvSpPr>
            <a:spLocks noGrp="1"/>
          </p:cNvSpPr>
          <p:nvPr>
            <p:ph type="dt" sz="quarter" idx="10"/>
          </p:nvPr>
        </p:nvSpPr>
        <p:spPr>
          <a:xfrm>
            <a:off x="696913" y="332601"/>
            <a:ext cx="968076" cy="276999"/>
          </a:xfrm>
        </p:spPr>
        <p:txBody>
          <a:bodyPr/>
          <a:lstStyle/>
          <a:p>
            <a:r>
              <a:rPr lang="en-US" altLang="ja-JP" smtClean="0"/>
              <a:t>July 2014</a:t>
            </a:r>
            <a:endParaRPr lang="en-US" altLang="ja-JP" dirty="0" smtClean="0"/>
          </a:p>
        </p:txBody>
      </p:sp>
      <p:sp>
        <p:nvSpPr>
          <p:cNvPr id="45061" name="Footer Placeholder 5"/>
          <p:cNvSpPr>
            <a:spLocks noGrp="1"/>
          </p:cNvSpPr>
          <p:nvPr>
            <p:ph type="ftr" sz="quarter" idx="11"/>
          </p:nvPr>
        </p:nvSpPr>
        <p:spPr/>
        <p:txBody>
          <a:bodyPr/>
          <a:lstStyle/>
          <a:p>
            <a:r>
              <a:rPr lang="en-US" altLang="ja-JP" smtClean="0"/>
              <a:t>Hiroshi Mano (KDTI)</a:t>
            </a:r>
            <a:endParaRPr lang="en-US" altLang="ja-JP" smtClean="0"/>
          </a:p>
        </p:txBody>
      </p:sp>
      <p:sp>
        <p:nvSpPr>
          <p:cNvPr id="45062" name="Slide Number Placeholder 4"/>
          <p:cNvSpPr>
            <a:spLocks noGrp="1"/>
          </p:cNvSpPr>
          <p:nvPr>
            <p:ph type="sldNum" sz="quarter" idx="12"/>
          </p:nvPr>
        </p:nvSpPr>
        <p:spPr/>
        <p:txBody>
          <a:bodyPr/>
          <a:lstStyle/>
          <a:p>
            <a:r>
              <a:rPr lang="en-US" altLang="ja-JP" smtClean="0"/>
              <a:t>Slide </a:t>
            </a:r>
            <a:fld id="{EDB92579-3EBA-6B47-B8A6-4F3F25F56FA3}" type="slidenum">
              <a:rPr lang="en-US" altLang="ja-JP" smtClean="0"/>
              <a:pPr/>
              <a:t>13</a:t>
            </a:fld>
            <a:endParaRPr lang="en-US" altLang="ja-JP"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a:t>
            </a:r>
            <a:r>
              <a:rPr kumimoji="0" lang="en-US" altLang="ja-JP" sz="1100" dirty="0" smtClean="0"/>
              <a:t>(</a:t>
            </a:r>
            <a:r>
              <a:rPr kumimoji="0" lang="en-US" altLang="ja-JP" sz="1100" dirty="0" err="1" smtClean="0"/>
              <a:t>Koden</a:t>
            </a:r>
            <a:r>
              <a:rPr kumimoji="0" lang="en-US" altLang="ja-JP" sz="1100" dirty="0" smtClean="0"/>
              <a:t> Techno Info K.K.</a:t>
            </a:r>
            <a:r>
              <a:rPr kumimoji="0" lang="en-US" altLang="ja-JP" sz="1100" dirty="0" smtClean="0"/>
              <a:t>) </a:t>
            </a:r>
            <a:endParaRPr kumimoji="0" lang="en-US" altLang="ja-JP" sz="1100" dirty="0"/>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Technical  </a:t>
            </a:r>
            <a:r>
              <a:rPr kumimoji="0" lang="en-US" altLang="ja-JP" sz="1100" dirty="0"/>
              <a:t>Editor: </a:t>
            </a:r>
            <a:r>
              <a:rPr kumimoji="0" lang="en-US" altLang="ja-JP" sz="1100" dirty="0" smtClean="0"/>
              <a:t>	Lee Armstrong (</a:t>
            </a:r>
            <a:r>
              <a:rPr kumimoji="0" lang="en-US" altLang="ja-JP" sz="1100" dirty="0" err="1" smtClean="0"/>
              <a:t>DOT),Ping</a:t>
            </a:r>
            <a:r>
              <a:rPr kumimoji="0" lang="en-US" altLang="ja-JP" sz="1100" dirty="0" smtClean="0"/>
              <a:t> Fang (</a:t>
            </a:r>
            <a:r>
              <a:rPr kumimoji="0" lang="en-US" altLang="ja-JP" sz="1100" dirty="0" err="1" smtClean="0"/>
              <a:t>Huawei</a:t>
            </a:r>
            <a:r>
              <a:rPr kumimoji="0" lang="en-US" altLang="ja-JP" sz="1100" dirty="0" smtClean="0"/>
              <a:t>)</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2014</a:t>
            </a:r>
            <a:endParaRPr lang="en-US" altLang="ja-JP" dirty="0" smtClean="0">
              <a:latin typeface="Times New Roman" pitchFamily="-84" charset="0"/>
            </a:endParaRP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14</a:t>
            </a:fld>
            <a:endParaRPr lang="en-US" altLang="ja-JP">
              <a:latin typeface="Times New Roman" pitchFamily="-84" charset="0"/>
            </a:endParaRPr>
          </a:p>
        </p:txBody>
      </p:sp>
      <p:sp>
        <p:nvSpPr>
          <p:cNvPr id="49158"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xfrm>
            <a:off x="696913" y="332601"/>
            <a:ext cx="968076" cy="276999"/>
          </a:xfrm>
          <a:noFill/>
        </p:spPr>
        <p:txBody>
          <a:bodyPr/>
          <a:lstStyle/>
          <a:p>
            <a:r>
              <a:rPr lang="en-US" altLang="ja-JP" smtClean="0"/>
              <a:t>July 2014</a:t>
            </a:r>
            <a:endParaRPr lang="en-US" dirty="0"/>
          </a:p>
        </p:txBody>
      </p:sp>
      <p:sp>
        <p:nvSpPr>
          <p:cNvPr id="4099" name="Footer Placeholder 2"/>
          <p:cNvSpPr>
            <a:spLocks noGrp="1"/>
          </p:cNvSpPr>
          <p:nvPr>
            <p:ph type="ftr" sz="quarter" idx="11"/>
          </p:nvPr>
        </p:nvSpPr>
        <p:spPr>
          <a:noFill/>
        </p:spPr>
        <p:txBody>
          <a:bodyPr/>
          <a:lstStyle/>
          <a:p>
            <a:r>
              <a:rPr lang="en-US" altLang="ja-JP" smtClean="0"/>
              <a:t>Hiroshi Mano (KDTI)</a:t>
            </a:r>
            <a:endParaRPr lang="en-US"/>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15</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xfrm>
            <a:off x="696913" y="332601"/>
            <a:ext cx="968076" cy="276999"/>
          </a:xfrm>
          <a:noFill/>
        </p:spPr>
        <p:txBody>
          <a:bodyPr/>
          <a:lstStyle/>
          <a:p>
            <a:r>
              <a:rPr lang="en-US" altLang="ja-JP" smtClean="0"/>
              <a:t>July 2014</a:t>
            </a:r>
            <a:endParaRPr lang="en-US" dirty="0"/>
          </a:p>
        </p:txBody>
      </p:sp>
      <p:sp>
        <p:nvSpPr>
          <p:cNvPr id="5123" name="Footer Placeholder 2"/>
          <p:cNvSpPr>
            <a:spLocks noGrp="1"/>
          </p:cNvSpPr>
          <p:nvPr>
            <p:ph type="ftr" sz="quarter" idx="11"/>
          </p:nvPr>
        </p:nvSpPr>
        <p:spPr>
          <a:noFill/>
        </p:spPr>
        <p:txBody>
          <a:bodyPr/>
          <a:lstStyle/>
          <a:p>
            <a:r>
              <a:rPr lang="en-US" altLang="ja-JP" smtClean="0"/>
              <a:t>Hiroshi Mano (KDTI)</a:t>
            </a:r>
            <a:endParaRPr lang="en-US"/>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16</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smtClean="0">
                <a:cs typeface="Times New Roman" pitchFamily="18" charset="0"/>
              </a:rPr>
              <a:t>	</a:t>
            </a:r>
            <a:r>
              <a:rPr lang="en-US" sz="240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http://standards.ieee.org/develop/policies/bylaws/sect6-7.html#6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http://standards.ieee.org/develop/policies/opman/sect6.html#6.3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a:solidFill>
                  <a:srgbClr val="000099"/>
                </a:solidFill>
                <a:latin typeface="Arial" charset="0"/>
              </a:rPr>
              <a:t>This slide set is available at </a:t>
            </a:r>
            <a:r>
              <a:rPr lang="en-US" sz="1400" b="1">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xfrm>
            <a:off x="696913" y="332601"/>
            <a:ext cx="968076" cy="276999"/>
          </a:xfrm>
          <a:noFill/>
        </p:spPr>
        <p:txBody>
          <a:bodyPr/>
          <a:lstStyle/>
          <a:p>
            <a:r>
              <a:rPr lang="en-US" altLang="ja-JP" smtClean="0"/>
              <a:t>July 2014</a:t>
            </a:r>
            <a:endParaRPr lang="en-US" dirty="0"/>
          </a:p>
        </p:txBody>
      </p:sp>
      <p:sp>
        <p:nvSpPr>
          <p:cNvPr id="6147" name="Footer Placeholder 2"/>
          <p:cNvSpPr>
            <a:spLocks noGrp="1"/>
          </p:cNvSpPr>
          <p:nvPr>
            <p:ph type="ftr" sz="quarter" idx="11"/>
          </p:nvPr>
        </p:nvSpPr>
        <p:spPr>
          <a:noFill/>
        </p:spPr>
        <p:txBody>
          <a:bodyPr/>
          <a:lstStyle/>
          <a:p>
            <a:r>
              <a:rPr lang="en-US" altLang="ja-JP" smtClean="0"/>
              <a:t>Hiroshi Mano (KDTI)</a:t>
            </a:r>
            <a:endParaRPr lang="en-US"/>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17</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3" y="332601"/>
            <a:ext cx="968076" cy="276999"/>
          </a:xfrm>
          <a:noFill/>
        </p:spPr>
        <p:txBody>
          <a:bodyPr/>
          <a:lstStyle/>
          <a:p>
            <a:r>
              <a:rPr lang="en-US" altLang="ja-JP" smtClean="0"/>
              <a:t>July 2014</a:t>
            </a:r>
            <a:endParaRPr lang="en-US" dirty="0"/>
          </a:p>
        </p:txBody>
      </p:sp>
      <p:sp>
        <p:nvSpPr>
          <p:cNvPr id="7171" name="Footer Placeholder 2"/>
          <p:cNvSpPr>
            <a:spLocks noGrp="1"/>
          </p:cNvSpPr>
          <p:nvPr>
            <p:ph type="ftr" sz="quarter" idx="11"/>
          </p:nvPr>
        </p:nvSpPr>
        <p:spPr>
          <a:noFill/>
        </p:spPr>
        <p:txBody>
          <a:bodyPr/>
          <a:lstStyle/>
          <a:p>
            <a:r>
              <a:rPr lang="en-US" altLang="ja-JP" smtClean="0"/>
              <a:t>Hiroshi Mano (KDTI)</a:t>
            </a:r>
            <a:endParaRPr lang="en-US"/>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18</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dirty="0">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All IEEE-SA standards meetings shall be conducted in compliance with all applicable laws, including antitrust and competition laws.</a:t>
            </a:r>
            <a:r>
              <a:rPr lang="en-US" sz="2000" b="1" dirty="0">
                <a:solidFill>
                  <a:srgbClr val="000099"/>
                </a:solidFill>
                <a:latin typeface="Arial" charset="0"/>
              </a:rPr>
              <a:t> </a:t>
            </a:r>
            <a:endParaRPr lang="en-US" sz="1800" b="1"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dirty="0">
                <a:solidFill>
                  <a:srgbClr val="000099"/>
                </a:solidFill>
                <a:latin typeface="Arial" charset="0"/>
              </a:rPr>
              <a:t>Technical considerations remain primary focus</a:t>
            </a:r>
            <a:endParaRPr lang="en-US" sz="16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a:t>
            </a:r>
            <a:r>
              <a:rPr lang="en-GB" b="1" dirty="0" smtClean="0">
                <a:solidFill>
                  <a:srgbClr val="000099"/>
                </a:solidFill>
                <a:latin typeface="Arial" charset="0"/>
              </a:rPr>
              <a:t>In</a:t>
            </a:r>
            <a:r>
              <a:rPr lang="en-US" altLang="ja-JP" b="1" dirty="0" smtClean="0">
                <a:solidFill>
                  <a:srgbClr val="000099"/>
                </a:solidFill>
                <a:latin typeface="Arial" charset="0"/>
              </a:rPr>
              <a:t>Jan</a:t>
            </a:r>
            <a:r>
              <a:rPr lang="en-GB" b="1" dirty="0" err="1" smtClean="0">
                <a:solidFill>
                  <a:srgbClr val="000099"/>
                </a:solidFill>
                <a:latin typeface="Arial" charset="0"/>
              </a:rPr>
              <a:t>ation</a:t>
            </a:r>
            <a:r>
              <a:rPr lang="en-GB" b="1" dirty="0">
                <a:solidFill>
                  <a:srgbClr val="000099"/>
                </a:solidFill>
                <a:latin typeface="Arial" charset="0"/>
              </a:rPr>
              <a:t>: What You Need to Know about the IEEE Standards Association's Antitrust and Competition Policy”</a:t>
            </a:r>
            <a:r>
              <a:rPr lang="en-US" b="1" dirty="0">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xfrm>
            <a:off x="696913" y="332601"/>
            <a:ext cx="968076" cy="276999"/>
          </a:xfrm>
          <a:noFill/>
        </p:spPr>
        <p:txBody>
          <a:bodyPr/>
          <a:lstStyle/>
          <a:p>
            <a:r>
              <a:rPr lang="en-US" altLang="ja-JP" smtClean="0"/>
              <a:t>July 2014</a:t>
            </a:r>
            <a:endParaRPr lang="en-US" dirty="0"/>
          </a:p>
        </p:txBody>
      </p:sp>
      <p:sp>
        <p:nvSpPr>
          <p:cNvPr id="8195" name="Footer Placeholder 4"/>
          <p:cNvSpPr>
            <a:spLocks noGrp="1"/>
          </p:cNvSpPr>
          <p:nvPr>
            <p:ph type="ftr" sz="quarter" idx="11"/>
          </p:nvPr>
        </p:nvSpPr>
        <p:spPr>
          <a:noFill/>
        </p:spPr>
        <p:txBody>
          <a:bodyPr/>
          <a:lstStyle/>
          <a:p>
            <a:r>
              <a:rPr lang="en-US" altLang="ja-JP" smtClean="0"/>
              <a:t>Hiroshi Mano (KDTI)</a:t>
            </a:r>
            <a:endParaRPr lang="en-US"/>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19</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381000" y="1219200"/>
            <a:ext cx="87630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25 August, 2010)</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a:t>
            </a:r>
            <a:endParaRPr lang="en-US" sz="2000" dirty="0" smtClean="0"/>
          </a:p>
          <a:p>
            <a:pPr lvl="1"/>
            <a:r>
              <a:rPr lang="en-US" sz="1200" dirty="0" smtClean="0">
                <a:hlinkClick r:id="rId3"/>
              </a:rPr>
              <a:t>http://grouper.ieee.org/groups/802/PNP/approved/IEEE_802_LMSC_OM_approved_120725.pdf</a:t>
            </a:r>
            <a:endParaRPr lang="en-US" sz="1200" dirty="0" smtClean="0"/>
          </a:p>
          <a:p>
            <a:pPr lvl="1"/>
            <a:endParaRPr lang="en-US" sz="1200" dirty="0" smtClean="0"/>
          </a:p>
          <a:p>
            <a:r>
              <a:rPr lang="en-US" sz="2000" dirty="0" smtClean="0">
                <a:hlinkClick r:id="rId4" action="ppaction://hlinkfile"/>
              </a:rPr>
              <a:t>IEEE 802 Working Group Policies and Procedures</a:t>
            </a:r>
            <a:endParaRPr lang="en-US" sz="2000" dirty="0" smtClean="0"/>
          </a:p>
          <a:p>
            <a:pPr lvl="1"/>
            <a:r>
              <a:rPr lang="en-US" sz="1400" dirty="0" smtClean="0">
                <a:hlinkClick r:id="rId4"/>
              </a:rPr>
              <a:t>http://grouper.ieee.org/groups/802/PNP/approved/IEEE_802_LMSC_WG_PandP_approved_120604-v1.pdf</a:t>
            </a:r>
            <a:endParaRPr lang="en-US" sz="1400" dirty="0" smtClean="0"/>
          </a:p>
          <a:p>
            <a:pPr lvl="1"/>
            <a:endParaRPr lang="en-US" sz="1400" dirty="0" smtClean="0"/>
          </a:p>
          <a:p>
            <a:r>
              <a:rPr lang="en-US" sz="2000" dirty="0" smtClean="0">
                <a:hlinkClick r:id="rId5"/>
              </a:rPr>
              <a:t>IEEE 802.11 Operations Manual (WG11 OM)</a:t>
            </a:r>
            <a:endParaRPr lang="en-US" sz="1600" dirty="0" smtClean="0"/>
          </a:p>
          <a:p>
            <a:pPr lvl="1"/>
            <a:r>
              <a:rPr lang="en-US" altLang="ja-JP" sz="1800" dirty="0" smtClean="0">
                <a:hlinkClick r:id="rId6"/>
              </a:rPr>
              <a:t>https://mentor.ieee.org/802.11/dcn/13/11-13-0001-00-0000-802-11-operations-manual.docx</a:t>
            </a:r>
            <a:endParaRPr lang="en-US" sz="1800" dirty="0" smtClean="0"/>
          </a:p>
          <a:p>
            <a:pPr>
              <a:buFontTx/>
              <a:buNone/>
            </a:pPr>
            <a:r>
              <a:rPr lang="en-US" sz="2000" dirty="0" smtClean="0"/>
              <a:t>Policies and Procedures hierarchy</a:t>
            </a:r>
          </a:p>
          <a:p>
            <a:pPr lvl="1"/>
            <a:r>
              <a:rPr lang="en-US" sz="1800" dirty="0" smtClean="0">
                <a:hlinkClick r:id="rId7"/>
              </a:rPr>
              <a:t>http://www.ieee802.org/11/Rules/rules.shtml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2014</a:t>
            </a:r>
            <a:endParaRPr lang="en-US" altLang="ja-JP" dirty="0" smtClean="0">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(KDTI)</a:t>
            </a:r>
            <a:endParaRPr lang="en-US" altLang="ja-JP" smtClean="0">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July 2014</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San Diego</a:t>
            </a:r>
            <a:endParaRPr lang="en-US" altLang="ja-JP" dirty="0" smtClean="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a:t>
            </a:r>
            <a:r>
              <a:rPr lang="en-US" altLang="ja-JP" dirty="0" smtClean="0"/>
              <a:t> Waikoloa. </a:t>
            </a:r>
            <a:endParaRPr lang="en-US" altLang="ja-JP" dirty="0" smtClean="0"/>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a:t>
            </a:r>
            <a:r>
              <a:rPr lang="en-US" altLang="ja-JP" dirty="0" smtClean="0">
                <a:ea typeface="ＭＳ Ｐゴシック" pitchFamily="-84" charset="-128"/>
                <a:cs typeface="ＭＳ Ｐゴシック" pitchFamily="-84" charset="-128"/>
              </a:rPr>
              <a:t> Waikoloa </a:t>
            </a:r>
            <a:r>
              <a:rPr lang="en-US" altLang="ja-JP" dirty="0" smtClean="0">
                <a:ea typeface="ＭＳ Ｐゴシック" pitchFamily="-84" charset="-128"/>
                <a:cs typeface="ＭＳ Ｐゴシック" pitchFamily="-84" charset="-128"/>
              </a:rPr>
              <a:t>meeting</a:t>
            </a:r>
            <a:r>
              <a:rPr lang="en-GB" altLang="ja-JP" dirty="0" smtClean="0">
                <a:ea typeface="ＭＳ Ｐゴシック" pitchFamily="-84" charset="-128"/>
                <a:cs typeface="ＭＳ Ｐゴシック" pitchFamily="-84" charset="-128"/>
              </a:rPr>
              <a:t>:</a:t>
            </a:r>
            <a:endParaRPr lang="en-GB" altLang="ja-JP" dirty="0" smtClean="0">
              <a:ea typeface="ＭＳ Ｐゴシック" pitchFamily="-84" charset="-128"/>
              <a:cs typeface="ＭＳ Ｐゴシック" pitchFamily="-84" charset="-128"/>
            </a:endParaRPr>
          </a:p>
          <a:p>
            <a:pPr>
              <a:defRPr/>
            </a:pPr>
            <a:r>
              <a:rPr lang="en-US" altLang="ja-JP" dirty="0" err="1" smtClean="0"/>
              <a:t>Moved:Hitoshi</a:t>
            </a:r>
            <a:r>
              <a:rPr lang="en-US" altLang="ja-JP" dirty="0" smtClean="0"/>
              <a:t> </a:t>
            </a:r>
            <a:r>
              <a:rPr lang="en-US" altLang="ja-JP" dirty="0" smtClean="0"/>
              <a:t>Morioka</a:t>
            </a:r>
          </a:p>
          <a:p>
            <a:pPr>
              <a:defRPr/>
            </a:pPr>
            <a:r>
              <a:rPr lang="en-US" altLang="ja-JP" dirty="0" smtClean="0"/>
              <a:t>Seconded</a:t>
            </a:r>
            <a:r>
              <a:rPr lang="en-US" altLang="ja-JP" dirty="0" smtClean="0"/>
              <a:t>:</a:t>
            </a:r>
          </a:p>
          <a:p>
            <a:r>
              <a:rPr lang="en-US" altLang="ja-JP" dirty="0" smtClean="0">
                <a:solidFill>
                  <a:schemeClr val="bg1"/>
                </a:solidFill>
                <a:ea typeface="ＭＳ Ｐゴシック" pitchFamily="-84" charset="-128"/>
                <a:cs typeface="ＭＳ Ｐゴシック" pitchFamily="-84" charset="-128"/>
              </a:rPr>
              <a:t>Approved  by unanimous consent</a:t>
            </a:r>
          </a:p>
          <a:p>
            <a:pPr lvl="1">
              <a:defRPr/>
            </a:pPr>
            <a:endParaRPr lang="en-US" altLang="ja-JP" dirty="0" smtClean="0"/>
          </a:p>
          <a:p>
            <a:pPr>
              <a:buFontTx/>
              <a:buNone/>
            </a:pPr>
            <a:endParaRPr lang="en-US" altLang="ja-JP"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2014</a:t>
            </a:r>
            <a:endParaRPr lang="en-US" altLang="ja-JP" dirty="0" smtClean="0">
              <a:latin typeface="Times New Roman" pitchFamily="-84" charset="0"/>
            </a:endParaRPr>
          </a:p>
        </p:txBody>
      </p:sp>
      <p:sp>
        <p:nvSpPr>
          <p:cNvPr id="5734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(KDTI)</a:t>
            </a:r>
            <a:endParaRPr lang="en-US" altLang="ja-JP" smtClean="0">
              <a:latin typeface="Times New Roman" pitchFamily="-84" charset="0"/>
            </a:endParaRP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20</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a:t>
            </a:r>
            <a:r>
              <a:rPr lang="en-US" altLang="ja-JP" dirty="0" smtClean="0">
                <a:ea typeface="ＭＳ Ｐゴシック" pitchFamily="-84" charset="-128"/>
                <a:cs typeface="ＭＳ Ｐゴシック" pitchFamily="-84" charset="-128"/>
              </a:rPr>
              <a:t> Waikoloa to San Diego </a:t>
            </a:r>
            <a:r>
              <a:rPr lang="en-US" altLang="ja-JP" dirty="0" smtClean="0">
                <a:ea typeface="ＭＳ Ｐゴシック" pitchFamily="-84" charset="-128"/>
                <a:cs typeface="ＭＳ Ｐゴシック" pitchFamily="-84" charset="-128"/>
              </a:rPr>
              <a:t>meeting.</a:t>
            </a:r>
            <a:endParaRPr lang="en-US" altLang="ja-JP" dirty="0" smtClean="0">
              <a:ea typeface="ＭＳ Ｐゴシック" pitchFamily="-84" charset="-128"/>
              <a:cs typeface="ＭＳ Ｐゴシック" pitchFamily="-84" charset="-128"/>
            </a:endParaRPr>
          </a:p>
        </p:txBody>
      </p:sp>
      <p:sp>
        <p:nvSpPr>
          <p:cNvPr id="58371" name="コンテンツ プレースホルダ 2"/>
          <p:cNvSpPr>
            <a:spLocks noGrp="1"/>
          </p:cNvSpPr>
          <p:nvPr>
            <p:ph idx="1"/>
          </p:nvPr>
        </p:nvSpPr>
        <p:spPr>
          <a:xfrm>
            <a:off x="685800" y="2209800"/>
            <a:ext cx="7086600" cy="3581400"/>
          </a:xfrm>
        </p:spPr>
        <p:txBody>
          <a:bodyPr>
            <a:normAutofit/>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a:t>
            </a:r>
            <a:r>
              <a:rPr lang="en-US" altLang="ja-JP" dirty="0" smtClean="0">
                <a:ea typeface="ＭＳ Ｐゴシック" pitchFamily="-84" charset="-128"/>
                <a:cs typeface="ＭＳ Ｐゴシック" pitchFamily="-84" charset="-128"/>
              </a:rPr>
              <a:t>  Waikoloa to San Diego meeting.</a:t>
            </a:r>
          </a:p>
          <a:p>
            <a:pPr>
              <a:defRPr/>
            </a:pPr>
            <a:r>
              <a:rPr lang="en-US" altLang="ja-JP" dirty="0" smtClean="0"/>
              <a:t>Moved: Hitoshi Morioka</a:t>
            </a:r>
          </a:p>
          <a:p>
            <a:pPr>
              <a:defRPr/>
            </a:pPr>
            <a:r>
              <a:rPr lang="en-US" altLang="ja-JP" dirty="0" smtClean="0"/>
              <a:t>Seconded:</a:t>
            </a:r>
            <a:endParaRPr lang="en-US" altLang="ja-JP" dirty="0" smtClean="0">
              <a:solidFill>
                <a:srgbClr val="000000"/>
              </a:solidFill>
            </a:endParaRPr>
          </a:p>
          <a:p>
            <a:pPr>
              <a:buNone/>
              <a:defRPr/>
            </a:pPr>
            <a:endParaRPr lang="en-US" altLang="ja-JP" dirty="0" smtClean="0">
              <a:solidFill>
                <a:srgbClr val="000000"/>
              </a:solidFill>
            </a:endParaRPr>
          </a:p>
          <a:p>
            <a:pPr>
              <a:defRPr/>
            </a:pPr>
            <a:r>
              <a:rPr lang="en-US" altLang="ja-JP" dirty="0" smtClean="0">
                <a:solidFill>
                  <a:srgbClr val="FFFFFF"/>
                </a:solidFill>
                <a:ea typeface="ＭＳ Ｐゴシック" pitchFamily="-84" charset="-128"/>
                <a:cs typeface="ＭＳ Ｐゴシック" pitchFamily="-84" charset="-128"/>
              </a:rPr>
              <a:t>Approved  by unanimous consent</a:t>
            </a:r>
          </a:p>
          <a:p>
            <a:pPr lvl="1">
              <a:defRPr/>
            </a:pP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2014</a:t>
            </a:r>
            <a:endParaRPr lang="en-US" altLang="ja-JP" dirty="0" smtClean="0">
              <a:latin typeface="Times New Roman" pitchFamily="-84" charset="0"/>
            </a:endParaRP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(KDTI)</a:t>
            </a:r>
            <a:endParaRPr lang="en-US" altLang="ja-JP" smtClean="0">
              <a:latin typeface="Times New Roman" pitchFamily="-84" charset="0"/>
            </a:endParaRP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21</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762000"/>
          </a:xfrm>
        </p:spPr>
        <p:txBody>
          <a:bodyPr lIns="91440" tIns="45720" rIns="91440" bIns="45720"/>
          <a:lstStyle/>
          <a:p>
            <a:r>
              <a:rPr lang="en-US" altLang="ja-JP" sz="2900" dirty="0" smtClean="0">
                <a:ea typeface="ＭＳ Ｐゴシック" pitchFamily="-84" charset="-128"/>
                <a:cs typeface="ＭＳ Ｐゴシック" pitchFamily="-84" charset="-128"/>
              </a:rPr>
              <a:t>Plan for</a:t>
            </a:r>
            <a:r>
              <a:rPr lang="en-US" altLang="ja-JP" sz="2900" dirty="0" smtClean="0">
                <a:ea typeface="ＭＳ Ｐゴシック" pitchFamily="-84" charset="-128"/>
                <a:cs typeface="ＭＳ Ｐゴシック" pitchFamily="-84" charset="-128"/>
              </a:rPr>
              <a:t> Sep</a:t>
            </a:r>
            <a:endParaRPr lang="en-US" altLang="ja-JP" sz="2900" dirty="0">
              <a:ea typeface="ＭＳ Ｐゴシック" pitchFamily="-84" charset="-128"/>
              <a:cs typeface="ＭＳ Ｐゴシック" pitchFamily="-84" charset="-128"/>
            </a:endParaRPr>
          </a:p>
        </p:txBody>
      </p:sp>
      <p:sp>
        <p:nvSpPr>
          <p:cNvPr id="15363" name="Content Placeholder 2"/>
          <p:cNvSpPr>
            <a:spLocks noGrp="1"/>
          </p:cNvSpPr>
          <p:nvPr>
            <p:ph idx="1"/>
          </p:nvPr>
        </p:nvSpPr>
        <p:spPr>
          <a:xfrm>
            <a:off x="304800" y="1600200"/>
            <a:ext cx="8534400" cy="47244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WG.</a:t>
            </a:r>
          </a:p>
          <a:p>
            <a:pPr lvl="1"/>
            <a:r>
              <a:rPr lang="en-US" altLang="ja-JP" sz="2800" dirty="0" smtClean="0"/>
              <a:t>Comment resolution.</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Sep</a:t>
            </a:r>
          </a:p>
          <a:p>
            <a:pPr lvl="1"/>
            <a:endParaRPr lang="en-US" altLang="ja-JP" sz="2600" dirty="0" smtClean="0"/>
          </a:p>
        </p:txBody>
      </p:sp>
      <p:sp>
        <p:nvSpPr>
          <p:cNvPr id="15364" name="Date Placeholder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2014</a:t>
            </a:r>
            <a:endParaRPr lang="en-US" altLang="ja-JP" dirty="0">
              <a:latin typeface="Times New Roman" pitchFamily="-84" charset="0"/>
            </a:endParaRPr>
          </a:p>
        </p:txBody>
      </p:sp>
      <p:sp>
        <p:nvSpPr>
          <p:cNvPr id="15365" name="Footer Placeholder 2"/>
          <p:cNvSpPr>
            <a:spLocks noGrp="1"/>
          </p:cNvSpPr>
          <p:nvPr>
            <p:ph type="ftr" sz="quarter" idx="11"/>
          </p:nvPr>
        </p:nvSpPr>
        <p:spPr>
          <a:noFill/>
        </p:spPr>
        <p:txBody>
          <a:bodyPr/>
          <a:lstStyle/>
          <a:p>
            <a:r>
              <a:rPr lang="en-US" altLang="ja-JP" smtClean="0">
                <a:latin typeface="Times New Roman" pitchFamily="-84" charset="0"/>
              </a:rPr>
              <a:t>Hiroshi Mano (KDTI)</a:t>
            </a:r>
            <a:endParaRPr lang="en-US" altLang="ja-JP" smtClean="0">
              <a:latin typeface="Times New Roman" pitchFamily="-84"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84" charset="0"/>
              </a:rPr>
              <a:t>Slide </a:t>
            </a:r>
            <a:fld id="{8D83B171-138C-9B40-B65D-0769730DEDCE}" type="slidenum">
              <a:rPr lang="en-US" altLang="ja-JP">
                <a:latin typeface="Times New Roman" pitchFamily="-84" charset="0"/>
              </a:rPr>
              <a:pPr/>
              <a:t>22</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Time line of </a:t>
            </a:r>
            <a:r>
              <a:rPr lang="en-US" altLang="ja-JP" dirty="0" err="1" smtClean="0">
                <a:ea typeface="ＭＳ Ｐゴシック" pitchFamily="-84" charset="-128"/>
                <a:cs typeface="ＭＳ Ｐゴシック" pitchFamily="-84" charset="-128"/>
              </a:rPr>
              <a:t>TGai</a:t>
            </a:r>
            <a:endParaRPr lang="en-US" altLang="ja-JP" dirty="0" smtClean="0">
              <a:ea typeface="ＭＳ Ｐゴシック" pitchFamily="-84" charset="-128"/>
              <a:cs typeface="ＭＳ Ｐゴシック" pitchFamily="-84" charset="-128"/>
            </a:endParaRP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2010-12-08</a:t>
            </a:r>
          </a:p>
          <a:p>
            <a:pPr lvl="1"/>
            <a:r>
              <a:rPr lang="en-US" altLang="ja-JP" dirty="0" smtClean="0"/>
              <a:t>WG Letter Ballots Initial / </a:t>
            </a:r>
            <a:r>
              <a:rPr lang="en-US" altLang="ja-JP" dirty="0" err="1" smtClean="0"/>
              <a:t>Recirc</a:t>
            </a:r>
            <a:r>
              <a:rPr lang="en-US" altLang="ja-JP" dirty="0" smtClean="0"/>
              <a:t>		Mar14/Sep14/Jan15</a:t>
            </a:r>
          </a:p>
          <a:p>
            <a:pPr lvl="1"/>
            <a:r>
              <a:rPr lang="en-US" altLang="ja-JP" dirty="0" smtClean="0"/>
              <a:t>MEC Done				Nov14		</a:t>
            </a:r>
          </a:p>
          <a:p>
            <a:pPr lvl="1"/>
            <a:r>
              <a:rPr lang="en-US" altLang="ja-JP" dirty="0" smtClean="0"/>
              <a:t>Form Sponsor Ballot Pool / Reform	            	Mar15</a:t>
            </a:r>
          </a:p>
          <a:p>
            <a:pPr lvl="1"/>
            <a:r>
              <a:rPr lang="en-US" altLang="ja-JP" dirty="0" smtClean="0"/>
              <a:t>IEEE-SA Sponsor Ballots Initial / </a:t>
            </a:r>
            <a:r>
              <a:rPr lang="en-US" altLang="ja-JP" dirty="0" err="1" smtClean="0"/>
              <a:t>Recirc</a:t>
            </a:r>
            <a:r>
              <a:rPr lang="en-US" altLang="ja-JP" dirty="0" smtClean="0"/>
              <a:t>         Jul15/ Sep 15		</a:t>
            </a:r>
          </a:p>
          <a:p>
            <a:pPr lvl="1"/>
            <a:r>
              <a:rPr lang="en-US" altLang="ja-JP" dirty="0" smtClean="0"/>
              <a:t>Final 802.11 WG Approval	                             Nov 15</a:t>
            </a:r>
          </a:p>
          <a:p>
            <a:pPr lvl="1"/>
            <a:r>
              <a:rPr lang="en-US" altLang="ja-JP" dirty="0" smtClean="0"/>
              <a:t>final or Conditional 802 EC Approval           	Nov 15</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a:t>
            </a:r>
            <a:r>
              <a:rPr lang="en-US" altLang="ja-JP" dirty="0" smtClean="0">
                <a:solidFill>
                  <a:srgbClr val="FF0000"/>
                </a:solidFill>
              </a:rPr>
              <a:t>Mar 16</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a:xfrm>
            <a:off x="696913" y="332601"/>
            <a:ext cx="968076" cy="276999"/>
          </a:xfrm>
        </p:spPr>
        <p:txBody>
          <a:bodyPr/>
          <a:lstStyle/>
          <a:p>
            <a:pPr>
              <a:defRPr/>
            </a:pPr>
            <a:r>
              <a:rPr lang="en-US" altLang="ja-JP" smtClean="0">
                <a:latin typeface="Times New Roman" pitchFamily="-65" charset="0"/>
              </a:rPr>
              <a:t>July 2014</a:t>
            </a:r>
            <a:endParaRPr lang="en-US" altLang="ja-JP" dirty="0">
              <a:latin typeface="Times New Roman" pitchFamily="-65" charset="0"/>
            </a:endParaRPr>
          </a:p>
        </p:txBody>
      </p:sp>
      <p:sp>
        <p:nvSpPr>
          <p:cNvPr id="48133" name="Footer Placeholder 5"/>
          <p:cNvSpPr>
            <a:spLocks noGrp="1"/>
          </p:cNvSpPr>
          <p:nvPr>
            <p:ph type="ftr" sz="quarter" idx="11"/>
          </p:nvPr>
        </p:nvSpPr>
        <p:spPr/>
        <p:txBody>
          <a:bodyPr/>
          <a:lstStyle/>
          <a:p>
            <a:pPr>
              <a:defRPr/>
            </a:pPr>
            <a:r>
              <a:rPr lang="en-US" altLang="ja-JP" smtClean="0">
                <a:latin typeface="Times New Roman" pitchFamily="-65" charset="0"/>
              </a:rPr>
              <a:t>Hiroshi Mano (KDTI)</a:t>
            </a:r>
            <a:endParaRPr lang="en-US" altLang="ja-JP">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23</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381000"/>
          </a:xfrm>
        </p:spPr>
        <p:txBody>
          <a:bodyPr/>
          <a:lstStyle/>
          <a:p>
            <a:r>
              <a:rPr lang="en-US" altLang="ja-JP" dirty="0" smtClean="0">
                <a:ea typeface="ＭＳ Ｐゴシック" pitchFamily="-84" charset="-128"/>
                <a:cs typeface="ＭＳ Ｐゴシック" pitchFamily="-84" charset="-128"/>
              </a:rPr>
              <a:t>Teleconference Schedule </a:t>
            </a:r>
            <a:endParaRPr lang="ja-JP" altLang="en-US" dirty="0"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419100" y="1066800"/>
            <a:ext cx="7962900" cy="2362200"/>
          </a:xfrm>
        </p:spPr>
        <p:txBody>
          <a:bodyPr>
            <a:normAutofit fontScale="92500" lnSpcReduction="10000"/>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 </a:t>
            </a:r>
            <a:r>
              <a:rPr lang="en-GB" altLang="ja-JP" dirty="0" smtClean="0"/>
              <a:t>between </a:t>
            </a:r>
            <a:r>
              <a:rPr lang="en-US" altLang="ja-JP" dirty="0" smtClean="0"/>
              <a:t>July ??</a:t>
            </a:r>
            <a:r>
              <a:rPr lang="en-US" altLang="ja-JP" baseline="30000" dirty="0" err="1" smtClean="0"/>
              <a:t>th</a:t>
            </a:r>
            <a:r>
              <a:rPr lang="en-US" altLang="ja-JP" dirty="0" smtClean="0"/>
              <a:t> to Sep ??</a:t>
            </a:r>
            <a:r>
              <a:rPr lang="en-US" altLang="ja-JP" baseline="30000" dirty="0" err="1" smtClean="0"/>
              <a:t>st</a:t>
            </a:r>
            <a:r>
              <a:rPr lang="en-US" altLang="ja-JP" dirty="0" smtClean="0"/>
              <a:t>.</a:t>
            </a:r>
          </a:p>
          <a:p>
            <a:pPr lvl="1">
              <a:defRPr/>
            </a:pPr>
            <a:r>
              <a:rPr lang="en-US" altLang="ja-JP" dirty="0" smtClean="0"/>
              <a:t>Tuesdays 10:00 ET</a:t>
            </a:r>
            <a:endParaRPr lang="ja-JP" altLang="en-US" dirty="0" smtClean="0"/>
          </a:p>
          <a:p>
            <a:pPr lvl="1">
              <a:defRPr/>
            </a:pPr>
            <a:r>
              <a:rPr lang="en-US" altLang="ja-JP" dirty="0" smtClean="0"/>
              <a:t>Duration 1.0Hour</a:t>
            </a:r>
          </a:p>
          <a:p>
            <a:pPr lvl="1">
              <a:defRPr/>
            </a:pPr>
            <a:r>
              <a:rPr lang="en-US" altLang="ja-JP" dirty="0" smtClean="0"/>
              <a:t>Using WEB-EX that will be provided by Task Group Chair</a:t>
            </a: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a:buNone/>
              <a:defRPr/>
            </a:pPr>
            <a:endParaRPr lang="en-US" altLang="ja-JP" dirty="0" smtClean="0">
              <a:solidFill>
                <a:schemeClr val="accent1"/>
              </a:solidFill>
              <a:ea typeface="ＭＳ Ｐゴシック" pitchFamily="-84" charset="-128"/>
              <a:cs typeface="ＭＳ Ｐゴシック" pitchFamily="-84" charset="-128"/>
            </a:endParaRP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2014</a:t>
            </a:r>
            <a:endParaRPr lang="en-US" altLang="ja-JP" dirty="0" smtClean="0">
              <a:latin typeface="Times New Roman" pitchFamily="-84" charset="0"/>
            </a:endParaRPr>
          </a:p>
        </p:txBody>
      </p:sp>
      <p:sp>
        <p:nvSpPr>
          <p:cNvPr id="59397"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(KDTI)</a:t>
            </a:r>
            <a:endParaRPr lang="en-US" altLang="ja-JP" smtClean="0">
              <a:latin typeface="Times New Roman" pitchFamily="-84" charset="0"/>
            </a:endParaRP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2014</a:t>
            </a:r>
            <a:endParaRPr lang="en-US" altLang="ja-JP" dirty="0" smtClean="0">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(KDTI)</a:t>
            </a:r>
            <a:endParaRPr lang="en-US" altLang="ja-JP" smtClean="0">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2014</a:t>
            </a:r>
            <a:endParaRPr lang="en-US" altLang="ja-JP" dirty="0" smtClean="0">
              <a:latin typeface="Times New Roman" pitchFamily="-84" charset="0"/>
            </a:endParaRPr>
          </a:p>
        </p:txBody>
      </p:sp>
      <p:sp>
        <p:nvSpPr>
          <p:cNvPr id="20483"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(KDTI)</a:t>
            </a:r>
            <a:endParaRPr lang="en-US" altLang="ja-JP" smtClean="0">
              <a:latin typeface="Times New Roman" pitchFamily="-84" charset="0"/>
            </a:endParaRP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2014</a:t>
            </a:r>
            <a:endParaRPr lang="en-US" altLang="ja-JP" dirty="0" smtClean="0">
              <a:latin typeface="Times New Roman" pitchFamily="-84" charset="0"/>
            </a:endParaRPr>
          </a:p>
        </p:txBody>
      </p:sp>
      <p:sp>
        <p:nvSpPr>
          <p:cNvPr id="21507"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(KDTI)</a:t>
            </a:r>
            <a:endParaRPr lang="en-US" altLang="ja-JP" smtClean="0">
              <a:latin typeface="Times New Roman" pitchFamily="-84" charset="0"/>
            </a:endParaRP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685800"/>
            <a:ext cx="9144000" cy="1066800"/>
          </a:xfrm>
        </p:spPr>
        <p:txBody>
          <a:bodyPr lIns="91440" tIns="45720" rIns="91440" bIns="45720"/>
          <a:lstStyle/>
          <a:p>
            <a:r>
              <a:rPr lang="en-US" altLang="ja-JP" sz="2900" dirty="0">
                <a:ea typeface="ＭＳ Ｐゴシック" pitchFamily="-65" charset="-128"/>
                <a:cs typeface="ＭＳ Ｐゴシック" pitchFamily="-65" charset="-128"/>
              </a:rPr>
              <a:t>IEEE 802.11 FILS </a:t>
            </a:r>
            <a:r>
              <a:rPr lang="en-US" altLang="ja-JP" sz="2900" dirty="0" err="1">
                <a:ea typeface="ＭＳ Ｐゴシック" pitchFamily="-65" charset="-128"/>
                <a:cs typeface="ＭＳ Ｐゴシック" pitchFamily="-65" charset="-128"/>
              </a:rPr>
              <a:t>TGai</a:t>
            </a:r>
            <a:r>
              <a:rPr lang="en-US" altLang="ja-JP" sz="2900" dirty="0">
                <a:ea typeface="ＭＳ Ｐゴシック" pitchFamily="-65" charset="-128"/>
                <a:cs typeface="ＭＳ Ｐゴシック" pitchFamily="-65" charset="-128"/>
              </a:rPr>
              <a:t> –</a:t>
            </a:r>
            <a:r>
              <a:rPr lang="en-US" altLang="ja-JP" sz="2900" dirty="0" smtClean="0">
                <a:ea typeface="ＭＳ Ｐゴシック" pitchFamily="-65" charset="-128"/>
                <a:cs typeface="ＭＳ Ｐゴシック" pitchFamily="-65" charset="-128"/>
              </a:rPr>
              <a:t> </a:t>
            </a:r>
            <a:r>
              <a:rPr lang="en-US" altLang="ja-JP" sz="2800" dirty="0" smtClean="0">
                <a:ea typeface="ＭＳ Ｐゴシック" pitchFamily="-65" charset="-128"/>
                <a:cs typeface="ＭＳ Ｐゴシック" pitchFamily="-65" charset="-128"/>
              </a:rPr>
              <a:t>July </a:t>
            </a:r>
            <a:r>
              <a:rPr lang="en-US" altLang="ja-JP" sz="2900" dirty="0" smtClean="0">
                <a:ea typeface="ＭＳ Ｐゴシック" pitchFamily="-65" charset="-128"/>
                <a:cs typeface="ＭＳ Ｐゴシック" pitchFamily="-65" charset="-128"/>
              </a:rPr>
              <a:t>2014 San Diego</a:t>
            </a:r>
            <a:endParaRPr lang="en-US" altLang="ja-JP" sz="2900" dirty="0">
              <a:ea typeface="ＭＳ Ｐゴシック" pitchFamily="-65" charset="-128"/>
              <a:cs typeface="ＭＳ Ｐゴシック" pitchFamily="-65" charset="-128"/>
            </a:endParaRPr>
          </a:p>
        </p:txBody>
      </p:sp>
      <p:sp>
        <p:nvSpPr>
          <p:cNvPr id="15363" name="Content Placeholder 2"/>
          <p:cNvSpPr>
            <a:spLocks noGrp="1"/>
          </p:cNvSpPr>
          <p:nvPr>
            <p:ph idx="1"/>
          </p:nvPr>
        </p:nvSpPr>
        <p:spPr>
          <a:xfrm>
            <a:off x="457200" y="1676400"/>
            <a:ext cx="8686800" cy="51816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endParaRPr lang="en-US" altLang="ja-JP" dirty="0" smtClean="0">
              <a:ea typeface="ＭＳ Ｐゴシック" pitchFamily="-84" charset="-128"/>
              <a:cs typeface="ＭＳ Ｐゴシック" pitchFamily="-84" charset="-128"/>
            </a:endParaRPr>
          </a:p>
          <a:p>
            <a:pPr lvl="1"/>
            <a:r>
              <a:rPr lang="en-US" altLang="ja-JP" sz="2800" dirty="0" smtClean="0"/>
              <a:t>Approve minutes of past meeting and teleconference</a:t>
            </a:r>
          </a:p>
          <a:p>
            <a:pPr lvl="1"/>
            <a:r>
              <a:rPr lang="en-US" altLang="ja-JP" sz="2800" dirty="0" smtClean="0"/>
              <a:t>Comment resolution of WG.</a:t>
            </a:r>
          </a:p>
          <a:p>
            <a:pPr lvl="1"/>
            <a:r>
              <a:rPr lang="en-US" altLang="ja-JP" sz="2800" dirty="0" smtClean="0"/>
              <a:t>Comment resolution.</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Sep</a:t>
            </a:r>
          </a:p>
        </p:txBody>
      </p:sp>
      <p:sp>
        <p:nvSpPr>
          <p:cNvPr id="15364" name="Date Placeholder 1"/>
          <p:cNvSpPr>
            <a:spLocks noGrp="1"/>
          </p:cNvSpPr>
          <p:nvPr>
            <p:ph type="dt" sz="quarter" idx="10"/>
          </p:nvPr>
        </p:nvSpPr>
        <p:spPr>
          <a:xfrm>
            <a:off x="696913" y="333375"/>
            <a:ext cx="865187" cy="276225"/>
          </a:xfrm>
          <a:noFill/>
        </p:spPr>
        <p:txBody>
          <a:bodyPr/>
          <a:lstStyle/>
          <a:p>
            <a:r>
              <a:rPr lang="en-US" altLang="ja-JP" smtClean="0">
                <a:latin typeface="Times New Roman" pitchFamily="-65" charset="0"/>
              </a:rPr>
              <a:t>July 2014</a:t>
            </a:r>
            <a:endParaRPr lang="en-US" altLang="ja-JP">
              <a:latin typeface="Times New Roman" pitchFamily="-65" charset="0"/>
            </a:endParaRPr>
          </a:p>
        </p:txBody>
      </p:sp>
      <p:sp>
        <p:nvSpPr>
          <p:cNvPr id="15365" name="Footer Placeholder 2"/>
          <p:cNvSpPr>
            <a:spLocks noGrp="1"/>
          </p:cNvSpPr>
          <p:nvPr>
            <p:ph type="ftr" sz="quarter" idx="11"/>
          </p:nvPr>
        </p:nvSpPr>
        <p:spPr>
          <a:noFill/>
        </p:spPr>
        <p:txBody>
          <a:bodyPr/>
          <a:lstStyle/>
          <a:p>
            <a:r>
              <a:rPr lang="en-US" altLang="ja-JP" smtClean="0">
                <a:latin typeface="Times New Roman" pitchFamily="-65" charset="0"/>
              </a:rPr>
              <a:t>Hiroshi Mano (KDTI)</a:t>
            </a:r>
            <a:endParaRPr lang="en-US" altLang="ja-JP" smtClean="0">
              <a:latin typeface="Times New Roman" pitchFamily="-65"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65" charset="0"/>
              </a:rPr>
              <a:t>Slide </a:t>
            </a:r>
            <a:fld id="{BBACC01B-45E7-4047-AA31-BB21121241F2}" type="slidenum">
              <a:rPr lang="en-US" altLang="ja-JP">
                <a:latin typeface="Times New Roman" pitchFamily="-65" charset="0"/>
              </a:rPr>
              <a:pPr/>
              <a:t>6</a:t>
            </a:fld>
            <a:endParaRPr lang="en-US" altLang="ja-JP">
              <a:latin typeface="Times New Roman" pitchFamily="-65"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r>
              <a:rPr lang="en-US" altLang="ja-JP" dirty="0" err="1" smtClean="0"/>
              <a:t>Adhoc</a:t>
            </a:r>
            <a:r>
              <a:rPr lang="en-US" altLang="ja-JP" dirty="0" smtClean="0"/>
              <a:t>)</a:t>
            </a:r>
            <a:br>
              <a:rPr lang="en-US" altLang="ja-JP" dirty="0" smtClean="0"/>
            </a:br>
            <a:r>
              <a:rPr lang="en-US" altLang="ja-JP" dirty="0" smtClean="0"/>
              <a:t>Monday</a:t>
            </a:r>
            <a:r>
              <a:rPr lang="en-US" altLang="ja-JP" dirty="0" smtClean="0"/>
              <a:t> July14th</a:t>
            </a:r>
            <a:r>
              <a:rPr lang="en-US" altLang="ja-JP" dirty="0" smtClean="0"/>
              <a:t>,  2014 </a:t>
            </a:r>
            <a:r>
              <a:rPr lang="en-US" altLang="ja-JP" dirty="0" smtClean="0"/>
              <a:t>–</a:t>
            </a:r>
            <a:r>
              <a:rPr lang="en-US" altLang="ja-JP" dirty="0" smtClean="0"/>
              <a:t> </a:t>
            </a:r>
            <a:r>
              <a:rPr lang="en-US" altLang="ja-JP" dirty="0" smtClean="0"/>
              <a:t>08</a:t>
            </a:r>
            <a:r>
              <a:rPr lang="en-US" altLang="ja-JP" dirty="0" smtClean="0"/>
              <a:t>:</a:t>
            </a:r>
            <a:r>
              <a:rPr lang="en-US" altLang="ja-JP" dirty="0" smtClean="0"/>
              <a:t>00-</a:t>
            </a:r>
            <a:r>
              <a:rPr lang="en-US" altLang="ja-JP" dirty="0" smtClean="0"/>
              <a:t>10:</a:t>
            </a:r>
            <a:r>
              <a:rPr lang="en-US" altLang="ja-JP" dirty="0" smtClean="0"/>
              <a:t>00</a:t>
            </a:r>
          </a:p>
        </p:txBody>
      </p:sp>
      <p:sp>
        <p:nvSpPr>
          <p:cNvPr id="26627" name="Content Placeholder 2"/>
          <p:cNvSpPr>
            <a:spLocks noGrp="1"/>
          </p:cNvSpPr>
          <p:nvPr>
            <p:ph idx="1"/>
          </p:nvPr>
        </p:nvSpPr>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endParaRPr lang="en-US" altLang="ja-JP" dirty="0" smtClean="0"/>
          </a:p>
          <a:p>
            <a:r>
              <a:rPr lang="en-US" altLang="ja-JP" dirty="0" smtClean="0"/>
              <a:t>Status Report of the  San Diego </a:t>
            </a:r>
            <a:r>
              <a:rPr lang="en-US" altLang="ja-JP" dirty="0" err="1" smtClean="0"/>
              <a:t>Adhoc</a:t>
            </a:r>
            <a:r>
              <a:rPr lang="en-US" altLang="ja-JP" dirty="0" smtClean="0"/>
              <a:t> meeting </a:t>
            </a:r>
          </a:p>
          <a:p>
            <a:r>
              <a:rPr lang="en-US" altLang="ja-JP" dirty="0" smtClean="0"/>
              <a:t>Comment resolution</a:t>
            </a:r>
          </a:p>
          <a:p>
            <a:r>
              <a:rPr lang="en-US" altLang="ja-JP" dirty="0" err="1" smtClean="0"/>
              <a:t>Adjorn</a:t>
            </a:r>
            <a:r>
              <a:rPr lang="en-US" altLang="ja-JP" dirty="0" smtClean="0"/>
              <a:t> </a:t>
            </a:r>
            <a:r>
              <a:rPr lang="en-US" altLang="ja-JP" dirty="0" err="1" smtClean="0"/>
              <a:t>Adhoc</a:t>
            </a:r>
            <a:endParaRPr lang="en-US" altLang="ja-JP" dirty="0" smtClean="0"/>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July 2014</a:t>
            </a:r>
            <a:endParaRPr lang="en-US" altLang="ja-JP" dirty="0" smtClean="0"/>
          </a:p>
        </p:txBody>
      </p:sp>
      <p:sp>
        <p:nvSpPr>
          <p:cNvPr id="26629" name="Footer Placeholder 5"/>
          <p:cNvSpPr>
            <a:spLocks noGrp="1"/>
          </p:cNvSpPr>
          <p:nvPr>
            <p:ph type="ftr" sz="quarter" idx="11"/>
          </p:nvPr>
        </p:nvSpPr>
        <p:spPr/>
        <p:txBody>
          <a:bodyPr/>
          <a:lstStyle/>
          <a:p>
            <a:r>
              <a:rPr lang="en-US" altLang="ja-JP" smtClean="0"/>
              <a:t>Hiroshi Mano (KDTI)</a:t>
            </a:r>
            <a:endParaRPr lang="en-US" altLang="ja-JP"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7</a:t>
            </a:fld>
            <a:endParaRPr lang="en-US" altLang="ja-JP"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a:t>
            </a:r>
            <a:br>
              <a:rPr lang="en-US" altLang="ja-JP" dirty="0" smtClean="0"/>
            </a:br>
            <a:r>
              <a:rPr lang="en-US" altLang="ja-JP" dirty="0" smtClean="0"/>
              <a:t>Monday</a:t>
            </a:r>
            <a:r>
              <a:rPr lang="en-US" altLang="ja-JP" dirty="0" smtClean="0"/>
              <a:t> July 14th </a:t>
            </a:r>
            <a:r>
              <a:rPr lang="en-US" altLang="ja-JP" dirty="0" smtClean="0"/>
              <a:t>,  2014 – 16:00-18:00</a:t>
            </a:r>
          </a:p>
        </p:txBody>
      </p:sp>
      <p:sp>
        <p:nvSpPr>
          <p:cNvPr id="26627" name="Content Placeholder 2"/>
          <p:cNvSpPr>
            <a:spLocks noGrp="1"/>
          </p:cNvSpPr>
          <p:nvPr>
            <p:ph idx="1"/>
          </p:nvPr>
        </p:nvSpPr>
        <p:spPr/>
        <p:txBody>
          <a:bodyPr>
            <a:normAutofit fontScale="92500" lnSpcReduction="10000"/>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Plan for week</a:t>
            </a:r>
            <a:endParaRPr lang="en-US" altLang="ja-JP" dirty="0" smtClean="0"/>
          </a:p>
          <a:p>
            <a:r>
              <a:rPr lang="en-US" altLang="ja-JP" dirty="0" smtClean="0"/>
              <a:t>Approve </a:t>
            </a:r>
            <a:r>
              <a:rPr lang="en-US" altLang="ja-JP" dirty="0" smtClean="0"/>
              <a:t>minutes of past meeting and teleconference</a:t>
            </a:r>
            <a:endParaRPr lang="en-US" altLang="ja-JP" dirty="0" smtClean="0"/>
          </a:p>
          <a:p>
            <a:pPr lvl="1"/>
            <a:r>
              <a:rPr lang="en-US" altLang="ja-JP" dirty="0" smtClean="0"/>
              <a:t>Waikoloa Session </a:t>
            </a:r>
            <a:r>
              <a:rPr lang="en-US" altLang="ja-JP" dirty="0" smtClean="0"/>
              <a:t>Minutes</a:t>
            </a:r>
            <a:endParaRPr lang="en-US" altLang="ja-JP" dirty="0" smtClean="0"/>
          </a:p>
          <a:p>
            <a:pPr lvl="1"/>
            <a:r>
              <a:rPr lang="en-US" altLang="ja-JP" dirty="0" smtClean="0"/>
              <a:t>May-July </a:t>
            </a:r>
            <a:r>
              <a:rPr lang="en-US" altLang="ja-JP" dirty="0" smtClean="0"/>
              <a:t>Teleconference Minutes</a:t>
            </a:r>
            <a:endParaRPr lang="en-US" altLang="ja-JP" dirty="0" smtClean="0"/>
          </a:p>
          <a:p>
            <a:r>
              <a:rPr lang="en-US" altLang="ja-JP" dirty="0" smtClean="0"/>
              <a:t>Status </a:t>
            </a:r>
            <a:r>
              <a:rPr lang="en-US" altLang="ja-JP" dirty="0" smtClean="0"/>
              <a:t>report of </a:t>
            </a:r>
            <a:r>
              <a:rPr lang="en-US" altLang="ja-JP" dirty="0" smtClean="0"/>
              <a:t> San Diego </a:t>
            </a:r>
            <a:r>
              <a:rPr lang="en-US" altLang="ja-JP" dirty="0" err="1" smtClean="0"/>
              <a:t>Adhoc</a:t>
            </a:r>
            <a:endParaRPr lang="en-US" altLang="ja-JP" dirty="0" smtClean="0"/>
          </a:p>
          <a:p>
            <a:r>
              <a:rPr lang="en-US" altLang="ja-JP" dirty="0" smtClean="0"/>
              <a:t>Comment </a:t>
            </a:r>
            <a:r>
              <a:rPr lang="en-US" altLang="ja-JP" dirty="0" smtClean="0"/>
              <a:t>resolution</a:t>
            </a:r>
          </a:p>
          <a:p>
            <a:r>
              <a:rPr lang="en-US" altLang="ja-JP" dirty="0" smtClean="0"/>
              <a:t>Recess until Tuesday</a:t>
            </a:r>
            <a:r>
              <a:rPr lang="en-US" altLang="ja-JP" dirty="0" smtClean="0"/>
              <a:t> </a:t>
            </a:r>
            <a:r>
              <a:rPr lang="en-US" altLang="ja-JP" dirty="0" smtClean="0"/>
              <a:t>PM</a:t>
            </a:r>
            <a:r>
              <a:rPr lang="en-US" altLang="ja-JP" dirty="0" smtClean="0"/>
              <a:t>2</a:t>
            </a:r>
            <a:endParaRPr lang="en-US" altLang="ja-JP" dirty="0" smtClean="0"/>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May 2014</a:t>
            </a:r>
            <a:endParaRPr lang="en-US" altLang="ja-JP" dirty="0" smtClean="0"/>
          </a:p>
        </p:txBody>
      </p:sp>
      <p:sp>
        <p:nvSpPr>
          <p:cNvPr id="26629" name="Footer Placeholder 5"/>
          <p:cNvSpPr>
            <a:spLocks noGrp="1"/>
          </p:cNvSpPr>
          <p:nvPr>
            <p:ph type="ftr" sz="quarter" idx="11"/>
          </p:nvPr>
        </p:nvSpPr>
        <p:spPr/>
        <p:txBody>
          <a:bodyPr/>
          <a:lstStyle/>
          <a:p>
            <a:r>
              <a:rPr lang="en-US" altLang="ja-JP" smtClean="0"/>
              <a:t>Hiroshi Mano (KDTI)</a:t>
            </a:r>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8</a:t>
            </a:fld>
            <a:endParaRPr lang="en-US" altLang="ja-JP"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July</a:t>
            </a:r>
            <a:r>
              <a:rPr lang="en-US" altLang="ja-JP" dirty="0" smtClean="0">
                <a:ea typeface="ＭＳ Ｐゴシック" pitchFamily="-84" charset="-128"/>
                <a:cs typeface="ＭＳ Ｐゴシック" pitchFamily="-84" charset="-128"/>
              </a:rPr>
              <a:t>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2014 – </a:t>
            </a:r>
            <a:r>
              <a:rPr lang="en-US" altLang="ja-JP" dirty="0" smtClean="0">
                <a:ea typeface="ＭＳ Ｐゴシック" pitchFamily="-84" charset="-128"/>
                <a:cs typeface="ＭＳ Ｐゴシック" pitchFamily="-84" charset="-128"/>
              </a:rPr>
              <a:t>16:</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18:</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0</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endParaRPr lang="en-US" altLang="ja-JP" dirty="0" smtClean="0"/>
          </a:p>
          <a:p>
            <a:pPr>
              <a:defRPr/>
            </a:pPr>
            <a:r>
              <a:rPr lang="en-US" altLang="ja-JP" dirty="0" smtClean="0"/>
              <a:t>Editors </a:t>
            </a:r>
            <a:r>
              <a:rPr lang="en-US" altLang="ja-JP" dirty="0" smtClean="0"/>
              <a:t>meeting report</a:t>
            </a:r>
          </a:p>
          <a:p>
            <a:pPr lvl="1">
              <a:defRPr/>
            </a:pPr>
            <a:r>
              <a:rPr lang="en-US" altLang="ja-JP" dirty="0" smtClean="0"/>
              <a:t>Lee Armstrong</a:t>
            </a:r>
          </a:p>
          <a:p>
            <a:pPr>
              <a:defRPr/>
            </a:pPr>
            <a:r>
              <a:rPr lang="en-US" altLang="ja-JP" dirty="0" smtClean="0"/>
              <a:t>Comment resolution</a:t>
            </a:r>
            <a:endParaRPr lang="ja-JP" altLang="en-US" dirty="0" smtClean="0"/>
          </a:p>
          <a:p>
            <a:pPr>
              <a:defRPr/>
            </a:pPr>
            <a:r>
              <a:rPr lang="en-US" altLang="ja-JP" dirty="0" smtClean="0"/>
              <a:t>Recess </a:t>
            </a:r>
            <a:r>
              <a:rPr lang="en-US" altLang="ja-JP" dirty="0" smtClean="0"/>
              <a:t>until</a:t>
            </a:r>
            <a:r>
              <a:rPr lang="en-US" altLang="ja-JP" dirty="0" smtClean="0"/>
              <a:t> </a:t>
            </a:r>
            <a:r>
              <a:rPr lang="en-US" altLang="ja-JP" dirty="0" smtClean="0"/>
              <a:t>Wednesday AM1</a:t>
            </a:r>
            <a:endParaRPr lang="en-US" altLang="ja-JP" dirty="0" smtClean="0"/>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endParaRPr lang="en-US" altLang="ja-JP"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9</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24214</TotalTime>
  <Words>2362</Words>
  <Application>Microsoft Macintosh PowerPoint</Application>
  <PresentationFormat>画面に合わせる (4:3)</PresentationFormat>
  <Paragraphs>347</Paragraphs>
  <Slides>24</Slides>
  <Notes>14</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24</vt:i4>
      </vt:variant>
    </vt:vector>
  </HeadingPairs>
  <TitlesOfParts>
    <vt:vector size="25" baseType="lpstr">
      <vt:lpstr>802-11-Submission</vt:lpstr>
      <vt:lpstr>IEEE 802.11ai Fast Initial Link Setup  Agenda for July2014 San Diego </vt:lpstr>
      <vt:lpstr>Abstract</vt:lpstr>
      <vt:lpstr>Meeting Protocol</vt:lpstr>
      <vt:lpstr>Attendance</vt:lpstr>
      <vt:lpstr>Attendance, Voting &amp; Document Status</vt:lpstr>
      <vt:lpstr>IEEE 802.11 FILS TGai – July 2014 San Diego</vt:lpstr>
      <vt:lpstr>Agenda (Adhoc) Monday July14th,  2014 – 08:00-10:00</vt:lpstr>
      <vt:lpstr>Agenda Monday July 14th ,  2014 – 16:00-18:00</vt:lpstr>
      <vt:lpstr>Agenda Tuesday July 15th ,  2014 – 16:00-18:00</vt:lpstr>
      <vt:lpstr>Agenda Wednesday July 16th ,  2014 – 08:00-10:00</vt:lpstr>
      <vt:lpstr>Agenda Wednesday July 16th ,  2014 – 13:30-15:30</vt:lpstr>
      <vt:lpstr>Agenda Thursday July 17th ,  2014 – 8:00-10:00</vt:lpstr>
      <vt:lpstr>Agenda  Thursday  July 17th,  2014 – 13:30-15:30</vt:lpstr>
      <vt:lpstr>Administrative Items</vt:lpstr>
      <vt:lpstr>Participants, Patents, and Duty to Inform</vt:lpstr>
      <vt:lpstr>Patent Related Links</vt:lpstr>
      <vt:lpstr>Call for Potentially Essential Patents</vt:lpstr>
      <vt:lpstr>Other Guidelines for IEEE WG Meetings</vt:lpstr>
      <vt:lpstr>Current Procedures </vt:lpstr>
      <vt:lpstr>Approve TGai meeting minutes of Waikoloa. </vt:lpstr>
      <vt:lpstr>Approve TGai teleconference meeting minutes of Waikoloa to San Diego meeting.</vt:lpstr>
      <vt:lpstr>Plan for Sep</vt:lpstr>
      <vt:lpstr>Time line of TGai</vt:lpstr>
      <vt:lpstr>Teleconference Schedule </vt:lpstr>
    </vt:vector>
  </TitlesOfParts>
  <Manager/>
  <Company>ATRD</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TGai-Agenda-Los-Angels-Jan-2014</dc:title>
  <dc:subject/>
  <dc:creator>Hiroshi Mano</dc:creator>
  <cp:keywords/>
  <dc:description/>
  <cp:lastModifiedBy>真野 浩</cp:lastModifiedBy>
  <cp:revision>505</cp:revision>
  <cp:lastPrinted>1998-02-10T13:28:06Z</cp:lastPrinted>
  <dcterms:created xsi:type="dcterms:W3CDTF">2014-06-06T22:23:25Z</dcterms:created>
  <dcterms:modified xsi:type="dcterms:W3CDTF">2014-06-06T22:51:58Z</dcterms:modified>
  <cp:category/>
</cp:coreProperties>
</file>