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333" r:id="rId3"/>
    <p:sldId id="257" r:id="rId4"/>
    <p:sldId id="270" r:id="rId5"/>
    <p:sldId id="272" r:id="rId6"/>
    <p:sldId id="318" r:id="rId7"/>
    <p:sldId id="277" r:id="rId8"/>
    <p:sldId id="271" r:id="rId9"/>
    <p:sldId id="387" r:id="rId10"/>
    <p:sldId id="390" r:id="rId11"/>
    <p:sldId id="382" r:id="rId12"/>
    <p:sldId id="365" r:id="rId13"/>
    <p:sldId id="384" r:id="rId14"/>
    <p:sldId id="351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21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56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7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513" y="333375"/>
            <a:ext cx="3290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802.11-14/0750r1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takeholders.ofcom.org.uk/consultations/700MHz/?utm_source=updates&amp;utm_medium=email&amp;utm_campaign=700MHz" TargetMode="External"/><Relationship Id="rId2" Type="http://schemas.openxmlformats.org/officeDocument/2006/relationships/hyperlink" Target="https://www.federalregister.gov/articles/2014/02/19/2014-03618/proposal-to-enable-operation-of-a-terrestrial-broadband-network-in-certain-mobile-satellite-servic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802.11 Regulatory SC</a:t>
            </a:r>
            <a:r>
              <a:rPr lang="en-US">
                <a:latin typeface="Times New Roman" charset="0"/>
              </a:rPr>
              <a:t/>
            </a:r>
            <a:br>
              <a:rPr lang="en-US">
                <a:latin typeface="Times New Roman" charset="0"/>
              </a:rPr>
            </a:br>
            <a:r>
              <a:rPr lang="en-US" smtClean="0">
                <a:latin typeface="Times New Roman" charset="0"/>
              </a:rPr>
              <a:t>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2014-06-05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7" name="Document" r:id="rId4" imgW="8636000" imgH="2514600" progId="Word.Document.8">
                  <p:embed/>
                </p:oleObj>
              </mc:Choice>
              <mc:Fallback>
                <p:oleObj name="Document" r:id="rId4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000" dirty="0" smtClean="0">
                <a:latin typeface="Times New Roman" charset="0"/>
              </a:rPr>
              <a:t>Globalstar </a:t>
            </a:r>
            <a:r>
              <a:rPr lang="en-US" sz="2000" dirty="0" smtClean="0">
                <a:latin typeface="Times New Roman" charset="0"/>
              </a:rPr>
              <a:t>NPRM Comment period closed May 5</a:t>
            </a:r>
            <a:r>
              <a:rPr lang="en-US" sz="2000" baseline="30000" dirty="0" smtClean="0">
                <a:latin typeface="Times New Roman" charset="0"/>
              </a:rPr>
              <a:t>th</a:t>
            </a:r>
            <a:r>
              <a:rPr lang="en-US" sz="2000" dirty="0">
                <a:latin typeface="Times New Roman" charset="0"/>
              </a:rPr>
              <a:t> </a:t>
            </a:r>
            <a:endParaRPr lang="en-US" sz="2000" dirty="0" smtClean="0">
              <a:latin typeface="Times New Roman" charset="0"/>
            </a:endParaRPr>
          </a:p>
          <a:p>
            <a:pPr lvl="1"/>
            <a:r>
              <a:rPr lang="en-US" sz="1800" dirty="0" smtClean="0">
                <a:latin typeface="Times New Roman" charset="0"/>
              </a:rPr>
              <a:t>Reply Comments period </a:t>
            </a:r>
            <a:r>
              <a:rPr lang="en-US" sz="1800" dirty="0" smtClean="0">
                <a:latin typeface="Times New Roman" charset="0"/>
              </a:rPr>
              <a:t>closed </a:t>
            </a:r>
            <a:r>
              <a:rPr lang="en-US" sz="1800" dirty="0" smtClean="0">
                <a:latin typeface="Times New Roman" charset="0"/>
              </a:rPr>
              <a:t>June 4th </a:t>
            </a:r>
            <a:r>
              <a:rPr lang="en-US" sz="1800" dirty="0" smtClean="0">
                <a:latin typeface="Times New Roman" charset="0"/>
                <a:hlinkClick r:id="rId2"/>
              </a:rPr>
              <a:t>https</a:t>
            </a:r>
            <a:r>
              <a:rPr lang="en-US" sz="1800" dirty="0">
                <a:latin typeface="Times New Roman" charset="0"/>
                <a:hlinkClick r:id="rId2"/>
              </a:rPr>
              <a:t>://</a:t>
            </a:r>
            <a:r>
              <a:rPr lang="en-US" sz="1800" dirty="0" smtClean="0">
                <a:latin typeface="Times New Roman" charset="0"/>
                <a:hlinkClick r:id="rId2"/>
              </a:rPr>
              <a:t>www.federalregister.gov/articles/2014/02/19/2014-03618/proposal-to-enable-operation-of-a-terrestrial-broadband-network-in-certain-mobile-satellite-service</a:t>
            </a:r>
            <a:r>
              <a:rPr lang="en-US" sz="1800" dirty="0" smtClean="0">
                <a:latin typeface="Times New Roman" charset="0"/>
              </a:rPr>
              <a:t> </a:t>
            </a:r>
          </a:p>
          <a:p>
            <a:r>
              <a:rPr lang="en-US" sz="2000" dirty="0" smtClean="0">
                <a:latin typeface="Times New Roman" charset="0"/>
              </a:rPr>
              <a:t>Ofcom 700 MHz band consultation</a:t>
            </a:r>
          </a:p>
          <a:p>
            <a:pPr lvl="1"/>
            <a:r>
              <a:rPr lang="en-US" sz="1800" dirty="0">
                <a:latin typeface="Times New Roman" charset="0"/>
                <a:hlinkClick r:id="rId3"/>
              </a:rPr>
              <a:t>http://stakeholders.ofcom.org.uk/consultations/700MHz/?</a:t>
            </a:r>
            <a:r>
              <a:rPr lang="en-US" sz="1800" dirty="0" smtClean="0">
                <a:latin typeface="Times New Roman" charset="0"/>
                <a:hlinkClick r:id="rId3"/>
              </a:rPr>
              <a:t>utm_source=updates&amp;utm_medium=email&amp;utm_campaign=700MHz</a:t>
            </a:r>
            <a:r>
              <a:rPr lang="en-US" sz="1800" dirty="0" smtClean="0">
                <a:latin typeface="Times New Roman" charset="0"/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Any Other Actual Business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</a:rPr>
              <a:t>EN 300 328 </a:t>
            </a:r>
            <a:r>
              <a:rPr lang="en-US" dirty="0" smtClean="0">
                <a:latin typeface="Times New Roman" charset="0"/>
              </a:rPr>
              <a:t>v1.9.1 progress?</a:t>
            </a:r>
          </a:p>
          <a:p>
            <a:r>
              <a:rPr lang="en-US" dirty="0" smtClean="0">
                <a:latin typeface="Times New Roman" charset="0"/>
              </a:rPr>
              <a:t>EN 301 598 progress?</a:t>
            </a:r>
            <a:endParaRPr lang="en-US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Saved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6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DSRC Coexistence Tiger Team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sz="2000" dirty="0">
                <a:latin typeface="Times New Roman" charset="0"/>
              </a:rPr>
              <a:t>What should be the outcome from the group?</a:t>
            </a:r>
          </a:p>
          <a:p>
            <a:pPr lvl="1"/>
            <a:r>
              <a:rPr lang="en-US" sz="1800" dirty="0">
                <a:latin typeface="Times New Roman" charset="0"/>
              </a:rPr>
              <a:t>Set of coexistence requirements for 802.11 in the 5 GHz band with ITS safety of life and property communications in the 5.9 GHz band</a:t>
            </a:r>
          </a:p>
          <a:p>
            <a:pPr lvl="1"/>
            <a:r>
              <a:rPr lang="en-US" sz="1800" dirty="0">
                <a:latin typeface="Times New Roman" charset="0"/>
              </a:rPr>
              <a:t>Form a group to provide a formal interface to other organizations in the automotive industry, NHTSA, DOT and other ITS players</a:t>
            </a:r>
          </a:p>
          <a:p>
            <a:r>
              <a:rPr lang="en-US" sz="2000" dirty="0">
                <a:latin typeface="Times New Roman" charset="0"/>
              </a:rPr>
              <a:t>What is the required milestone timeline </a:t>
            </a:r>
          </a:p>
          <a:p>
            <a:pPr lvl="1"/>
            <a:r>
              <a:rPr lang="en-US" sz="1800" dirty="0">
                <a:latin typeface="Times New Roman" charset="0"/>
              </a:rPr>
              <a:t>Dependent upon the FCC et al, progress on the rollout of the standards, technologies and laws</a:t>
            </a:r>
          </a:p>
          <a:p>
            <a:pPr lvl="1"/>
            <a:r>
              <a:rPr lang="en-US" sz="1800" dirty="0">
                <a:latin typeface="Times New Roman" charset="0"/>
              </a:rPr>
              <a:t>Outcome of experiments prior to rulemaking; proof of concepts</a:t>
            </a:r>
          </a:p>
          <a:p>
            <a:pPr lvl="1"/>
            <a:r>
              <a:rPr lang="en-US" sz="1800" dirty="0">
                <a:latin typeface="Times New Roman" charset="0"/>
              </a:rPr>
              <a:t>CAMP/DOT testing and validating</a:t>
            </a:r>
          </a:p>
          <a:p>
            <a:r>
              <a:rPr lang="en-US" sz="2000" dirty="0">
                <a:latin typeface="Times New Roman" charset="0"/>
              </a:rPr>
              <a:t>Updates [Jim</a:t>
            </a:r>
            <a:r>
              <a:rPr lang="en-US" sz="2000" dirty="0" smtClean="0">
                <a:latin typeface="Times New Roman" charset="0"/>
              </a:rPr>
              <a:t>]</a:t>
            </a:r>
            <a:endParaRPr lang="en-US" sz="2000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June 5, </a:t>
            </a:r>
            <a:r>
              <a:rPr lang="en-US" dirty="0">
                <a:latin typeface="Times New Roman" charset="0"/>
              </a:rPr>
              <a:t>2014 IEEE 802.11 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Administrative items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FCC 3.5 GHz FNPRM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Incentive Auctions R&amp;O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Other </a:t>
            </a:r>
            <a:r>
              <a:rPr lang="en-US" dirty="0">
                <a:latin typeface="Times New Roman" charset="0"/>
              </a:rPr>
              <a:t>regulatory updates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AOB</a:t>
            </a:r>
            <a:endParaRPr lang="en-US" dirty="0">
              <a:latin typeface="Times New Roman" charset="0"/>
            </a:endParaRP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pecclesi@cisco.com</a:t>
            </a:r>
            <a:r>
              <a:rPr lang="en-US" sz="1600" dirty="0" smtClean="0"/>
              <a:t> 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>
                <a:latin typeface="Times New Roman" charset="0"/>
              </a:rPr>
              <a:t>Anybody can vote, present, and make motions</a:t>
            </a:r>
          </a:p>
          <a:p>
            <a:r>
              <a:rPr lang="en-US" sz="2100">
                <a:latin typeface="Times New Roman" charset="0"/>
              </a:rPr>
              <a:t>Participation in SC during 802.11 WG Plenary or Interim counts towards 802.11 voting rights</a:t>
            </a:r>
          </a:p>
          <a:p>
            <a:r>
              <a:rPr lang="en-US" sz="210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85800"/>
            <a:ext cx="84582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9050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>
              <a:solidFill>
                <a:srgbClr val="FF0000"/>
              </a:solidFill>
              <a:latin typeface="Arial" charset="0"/>
            </a:endParaRPr>
          </a:p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800" b="1">
                <a:solidFill>
                  <a:srgbClr val="000099"/>
                </a:solidFill>
                <a:latin typeface="Arial" charset="0"/>
              </a:rPr>
              <a:t>All IEEE-SA standards meetings shall be conducted in compliance with all applicable laws, including antitrust and competition laws. 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1143000" lvl="2" indent="-22860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400">
                <a:solidFill>
                  <a:srgbClr val="000099"/>
                </a:solidFill>
                <a:latin typeface="Arial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marL="1600200" lvl="3" indent="-22860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GB" sz="1400">
                <a:solidFill>
                  <a:srgbClr val="000099"/>
                </a:solidFill>
                <a:latin typeface="Arial" charset="0"/>
              </a:rPr>
              <a:t>Technical considerations remain primary focus</a:t>
            </a:r>
            <a:endParaRPr lang="en-US" sz="1400">
              <a:solidFill>
                <a:srgbClr val="000099"/>
              </a:solidFill>
              <a:latin typeface="Arial" charset="0"/>
            </a:endParaRP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or engage in the fixing of product prices, allocation of customers, or division of sales markets.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status or substance of ongoing or threatened litigation.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be silent if inappropriate topics are discussed … do formally object.</a:t>
            </a:r>
          </a:p>
          <a:p>
            <a:pPr marL="230188" indent="-230188" algn="ctr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000" b="1">
                <a:solidFill>
                  <a:srgbClr val="000099"/>
                </a:solidFill>
                <a:latin typeface="Arial" charset="0"/>
              </a:rPr>
              <a:t>---------------------------------------------------------------   </a:t>
            </a:r>
            <a:endParaRPr lang="en-US" b="1">
              <a:solidFill>
                <a:srgbClr val="000099"/>
              </a:solidFill>
              <a:latin typeface="Arial" charset="0"/>
            </a:endParaRPr>
          </a:p>
          <a:p>
            <a:pPr marL="230188" indent="-230188" algn="ctr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See </a:t>
            </a:r>
            <a:r>
              <a:rPr lang="en-US" b="1" i="1">
                <a:solidFill>
                  <a:srgbClr val="000099"/>
                </a:solidFill>
                <a:latin typeface="Arial" charset="0"/>
              </a:rPr>
              <a:t>IEEE-SA Standards Board Operations Manual</a:t>
            </a:r>
            <a:r>
              <a:rPr lang="en-US" b="1">
                <a:solidFill>
                  <a:srgbClr val="000099"/>
                </a:solidFill>
                <a:latin typeface="Arial" charset="0"/>
              </a:rPr>
              <a:t>, clause 5.3.10 and </a:t>
            </a:r>
            <a:r>
              <a:rPr lang="en-GB" b="1">
                <a:solidFill>
                  <a:srgbClr val="000099"/>
                </a:solidFill>
                <a:latin typeface="Arial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ja-JP" b="1">
                <a:solidFill>
                  <a:srgbClr val="000099"/>
                </a:solidFill>
                <a:latin typeface="Arial" charset="0"/>
              </a:rPr>
              <a:t> for more details.</a:t>
            </a:r>
            <a:endParaRPr lang="en-US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Introduction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eaLnBrk="1" hangingPunct="1"/>
            <a:r>
              <a:rPr lang="en-US" sz="2000" dirty="0">
                <a:latin typeface="Times New Roman" charset="0"/>
              </a:rPr>
              <a:t>Purpose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Improve the working relationship between the technical experts and the regulatory specialists, especially when it comes to critical technical issues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Scope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The group will review new regulatory changes or impending changes affecting 802.11 standards 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Each meeting will focus on the most critical issue at the time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Critical Issue Focus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Direct impact on IEEE 802.11 current and future standards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Response/Input deadlines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IEEE 802.18 (RR-TAG)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the Wi-Fi Alliance</a:t>
            </a:r>
          </a:p>
          <a:p>
            <a:pPr eaLnBrk="1" hangingPunct="1"/>
            <a:r>
              <a:rPr lang="en-US" sz="2200" dirty="0">
                <a:latin typeface="Times New Roman" charset="0"/>
              </a:rPr>
              <a:t>Outputs from this group must go through 802.18</a:t>
            </a:r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FNPRM FCC 14-49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sz="1800" dirty="0" smtClean="0"/>
              <a:t>FCC </a:t>
            </a:r>
            <a:r>
              <a:rPr lang="en-US" sz="1800" dirty="0" smtClean="0"/>
              <a:t>issued </a:t>
            </a:r>
            <a:r>
              <a:rPr lang="en-US" sz="1800" dirty="0" smtClean="0"/>
              <a:t>FCC 14-49</a:t>
            </a:r>
          </a:p>
          <a:p>
            <a:pPr lvl="1"/>
            <a:r>
              <a:rPr lang="en-US" sz="1400" dirty="0" smtClean="0"/>
              <a:t>Citizen’s Broadband Radio Service (Part 96</a:t>
            </a:r>
            <a:r>
              <a:rPr lang="en-US" sz="1400" dirty="0" smtClean="0"/>
              <a:t>)</a:t>
            </a:r>
          </a:p>
          <a:p>
            <a:pPr lvl="1"/>
            <a:r>
              <a:rPr lang="en-US" sz="1400" dirty="0" smtClean="0"/>
              <a:t>3550 to 3650 MHz and 3650 to 3700 MHz</a:t>
            </a:r>
            <a:endParaRPr lang="en-US" sz="1400" dirty="0" smtClean="0"/>
          </a:p>
          <a:p>
            <a:r>
              <a:rPr lang="en-US" sz="1800" dirty="0" smtClean="0"/>
              <a:t>Three-tiered sharing </a:t>
            </a:r>
            <a:r>
              <a:rPr lang="en-US" sz="1800" dirty="0" smtClean="0"/>
              <a:t>approach (four?)</a:t>
            </a:r>
            <a:endParaRPr lang="en-US" sz="1800" dirty="0" smtClean="0"/>
          </a:p>
          <a:p>
            <a:pPr lvl="1"/>
            <a:r>
              <a:rPr lang="en-US" sz="1600" dirty="0" smtClean="0"/>
              <a:t>Licensed Access (Incumbents)</a:t>
            </a:r>
          </a:p>
          <a:p>
            <a:pPr lvl="1"/>
            <a:r>
              <a:rPr lang="en-US" sz="1600" dirty="0" smtClean="0"/>
              <a:t>Priority Access (via PALs)</a:t>
            </a:r>
          </a:p>
          <a:p>
            <a:pPr lvl="1"/>
            <a:r>
              <a:rPr lang="en-US" sz="1600" dirty="0" smtClean="0"/>
              <a:t>General Authorized </a:t>
            </a:r>
            <a:r>
              <a:rPr lang="en-US" sz="1600" dirty="0" smtClean="0"/>
              <a:t>Access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Contained Access Facilities</a:t>
            </a:r>
            <a:endParaRPr lang="en-US" sz="1600" dirty="0" smtClean="0">
              <a:solidFill>
                <a:srgbClr val="FF0000"/>
              </a:solidFill>
            </a:endParaRPr>
          </a:p>
          <a:p>
            <a:r>
              <a:rPr lang="en-US" sz="1800" dirty="0" smtClean="0"/>
              <a:t>Additional considerations</a:t>
            </a:r>
          </a:p>
          <a:p>
            <a:pPr lvl="1"/>
            <a:r>
              <a:rPr lang="en-US" sz="1600" dirty="0" smtClean="0"/>
              <a:t>5-year </a:t>
            </a:r>
            <a:r>
              <a:rPr lang="en-US" sz="1600" dirty="0"/>
              <a:t>F</a:t>
            </a:r>
            <a:r>
              <a:rPr lang="en-US" sz="1600" dirty="0" smtClean="0"/>
              <a:t>SS grandfathering (including new installations)</a:t>
            </a:r>
          </a:p>
          <a:p>
            <a:r>
              <a:rPr lang="en-US" sz="1800" dirty="0" smtClean="0"/>
              <a:t>Dynamic </a:t>
            </a:r>
            <a:r>
              <a:rPr lang="en-US" sz="1800" dirty="0" smtClean="0"/>
              <a:t>allocation via Spectrum Access System (SAS)</a:t>
            </a:r>
          </a:p>
          <a:p>
            <a:r>
              <a:rPr lang="en-US" sz="1800" dirty="0" smtClean="0"/>
              <a:t>Comment period </a:t>
            </a:r>
            <a:r>
              <a:rPr lang="en-US" sz="1800" dirty="0" smtClean="0"/>
              <a:t>closes July 14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r>
              <a:rPr lang="en-US" sz="1800" dirty="0" smtClean="0"/>
              <a:t>Reply Comment period </a:t>
            </a:r>
            <a:r>
              <a:rPr lang="en-US" sz="1800" dirty="0" smtClean="0"/>
              <a:t>closes August 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</a:t>
            </a:r>
            <a:endParaRPr lang="en-US" sz="1800" dirty="0"/>
          </a:p>
          <a:p>
            <a:r>
              <a:rPr lang="en-US" sz="1800" dirty="0" smtClean="0"/>
              <a:t>Should we provide Comments?</a:t>
            </a:r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14-50 R&amp;O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657600"/>
          </a:xfrm>
        </p:spPr>
        <p:txBody>
          <a:bodyPr/>
          <a:lstStyle/>
          <a:p>
            <a:r>
              <a:rPr lang="en-US" dirty="0" smtClean="0"/>
              <a:t>Incentive auctions and 600 MHz band plan</a:t>
            </a:r>
          </a:p>
          <a:p>
            <a:r>
              <a:rPr lang="en-US" dirty="0" smtClean="0"/>
              <a:t>Spectrum for unlicensed sharing</a:t>
            </a:r>
          </a:p>
          <a:p>
            <a:pPr lvl="1"/>
            <a:r>
              <a:rPr lang="en-US" dirty="0" smtClean="0"/>
              <a:t>11 MHz duplex gap</a:t>
            </a:r>
          </a:p>
          <a:p>
            <a:pPr lvl="2"/>
            <a:r>
              <a:rPr lang="en-US" dirty="0" smtClean="0"/>
              <a:t>6 MHz for TVWS (</a:t>
            </a:r>
            <a:r>
              <a:rPr lang="en-US" dirty="0" smtClean="0">
                <a:solidFill>
                  <a:srgbClr val="FF0000"/>
                </a:solidFill>
              </a:rPr>
              <a:t>40 mW personal/portable only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4 MHz for wireless microphones</a:t>
            </a:r>
          </a:p>
          <a:p>
            <a:pPr lvl="1"/>
            <a:r>
              <a:rPr lang="en-US" dirty="0" smtClean="0"/>
              <a:t>Channel 37 (clear of WMTS and Radio Astronomy)</a:t>
            </a:r>
          </a:p>
          <a:p>
            <a:pPr lvl="1"/>
            <a:r>
              <a:rPr lang="en-US" dirty="0" smtClean="0"/>
              <a:t>One 6 MHz channel in all locations (</a:t>
            </a:r>
            <a:r>
              <a:rPr lang="en-US" dirty="0" smtClean="0">
                <a:solidFill>
                  <a:srgbClr val="FF0000"/>
                </a:solidFill>
              </a:rPr>
              <a:t>probably*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True White Spaces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200" y="57912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r>
              <a:rPr lang="en-US" dirty="0"/>
              <a:t>For engineering reasons, there may be a few areas with no spectrum available in the television bands for unlicensed devices and wireless microphones to share.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75712</TotalTime>
  <Words>823</Words>
  <Application>Microsoft Office PowerPoint</Application>
  <PresentationFormat>On-screen Show (4:3)</PresentationFormat>
  <Paragraphs>134</Paragraphs>
  <Slides>13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ＭＳ Ｐゴシック</vt:lpstr>
      <vt:lpstr>Arial</vt:lpstr>
      <vt:lpstr>Calibri</vt:lpstr>
      <vt:lpstr>Helvetica</vt:lpstr>
      <vt:lpstr>Monotype Sorts</vt:lpstr>
      <vt:lpstr>Times New Roman</vt:lpstr>
      <vt:lpstr>802-11-Submission</vt:lpstr>
      <vt:lpstr>Custom Design</vt:lpstr>
      <vt:lpstr>Document</vt:lpstr>
      <vt:lpstr>IEEE 802.11 Regulatory SC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Introduction</vt:lpstr>
      <vt:lpstr>FNPRM FCC 14-49</vt:lpstr>
      <vt:lpstr>FCC 14-50 R&amp;O</vt:lpstr>
      <vt:lpstr>Other Regulatory Updates</vt:lpstr>
      <vt:lpstr>Any Other Actual Business</vt:lpstr>
      <vt:lpstr>Saved slides</vt:lpstr>
      <vt:lpstr>DSRC Coexistence Tiger Team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1568</cp:revision>
  <cp:lastPrinted>1998-02-10T13:28:06Z</cp:lastPrinted>
  <dcterms:created xsi:type="dcterms:W3CDTF">2009-04-21T18:18:19Z</dcterms:created>
  <dcterms:modified xsi:type="dcterms:W3CDTF">2014-06-05T19:49:04Z</dcterms:modified>
</cp:coreProperties>
</file>