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0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802.11-14/0750r0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consultations/700MHz/?utm_source=updates&amp;utm_medium=email&amp;utm_campaign=700MHz" TargetMode="External"/><Relationship Id="rId2" Type="http://schemas.openxmlformats.org/officeDocument/2006/relationships/hyperlink" Target="https://www.federalregister.gov/articles/2014/02/19/2014-03618/proposal-to-enable-operation-of-a-terrestrial-broadband-network-in-certain-mobile-satellite-servi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2014-06-05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Globalstar </a:t>
            </a:r>
            <a:r>
              <a:rPr lang="en-US" sz="2000" dirty="0" smtClean="0">
                <a:latin typeface="Times New Roman" charset="0"/>
              </a:rPr>
              <a:t>NPRM Comment period closed 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r>
              <a:rPr lang="en-US" sz="2000" dirty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 smtClean="0">
                <a:latin typeface="Times New Roman" charset="0"/>
              </a:rPr>
              <a:t>Reply Comments period </a:t>
            </a:r>
            <a:r>
              <a:rPr lang="en-US" sz="1800" dirty="0" smtClean="0">
                <a:latin typeface="Times New Roman" charset="0"/>
              </a:rPr>
              <a:t>closed </a:t>
            </a:r>
            <a:r>
              <a:rPr lang="en-US" sz="1800" dirty="0" smtClean="0">
                <a:latin typeface="Times New Roman" charset="0"/>
              </a:rPr>
              <a:t>June 4th </a:t>
            </a:r>
            <a:r>
              <a:rPr lang="en-US" sz="1800" dirty="0" smtClean="0">
                <a:latin typeface="Times New Roman" charset="0"/>
                <a:hlinkClick r:id="rId2"/>
              </a:rPr>
              <a:t>https</a:t>
            </a:r>
            <a:r>
              <a:rPr lang="en-US" sz="1800" dirty="0">
                <a:latin typeface="Times New Roman" charset="0"/>
                <a:hlinkClick r:id="rId2"/>
              </a:rPr>
              <a:t>://</a:t>
            </a:r>
            <a:r>
              <a:rPr lang="en-US" sz="1800" dirty="0" smtClean="0">
                <a:latin typeface="Times New Roman" charset="0"/>
                <a:hlinkClick r:id="rId2"/>
              </a:rPr>
              <a:t>www.federalregister.gov/articles/2014/02/19/2014-03618/proposal-to-enable-operation-of-a-terrestrial-broadband-network-in-certain-mobile-satellite-service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Ofcom 700 MHz band consultation</a:t>
            </a:r>
          </a:p>
          <a:p>
            <a:pPr lvl="1"/>
            <a:r>
              <a:rPr lang="en-US" sz="1800" dirty="0">
                <a:latin typeface="Times New Roman" charset="0"/>
                <a:hlinkClick r:id="rId3"/>
              </a:rPr>
              <a:t>http://stakeholders.ofcom.org.uk/consultations/700MHz/?</a:t>
            </a:r>
            <a:r>
              <a:rPr lang="en-US" sz="1800" dirty="0" smtClean="0">
                <a:latin typeface="Times New Roman" charset="0"/>
                <a:hlinkClick r:id="rId3"/>
              </a:rPr>
              <a:t>utm_source=updates&amp;utm_medium=email&amp;utm_campaign=700MHz</a:t>
            </a:r>
            <a:r>
              <a:rPr lang="en-US" sz="1800" dirty="0" smtClean="0">
                <a:latin typeface="Times New Roman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</a:t>
            </a:r>
            <a:r>
              <a:rPr lang="en-US" dirty="0" smtClean="0">
                <a:latin typeface="Times New Roman" charset="0"/>
              </a:rPr>
              <a:t>v1.9.1 progress?</a:t>
            </a:r>
          </a:p>
          <a:p>
            <a:r>
              <a:rPr lang="en-US" dirty="0" smtClean="0">
                <a:latin typeface="Times New Roman" charset="0"/>
              </a:rPr>
              <a:t>EN 301 598 progress?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June 5,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Incentive Auctions R&amp;O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FCC </a:t>
            </a:r>
            <a:r>
              <a:rPr lang="en-US" sz="2000" dirty="0" smtClean="0"/>
              <a:t>issued </a:t>
            </a:r>
            <a:r>
              <a:rPr lang="en-US" sz="2000" dirty="0" smtClean="0"/>
              <a:t>FCC 14-49</a:t>
            </a:r>
          </a:p>
          <a:p>
            <a:pPr lvl="1"/>
            <a:r>
              <a:rPr lang="en-US" sz="1600" dirty="0" smtClean="0"/>
              <a:t>Citizen’s Broadband Radio Service (Part 96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3550 to 3650 MHz and 3650 to 3700 MHz</a:t>
            </a:r>
            <a:endParaRPr lang="en-US" sz="1600" dirty="0" smtClean="0"/>
          </a:p>
          <a:p>
            <a:r>
              <a:rPr lang="en-US" sz="2000" dirty="0" smtClean="0"/>
              <a:t>Three-tiered sharing </a:t>
            </a:r>
            <a:r>
              <a:rPr lang="en-US" sz="2000" dirty="0" smtClean="0"/>
              <a:t>approach </a:t>
            </a:r>
            <a:endParaRPr lang="en-US" sz="2000" dirty="0" smtClean="0"/>
          </a:p>
          <a:p>
            <a:pPr lvl="1"/>
            <a:r>
              <a:rPr lang="en-US" sz="1800" dirty="0" smtClean="0"/>
              <a:t>Licensed Access (Incumbents)</a:t>
            </a:r>
          </a:p>
          <a:p>
            <a:pPr lvl="1"/>
            <a:r>
              <a:rPr lang="en-US" sz="1800" dirty="0" smtClean="0"/>
              <a:t>Priority Access (via PALs)</a:t>
            </a:r>
          </a:p>
          <a:p>
            <a:pPr lvl="1"/>
            <a:r>
              <a:rPr lang="en-US" sz="1800" dirty="0" smtClean="0"/>
              <a:t>General Authorized Access</a:t>
            </a:r>
          </a:p>
          <a:p>
            <a:r>
              <a:rPr lang="en-US" sz="2000" dirty="0" smtClean="0"/>
              <a:t>Additional considerations</a:t>
            </a:r>
          </a:p>
          <a:p>
            <a:pPr lvl="1"/>
            <a:r>
              <a:rPr lang="en-US" sz="1800" dirty="0" smtClean="0"/>
              <a:t>5-year </a:t>
            </a:r>
            <a:r>
              <a:rPr lang="en-US" sz="1800" dirty="0" smtClean="0"/>
              <a:t>MSS grandfathering</a:t>
            </a:r>
          </a:p>
          <a:p>
            <a:r>
              <a:rPr lang="en-US" sz="2000" dirty="0" smtClean="0"/>
              <a:t>Dynamic </a:t>
            </a:r>
            <a:r>
              <a:rPr lang="en-US" sz="2000" dirty="0" smtClean="0"/>
              <a:t>allocation via Spectrum Access System (SAS)</a:t>
            </a:r>
          </a:p>
          <a:p>
            <a:r>
              <a:rPr lang="en-US" sz="2000" dirty="0" smtClean="0"/>
              <a:t>Comment period </a:t>
            </a:r>
            <a:r>
              <a:rPr lang="en-US" sz="2000" dirty="0" smtClean="0"/>
              <a:t>closes July 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Reply Comment period </a:t>
            </a:r>
            <a:r>
              <a:rPr lang="en-US" sz="2000" dirty="0" smtClean="0"/>
              <a:t>closes August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 smtClean="0"/>
              <a:t>Should we provide Comments?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14-50 R&amp;O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r>
              <a:rPr lang="en-US" dirty="0" smtClean="0"/>
              <a:t>Incentive auctions and 600 MHz band plan</a:t>
            </a:r>
          </a:p>
          <a:p>
            <a:r>
              <a:rPr lang="en-US" dirty="0" smtClean="0"/>
              <a:t>Spectrum for unlicensed sharing</a:t>
            </a:r>
          </a:p>
          <a:p>
            <a:pPr lvl="1"/>
            <a:r>
              <a:rPr lang="en-US" dirty="0" smtClean="0"/>
              <a:t>11 MHz duplex gap</a:t>
            </a:r>
          </a:p>
          <a:p>
            <a:pPr lvl="2"/>
            <a:r>
              <a:rPr lang="en-US" dirty="0" smtClean="0"/>
              <a:t>6 MHz for TVWS (</a:t>
            </a:r>
            <a:r>
              <a:rPr lang="en-US" dirty="0" smtClean="0">
                <a:solidFill>
                  <a:srgbClr val="FF0000"/>
                </a:solidFill>
              </a:rPr>
              <a:t>40 mW personal/portable 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 MHz for wireless microphones</a:t>
            </a:r>
          </a:p>
          <a:p>
            <a:pPr lvl="1"/>
            <a:r>
              <a:rPr lang="en-US" dirty="0" smtClean="0"/>
              <a:t>Channel 37 (clear of WMTS and Radio Astronomy)</a:t>
            </a:r>
          </a:p>
          <a:p>
            <a:pPr lvl="1"/>
            <a:r>
              <a:rPr lang="en-US" dirty="0" smtClean="0"/>
              <a:t>One 6 MHz channel in all locations (</a:t>
            </a:r>
            <a:r>
              <a:rPr lang="en-US" dirty="0" smtClean="0">
                <a:solidFill>
                  <a:srgbClr val="FF0000"/>
                </a:solidFill>
              </a:rPr>
              <a:t>probably*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White 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For engineering reasons, there may be a few areas with no spectrum available in the television bands for unlicensed devices and wireless microphones to share.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75332</TotalTime>
  <Words>812</Words>
  <Application>Microsoft Office PowerPoint</Application>
  <PresentationFormat>On-screen Show (4:3)</PresentationFormat>
  <Paragraphs>133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FCC 14-50 R&amp;O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1565</cp:revision>
  <cp:lastPrinted>1998-02-10T13:28:06Z</cp:lastPrinted>
  <dcterms:created xsi:type="dcterms:W3CDTF">2009-04-21T18:18:19Z</dcterms:created>
  <dcterms:modified xsi:type="dcterms:W3CDTF">2014-06-05T13:29:23Z</dcterms:modified>
</cp:coreProperties>
</file>