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75" r:id="rId10"/>
    <p:sldId id="396" r:id="rId11"/>
    <p:sldId id="376" r:id="rId12"/>
    <p:sldId id="377" r:id="rId13"/>
    <p:sldId id="379" r:id="rId14"/>
    <p:sldId id="383" r:id="rId15"/>
    <p:sldId id="384" r:id="rId16"/>
    <p:sldId id="381" r:id="rId17"/>
    <p:sldId id="382" r:id="rId18"/>
    <p:sldId id="395" r:id="rId19"/>
    <p:sldId id="393" r:id="rId20"/>
    <p:sldId id="394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66FF99"/>
    <a:srgbClr val="FF9966"/>
    <a:srgbClr val="FF9933"/>
    <a:srgbClr val="FFFF00"/>
    <a:srgbClr val="66FFFF"/>
    <a:srgbClr val="FF33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93" autoAdjust="0"/>
    <p:restoredTop sz="86375" autoAdjust="0"/>
  </p:normalViewPr>
  <p:slideViewPr>
    <p:cSldViewPr>
      <p:cViewPr varScale="1">
        <p:scale>
          <a:sx n="82" d="100"/>
          <a:sy n="82" d="100"/>
        </p:scale>
        <p:origin x="6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811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3576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Grp="1" noChangeArrowheads="1"/>
          </p:cNvSpPr>
          <p:nvPr/>
        </p:nvSpPr>
        <p:spPr bwMode="auto">
          <a:xfrm>
            <a:off x="6305550" y="20638"/>
            <a:ext cx="218598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sz="1400"/>
              <a:t>doc.: IEEE 802.11-11/0483r0</a:t>
            </a:r>
          </a:p>
        </p:txBody>
      </p:sp>
      <p:sp>
        <p:nvSpPr>
          <p:cNvPr id="18435" name="Rectangle 3"/>
          <p:cNvSpPr txBox="1">
            <a:spLocks noGrp="1" noChangeArrowheads="1"/>
          </p:cNvSpPr>
          <p:nvPr/>
        </p:nvSpPr>
        <p:spPr bwMode="auto">
          <a:xfrm>
            <a:off x="884238" y="20638"/>
            <a:ext cx="7429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/>
              <a:t>May 2011</a:t>
            </a:r>
          </a:p>
        </p:txBody>
      </p:sp>
      <p:sp>
        <p:nvSpPr>
          <p:cNvPr id="18436" name="Rectangle 6"/>
          <p:cNvSpPr txBox="1">
            <a:spLocks noGrp="1" noChangeArrowheads="1"/>
          </p:cNvSpPr>
          <p:nvPr/>
        </p:nvSpPr>
        <p:spPr bwMode="auto">
          <a:xfrm>
            <a:off x="6451600" y="6864350"/>
            <a:ext cx="20399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sz="1200"/>
              <a:t>Bruce Kraemer (Marvell)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4557713" y="6864350"/>
            <a:ext cx="4921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sz="1200"/>
              <a:t>Page </a:t>
            </a:r>
            <a:fld id="{1A52046C-4CB3-41F3-93E4-2FCF041DEFFD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3400"/>
            <a:ext cx="3543300" cy="2657475"/>
          </a:xfrm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3365500"/>
            <a:ext cx="7499350" cy="318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8490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Grp="1" noChangeArrowheads="1"/>
          </p:cNvSpPr>
          <p:nvPr/>
        </p:nvSpPr>
        <p:spPr bwMode="auto">
          <a:xfrm>
            <a:off x="6305550" y="20638"/>
            <a:ext cx="218598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sz="1400"/>
              <a:t>doc.: IEEE 802.11-11/0483r0</a:t>
            </a:r>
          </a:p>
        </p:txBody>
      </p:sp>
      <p:sp>
        <p:nvSpPr>
          <p:cNvPr id="20483" name="Rectangle 3"/>
          <p:cNvSpPr txBox="1">
            <a:spLocks noGrp="1" noChangeArrowheads="1"/>
          </p:cNvSpPr>
          <p:nvPr/>
        </p:nvSpPr>
        <p:spPr bwMode="auto">
          <a:xfrm>
            <a:off x="884238" y="20638"/>
            <a:ext cx="7429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/>
              <a:t>May 2011</a:t>
            </a:r>
          </a:p>
        </p:txBody>
      </p:sp>
      <p:sp>
        <p:nvSpPr>
          <p:cNvPr id="20484" name="Rectangle 6"/>
          <p:cNvSpPr txBox="1">
            <a:spLocks noGrp="1" noChangeArrowheads="1"/>
          </p:cNvSpPr>
          <p:nvPr/>
        </p:nvSpPr>
        <p:spPr bwMode="auto">
          <a:xfrm>
            <a:off x="6451600" y="6864350"/>
            <a:ext cx="20399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sz="1200"/>
              <a:t>Bruce Kraemer (Marvell)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4557713" y="6864350"/>
            <a:ext cx="4921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sz="1200"/>
              <a:t>Page </a:t>
            </a:r>
            <a:fld id="{D53AFC7D-3AFB-44BA-840A-AA9786ED89E5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3400"/>
            <a:ext cx="3543300" cy="2657475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3365500"/>
            <a:ext cx="7499350" cy="318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30969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3375"/>
            <a:ext cx="3282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802.11-14/0737r0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4-0843" TargetMode="External"/><Relationship Id="rId3" Type="http://schemas.openxmlformats.org/officeDocument/2006/relationships/hyperlink" Target="https://mentor.ieee.org/802.11/dcn/11-14-0737" TargetMode="External"/><Relationship Id="rId7" Type="http://schemas.openxmlformats.org/officeDocument/2006/relationships/hyperlink" Target="https://mentor.ieee.org/802.11/dcn/11-14-0745" TargetMode="External"/><Relationship Id="rId2" Type="http://schemas.openxmlformats.org/officeDocument/2006/relationships/hyperlink" Target="https://mentor.ieee.org/802.11/dcn/11-14-073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4-0744" TargetMode="External"/><Relationship Id="rId5" Type="http://schemas.openxmlformats.org/officeDocument/2006/relationships/hyperlink" Target="https://mentor.ieee.org/802.11/dcn/11-14-0738" TargetMode="External"/><Relationship Id="rId10" Type="http://schemas.openxmlformats.org/officeDocument/2006/relationships/hyperlink" Target="https://mentor.ieee.org/802.11/dcn/11-14-0746" TargetMode="External"/><Relationship Id="rId4" Type="http://schemas.openxmlformats.org/officeDocument/2006/relationships/hyperlink" Target="https://mentor.ieee.org/802.11/dcn/11-14-0743" TargetMode="External"/><Relationship Id="rId9" Type="http://schemas.openxmlformats.org/officeDocument/2006/relationships/hyperlink" Target="https://mentor.ieee.org/802.11/dcn/11-14-084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1A74A997-3F91-4A25-B09F-C291010E8CDF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802.11 Working Group Opening Report</a:t>
            </a:r>
            <a:br>
              <a:rPr lang="en-US" smtClean="0"/>
            </a:br>
            <a:r>
              <a:rPr lang="en-US" smtClean="0"/>
              <a:t>July 2014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2014-07-14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200"/>
              <a:t>Slide </a:t>
            </a:r>
            <a:fld id="{F1A4EFB6-2DFC-4241-AB25-9CD9D4AD8254}" type="slidenum">
              <a:rPr lang="en-US" sz="120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sz="12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M4.1.4 IEEE 802.11 Standards Pipeline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5181600"/>
            <a:ext cx="140615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PHY and MAC</a:t>
            </a:r>
            <a:endParaRPr lang="en-US" sz="2000" dirty="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5218113" y="592613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Sponsor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Ballot</a:t>
            </a:r>
          </a:p>
        </p:txBody>
      </p:sp>
      <p:sp>
        <p:nvSpPr>
          <p:cNvPr id="17414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MAC</a:t>
            </a:r>
            <a:endParaRPr lang="en-US" sz="2000" dirty="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Study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groups</a:t>
            </a:r>
          </a:p>
        </p:txBody>
      </p:sp>
      <p:sp>
        <p:nvSpPr>
          <p:cNvPr id="17417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18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8" cy="5018088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120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419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Published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Standard</a:t>
            </a:r>
          </a:p>
        </p:txBody>
      </p:sp>
      <p:sp>
        <p:nvSpPr>
          <p:cNvPr id="17420" name="Text Box 26"/>
          <p:cNvSpPr txBox="1">
            <a:spLocks noChangeArrowheads="1"/>
          </p:cNvSpPr>
          <p:nvPr/>
        </p:nvSpPr>
        <p:spPr bwMode="auto">
          <a:xfrm>
            <a:off x="3867150" y="5986463"/>
            <a:ext cx="1046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WG 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Letter Ballot</a:t>
            </a:r>
          </a:p>
        </p:txBody>
      </p:sp>
      <p:sp>
        <p:nvSpPr>
          <p:cNvPr id="17421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22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>
                <a:latin typeface="Times" panose="02020603050405020304" pitchFamily="18" charset="0"/>
                <a:ea typeface="MS PGothic" panose="020B0600070205080204" pitchFamily="34" charset="-128"/>
              </a:rPr>
              <a:t>802.11 -2012</a:t>
            </a:r>
          </a:p>
        </p:txBody>
      </p:sp>
      <p:sp>
        <p:nvSpPr>
          <p:cNvPr id="17423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4738"/>
            <a:ext cx="1085850" cy="42545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00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>
              <a:defRPr/>
            </a:pPr>
            <a:r>
              <a:rPr lang="en-US" sz="100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17425" name="AutoShape 32"/>
          <p:cNvSpPr>
            <a:spLocks noChangeArrowheads="1"/>
          </p:cNvSpPr>
          <p:nvPr/>
        </p:nvSpPr>
        <p:spPr bwMode="auto">
          <a:xfrm>
            <a:off x="6534150" y="4687888"/>
            <a:ext cx="1085850" cy="42545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802.11ac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VHT 5GHz</a:t>
            </a:r>
          </a:p>
        </p:txBody>
      </p:sp>
      <p:sp>
        <p:nvSpPr>
          <p:cNvPr id="17426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27" name="Text Box 35"/>
          <p:cNvSpPr txBox="1">
            <a:spLocks noChangeArrowheads="1"/>
          </p:cNvSpPr>
          <p:nvPr/>
        </p:nvSpPr>
        <p:spPr bwMode="auto">
          <a:xfrm>
            <a:off x="2330450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TG without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Approved draft</a:t>
            </a:r>
          </a:p>
        </p:txBody>
      </p:sp>
      <p:sp>
        <p:nvSpPr>
          <p:cNvPr id="17428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Discussion Topics</a:t>
            </a:r>
          </a:p>
        </p:txBody>
      </p:sp>
      <p:sp>
        <p:nvSpPr>
          <p:cNvPr id="17429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30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Published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Amendment</a:t>
            </a:r>
          </a:p>
        </p:txBody>
      </p:sp>
      <p:sp>
        <p:nvSpPr>
          <p:cNvPr id="17431" name="AutoShape 45"/>
          <p:cNvSpPr>
            <a:spLocks noChangeArrowheads="1"/>
          </p:cNvSpPr>
          <p:nvPr/>
        </p:nvSpPr>
        <p:spPr bwMode="auto">
          <a:xfrm>
            <a:off x="6534150" y="4178300"/>
            <a:ext cx="1085850" cy="434975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802.11af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35400" y="2191117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  <a:endParaRPr lang="en-US" sz="1200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17433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5" name="AutoShape 46"/>
          <p:cNvSpPr>
            <a:spLocks noChangeArrowheads="1"/>
          </p:cNvSpPr>
          <p:nvPr/>
        </p:nvSpPr>
        <p:spPr bwMode="auto">
          <a:xfrm>
            <a:off x="277813" y="3332163"/>
            <a:ext cx="914400" cy="608012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8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WNG</a:t>
            </a:r>
          </a:p>
        </p:txBody>
      </p:sp>
      <p:sp>
        <p:nvSpPr>
          <p:cNvPr id="174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7437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/>
          </a:p>
        </p:txBody>
      </p:sp>
      <p:sp>
        <p:nvSpPr>
          <p:cNvPr id="17438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QoS Mgt Frames</a:t>
            </a:r>
          </a:p>
        </p:txBody>
      </p:sp>
      <p:sp>
        <p:nvSpPr>
          <p:cNvPr id="17439" name="AutoShape 31"/>
          <p:cNvSpPr>
            <a:spLocks noChangeArrowheads="1"/>
          </p:cNvSpPr>
          <p:nvPr/>
        </p:nvSpPr>
        <p:spPr bwMode="auto">
          <a:xfrm>
            <a:off x="6534150" y="5208588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21574" y="2640623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</p:txBody>
      </p:sp>
      <p:cxnSp>
        <p:nvCxnSpPr>
          <p:cNvPr id="17442" name="Straight Connector 2"/>
          <p:cNvCxnSpPr>
            <a:cxnSpLocks noChangeShapeType="1"/>
          </p:cNvCxnSpPr>
          <p:nvPr/>
        </p:nvCxnSpPr>
        <p:spPr bwMode="auto">
          <a:xfrm>
            <a:off x="4953000" y="1447800"/>
            <a:ext cx="0" cy="4195763"/>
          </a:xfrm>
          <a:prstGeom prst="line">
            <a:avLst/>
          </a:prstGeom>
          <a:noFill/>
          <a:ln w="1270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43" name="AutoShape 11"/>
          <p:cNvSpPr>
            <a:spLocks noChangeArrowheads="1"/>
          </p:cNvSpPr>
          <p:nvPr/>
        </p:nvSpPr>
        <p:spPr bwMode="auto">
          <a:xfrm>
            <a:off x="5029200" y="1098550"/>
            <a:ext cx="2514600" cy="35877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802.11-2016</a:t>
            </a:r>
            <a:endParaRPr lang="en-US" sz="1600" dirty="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17444" name="Straight Connector 40"/>
          <p:cNvCxnSpPr>
            <a:cxnSpLocks noChangeShapeType="1"/>
          </p:cNvCxnSpPr>
          <p:nvPr/>
        </p:nvCxnSpPr>
        <p:spPr bwMode="auto">
          <a:xfrm>
            <a:off x="7772400" y="1419225"/>
            <a:ext cx="0" cy="4195763"/>
          </a:xfrm>
          <a:prstGeom prst="line">
            <a:avLst/>
          </a:prstGeom>
          <a:noFill/>
          <a:ln w="1270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11805" y="1587268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</p:txBody>
      </p:sp>
      <p:sp>
        <p:nvSpPr>
          <p:cNvPr id="174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74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D8E6D6F4-ED74-45B5-A1E7-04AA882E3854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sz="1200" b="0" smtClean="0"/>
          </a:p>
        </p:txBody>
      </p:sp>
      <p:sp>
        <p:nvSpPr>
          <p:cNvPr id="42" name="AutoShape 47"/>
          <p:cNvSpPr>
            <a:spLocks noChangeArrowheads="1"/>
          </p:cNvSpPr>
          <p:nvPr/>
        </p:nvSpPr>
        <p:spPr bwMode="auto">
          <a:xfrm>
            <a:off x="3835400" y="4409465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charset="0"/>
              </a:rPr>
              <a:t>S1G</a:t>
            </a:r>
          </a:p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  <a:endParaRPr lang="en-US" sz="1200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4" name="AutoShape 47"/>
          <p:cNvSpPr>
            <a:spLocks noChangeArrowheads="1"/>
          </p:cNvSpPr>
          <p:nvPr/>
        </p:nvSpPr>
        <p:spPr bwMode="auto">
          <a:xfrm>
            <a:off x="2628901" y="3944839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charset="0"/>
              </a:rPr>
              <a:t>HEW</a:t>
            </a:r>
            <a:endParaRPr lang="en-US" sz="1200" dirty="0" smtClean="0"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charset="0"/>
              </a:rPr>
              <a:t>802.11ax</a:t>
            </a:r>
            <a:endParaRPr lang="en-US" sz="1200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5" name="AutoShape 47"/>
          <p:cNvSpPr>
            <a:spLocks noChangeArrowheads="1"/>
          </p:cNvSpPr>
          <p:nvPr/>
        </p:nvSpPr>
        <p:spPr bwMode="auto">
          <a:xfrm>
            <a:off x="2651738" y="48020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charset="0"/>
              </a:rPr>
              <a:t>CMMW</a:t>
            </a:r>
          </a:p>
          <a:p>
            <a:pPr algn="ctr">
              <a:defRPr/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charset="0"/>
              </a:rPr>
              <a:t>802.11aj</a:t>
            </a:r>
            <a:endParaRPr lang="en-US" sz="1200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M4.1.4 IEEE 802.11 Revisions</a:t>
            </a:r>
          </a:p>
        </p:txBody>
      </p:sp>
      <p:sp>
        <p:nvSpPr>
          <p:cNvPr id="19459" name="AutoShape 9"/>
          <p:cNvSpPr>
            <a:spLocks noChangeArrowheads="1"/>
          </p:cNvSpPr>
          <p:nvPr/>
        </p:nvSpPr>
        <p:spPr bwMode="auto">
          <a:xfrm>
            <a:off x="4441215" y="2102765"/>
            <a:ext cx="1008000" cy="504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2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802.11k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RRM</a:t>
            </a:r>
          </a:p>
        </p:txBody>
      </p:sp>
      <p:sp>
        <p:nvSpPr>
          <p:cNvPr id="19460" name="AutoShape 10"/>
          <p:cNvSpPr>
            <a:spLocks noChangeArrowheads="1"/>
          </p:cNvSpPr>
          <p:nvPr/>
        </p:nvSpPr>
        <p:spPr bwMode="auto">
          <a:xfrm>
            <a:off x="4428362" y="1542287"/>
            <a:ext cx="1008000" cy="504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Fast Roam</a:t>
            </a:r>
          </a:p>
        </p:txBody>
      </p:sp>
      <p:sp>
        <p:nvSpPr>
          <p:cNvPr id="19461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 54 Mbps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5GHz</a:t>
            </a:r>
          </a:p>
        </p:txBody>
      </p:sp>
      <p:sp>
        <p:nvSpPr>
          <p:cNvPr id="19462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b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11 Mbps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2.4GHz</a:t>
            </a:r>
          </a:p>
        </p:txBody>
      </p:sp>
      <p:sp>
        <p:nvSpPr>
          <p:cNvPr id="19463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Intl roaming</a:t>
            </a:r>
            <a:r>
              <a:rPr lang="en-US" sz="1000">
                <a:solidFill>
                  <a:schemeClr val="bg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464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802.11V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Network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Management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sz="100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9465" name="AutoShape 22"/>
          <p:cNvSpPr>
            <a:spLocks noChangeArrowheads="1"/>
          </p:cNvSpPr>
          <p:nvPr/>
        </p:nvSpPr>
        <p:spPr bwMode="auto">
          <a:xfrm>
            <a:off x="5638800" y="1066800"/>
            <a:ext cx="1008000" cy="5040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2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Mesh</a:t>
            </a:r>
          </a:p>
        </p:txBody>
      </p:sp>
      <p:sp>
        <p:nvSpPr>
          <p:cNvPr id="19466" name="AutoShape 23"/>
          <p:cNvSpPr>
            <a:spLocks noChangeArrowheads="1"/>
          </p:cNvSpPr>
          <p:nvPr/>
        </p:nvSpPr>
        <p:spPr bwMode="auto">
          <a:xfrm>
            <a:off x="5638800" y="1676400"/>
            <a:ext cx="1008000" cy="504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802.11u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WIEN </a:t>
            </a:r>
          </a:p>
        </p:txBody>
      </p:sp>
      <p:sp>
        <p:nvSpPr>
          <p:cNvPr id="19467" name="AutoShape 24"/>
          <p:cNvSpPr>
            <a:spLocks noChangeArrowheads="1"/>
          </p:cNvSpPr>
          <p:nvPr/>
        </p:nvSpPr>
        <p:spPr bwMode="auto">
          <a:xfrm>
            <a:off x="4435353" y="5356848"/>
            <a:ext cx="1008000" cy="7397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Contention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Based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Protocol</a:t>
            </a:r>
          </a:p>
        </p:txBody>
      </p:sp>
      <p:sp>
        <p:nvSpPr>
          <p:cNvPr id="19468" name="Line 29"/>
          <p:cNvSpPr>
            <a:spLocks noChangeShapeType="1"/>
          </p:cNvSpPr>
          <p:nvPr/>
        </p:nvSpPr>
        <p:spPr bwMode="auto">
          <a:xfrm flipV="1">
            <a:off x="381000" y="3373438"/>
            <a:ext cx="8686800" cy="873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9" name="AutoShape 41"/>
          <p:cNvSpPr>
            <a:spLocks noChangeArrowheads="1"/>
          </p:cNvSpPr>
          <p:nvPr/>
        </p:nvSpPr>
        <p:spPr bwMode="auto">
          <a:xfrm>
            <a:off x="4441127" y="4456203"/>
            <a:ext cx="1008000" cy="756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High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Throughput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(&gt;100 Mbps)</a:t>
            </a:r>
          </a:p>
        </p:txBody>
      </p:sp>
      <p:sp>
        <p:nvSpPr>
          <p:cNvPr id="19470" name="AutoShape 42"/>
          <p:cNvSpPr>
            <a:spLocks noChangeArrowheads="1"/>
          </p:cNvSpPr>
          <p:nvPr/>
        </p:nvSpPr>
        <p:spPr bwMode="auto">
          <a:xfrm>
            <a:off x="4441215" y="2664098"/>
            <a:ext cx="1008000" cy="756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802.11W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Management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Frame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Security</a:t>
            </a:r>
          </a:p>
        </p:txBody>
      </p:sp>
      <p:sp>
        <p:nvSpPr>
          <p:cNvPr id="19471" name="AutoShape 43"/>
          <p:cNvSpPr>
            <a:spLocks noChangeArrowheads="1"/>
          </p:cNvSpPr>
          <p:nvPr/>
        </p:nvSpPr>
        <p:spPr bwMode="auto">
          <a:xfrm>
            <a:off x="4435353" y="972648"/>
            <a:ext cx="1008000" cy="504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802.11z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TDLS</a:t>
            </a:r>
          </a:p>
        </p:txBody>
      </p:sp>
      <p:sp>
        <p:nvSpPr>
          <p:cNvPr id="19472" name="AutoShape 44"/>
          <p:cNvSpPr>
            <a:spLocks noChangeArrowheads="1"/>
          </p:cNvSpPr>
          <p:nvPr/>
        </p:nvSpPr>
        <p:spPr bwMode="auto">
          <a:xfrm>
            <a:off x="4444580" y="3858450"/>
            <a:ext cx="1008000" cy="504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802.11p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WAVE</a:t>
            </a:r>
          </a:p>
        </p:txBody>
      </p:sp>
      <p:sp>
        <p:nvSpPr>
          <p:cNvPr id="19473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-1999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sz="100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9474" name="Text Box 3"/>
          <p:cNvSpPr txBox="1">
            <a:spLocks noChangeArrowheads="1"/>
          </p:cNvSpPr>
          <p:nvPr/>
        </p:nvSpPr>
        <p:spPr bwMode="auto">
          <a:xfrm>
            <a:off x="0" y="5791200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PHY &amp; MAC</a:t>
            </a:r>
            <a:endParaRPr lang="en-US" sz="2000" dirty="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9475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MAC</a:t>
            </a:r>
            <a:endParaRPr lang="en-US" sz="2000">
              <a:latin typeface="Tahom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18300" y="993925"/>
            <a:ext cx="852488" cy="5112000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 dirty="0"/>
              <a:t>802.11</a:t>
            </a:r>
            <a:endParaRPr lang="en-US" sz="1400" dirty="0"/>
          </a:p>
          <a:p>
            <a:pPr algn="ctr">
              <a:defRPr/>
            </a:pPr>
            <a:r>
              <a:rPr lang="en-US" sz="1800" dirty="0"/>
              <a:t>-2012</a:t>
            </a:r>
          </a:p>
        </p:txBody>
      </p:sp>
      <p:sp>
        <p:nvSpPr>
          <p:cNvPr id="19479" name="AutoShape 11"/>
          <p:cNvSpPr>
            <a:spLocks noChangeArrowheads="1"/>
          </p:cNvSpPr>
          <p:nvPr/>
        </p:nvSpPr>
        <p:spPr bwMode="auto">
          <a:xfrm>
            <a:off x="3418044" y="990600"/>
            <a:ext cx="914400" cy="5112000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400"/>
              <a:t>802.11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/>
              <a:t>-2007</a:t>
            </a:r>
          </a:p>
        </p:txBody>
      </p:sp>
      <p:sp>
        <p:nvSpPr>
          <p:cNvPr id="19480" name="AutoShape 9"/>
          <p:cNvSpPr>
            <a:spLocks noChangeArrowheads="1"/>
          </p:cNvSpPr>
          <p:nvPr/>
        </p:nvSpPr>
        <p:spPr bwMode="auto">
          <a:xfrm>
            <a:off x="7696200" y="1768475"/>
            <a:ext cx="1368000" cy="468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Video Transport</a:t>
            </a:r>
          </a:p>
        </p:txBody>
      </p:sp>
      <p:sp>
        <p:nvSpPr>
          <p:cNvPr id="19481" name="AutoShape 10"/>
          <p:cNvSpPr>
            <a:spLocks noChangeArrowheads="1"/>
          </p:cNvSpPr>
          <p:nvPr/>
        </p:nvSpPr>
        <p:spPr bwMode="auto">
          <a:xfrm>
            <a:off x="7696200" y="1235075"/>
            <a:ext cx="1368000" cy="468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QoS Mgt Frames</a:t>
            </a:r>
          </a:p>
        </p:txBody>
      </p:sp>
      <p:sp>
        <p:nvSpPr>
          <p:cNvPr id="19482" name="AutoShape 24"/>
          <p:cNvSpPr>
            <a:spLocks noChangeArrowheads="1"/>
          </p:cNvSpPr>
          <p:nvPr/>
        </p:nvSpPr>
        <p:spPr bwMode="auto">
          <a:xfrm>
            <a:off x="7696200" y="5325575"/>
            <a:ext cx="1368000" cy="468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&lt;1GHz</a:t>
            </a:r>
          </a:p>
        </p:txBody>
      </p:sp>
      <p:sp>
        <p:nvSpPr>
          <p:cNvPr id="19483" name="AutoShape 41"/>
          <p:cNvSpPr>
            <a:spLocks noChangeArrowheads="1"/>
          </p:cNvSpPr>
          <p:nvPr/>
        </p:nvSpPr>
        <p:spPr bwMode="auto">
          <a:xfrm>
            <a:off x="7686675" y="3962400"/>
            <a:ext cx="1368000" cy="576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802.11ac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VHT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6Gbps @ 5GHz</a:t>
            </a:r>
          </a:p>
        </p:txBody>
      </p:sp>
      <p:sp>
        <p:nvSpPr>
          <p:cNvPr id="19484" name="AutoShape 43"/>
          <p:cNvSpPr>
            <a:spLocks noChangeArrowheads="1"/>
          </p:cNvSpPr>
          <p:nvPr/>
        </p:nvSpPr>
        <p:spPr bwMode="auto">
          <a:xfrm>
            <a:off x="7699375" y="685800"/>
            <a:ext cx="1368000" cy="468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FILS</a:t>
            </a:r>
          </a:p>
        </p:txBody>
      </p:sp>
      <p:sp>
        <p:nvSpPr>
          <p:cNvPr id="19485" name="AutoShape 41"/>
          <p:cNvSpPr>
            <a:spLocks noChangeArrowheads="1"/>
          </p:cNvSpPr>
          <p:nvPr/>
        </p:nvSpPr>
        <p:spPr bwMode="auto">
          <a:xfrm>
            <a:off x="7696200" y="4648200"/>
            <a:ext cx="1368000" cy="576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VHT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6Gbps @ 60GHz</a:t>
            </a:r>
          </a:p>
        </p:txBody>
      </p:sp>
      <p:sp>
        <p:nvSpPr>
          <p:cNvPr id="19486" name="AutoShape 9"/>
          <p:cNvSpPr>
            <a:spLocks noChangeArrowheads="1"/>
          </p:cNvSpPr>
          <p:nvPr/>
        </p:nvSpPr>
        <p:spPr bwMode="auto">
          <a:xfrm>
            <a:off x="7696200" y="3429000"/>
            <a:ext cx="1368000" cy="468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802.11af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TV Whitespace</a:t>
            </a:r>
          </a:p>
        </p:txBody>
      </p:sp>
      <p:sp>
        <p:nvSpPr>
          <p:cNvPr id="19487" name="AutoShape 11"/>
          <p:cNvSpPr>
            <a:spLocks noChangeArrowheads="1"/>
          </p:cNvSpPr>
          <p:nvPr/>
        </p:nvSpPr>
        <p:spPr bwMode="auto">
          <a:xfrm>
            <a:off x="1755932" y="993925"/>
            <a:ext cx="685800" cy="5112000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400"/>
              <a:t>802.11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/>
              <a:t>-2003</a:t>
            </a:r>
          </a:p>
        </p:txBody>
      </p:sp>
      <p:sp>
        <p:nvSpPr>
          <p:cNvPr id="1948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54 Mbps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2.4GHz</a:t>
            </a:r>
          </a:p>
        </p:txBody>
      </p:sp>
      <p:sp>
        <p:nvSpPr>
          <p:cNvPr id="19489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QoS</a:t>
            </a:r>
          </a:p>
        </p:txBody>
      </p:sp>
      <p:sp>
        <p:nvSpPr>
          <p:cNvPr id="19490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Security</a:t>
            </a:r>
          </a:p>
        </p:txBody>
      </p:sp>
      <p:sp>
        <p:nvSpPr>
          <p:cNvPr id="19491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DFS &amp; TPC</a:t>
            </a:r>
          </a:p>
        </p:txBody>
      </p:sp>
      <p:sp>
        <p:nvSpPr>
          <p:cNvPr id="19492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j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0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JP bands</a:t>
            </a:r>
            <a:r>
              <a:rPr lang="en-US" sz="1000">
                <a:solidFill>
                  <a:schemeClr val="bg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1949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9495" name="AutoShape 9"/>
          <p:cNvSpPr>
            <a:spLocks noChangeArrowheads="1"/>
          </p:cNvSpPr>
          <p:nvPr/>
        </p:nvSpPr>
        <p:spPr bwMode="auto">
          <a:xfrm>
            <a:off x="7699375" y="2297113"/>
            <a:ext cx="1368000" cy="468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802.11ak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GlobalLink</a:t>
            </a:r>
          </a:p>
        </p:txBody>
      </p:sp>
      <p:sp>
        <p:nvSpPr>
          <p:cNvPr id="19496" name="AutoShape 24"/>
          <p:cNvSpPr>
            <a:spLocks noChangeArrowheads="1"/>
          </p:cNvSpPr>
          <p:nvPr/>
        </p:nvSpPr>
        <p:spPr bwMode="auto">
          <a:xfrm>
            <a:off x="7686675" y="5914392"/>
            <a:ext cx="1368000" cy="468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802.11aj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 dirty="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40 &amp; 60 GHz</a:t>
            </a:r>
          </a:p>
        </p:txBody>
      </p:sp>
      <p:sp>
        <p:nvSpPr>
          <p:cNvPr id="19497" name="AutoShape 9"/>
          <p:cNvSpPr>
            <a:spLocks noChangeArrowheads="1"/>
          </p:cNvSpPr>
          <p:nvPr/>
        </p:nvSpPr>
        <p:spPr bwMode="auto">
          <a:xfrm>
            <a:off x="7696200" y="2819400"/>
            <a:ext cx="1368000" cy="4680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802.11aq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100">
                <a:latin typeface="Tahom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Service Discovery</a:t>
            </a:r>
          </a:p>
        </p:txBody>
      </p:sp>
      <p:sp>
        <p:nvSpPr>
          <p:cNvPr id="1949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94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8EA897DE-7FA8-4E83-B98D-46C5C921B6B5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M4.1.5 Summary of ballots and comment collections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46A9CE46-B080-4FF4-8BD5-E39A1069762D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sz="1200" b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040255"/>
              </p:ext>
            </p:extLst>
          </p:nvPr>
        </p:nvGraphicFramePr>
        <p:xfrm>
          <a:off x="40574" y="2133600"/>
          <a:ext cx="9103425" cy="33096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Jun 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775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Jun 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43</a:t>
                      </a:r>
                    </a:p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+3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Jun 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6875E5A8-0CCB-4E82-B229-3AC91234000A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sz="1200" b="0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2014-05-16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Note – does not include effect of LB203ah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995784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134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69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321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M4.1.6 “Ex Officio” voting members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41350" y="2438400"/>
            <a:ext cx="7772400" cy="3886200"/>
          </a:xfrm>
        </p:spPr>
        <p:txBody>
          <a:bodyPr/>
          <a:lstStyle/>
          <a:p>
            <a:r>
              <a:rPr lang="en-GB" smtClean="0"/>
              <a:t>According to the 802 P&amp;P, 802 voting EC members have the right to vote in 802.11.</a:t>
            </a:r>
          </a:p>
          <a:p>
            <a:r>
              <a:rPr lang="en-GB" smtClean="0"/>
              <a:t>The EC members have been asked to indicate if they are interested in exercising this right.   Those interested are recorded as “Ex Officio” voters in 802.11.</a:t>
            </a:r>
          </a:p>
          <a:p>
            <a:r>
              <a:rPr lang="en-GB" smtClean="0"/>
              <a:t>Ex Officio voters will appear in WG ballot pools. </a:t>
            </a:r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B95BFA8F-4FF1-4E8B-9743-CB6013C51917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F330B2A5-6A3A-47B3-A8A6-7512F0B4C2B8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sz="1200" b="0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060209"/>
              </p:ext>
            </p:extLst>
          </p:nvPr>
        </p:nvGraphicFramePr>
        <p:xfrm>
          <a:off x="1300163" y="1141779"/>
          <a:ext cx="6248400" cy="525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6" name="Binary Worksheet" r:id="rId4" imgW="8134243" imgH="6810480" progId="Excel.SheetBinaryMacroEnabled.12">
                  <p:embed/>
                </p:oleObj>
              </mc:Choice>
              <mc:Fallback>
                <p:oleObj name="Binary Worksheet" r:id="rId4" imgW="8134243" imgH="681048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63" y="1141779"/>
                        <a:ext cx="6248400" cy="525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</a:t>
            </a:r>
            <a:r>
              <a:rPr lang="en-GB" dirty="0" smtClean="0"/>
              <a:t>11-11/0270r22  (July </a:t>
            </a:r>
            <a:r>
              <a:rPr lang="en-GB" dirty="0" smtClean="0"/>
              <a:t>2014)</a:t>
            </a:r>
          </a:p>
          <a:p>
            <a:pPr>
              <a:defRPr/>
            </a:pPr>
            <a:r>
              <a:rPr lang="en-GB" dirty="0" smtClean="0"/>
              <a:t>Changes since last meeting: </a:t>
            </a:r>
          </a:p>
          <a:p>
            <a:pPr lvl="1">
              <a:defRPr/>
            </a:pPr>
            <a:r>
              <a:rPr lang="en-GB" dirty="0" smtClean="0"/>
              <a:t>General Link subfield added to capabilities field</a:t>
            </a:r>
            <a:endParaRPr lang="en-GB" dirty="0" smtClean="0">
              <a:solidFill>
                <a:srgbClr val="FF0000"/>
              </a:solidFill>
            </a:endParaRPr>
          </a:p>
          <a:p>
            <a:pPr marL="457200" lvl="1" indent="0">
              <a:buFontTx/>
              <a:buNone/>
              <a:defRPr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GB" dirty="0" smtClean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743F8592-03D1-4DF3-B54A-8E13EF52FD4E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8052D5DB-6ED1-4B11-846E-2E4306A27B19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smtClean="0"/>
              <a:t>Membership by Country and Region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028E894F-7312-4CE0-A891-1A64F2A78006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sz="1200" b="0" smtClean="0"/>
          </a:p>
        </p:txBody>
      </p:sp>
      <p:pic>
        <p:nvPicPr>
          <p:cNvPr id="2970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1219200"/>
            <a:ext cx="3929062" cy="47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173163"/>
            <a:ext cx="4191000" cy="52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smtClean="0"/>
              <a:t>Membership – Historic Data</a:t>
            </a:r>
            <a:endParaRPr lang="en-US" smtClean="0"/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73592206-2F87-4573-A812-D00D9D2452F9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sz="1200" b="0" smtClean="0"/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/>
        </p:nvGraphicFramePr>
        <p:xfrm>
          <a:off x="533400" y="1250950"/>
          <a:ext cx="8151813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5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50950"/>
                        <a:ext cx="8151813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smtClean="0"/>
              <a:t>This presentation, together with the topic reports cited on the next slide, forms the opening report of the IEEE 802.11 Working Group for May 2014.</a:t>
            </a:r>
          </a:p>
          <a:p>
            <a:r>
              <a:rPr lang="en-GB" sz="2800" b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smtClean="0"/>
              <a:t>“</a:t>
            </a:r>
            <a:r>
              <a:rPr lang="en-GB" sz="2800" b="0" i="1" smtClean="0"/>
              <a:t>Mx.y.z</a:t>
            </a:r>
            <a:r>
              <a:rPr lang="en-GB" sz="2800" b="0" smtClean="0"/>
              <a:t>” terminology indicates that the item was on the tentative agenda for the </a:t>
            </a:r>
            <a:r>
              <a:rPr lang="en-GB" sz="2800" b="0" i="1" smtClean="0"/>
              <a:t>M</a:t>
            </a:r>
            <a:r>
              <a:rPr lang="en-GB" sz="2800" b="0" smtClean="0"/>
              <a:t>onday 802.11 plenary, and was agenda item </a:t>
            </a:r>
            <a:r>
              <a:rPr lang="en-GB" sz="2800" b="0" i="1" smtClean="0"/>
              <a:t>x.y.z</a:t>
            </a:r>
            <a:r>
              <a:rPr lang="en-GB" sz="2800" b="0" smtClean="0"/>
              <a:t>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AED6BA34-A23C-499A-9D48-74FC951847CB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smtClean="0"/>
              <a:t>M3.1 802.11 Working Group Session Documents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D64FCAC4-4278-4193-8E08-F6FE717927F7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sz="1200" b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392111"/>
              </p:ext>
            </p:extLst>
          </p:nvPr>
        </p:nvGraphicFramePr>
        <p:xfrm>
          <a:off x="304800" y="1905000"/>
          <a:ext cx="8454904" cy="3200399"/>
        </p:xfrm>
        <a:graphic>
          <a:graphicData uri="http://schemas.openxmlformats.org/drawingml/2006/table">
            <a:tbl>
              <a:tblPr/>
              <a:tblGrid>
                <a:gridCol w="2874248"/>
                <a:gridCol w="5580656"/>
              </a:tblGrid>
              <a:tr h="31156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1156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https://mentor.ieee.org/802.11/dcn/11-14-0736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1156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https://mentor.ieee.org/802.11/dcn/11-14-0737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1156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https://mentor.ieee.org/802.11/dcn/11-14-0743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1156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https://mentor.ieee.org/802.11/dcn/11-14-0738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1156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https://mentor.ieee.org/802.11/dcn/11-14-0744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2302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https://mentor.ieee.org/802.11/dcn/11-14-0745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4821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https://mentor.ieee.org/802.11/dcn/11-14-0843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1156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https://mentor.ieee.org/802.11/dcn/11-14-0844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4821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https://mentor.ieee.org/802.11/dcn/11-14-0746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M4.1.1 Type of Groups</a:t>
            </a:r>
            <a:endParaRPr lang="en-US" smtClean="0"/>
          </a:p>
        </p:txBody>
      </p:sp>
      <p:sp>
        <p:nvSpPr>
          <p:cNvPr id="1024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02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0D2B01E6-777C-4B27-AA43-6194C9C17B32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smtClean="0"/>
              <a:t>M4.1.1 Groups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/>
        </p:nvGraphicFramePr>
        <p:xfrm>
          <a:off x="228600" y="914400"/>
          <a:ext cx="8534400" cy="5232397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4078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4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133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4D8882A1-DDD2-4580-95A2-A67F04B088C2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33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9BBAD7B6-CF4E-49D4-AD51-0A417358EC7B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sz="1200" b="0" smtClean="0"/>
          </a:p>
        </p:txBody>
      </p:sp>
      <p:sp>
        <p:nvSpPr>
          <p:cNvPr id="13348" name="Left Arrow 8"/>
          <p:cNvSpPr>
            <a:spLocks noChangeArrowheads="1"/>
          </p:cNvSpPr>
          <p:nvPr/>
        </p:nvSpPr>
        <p:spPr bwMode="auto">
          <a:xfrm>
            <a:off x="5867400" y="2819400"/>
            <a:ext cx="838200" cy="381000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 b="0"/>
          </a:p>
        </p:txBody>
      </p:sp>
      <p:sp>
        <p:nvSpPr>
          <p:cNvPr id="13349" name="Left Arrow 9"/>
          <p:cNvSpPr>
            <a:spLocks noChangeArrowheads="1"/>
          </p:cNvSpPr>
          <p:nvPr/>
        </p:nvSpPr>
        <p:spPr bwMode="auto">
          <a:xfrm>
            <a:off x="5867400" y="2209800"/>
            <a:ext cx="838200" cy="381000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 b="0"/>
          </a:p>
        </p:txBody>
      </p:sp>
      <p:sp>
        <p:nvSpPr>
          <p:cNvPr id="13350" name="TextBox 3"/>
          <p:cNvSpPr txBox="1">
            <a:spLocks noChangeArrowheads="1"/>
          </p:cNvSpPr>
          <p:nvPr/>
        </p:nvSpPr>
        <p:spPr bwMode="auto">
          <a:xfrm>
            <a:off x="7002463" y="2127250"/>
            <a:ext cx="16859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2014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/>
              <a:t>extension requests to 802 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smtClean="0"/>
              <a:t>M4.1.3 802.11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434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AC911012-0497-4D4F-B93B-4565E37C75E4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3203575" cy="307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/>
              <a:t>OPEN = Candidate Nominations are open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53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23B202B1-FE10-44AC-8124-D4D6037EF9B9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sz="1200" b="0" smtClean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03970"/>
              </p:ext>
            </p:extLst>
          </p:nvPr>
        </p:nvGraphicFramePr>
        <p:xfrm>
          <a:off x="0" y="1003300"/>
          <a:ext cx="8991600" cy="5413827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/>
              <a:t>July 2014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M4.1.3 Officers (this session)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04663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Temporary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53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23B202B1-FE10-44AC-8124-D4D6037EF9B9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sz="1200" b="0" smtClean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836476"/>
              </p:ext>
            </p:extLst>
          </p:nvPr>
        </p:nvGraphicFramePr>
        <p:xfrm>
          <a:off x="0" y="1003300"/>
          <a:ext cx="8991600" cy="5413827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3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78251</TotalTime>
  <Words>1302</Words>
  <Application>Microsoft Office PowerPoint</Application>
  <PresentationFormat>On-screen Show (4:3)</PresentationFormat>
  <Paragraphs>546</Paragraphs>
  <Slides>19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ＭＳ Ｐゴシック</vt:lpstr>
      <vt:lpstr>ＭＳ Ｐゴシック</vt:lpstr>
      <vt:lpstr>Arial</vt:lpstr>
      <vt:lpstr>Arial Narrow</vt:lpstr>
      <vt:lpstr>Calibri</vt:lpstr>
      <vt:lpstr>Tahoma</vt:lpstr>
      <vt:lpstr>Times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July 2014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Appointed positions</vt:lpstr>
      <vt:lpstr>M4.1.3 Officers</vt:lpstr>
      <vt:lpstr>M4.1.3 Officers (this session)</vt:lpstr>
      <vt:lpstr>M4.1.4 IEEE 802.11 Standards Pipeline</vt:lpstr>
      <vt:lpstr>M4.1.4 IEEE 802.11 Revisions</vt:lpstr>
      <vt:lpstr>M4.1.5 Summary of ballots and comment collections</vt:lpstr>
      <vt:lpstr>M4.1.6 Current Membership Status</vt:lpstr>
      <vt:lpstr>M4.1.6 “Ex Officio” voting members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Vice Chair's Report 2012</dc:title>
  <dc:creator>Adrian Stephens</dc:creator>
  <cp:lastModifiedBy>Stephens, Adrian P</cp:lastModifiedBy>
  <cp:revision>1414</cp:revision>
  <cp:lastPrinted>1998-02-10T13:28:06Z</cp:lastPrinted>
  <dcterms:created xsi:type="dcterms:W3CDTF">1998-02-10T13:07:52Z</dcterms:created>
  <dcterms:modified xsi:type="dcterms:W3CDTF">2014-07-13T16:51:52Z</dcterms:modified>
</cp:coreProperties>
</file>