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</p:sldMasterIdLst>
  <p:notesMasterIdLst>
    <p:notesMasterId r:id="rId17"/>
  </p:notesMasterIdLst>
  <p:handoutMasterIdLst>
    <p:handoutMasterId r:id="rId18"/>
  </p:handoutMasterIdLst>
  <p:sldIdLst>
    <p:sldId id="333" r:id="rId3"/>
    <p:sldId id="257" r:id="rId4"/>
    <p:sldId id="270" r:id="rId5"/>
    <p:sldId id="272" r:id="rId6"/>
    <p:sldId id="318" r:id="rId7"/>
    <p:sldId id="277" r:id="rId8"/>
    <p:sldId id="271" r:id="rId9"/>
    <p:sldId id="387" r:id="rId10"/>
    <p:sldId id="388" r:id="rId11"/>
    <p:sldId id="382" r:id="rId12"/>
    <p:sldId id="389" r:id="rId13"/>
    <p:sldId id="365" r:id="rId14"/>
    <p:sldId id="384" r:id="rId15"/>
    <p:sldId id="351" r:id="rId16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219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0" y="774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1" d="100"/>
          <a:sy n="61" d="100"/>
        </p:scale>
        <p:origin x="-1878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802.19-09/xxxxr0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April 2009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4D06A111-3D0A-8449-B2A4-454FA68988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5606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3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>
                <a:ea typeface="+mn-ea"/>
              </a:rPr>
              <a:t>Submission</a:t>
            </a:r>
          </a:p>
        </p:txBody>
      </p:sp>
      <p:sp>
        <p:nvSpPr>
          <p:cNvPr id="25608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89912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802.19-09/xxxxr0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April 2009</a:t>
            </a:r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3ED03A58-9A32-7848-BBA2-4FDB97DE77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4584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>
                <a:ea typeface="+mn-ea"/>
              </a:rPr>
              <a:t>Submission</a:t>
            </a:r>
          </a:p>
        </p:txBody>
      </p:sp>
      <p:sp>
        <p:nvSpPr>
          <p:cNvPr id="2663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3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95518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ＭＳ Ｐゴシック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</a:p>
        </p:txBody>
      </p:sp>
      <p:sp>
        <p:nvSpPr>
          <p:cNvPr id="2867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Page </a:t>
            </a:r>
            <a:fld id="{CE9B7ABD-1264-BF48-A5A9-DF76AE77D733}" type="slidenum">
              <a:rPr lang="en-US"/>
              <a:pPr/>
              <a:t>1</a:t>
            </a:fld>
            <a:endParaRPr lang="en-US"/>
          </a:p>
        </p:txBody>
      </p:sp>
      <p:sp>
        <p:nvSpPr>
          <p:cNvPr id="2867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867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09572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</a:p>
        </p:txBody>
      </p:sp>
      <p:sp>
        <p:nvSpPr>
          <p:cNvPr id="3072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Page </a:t>
            </a:r>
            <a:fld id="{2A5BEB01-4864-5A48-B4CA-4BDCFEA59173}" type="slidenum">
              <a:rPr lang="en-US"/>
              <a:pPr/>
              <a:t>2</a:t>
            </a:fld>
            <a:endParaRPr lang="en-US"/>
          </a:p>
        </p:txBody>
      </p:sp>
      <p:sp>
        <p:nvSpPr>
          <p:cNvPr id="3072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3072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lIns="95250" rIns="95250"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30089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6225" y="95250"/>
            <a:ext cx="2195513" cy="215900"/>
          </a:xfrm>
        </p:spPr>
        <p:txBody>
          <a:bodyPr/>
          <a:lstStyle/>
          <a:p>
            <a:pPr>
              <a:defRPr/>
            </a:pPr>
            <a:r>
              <a:rPr lang="en-GB"/>
              <a:t>doc.: IEEE 802.11-12/0675r0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250"/>
            <a:ext cx="754063" cy="215900"/>
          </a:xfrm>
        </p:spPr>
        <p:txBody>
          <a:bodyPr/>
          <a:lstStyle/>
          <a:p>
            <a:pPr>
              <a:defRPr/>
            </a:pPr>
            <a:r>
              <a:rPr lang="en-GB"/>
              <a:t>May 2012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857625" y="8985250"/>
            <a:ext cx="2424113" cy="184150"/>
          </a:xfrm>
        </p:spPr>
        <p:txBody>
          <a:bodyPr/>
          <a:lstStyle/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4820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19463" y="898525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GB"/>
              <a:t>Page </a:t>
            </a:r>
            <a:fld id="{77540FED-41C2-B745-9E94-7EC8C43C3DBC}" type="slidenum">
              <a:rPr lang="en-GB"/>
              <a:pPr/>
              <a:t>5</a:t>
            </a:fld>
            <a:endParaRPr lang="en-GB"/>
          </a:p>
        </p:txBody>
      </p:sp>
      <p:sp>
        <p:nvSpPr>
          <p:cNvPr id="3482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482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35626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59188" y="8985250"/>
            <a:ext cx="76200" cy="184150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C01AFAD5-CDC2-DB40-B20A-75D0C86F2D8D}" type="slidenum">
              <a:rPr lang="en-US"/>
              <a:pPr/>
              <a:t>6</a:t>
            </a:fld>
            <a:endParaRPr lang="en-US"/>
          </a:p>
        </p:txBody>
      </p:sp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GB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46772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B63CABB-AEB6-2843-89A9-165B7EA6D2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6068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D04233B-205D-2147-9689-0F1735FB8E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0113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87C425D-5629-B14B-B274-E986E8AF17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7079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67AC0-1C5B-C947-BF70-E7CDA4870F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5075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B94B9B-010D-7B47-A253-D3BC948DC6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7385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F13394-6018-BB4E-82BB-E505EA13AB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5163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6D419E-3D71-E145-B1BB-7C2F202DA0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91970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F003FB-1C5C-0C4E-ACFE-3CBCFC3177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0747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2C3B44-FF9E-6C43-A2CC-36B902F295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81798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4BABA0-A9BD-3643-A866-6D6F2A816F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384098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0FEE24-7071-4149-B42D-D015CB6C90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3729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FD63A97-F084-7E4F-8ACE-C1C5A34790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7626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95952E-BC7F-454B-A78F-5CF7381869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06183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9D9BD5-8EAF-D04E-B08A-279D9B16B2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51034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D334B3-AEF7-844A-B544-03624F7485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2077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75753CD-D494-5B47-86E7-8892F3D672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3000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5093DB8-367A-D44F-B5E3-9DE8FCFBA5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168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15FF9CB-E333-7147-A9E1-25D3DA757E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03317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6C5EA0C-B51E-BD44-8CBC-D032798286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4760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3DC355B-44DF-6C43-94AD-0B374DD75B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246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DF987F1-C88E-A248-919F-24B44E5856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25843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8B903F2-9BD4-834A-9746-5CF90C99E2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76100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2239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029C350E-6DA4-1948-AEA6-37283C0D1E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624513" y="333375"/>
            <a:ext cx="329088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>
                <a:ea typeface="+mn-ea"/>
              </a:rPr>
              <a:t>doc.: IEEE </a:t>
            </a:r>
            <a:r>
              <a:rPr lang="en-US" altLang="en-US" sz="1800" b="1" dirty="0" smtClean="0">
                <a:ea typeface="+mn-ea"/>
              </a:rPr>
              <a:t>802.11-14/0727r1</a:t>
            </a:r>
            <a:endParaRPr lang="en-US" altLang="en-US" sz="1800" b="1" dirty="0" smtClean="0">
              <a:ea typeface="+mn-ea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794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>
                <a:ea typeface="+mn-ea"/>
              </a:rPr>
              <a:t>Agenda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331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rgbClr val="898989"/>
                </a:solidFill>
                <a:cs typeface="Arial" charset="0"/>
              </a:defRPr>
            </a:lvl1pPr>
          </a:lstStyle>
          <a:p>
            <a:pPr>
              <a:defRPr/>
            </a:pPr>
            <a:fld id="{0788082D-04D4-174A-A8C0-F746EAC211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ederalregister.gov/articles/2014/02/19/2014-03618/proposal-to-enable-operation-of-a-terrestrial-broadband-network-in-certain-mobile-satellite-service" TargetMode="External"/><Relationship Id="rId2" Type="http://schemas.openxmlformats.org/officeDocument/2006/relationships/hyperlink" Target="https://www.federalregister.gov/articles/2014/05/01/2014-09279/unlicensed-national-information-infrastructure-u-nii-devices-in-the-5-ghz-band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stakeholders.ofcom.org.uk/consultations/700MHz/?utm_source=updates&amp;utm_medium=email&amp;utm_campaign=700MHz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resources/antitrust-guidelines.pdf" TargetMode="External"/><Relationship Id="rId2" Type="http://schemas.openxmlformats.org/officeDocument/2006/relationships/hyperlink" Target="http://standards.ieee.org/faqs/affiliationFAQ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pecclesi@cisco.com" TargetMode="External"/><Relationship Id="rId5" Type="http://schemas.openxmlformats.org/officeDocument/2006/relationships/hyperlink" Target="https://mentor.ieee.org/802.11/public-file/07/11-07-0360-04-0000-802-11-policies-and-procedures.doc" TargetMode="External"/><Relationship Id="rId4" Type="http://schemas.openxmlformats.org/officeDocument/2006/relationships/hyperlink" Target="http://www.ieee.org/portal/cms_docs/about/CoE_poster.pdf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ofcom.cmail1.com/t/i-l-zhlttt-ptyuluyk-u/" TargetMode="External"/><Relationship Id="rId2" Type="http://schemas.openxmlformats.org/officeDocument/2006/relationships/hyperlink" Target="http://ofcom.cmail1.com/t/i-l-zhlttt-ptyuluyk-k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Rich Kennedy, </a:t>
            </a:r>
            <a:r>
              <a:rPr lang="en-US" dirty="0" err="1" smtClean="0"/>
              <a:t>MediaTek</a:t>
            </a:r>
            <a:endParaRPr lang="en-US" dirty="0"/>
          </a:p>
        </p:txBody>
      </p:sp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dirty="0">
                <a:latin typeface="Times New Roman" charset="0"/>
              </a:rPr>
              <a:t>IEEE 802.11 Regulatory SC</a:t>
            </a:r>
            <a:r>
              <a:rPr lang="en-US">
                <a:latin typeface="Times New Roman" charset="0"/>
              </a:rPr>
              <a:t/>
            </a:r>
            <a:br>
              <a:rPr lang="en-US">
                <a:latin typeface="Times New Roman" charset="0"/>
              </a:rPr>
            </a:br>
            <a:r>
              <a:rPr lang="en-US" smtClean="0">
                <a:latin typeface="Times New Roman" charset="0"/>
              </a:rPr>
              <a:t>Teleconference </a:t>
            </a:r>
            <a:r>
              <a:rPr lang="en-US" dirty="0">
                <a:latin typeface="Times New Roman" charset="0"/>
              </a:rPr>
              <a:t>Plan and Agenda</a:t>
            </a:r>
          </a:p>
        </p:txBody>
      </p:sp>
      <p:sp>
        <p:nvSpPr>
          <p:cNvPr id="27652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2860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>
                <a:latin typeface="Times New Roman" charset="0"/>
              </a:rPr>
              <a:t>Date:</a:t>
            </a:r>
            <a:r>
              <a:rPr lang="en-US" sz="2000" b="0" dirty="0">
                <a:latin typeface="Times New Roman" charset="0"/>
              </a:rPr>
              <a:t> </a:t>
            </a:r>
            <a:r>
              <a:rPr lang="en-US" sz="2000" b="0" dirty="0" smtClean="0">
                <a:latin typeface="Times New Roman" charset="0"/>
              </a:rPr>
              <a:t>2014-05-29</a:t>
            </a:r>
            <a:endParaRPr lang="en-US" sz="2000" b="0" dirty="0">
              <a:latin typeface="Times New Roman" charset="0"/>
            </a:endParaRPr>
          </a:p>
        </p:txBody>
      </p:sp>
      <p:graphicFrame>
        <p:nvGraphicFramePr>
          <p:cNvPr id="27653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3162255"/>
              </p:ext>
            </p:extLst>
          </p:nvPr>
        </p:nvGraphicFramePr>
        <p:xfrm>
          <a:off x="533400" y="3292475"/>
          <a:ext cx="8181975" cy="2384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99" name="Document" r:id="rId4" imgW="8636000" imgH="2514600" progId="Word.Document.8">
                  <p:embed/>
                </p:oleObj>
              </mc:Choice>
              <mc:Fallback>
                <p:oleObj name="Document" r:id="rId4" imgW="8636000" imgH="2514600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3292475"/>
                        <a:ext cx="8181975" cy="2384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54" name="Rectangle 12"/>
          <p:cNvSpPr>
            <a:spLocks noChangeArrowheads="1"/>
          </p:cNvSpPr>
          <p:nvPr/>
        </p:nvSpPr>
        <p:spPr bwMode="auto">
          <a:xfrm>
            <a:off x="533400" y="26670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</a:rPr>
              <a:t>Other Regulatory Updates</a:t>
            </a:r>
          </a:p>
        </p:txBody>
      </p:sp>
      <p:sp>
        <p:nvSpPr>
          <p:cNvPr id="43010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r>
              <a:rPr lang="en-US" sz="2000" dirty="0" smtClean="0">
                <a:latin typeface="Times New Roman" charset="0"/>
              </a:rPr>
              <a:t>FCC 14-30 (5 GHz R&amp;O) </a:t>
            </a:r>
            <a:r>
              <a:rPr lang="en-US" sz="2000" dirty="0" smtClean="0">
                <a:latin typeface="Times New Roman" charset="0"/>
              </a:rPr>
              <a:t> </a:t>
            </a:r>
            <a:endParaRPr lang="en-US" sz="2000" dirty="0" smtClean="0">
              <a:latin typeface="Times New Roman" charset="0"/>
            </a:endParaRPr>
          </a:p>
          <a:p>
            <a:pPr lvl="1"/>
            <a:r>
              <a:rPr lang="en-US" sz="1800" dirty="0">
                <a:latin typeface="Times New Roman" charset="0"/>
              </a:rPr>
              <a:t>E</a:t>
            </a:r>
            <a:r>
              <a:rPr lang="en-US" sz="1800" dirty="0" smtClean="0">
                <a:latin typeface="Times New Roman" charset="0"/>
              </a:rPr>
              <a:t>ffective date: June 2</a:t>
            </a:r>
            <a:r>
              <a:rPr lang="en-US" sz="1800" baseline="30000" dirty="0" smtClean="0">
                <a:latin typeface="Times New Roman" charset="0"/>
              </a:rPr>
              <a:t>nd</a:t>
            </a:r>
            <a:r>
              <a:rPr lang="en-US" sz="1800" dirty="0" smtClean="0">
                <a:latin typeface="Times New Roman" charset="0"/>
              </a:rPr>
              <a:t> </a:t>
            </a:r>
          </a:p>
          <a:p>
            <a:pPr lvl="1"/>
            <a:r>
              <a:rPr lang="en-US" sz="1600" dirty="0">
                <a:latin typeface="Times New Roman" charset="0"/>
                <a:hlinkClick r:id="rId2"/>
              </a:rPr>
              <a:t>https://</a:t>
            </a:r>
            <a:r>
              <a:rPr lang="en-US" sz="1600" dirty="0" smtClean="0">
                <a:latin typeface="Times New Roman" charset="0"/>
                <a:hlinkClick r:id="rId2"/>
              </a:rPr>
              <a:t>www.federalregister.gov/articles/2014/05/01/2014-09279/unlicensed-national-information-infrastructure-u-nii-devices-in-the-5-ghz-band</a:t>
            </a:r>
            <a:r>
              <a:rPr lang="en-US" sz="1600" dirty="0" smtClean="0">
                <a:latin typeface="Times New Roman" charset="0"/>
              </a:rPr>
              <a:t> </a:t>
            </a:r>
            <a:endParaRPr lang="en-US" sz="1600" dirty="0" smtClean="0">
              <a:latin typeface="Times New Roman" charset="0"/>
            </a:endParaRPr>
          </a:p>
          <a:p>
            <a:pPr lvl="1"/>
            <a:r>
              <a:rPr lang="en-US" sz="1600" dirty="0" smtClean="0">
                <a:latin typeface="Times New Roman" charset="0"/>
              </a:rPr>
              <a:t>Petition for reconsideration not possible</a:t>
            </a:r>
            <a:endParaRPr lang="en-US" sz="1400" dirty="0" smtClean="0">
              <a:latin typeface="Times New Roman" charset="0"/>
            </a:endParaRPr>
          </a:p>
          <a:p>
            <a:r>
              <a:rPr lang="en-US" sz="2000" dirty="0" smtClean="0">
                <a:latin typeface="Times New Roman" charset="0"/>
              </a:rPr>
              <a:t>Globalstar NPRM Comment period </a:t>
            </a:r>
            <a:r>
              <a:rPr lang="en-US" sz="2000" dirty="0" smtClean="0">
                <a:latin typeface="Times New Roman" charset="0"/>
              </a:rPr>
              <a:t>closed </a:t>
            </a:r>
            <a:r>
              <a:rPr lang="en-US" sz="2000" dirty="0" smtClean="0">
                <a:latin typeface="Times New Roman" charset="0"/>
              </a:rPr>
              <a:t>May 5</a:t>
            </a:r>
            <a:r>
              <a:rPr lang="en-US" sz="2000" baseline="30000" dirty="0" smtClean="0">
                <a:latin typeface="Times New Roman" charset="0"/>
              </a:rPr>
              <a:t>th</a:t>
            </a:r>
            <a:r>
              <a:rPr lang="en-US" sz="2000" dirty="0">
                <a:latin typeface="Times New Roman" charset="0"/>
              </a:rPr>
              <a:t> </a:t>
            </a:r>
            <a:endParaRPr lang="en-US" sz="2000" dirty="0" smtClean="0">
              <a:latin typeface="Times New Roman" charset="0"/>
            </a:endParaRPr>
          </a:p>
          <a:p>
            <a:pPr lvl="1"/>
            <a:r>
              <a:rPr lang="en-US" sz="1800" dirty="0" smtClean="0">
                <a:latin typeface="Times New Roman" charset="0"/>
              </a:rPr>
              <a:t>Reply Comments period closes June 4th </a:t>
            </a:r>
            <a:r>
              <a:rPr lang="en-US" sz="1800" dirty="0" smtClean="0">
                <a:latin typeface="Times New Roman" charset="0"/>
                <a:hlinkClick r:id="rId3"/>
              </a:rPr>
              <a:t>https</a:t>
            </a:r>
            <a:r>
              <a:rPr lang="en-US" sz="1800" dirty="0">
                <a:latin typeface="Times New Roman" charset="0"/>
                <a:hlinkClick r:id="rId3"/>
              </a:rPr>
              <a:t>://</a:t>
            </a:r>
            <a:r>
              <a:rPr lang="en-US" sz="1800" dirty="0" smtClean="0">
                <a:latin typeface="Times New Roman" charset="0"/>
                <a:hlinkClick r:id="rId3"/>
              </a:rPr>
              <a:t>www.federalregister.gov/articles/2014/02/19/2014-03618/proposal-to-enable-operation-of-a-terrestrial-broadband-network-in-certain-mobile-satellite-service</a:t>
            </a:r>
            <a:r>
              <a:rPr lang="en-US" sz="1800" dirty="0" smtClean="0">
                <a:latin typeface="Times New Roman" charset="0"/>
              </a:rPr>
              <a:t> </a:t>
            </a:r>
          </a:p>
          <a:p>
            <a:r>
              <a:rPr lang="en-US" sz="2000" dirty="0" smtClean="0">
                <a:latin typeface="Times New Roman" charset="0"/>
              </a:rPr>
              <a:t>Ofcom 700 MHz band consultation</a:t>
            </a:r>
            <a:endParaRPr lang="en-US" sz="2000" dirty="0" smtClean="0">
              <a:latin typeface="Times New Roman" charset="0"/>
            </a:endParaRPr>
          </a:p>
          <a:p>
            <a:pPr lvl="1"/>
            <a:r>
              <a:rPr lang="en-US" sz="1800" dirty="0">
                <a:latin typeface="Times New Roman" charset="0"/>
                <a:hlinkClick r:id="rId4"/>
              </a:rPr>
              <a:t>http://stakeholders.ofcom.org.uk/consultations/700MHz/?</a:t>
            </a:r>
            <a:r>
              <a:rPr lang="en-US" sz="1800" dirty="0" smtClean="0">
                <a:latin typeface="Times New Roman" charset="0"/>
                <a:hlinkClick r:id="rId4"/>
              </a:rPr>
              <a:t>utm_source=updates&amp;utm_medium=email&amp;utm_campaign=700MHz</a:t>
            </a:r>
            <a:r>
              <a:rPr lang="en-US" sz="1800" dirty="0" smtClean="0">
                <a:latin typeface="Times New Roman" charset="0"/>
              </a:rPr>
              <a:t> </a:t>
            </a:r>
            <a:endParaRPr lang="en-US" sz="1800" dirty="0" smtClean="0">
              <a:latin typeface="Times New Roman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IEEE 802 Regulatory Changes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Starting in July, the Regulatory SC will cover both 802.11 and .15</a:t>
            </a:r>
          </a:p>
          <a:p>
            <a:r>
              <a:rPr lang="en-US" dirty="0" smtClean="0"/>
              <a:t>The Regulatory SC Chair/802.18 Liaison is also the 802.18 Vice-chair</a:t>
            </a:r>
          </a:p>
          <a:p>
            <a:r>
              <a:rPr lang="en-US" dirty="0" smtClean="0"/>
              <a:t>In spite of increased attendance, it appears that the group is less likely to respond to rulemakings/consultations </a:t>
            </a:r>
          </a:p>
          <a:p>
            <a:r>
              <a:rPr lang="en-US" dirty="0" smtClean="0"/>
              <a:t>Should we change the way we operate?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567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charset="0"/>
              </a:rPr>
              <a:t>Any Other Actual Business</a:t>
            </a:r>
          </a:p>
        </p:txBody>
      </p:sp>
      <p:sp>
        <p:nvSpPr>
          <p:cNvPr id="4403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Times New Roman" charset="0"/>
              </a:rPr>
              <a:t>EN 300 328 v1.9.1</a:t>
            </a:r>
            <a:endParaRPr lang="en-US" dirty="0">
              <a:latin typeface="Times New Roman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Saved slides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5267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</a:rPr>
              <a:t>DSRC Coexistence Tiger Team</a:t>
            </a:r>
          </a:p>
        </p:txBody>
      </p:sp>
      <p:sp>
        <p:nvSpPr>
          <p:cNvPr id="38914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800600"/>
          </a:xfrm>
        </p:spPr>
        <p:txBody>
          <a:bodyPr/>
          <a:lstStyle/>
          <a:p>
            <a:r>
              <a:rPr lang="en-US" sz="2000" dirty="0">
                <a:latin typeface="Times New Roman" charset="0"/>
              </a:rPr>
              <a:t>What should be the outcome from the group?</a:t>
            </a:r>
          </a:p>
          <a:p>
            <a:pPr lvl="1"/>
            <a:r>
              <a:rPr lang="en-US" sz="1800" dirty="0">
                <a:latin typeface="Times New Roman" charset="0"/>
              </a:rPr>
              <a:t>Set of coexistence requirements for 802.11 in the 5 GHz band with ITS safety of life and property communications in the 5.9 GHz band</a:t>
            </a:r>
          </a:p>
          <a:p>
            <a:pPr lvl="1"/>
            <a:r>
              <a:rPr lang="en-US" sz="1800" dirty="0">
                <a:latin typeface="Times New Roman" charset="0"/>
              </a:rPr>
              <a:t>Form a group to provide a formal interface to other organizations in the automotive industry, NHTSA, DOT and other ITS players</a:t>
            </a:r>
          </a:p>
          <a:p>
            <a:r>
              <a:rPr lang="en-US" sz="2000" dirty="0">
                <a:latin typeface="Times New Roman" charset="0"/>
              </a:rPr>
              <a:t>What is the required milestone timeline </a:t>
            </a:r>
          </a:p>
          <a:p>
            <a:pPr lvl="1"/>
            <a:r>
              <a:rPr lang="en-US" sz="1800" dirty="0">
                <a:latin typeface="Times New Roman" charset="0"/>
              </a:rPr>
              <a:t>Dependent upon the FCC et al, progress on the rollout of the standards, technologies and laws</a:t>
            </a:r>
          </a:p>
          <a:p>
            <a:pPr lvl="1"/>
            <a:r>
              <a:rPr lang="en-US" sz="1800" dirty="0">
                <a:latin typeface="Times New Roman" charset="0"/>
              </a:rPr>
              <a:t>Outcome of experiments prior to rulemaking; proof of concepts</a:t>
            </a:r>
          </a:p>
          <a:p>
            <a:pPr lvl="1"/>
            <a:r>
              <a:rPr lang="en-US" sz="1800" dirty="0">
                <a:latin typeface="Times New Roman" charset="0"/>
              </a:rPr>
              <a:t>CAMP/DOT testing and validating</a:t>
            </a:r>
          </a:p>
          <a:p>
            <a:r>
              <a:rPr lang="en-US" sz="2000" dirty="0">
                <a:latin typeface="Times New Roman" charset="0"/>
              </a:rPr>
              <a:t>Updates [Jim</a:t>
            </a:r>
            <a:r>
              <a:rPr lang="en-US" sz="2000" dirty="0" smtClean="0">
                <a:latin typeface="Times New Roman" charset="0"/>
              </a:rPr>
              <a:t>]</a:t>
            </a:r>
            <a:endParaRPr lang="en-US" sz="2000" dirty="0">
              <a:latin typeface="Times New Roman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latin typeface="Times New Roman" charset="0"/>
              </a:rPr>
              <a:t>Abstract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pPr>
              <a:buFontTx/>
              <a:buNone/>
            </a:pPr>
            <a:r>
              <a:rPr lang="en-US" dirty="0">
                <a:latin typeface="Times New Roman" charset="0"/>
              </a:rPr>
              <a:t>This presentation is the plan for the </a:t>
            </a:r>
            <a:r>
              <a:rPr lang="en-US" dirty="0" smtClean="0">
                <a:latin typeface="Times New Roman" charset="0"/>
              </a:rPr>
              <a:t>May </a:t>
            </a:r>
            <a:r>
              <a:rPr lang="en-US" dirty="0" smtClean="0">
                <a:latin typeface="Times New Roman" charset="0"/>
              </a:rPr>
              <a:t>29, </a:t>
            </a:r>
            <a:r>
              <a:rPr lang="en-US" dirty="0">
                <a:latin typeface="Times New Roman" charset="0"/>
              </a:rPr>
              <a:t>2014 IEEE 802.11 Regulatory Standing Committee teleconference.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>
                <a:latin typeface="Times New Roman" charset="0"/>
              </a:rPr>
              <a:t>Agenda</a:t>
            </a:r>
          </a:p>
        </p:txBody>
      </p:sp>
      <p:sp>
        <p:nvSpPr>
          <p:cNvPr id="31746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648200"/>
          </a:xfrm>
        </p:spPr>
        <p:txBody>
          <a:bodyPr/>
          <a:lstStyle/>
          <a:p>
            <a:pPr eaLnBrk="1" hangingPunct="1"/>
            <a:r>
              <a:rPr lang="en-US" dirty="0">
                <a:latin typeface="Times New Roman" charset="0"/>
              </a:rPr>
              <a:t>Assign a recording secretary</a:t>
            </a:r>
            <a:endParaRPr lang="en-US" sz="2000" dirty="0">
              <a:latin typeface="Times New Roman" charset="0"/>
            </a:endParaRPr>
          </a:p>
          <a:p>
            <a:pPr eaLnBrk="1" hangingPunct="1"/>
            <a:r>
              <a:rPr lang="en-US" dirty="0">
                <a:latin typeface="Times New Roman" charset="0"/>
              </a:rPr>
              <a:t>Administrative items </a:t>
            </a:r>
            <a:endParaRPr lang="en-US" dirty="0" smtClean="0">
              <a:latin typeface="Times New Roman" charset="0"/>
            </a:endParaRPr>
          </a:p>
          <a:p>
            <a:pPr eaLnBrk="1" hangingPunct="1"/>
            <a:r>
              <a:rPr lang="en-US" dirty="0" smtClean="0">
                <a:latin typeface="Times New Roman" charset="0"/>
              </a:rPr>
              <a:t>FCC 3.5 GHz FNPRM status</a:t>
            </a:r>
          </a:p>
          <a:p>
            <a:pPr eaLnBrk="1" hangingPunct="1"/>
            <a:r>
              <a:rPr lang="en-US" dirty="0" smtClean="0">
                <a:latin typeface="Times New Roman" charset="0"/>
              </a:rPr>
              <a:t>Ofcom </a:t>
            </a:r>
            <a:r>
              <a:rPr lang="en-US" dirty="0" smtClean="0">
                <a:latin typeface="Times New Roman" charset="0"/>
              </a:rPr>
              <a:t>spectrum consultations</a:t>
            </a:r>
            <a:endParaRPr lang="en-US" dirty="0">
              <a:latin typeface="Times New Roman" charset="0"/>
            </a:endParaRPr>
          </a:p>
          <a:p>
            <a:pPr eaLnBrk="1" hangingPunct="1"/>
            <a:r>
              <a:rPr lang="en-US" dirty="0" smtClean="0">
                <a:latin typeface="Times New Roman" charset="0"/>
              </a:rPr>
              <a:t>Other </a:t>
            </a:r>
            <a:r>
              <a:rPr lang="en-US" dirty="0">
                <a:latin typeface="Times New Roman" charset="0"/>
              </a:rPr>
              <a:t>regulatory updates</a:t>
            </a:r>
          </a:p>
          <a:p>
            <a:pPr eaLnBrk="1" hangingPunct="1"/>
            <a:r>
              <a:rPr lang="en-US" dirty="0" smtClean="0">
                <a:latin typeface="Times New Roman" charset="0"/>
              </a:rPr>
              <a:t>IEEE 802 Regulatory changes</a:t>
            </a:r>
          </a:p>
          <a:p>
            <a:pPr eaLnBrk="1" hangingPunct="1"/>
            <a:r>
              <a:rPr lang="en-US" dirty="0" smtClean="0">
                <a:latin typeface="Times New Roman" charset="0"/>
              </a:rPr>
              <a:t>AOB</a:t>
            </a:r>
            <a:endParaRPr lang="en-US" dirty="0">
              <a:latin typeface="Times New Roman" charset="0"/>
            </a:endParaRPr>
          </a:p>
        </p:txBody>
      </p:sp>
      <p:sp>
        <p:nvSpPr>
          <p:cNvPr id="512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>
                <a:latin typeface="Times New Roman" charset="0"/>
              </a:rPr>
              <a:t>Administrative Items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pPr eaLnBrk="1" hangingPunct="1">
              <a:defRPr/>
            </a:pPr>
            <a:r>
              <a:rPr lang="en-US" sz="2000" dirty="0" smtClean="0">
                <a:ea typeface="+mn-ea"/>
                <a:cs typeface="+mn-cs"/>
              </a:rPr>
              <a:t>Required notices</a:t>
            </a:r>
          </a:p>
          <a:p>
            <a:pPr lvl="1">
              <a:defRPr/>
            </a:pPr>
            <a:r>
              <a:rPr lang="en-US" sz="1800" kern="1600" spc="-100" dirty="0" smtClean="0"/>
              <a:t>Affiliation FAQ - </a:t>
            </a:r>
            <a:r>
              <a:rPr lang="en-US" sz="1800" u="sng" kern="1600" spc="-100" dirty="0" smtClean="0">
                <a:hlinkClick r:id="rId2"/>
              </a:rPr>
              <a:t>http://standards.ieee.org/faqs/affiliationFAQ.html</a:t>
            </a:r>
            <a:endParaRPr lang="en-US" sz="1800" kern="1600" spc="-100" dirty="0" smtClean="0"/>
          </a:p>
          <a:p>
            <a:pPr lvl="1">
              <a:defRPr/>
            </a:pPr>
            <a:r>
              <a:rPr lang="en-US" sz="1800" kern="1600" spc="-100" dirty="0" smtClean="0"/>
              <a:t>Anti-Trust FAQ - </a:t>
            </a:r>
            <a:r>
              <a:rPr lang="en-US" sz="1800" u="sng" kern="1600" spc="-100" dirty="0" smtClean="0">
                <a:hlinkClick r:id="rId3"/>
              </a:rPr>
              <a:t>http://standards.ieee.org/resources/antitrust-guidelines.pdf</a:t>
            </a:r>
            <a:endParaRPr lang="en-US" sz="1800" kern="1600" spc="-100" dirty="0" smtClean="0"/>
          </a:p>
          <a:p>
            <a:pPr lvl="1">
              <a:defRPr/>
            </a:pPr>
            <a:r>
              <a:rPr lang="en-US" sz="1800" kern="1600" spc="-100" dirty="0" smtClean="0"/>
              <a:t>Ethics - </a:t>
            </a:r>
            <a:r>
              <a:rPr lang="en-US" sz="1800" u="sng" kern="1600" spc="-100" dirty="0" smtClean="0">
                <a:hlinkClick r:id="rId4"/>
              </a:rPr>
              <a:t>http://www.ieee.org/portal/cms_docs/about/CoE_poster.pdf</a:t>
            </a:r>
            <a:endParaRPr lang="en-US" sz="1800" kern="1600" spc="-100" dirty="0" smtClean="0"/>
          </a:p>
          <a:p>
            <a:pPr lvl="1">
              <a:defRPr/>
            </a:pPr>
            <a:r>
              <a:rPr lang="en-US" sz="1800" kern="1600" spc="-100" dirty="0" smtClean="0"/>
              <a:t>IEEE 802.11 Working Group Policies and Procedures - </a:t>
            </a:r>
            <a:r>
              <a:rPr lang="en-US" sz="1800" u="sng" kern="1600" spc="-100" dirty="0" smtClean="0">
                <a:hlinkClick r:id="rId5"/>
              </a:rPr>
              <a:t>https://mentor.ieee.org/802.11/public-file/07/11-07-0360-04-0000-802-11-policies-and-procedures.doc</a:t>
            </a:r>
            <a:endParaRPr lang="en-US" sz="1800" b="1" spc="-100" dirty="0" smtClean="0"/>
          </a:p>
          <a:p>
            <a:pPr eaLnBrk="1" hangingPunct="1">
              <a:defRPr/>
            </a:pPr>
            <a:r>
              <a:rPr lang="en-US" sz="2000" dirty="0" smtClean="0">
                <a:ea typeface="+mn-ea"/>
                <a:cs typeface="+mn-cs"/>
              </a:rPr>
              <a:t>Chair and Secretary</a:t>
            </a:r>
          </a:p>
          <a:p>
            <a:pPr lvl="1" eaLnBrk="1" hangingPunct="1">
              <a:defRPr/>
            </a:pPr>
            <a:r>
              <a:rPr lang="en-US" sz="1800" dirty="0" smtClean="0"/>
              <a:t>Chair is Rich Kennedy (</a:t>
            </a:r>
            <a:r>
              <a:rPr lang="en-US" sz="1800" dirty="0" err="1" smtClean="0"/>
              <a:t>MediaTek</a:t>
            </a:r>
            <a:r>
              <a:rPr lang="en-US" sz="1800" dirty="0" smtClean="0"/>
              <a:t>)</a:t>
            </a:r>
          </a:p>
          <a:p>
            <a:pPr lvl="1" eaLnBrk="1" hangingPunct="1">
              <a:defRPr/>
            </a:pPr>
            <a:r>
              <a:rPr lang="en-US" sz="1800" dirty="0" smtClean="0"/>
              <a:t>Peter will act as Recording Secretary</a:t>
            </a:r>
          </a:p>
          <a:p>
            <a:pPr eaLnBrk="1" hangingPunct="1">
              <a:defRPr/>
            </a:pPr>
            <a:r>
              <a:rPr lang="en-US" sz="2000" dirty="0" smtClean="0">
                <a:ea typeface="+mn-ea"/>
                <a:cs typeface="+mn-cs"/>
              </a:rPr>
              <a:t>Please send an email to the addresses below to have your attendance recorded</a:t>
            </a:r>
          </a:p>
          <a:p>
            <a:pPr lvl="1" eaLnBrk="1" hangingPunct="1">
              <a:defRPr/>
            </a:pPr>
            <a:r>
              <a:rPr lang="en-US" sz="1600" dirty="0" smtClean="0"/>
              <a:t>rkennedy1000@gmail.com</a:t>
            </a:r>
          </a:p>
          <a:p>
            <a:pPr lvl="1" eaLnBrk="1" hangingPunct="1">
              <a:defRPr/>
            </a:pPr>
            <a:r>
              <a:rPr lang="en-US" sz="1600" dirty="0" smtClean="0">
                <a:hlinkClick r:id="rId6"/>
              </a:rPr>
              <a:t>pecclesi@cisco.com</a:t>
            </a:r>
            <a:r>
              <a:rPr lang="en-US" sz="1600" dirty="0" smtClean="0"/>
              <a:t> </a:t>
            </a:r>
          </a:p>
        </p:txBody>
      </p:sp>
      <p:sp>
        <p:nvSpPr>
          <p:cNvPr id="615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GB"/>
          </a:p>
        </p:txBody>
      </p:sp>
      <p:sp>
        <p:nvSpPr>
          <p:cNvPr id="337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</a:rPr>
              <a:t>SC Operating Rules</a:t>
            </a:r>
          </a:p>
        </p:txBody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100">
                <a:latin typeface="Times New Roman" charset="0"/>
              </a:rPr>
              <a:t>Anybody can vote, present, and make motions</a:t>
            </a:r>
          </a:p>
          <a:p>
            <a:r>
              <a:rPr lang="en-US" sz="2100">
                <a:latin typeface="Times New Roman" charset="0"/>
              </a:rPr>
              <a:t>Participation in SC during 802.11 WG Plenary or Interim counts towards 802.11 voting rights</a:t>
            </a:r>
          </a:p>
          <a:p>
            <a:r>
              <a:rPr lang="en-US" sz="2100">
                <a:latin typeface="Times New Roman" charset="0"/>
              </a:rPr>
              <a:t>All motions must pass by a 75% majority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/>
          <p:cNvSpPr>
            <a:spLocks noGrp="1" noChangeArrowheads="1"/>
          </p:cNvSpPr>
          <p:nvPr>
            <p:ph type="title"/>
          </p:nvPr>
        </p:nvSpPr>
        <p:spPr>
          <a:xfrm>
            <a:off x="365125" y="685800"/>
            <a:ext cx="8458200" cy="1143000"/>
          </a:xfrm>
        </p:spPr>
        <p:txBody>
          <a:bodyPr/>
          <a:lstStyle/>
          <a:p>
            <a:r>
              <a:rPr lang="en-US" sz="3600">
                <a:latin typeface="Times New Roman" charset="0"/>
              </a:rPr>
              <a:t>Other Guidelines for IEEE WG Meetings</a:t>
            </a:r>
          </a:p>
        </p:txBody>
      </p:sp>
      <p:sp>
        <p:nvSpPr>
          <p:cNvPr id="35842" name="Rectangle 3"/>
          <p:cNvSpPr>
            <a:spLocks noChangeArrowheads="1"/>
          </p:cNvSpPr>
          <p:nvPr/>
        </p:nvSpPr>
        <p:spPr bwMode="auto">
          <a:xfrm>
            <a:off x="533400" y="228600"/>
            <a:ext cx="82296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0" hangingPunct="0"/>
            <a:endParaRPr lang="en-GB" b="1" u="sng">
              <a:solidFill>
                <a:srgbClr val="000099"/>
              </a:solidFill>
              <a:latin typeface="Helvetica" charset="0"/>
            </a:endParaRPr>
          </a:p>
        </p:txBody>
      </p:sp>
      <p:sp>
        <p:nvSpPr>
          <p:cNvPr id="35843" name="Rectangle 4"/>
          <p:cNvSpPr>
            <a:spLocks noChangeArrowheads="1"/>
          </p:cNvSpPr>
          <p:nvPr/>
        </p:nvSpPr>
        <p:spPr bwMode="auto">
          <a:xfrm>
            <a:off x="457200" y="1905000"/>
            <a:ext cx="82296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0188" indent="-230188" eaLnBrk="0" hangingPunct="0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charset="0"/>
              <a:buChar char="l"/>
            </a:pPr>
            <a:endParaRPr lang="en-US" sz="700" u="sng">
              <a:solidFill>
                <a:srgbClr val="FF0000"/>
              </a:solidFill>
              <a:latin typeface="Arial" charset="0"/>
            </a:endParaRPr>
          </a:p>
          <a:p>
            <a:pPr marL="230188" indent="-230188" eaLnBrk="0" hangingPunct="0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charset="0"/>
              <a:buChar char="l"/>
            </a:pPr>
            <a:r>
              <a:rPr lang="en-US" sz="1800" b="1">
                <a:solidFill>
                  <a:srgbClr val="000099"/>
                </a:solidFill>
                <a:latin typeface="Arial" charset="0"/>
              </a:rPr>
              <a:t>All IEEE-SA standards meetings shall be conducted in compliance with all applicable laws, including antitrust and competition laws. </a:t>
            </a:r>
          </a:p>
          <a:p>
            <a:pPr marL="630238" lvl="1" indent="-285750" eaLnBrk="0" hangingPunct="0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charset="0"/>
              <a:buChar char="l"/>
            </a:pPr>
            <a:r>
              <a:rPr lang="en-US" sz="1600" b="1">
                <a:solidFill>
                  <a:srgbClr val="000099"/>
                </a:solidFill>
                <a:latin typeface="Arial" charset="0"/>
              </a:rPr>
              <a:t>Don’t discuss the interpretation, validity, or essentiality of patents/patent claims. </a:t>
            </a:r>
          </a:p>
          <a:p>
            <a:pPr marL="630238" lvl="1" indent="-285750" eaLnBrk="0" hangingPunct="0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charset="0"/>
              <a:buChar char="l"/>
            </a:pPr>
            <a:r>
              <a:rPr lang="en-US" sz="1600" b="1">
                <a:solidFill>
                  <a:srgbClr val="000099"/>
                </a:solidFill>
                <a:latin typeface="Arial" charset="0"/>
              </a:rPr>
              <a:t>Don’t discuss specific license rates, terms, or conditions.</a:t>
            </a:r>
          </a:p>
          <a:p>
            <a:pPr marL="1143000" lvl="2" indent="-228600" eaLnBrk="0" hangingPunct="0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charset="0"/>
              <a:buChar char="l"/>
            </a:pPr>
            <a:r>
              <a:rPr lang="en-US" sz="1400">
                <a:solidFill>
                  <a:srgbClr val="000099"/>
                </a:solidFill>
                <a:latin typeface="Arial" charset="0"/>
              </a:rPr>
              <a:t>Relative costs, including licensing costs of essential patent claims, of different technical approaches may be discussed in standards development meetings. </a:t>
            </a:r>
          </a:p>
          <a:p>
            <a:pPr marL="1600200" lvl="3" indent="-228600" eaLnBrk="0" hangingPunct="0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charset="0"/>
              <a:buChar char="l"/>
            </a:pPr>
            <a:r>
              <a:rPr lang="en-GB" sz="1400">
                <a:solidFill>
                  <a:srgbClr val="000099"/>
                </a:solidFill>
                <a:latin typeface="Arial" charset="0"/>
              </a:rPr>
              <a:t>Technical considerations remain primary focus</a:t>
            </a:r>
            <a:endParaRPr lang="en-US" sz="1400">
              <a:solidFill>
                <a:srgbClr val="000099"/>
              </a:solidFill>
              <a:latin typeface="Arial" charset="0"/>
            </a:endParaRPr>
          </a:p>
          <a:p>
            <a:pPr marL="630238" lvl="1" indent="-285750" eaLnBrk="0" hangingPunct="0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charset="0"/>
              <a:buChar char="l"/>
            </a:pPr>
            <a:r>
              <a:rPr lang="en-US" sz="1600" b="1">
                <a:solidFill>
                  <a:srgbClr val="000099"/>
                </a:solidFill>
                <a:latin typeface="Arial" charset="0"/>
              </a:rPr>
              <a:t>Don’t discuss or engage in the fixing of product prices, allocation of customers, or division of sales markets.</a:t>
            </a:r>
          </a:p>
          <a:p>
            <a:pPr marL="630238" lvl="1" indent="-285750" eaLnBrk="0" hangingPunct="0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charset="0"/>
              <a:buChar char="l"/>
            </a:pPr>
            <a:r>
              <a:rPr lang="en-US" sz="1600" b="1">
                <a:solidFill>
                  <a:srgbClr val="000099"/>
                </a:solidFill>
                <a:latin typeface="Arial" charset="0"/>
              </a:rPr>
              <a:t>Don’t discuss the status or substance of ongoing or threatened litigation.</a:t>
            </a:r>
          </a:p>
          <a:p>
            <a:pPr marL="630238" lvl="1" indent="-285750" eaLnBrk="0" hangingPunct="0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charset="0"/>
              <a:buChar char="l"/>
            </a:pPr>
            <a:r>
              <a:rPr lang="en-US" sz="1600" b="1">
                <a:solidFill>
                  <a:srgbClr val="000099"/>
                </a:solidFill>
                <a:latin typeface="Arial" charset="0"/>
              </a:rPr>
              <a:t>Don’t be silent if inappropriate topics are discussed … do formally object.</a:t>
            </a:r>
          </a:p>
          <a:p>
            <a:pPr marL="230188" indent="-230188" algn="ctr" eaLnBrk="0" hangingPunct="0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charset="0"/>
              <a:buNone/>
            </a:pPr>
            <a:r>
              <a:rPr lang="en-US" sz="1000" b="1">
                <a:solidFill>
                  <a:srgbClr val="000099"/>
                </a:solidFill>
                <a:latin typeface="Arial" charset="0"/>
              </a:rPr>
              <a:t>---------------------------------------------------------------   </a:t>
            </a:r>
            <a:endParaRPr lang="en-US" b="1">
              <a:solidFill>
                <a:srgbClr val="000099"/>
              </a:solidFill>
              <a:latin typeface="Arial" charset="0"/>
            </a:endParaRPr>
          </a:p>
          <a:p>
            <a:pPr marL="230188" indent="-230188" algn="ctr" eaLnBrk="0" hangingPunct="0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charset="0"/>
              <a:buNone/>
            </a:pPr>
            <a:r>
              <a:rPr lang="en-US" b="1">
                <a:solidFill>
                  <a:srgbClr val="000099"/>
                </a:solidFill>
                <a:latin typeface="Arial" charset="0"/>
              </a:rPr>
              <a:t>See </a:t>
            </a:r>
            <a:r>
              <a:rPr lang="en-US" b="1" i="1">
                <a:solidFill>
                  <a:srgbClr val="000099"/>
                </a:solidFill>
                <a:latin typeface="Arial" charset="0"/>
              </a:rPr>
              <a:t>IEEE-SA Standards Board Operations Manual</a:t>
            </a:r>
            <a:r>
              <a:rPr lang="en-US" b="1">
                <a:solidFill>
                  <a:srgbClr val="000099"/>
                </a:solidFill>
                <a:latin typeface="Arial" charset="0"/>
              </a:rPr>
              <a:t>, clause 5.3.10 and </a:t>
            </a:r>
            <a:r>
              <a:rPr lang="en-GB" b="1">
                <a:solidFill>
                  <a:srgbClr val="000099"/>
                </a:solidFill>
                <a:latin typeface="Arial" charset="0"/>
              </a:rPr>
              <a:t>“Promoting Competition and Innovation: What You Need to Know about the IEEE Standards Association's Antitrust and Competition Policy”</a:t>
            </a:r>
            <a:r>
              <a:rPr lang="en-US" altLang="ja-JP" b="1">
                <a:solidFill>
                  <a:srgbClr val="000099"/>
                </a:solidFill>
                <a:latin typeface="Arial" charset="0"/>
              </a:rPr>
              <a:t> for more details.</a:t>
            </a:r>
            <a:endParaRPr lang="en-US" b="1">
              <a:solidFill>
                <a:srgbClr val="000099"/>
              </a:solidFill>
              <a:latin typeface="Arial" charset="0"/>
            </a:endParaRPr>
          </a:p>
        </p:txBody>
      </p:sp>
      <p:sp>
        <p:nvSpPr>
          <p:cNvPr id="7175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>
                <a:latin typeface="Times New Roman" charset="0"/>
              </a:rPr>
              <a:t>Introduction</a:t>
            </a:r>
          </a:p>
        </p:txBody>
      </p:sp>
      <p:sp>
        <p:nvSpPr>
          <p:cNvPr id="37890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pPr eaLnBrk="1" hangingPunct="1"/>
            <a:r>
              <a:rPr lang="en-US" sz="2000" dirty="0">
                <a:latin typeface="Times New Roman" charset="0"/>
              </a:rPr>
              <a:t>Purpose</a:t>
            </a:r>
          </a:p>
          <a:p>
            <a:pPr lvl="1" eaLnBrk="1" hangingPunct="1"/>
            <a:r>
              <a:rPr lang="en-US" sz="1800" dirty="0">
                <a:latin typeface="Times New Roman" charset="0"/>
              </a:rPr>
              <a:t>Improve the working relationship between the technical experts and the regulatory specialists, especially when it comes to critical technical issues</a:t>
            </a:r>
          </a:p>
          <a:p>
            <a:pPr eaLnBrk="1" hangingPunct="1"/>
            <a:r>
              <a:rPr lang="en-US" sz="2000" dirty="0">
                <a:latin typeface="Times New Roman" charset="0"/>
              </a:rPr>
              <a:t>Scope</a:t>
            </a:r>
          </a:p>
          <a:p>
            <a:pPr lvl="1" eaLnBrk="1" hangingPunct="1"/>
            <a:r>
              <a:rPr lang="en-US" sz="1800" dirty="0">
                <a:latin typeface="Times New Roman" charset="0"/>
              </a:rPr>
              <a:t>The group will review new regulatory changes or impending changes affecting 802.11 standards </a:t>
            </a:r>
          </a:p>
          <a:p>
            <a:pPr lvl="1" eaLnBrk="1" hangingPunct="1"/>
            <a:r>
              <a:rPr lang="en-US" sz="1800" dirty="0">
                <a:latin typeface="Times New Roman" charset="0"/>
              </a:rPr>
              <a:t>Each meeting will focus on the most critical issue at the time</a:t>
            </a:r>
          </a:p>
          <a:p>
            <a:pPr eaLnBrk="1" hangingPunct="1"/>
            <a:r>
              <a:rPr lang="en-US" sz="2000" dirty="0">
                <a:latin typeface="Times New Roman" charset="0"/>
              </a:rPr>
              <a:t>Critical Issue Focus</a:t>
            </a:r>
          </a:p>
          <a:p>
            <a:pPr lvl="1" eaLnBrk="1" hangingPunct="1"/>
            <a:r>
              <a:rPr lang="en-US" sz="1800" dirty="0">
                <a:latin typeface="Times New Roman" charset="0"/>
              </a:rPr>
              <a:t>Direct impact on IEEE 802.11 current and future standards</a:t>
            </a:r>
          </a:p>
          <a:p>
            <a:pPr lvl="1" eaLnBrk="1" hangingPunct="1"/>
            <a:r>
              <a:rPr lang="en-US" sz="1800" dirty="0">
                <a:latin typeface="Times New Roman" charset="0"/>
              </a:rPr>
              <a:t>Response/Input deadlines</a:t>
            </a:r>
          </a:p>
          <a:p>
            <a:pPr lvl="1" eaLnBrk="1" hangingPunct="1"/>
            <a:r>
              <a:rPr lang="en-US" sz="1800" dirty="0">
                <a:latin typeface="Times New Roman" charset="0"/>
              </a:rPr>
              <a:t>Coordination with IEEE 802.18 (RR-TAG)</a:t>
            </a:r>
          </a:p>
          <a:p>
            <a:pPr lvl="1" eaLnBrk="1" hangingPunct="1"/>
            <a:r>
              <a:rPr lang="en-US" sz="1800" dirty="0">
                <a:latin typeface="Times New Roman" charset="0"/>
              </a:rPr>
              <a:t>Coordination with the Wi-Fi Alliance</a:t>
            </a:r>
          </a:p>
          <a:p>
            <a:pPr eaLnBrk="1" hangingPunct="1"/>
            <a:r>
              <a:rPr lang="en-US" sz="2200" dirty="0">
                <a:latin typeface="Times New Roman" charset="0"/>
              </a:rPr>
              <a:t>Outputs from this group must go through 802.18</a:t>
            </a:r>
          </a:p>
        </p:txBody>
      </p:sp>
      <p:sp>
        <p:nvSpPr>
          <p:cNvPr id="922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FNPRM FCC 14-49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FCC issued (not yet in Federal Register) FCC 14-49</a:t>
            </a:r>
          </a:p>
          <a:p>
            <a:r>
              <a:rPr lang="en-US" dirty="0" smtClean="0"/>
              <a:t>Citizen’s Broadband Radio Service (Part 96)</a:t>
            </a:r>
          </a:p>
          <a:p>
            <a:r>
              <a:rPr lang="en-US" dirty="0" smtClean="0"/>
              <a:t>Three-tiered sharing approach</a:t>
            </a:r>
          </a:p>
          <a:p>
            <a:pPr lvl="1"/>
            <a:r>
              <a:rPr lang="en-US" dirty="0" smtClean="0"/>
              <a:t>Licensed Access (Incumbents)</a:t>
            </a:r>
          </a:p>
          <a:p>
            <a:pPr lvl="1"/>
            <a:r>
              <a:rPr lang="en-US" dirty="0" smtClean="0"/>
              <a:t>Priority Access (via PALs)</a:t>
            </a:r>
          </a:p>
          <a:p>
            <a:pPr lvl="1"/>
            <a:r>
              <a:rPr lang="en-US" dirty="0" smtClean="0"/>
              <a:t>General Authorized Access</a:t>
            </a:r>
          </a:p>
          <a:p>
            <a:r>
              <a:rPr lang="en-US" dirty="0" smtClean="0"/>
              <a:t>Dynamic allocation via Spectrum Access System (SAS)</a:t>
            </a:r>
          </a:p>
          <a:p>
            <a:r>
              <a:rPr lang="en-US" dirty="0" smtClean="0"/>
              <a:t>Comment period – 40 days after publication </a:t>
            </a:r>
          </a:p>
          <a:p>
            <a:r>
              <a:rPr lang="en-US" dirty="0" smtClean="0"/>
              <a:t>Reply Comment period – 60 days after </a:t>
            </a:r>
            <a:r>
              <a:rPr lang="en-US" dirty="0" smtClean="0"/>
              <a:t>publication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Still waiting for publication</a:t>
            </a:r>
            <a:endParaRPr lang="en-US" dirty="0" smtClean="0">
              <a:solidFill>
                <a:srgbClr val="FF0000"/>
              </a:solidFill>
            </a:endParaRP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437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Ofcom Spectrum </a:t>
            </a:r>
            <a:r>
              <a:rPr lang="en-US" dirty="0" smtClean="0"/>
              <a:t>Statements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“Spectrum </a:t>
            </a:r>
            <a:r>
              <a:rPr lang="en-US" sz="2000" dirty="0"/>
              <a:t>management strategy: </a:t>
            </a:r>
            <a:r>
              <a:rPr lang="en-US" sz="2000" dirty="0" err="1"/>
              <a:t>Ofcom’s</a:t>
            </a:r>
            <a:r>
              <a:rPr lang="en-US" sz="2000" dirty="0"/>
              <a:t> strategic direction and priorities for managing spectrum over the next 10 years”</a:t>
            </a:r>
            <a:r>
              <a:rPr lang="en-US" sz="2000" b="0" dirty="0"/>
              <a:t> (</a:t>
            </a:r>
            <a:r>
              <a:rPr lang="en-US" sz="2000" b="0" dirty="0">
                <a:hlinkClick r:id="rId2"/>
              </a:rPr>
              <a:t>Spectrum Management Strategy</a:t>
            </a:r>
            <a:r>
              <a:rPr lang="en-US" sz="2000" b="0" dirty="0" smtClean="0"/>
              <a:t>)</a:t>
            </a:r>
          </a:p>
          <a:p>
            <a:r>
              <a:rPr lang="en-US" sz="2000" dirty="0" smtClean="0"/>
              <a:t>“</a:t>
            </a:r>
            <a:r>
              <a:rPr lang="en-US" sz="2000" dirty="0"/>
              <a:t>The future role of spectrum sharing for mobile and wireless data services Licensed sharing, Wi-Fi, and dynamic spectrum access</a:t>
            </a:r>
            <a:r>
              <a:rPr lang="en-US" sz="2000" dirty="0" smtClean="0"/>
              <a:t>” </a:t>
            </a:r>
            <a:r>
              <a:rPr lang="en-US" sz="2000" b="0" dirty="0" smtClean="0"/>
              <a:t>(</a:t>
            </a:r>
            <a:r>
              <a:rPr lang="en-US" sz="2000" b="0" dirty="0">
                <a:hlinkClick r:id="rId3"/>
              </a:rPr>
              <a:t>Statement on Spectrum Sharing</a:t>
            </a:r>
            <a:r>
              <a:rPr lang="en-US" sz="2000" b="0" dirty="0" smtClean="0"/>
              <a:t>)</a:t>
            </a:r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0945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75311</TotalTime>
  <Words>858</Words>
  <Application>Microsoft Office PowerPoint</Application>
  <PresentationFormat>On-screen Show (4:3)</PresentationFormat>
  <Paragraphs>134</Paragraphs>
  <Slides>14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3" baseType="lpstr">
      <vt:lpstr>MS PGothic</vt:lpstr>
      <vt:lpstr>Arial</vt:lpstr>
      <vt:lpstr>Calibri</vt:lpstr>
      <vt:lpstr>Helvetica</vt:lpstr>
      <vt:lpstr>Monotype Sorts</vt:lpstr>
      <vt:lpstr>Times New Roman</vt:lpstr>
      <vt:lpstr>802-11-Submission</vt:lpstr>
      <vt:lpstr>Custom Design</vt:lpstr>
      <vt:lpstr>Document</vt:lpstr>
      <vt:lpstr>IEEE 802.11 Regulatory SC Teleconference Plan and Agenda</vt:lpstr>
      <vt:lpstr>Abstract</vt:lpstr>
      <vt:lpstr>Agenda</vt:lpstr>
      <vt:lpstr>Administrative Items</vt:lpstr>
      <vt:lpstr>SC Operating Rules</vt:lpstr>
      <vt:lpstr>Other Guidelines for IEEE WG Meetings</vt:lpstr>
      <vt:lpstr>Introduction</vt:lpstr>
      <vt:lpstr>FNPRM FCC 14-49</vt:lpstr>
      <vt:lpstr>Ofcom Spectrum Statements</vt:lpstr>
      <vt:lpstr>Other Regulatory Updates</vt:lpstr>
      <vt:lpstr>IEEE 802 Regulatory Changes</vt:lpstr>
      <vt:lpstr>Any Other Actual Business</vt:lpstr>
      <vt:lpstr>Saved slides</vt:lpstr>
      <vt:lpstr>DSRC Coexistence Tiger Team</vt:lpstr>
    </vt:vector>
  </TitlesOfParts>
  <Company>Research In Motion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Waikoloa Meeting Plan</dc:title>
  <dc:creator>Rich Kennedy</dc:creator>
  <cp:lastModifiedBy>rkennedy1000@gmail.com</cp:lastModifiedBy>
  <cp:revision>1562</cp:revision>
  <cp:lastPrinted>1998-02-10T13:28:06Z</cp:lastPrinted>
  <dcterms:created xsi:type="dcterms:W3CDTF">2009-04-21T18:18:19Z</dcterms:created>
  <dcterms:modified xsi:type="dcterms:W3CDTF">2014-05-29T17:07:40Z</dcterms:modified>
</cp:coreProperties>
</file>