
<file path=[Content_Types].xml><?xml version="1.0" encoding="utf-8"?>
<Types xmlns="http://schemas.openxmlformats.org/package/2006/content-types">
  <Override PartName="/ppt/notesSlides/notesSlide5.xml" ContentType="application/vnd.openxmlformats-officedocument.presentationml.notesSlide+xml"/>
  <Override PartName="/ppt/slideLayouts/slideLayout1.xml" ContentType="application/vnd.openxmlformats-officedocument.presentationml.slideLayout+xml"/>
  <Default Extension="rels" ContentType="application/vnd.openxmlformats-package.relationships+xml"/>
  <Override PartName="/ppt/slides/slide11.xml" ContentType="application/vnd.openxmlformats-officedocument.presentationml.slide+xml"/>
  <Default Extension="xml" ContentType="application/xml"/>
  <Override PartName="/ppt/slides/slide9.xml" ContentType="application/vnd.openxmlformats-officedocument.presentationml.slide+xml"/>
  <Override PartName="/ppt/notesSlides/notesSlide3.xml" ContentType="application/vnd.openxmlformats-officedocument.presentationml.notesSlide+xml"/>
  <Default Extension="jpeg" ContentType="image/jpeg"/>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notesSlides/notesSlide6.xml" ContentType="application/vnd.openxmlformats-officedocument.presentationml.notesSlide+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notesSlides/notesSlide4.xml" ContentType="application/vnd.openxmlformats-officedocument.presentationml.notesSlide+xml"/>
  <Override PartName="/ppt/slides/slide10.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notesSlides/notesSlide2.xml" ContentType="application/vnd.openxmlformats-officedocument.presentationml.notesSlide+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15"/>
  </p:notesMasterIdLst>
  <p:handoutMasterIdLst>
    <p:handoutMasterId r:id="rId16"/>
  </p:handoutMasterIdLst>
  <p:sldIdLst>
    <p:sldId id="269" r:id="rId2"/>
    <p:sldId id="257" r:id="rId3"/>
    <p:sldId id="296" r:id="rId4"/>
    <p:sldId id="299" r:id="rId5"/>
    <p:sldId id="301" r:id="rId6"/>
    <p:sldId id="302" r:id="rId7"/>
    <p:sldId id="300" r:id="rId8"/>
    <p:sldId id="272" r:id="rId9"/>
    <p:sldId id="273" r:id="rId10"/>
    <p:sldId id="274" r:id="rId11"/>
    <p:sldId id="275" r:id="rId12"/>
    <p:sldId id="276" r:id="rId13"/>
    <p:sldId id="297"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p:restoredLeft sz="15620"/>
    <p:restoredTop sz="94660"/>
  </p:normalViewPr>
  <p:slideViewPr>
    <p:cSldViewPr showGuides="1">
      <p:cViewPr>
        <p:scale>
          <a:sx n="100" d="100"/>
          <a:sy n="100" d="100"/>
        </p:scale>
        <p:origin x="-1224" y="-112"/>
      </p:cViewPr>
      <p:guideLst>
        <p:guide orient="horz" pos="2160"/>
        <p:guide pos="2880"/>
      </p:guideLst>
    </p:cSldViewPr>
  </p:slideViewPr>
  <p:outlineViewPr>
    <p:cViewPr>
      <p:scale>
        <a:sx n="33" d="100"/>
        <a:sy n="33" d="100"/>
      </p:scale>
      <p:origin x="344" y="45872"/>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61" d="100"/>
          <a:sy n="61" d="100"/>
        </p:scale>
        <p:origin x="-1878" y="-9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B15A73D-2729-C841-A0C8-2260809962CB}"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8E2D98FB-119A-E048-AA5A-47A81CB5839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2F52460F-8741-4243-93ED-7ED54ACE1EDE}"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08270BE4-8291-8B49-A57B-7D877F9F0417}"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4</a:t>
            </a:fld>
            <a:endParaRPr lang="en-US"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5</a:t>
            </a:fld>
            <a:endParaRPr lang="en-US"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1154113" y="701675"/>
            <a:ext cx="4625975" cy="3468688"/>
          </a:xfrm>
        </p:spPr>
      </p:sp>
      <p:sp>
        <p:nvSpPr>
          <p:cNvPr id="3" name="ノート プレースホルダ 2"/>
          <p:cNvSpPr>
            <a:spLocks noGrp="1"/>
          </p:cNvSpPr>
          <p:nvPr>
            <p:ph type="body" idx="1"/>
          </p:nvPr>
        </p:nvSpPr>
        <p:spPr/>
        <p:txBody>
          <a:bodyPr>
            <a:normAutofit/>
          </a:bodyPr>
          <a:lstStyle/>
          <a:p>
            <a:endParaRPr lang="ja-JP" altLang="en-US" dirty="0"/>
          </a:p>
        </p:txBody>
      </p:sp>
      <p:sp>
        <p:nvSpPr>
          <p:cNvPr id="4" name="ヘッダー プレースホルダ 3"/>
          <p:cNvSpPr>
            <a:spLocks noGrp="1"/>
          </p:cNvSpPr>
          <p:nvPr>
            <p:ph type="hdr" sz="quarter" idx="10"/>
          </p:nvPr>
        </p:nvSpPr>
        <p:spPr/>
        <p:txBody>
          <a:bodyPr/>
          <a:lstStyle/>
          <a:p>
            <a:pPr>
              <a:defRPr/>
            </a:pPr>
            <a:r>
              <a:rPr lang="en-US" smtClean="0"/>
              <a:t>doc.: IEEE 802.19-09/xxxxr0</a:t>
            </a:r>
            <a:endParaRPr lang="en-US"/>
          </a:p>
        </p:txBody>
      </p:sp>
      <p:sp>
        <p:nvSpPr>
          <p:cNvPr id="5" name="日付プレースホルダ 4"/>
          <p:cNvSpPr>
            <a:spLocks noGrp="1"/>
          </p:cNvSpPr>
          <p:nvPr>
            <p:ph type="dt" idx="11"/>
          </p:nvPr>
        </p:nvSpPr>
        <p:spPr/>
        <p:txBody>
          <a:bodyPr/>
          <a:lstStyle/>
          <a:p>
            <a:pPr>
              <a:defRPr/>
            </a:pPr>
            <a:r>
              <a:rPr lang="en-US" smtClean="0"/>
              <a:t>April 2009</a:t>
            </a:r>
            <a:endParaRPr lang="en-US"/>
          </a:p>
        </p:txBody>
      </p:sp>
      <p:sp>
        <p:nvSpPr>
          <p:cNvPr id="6" name="フッター プレースホルダ 5"/>
          <p:cNvSpPr>
            <a:spLocks noGrp="1"/>
          </p:cNvSpPr>
          <p:nvPr>
            <p:ph type="ftr" sz="quarter" idx="12"/>
          </p:nvPr>
        </p:nvSpPr>
        <p:spPr/>
        <p:txBody>
          <a:bodyPr/>
          <a:lstStyle/>
          <a:p>
            <a:pPr lvl="4">
              <a:defRPr/>
            </a:pPr>
            <a:r>
              <a:rPr lang="en-US" smtClean="0"/>
              <a:t>Rich Kennedy, Research In Motion</a:t>
            </a:r>
            <a:endParaRPr lang="en-US"/>
          </a:p>
        </p:txBody>
      </p:sp>
      <p:sp>
        <p:nvSpPr>
          <p:cNvPr id="7" name="スライド番号プレースホルダ 6"/>
          <p:cNvSpPr>
            <a:spLocks noGrp="1"/>
          </p:cNvSpPr>
          <p:nvPr>
            <p:ph type="sldNum" sz="quarter" idx="13"/>
          </p:nvPr>
        </p:nvSpPr>
        <p:spPr/>
        <p:txBody>
          <a:bodyPr/>
          <a:lstStyle/>
          <a:p>
            <a:pPr>
              <a:defRPr/>
            </a:pPr>
            <a:r>
              <a:rPr lang="en-US" altLang="ja-JP" smtClean="0"/>
              <a:t>Page </a:t>
            </a:r>
            <a:fld id="{8E2D98FB-119A-E048-AA5A-47A81CB58398}" type="slidenum">
              <a:rPr lang="en-US" altLang="ja-JP" smtClean="0"/>
              <a:pPr>
                <a:defRPr/>
              </a:pPr>
              <a:t>6</a:t>
            </a:fld>
            <a:endParaRPr lang="en-US"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xfrm>
            <a:off x="3659188" y="8985250"/>
            <a:ext cx="76200" cy="184150"/>
          </a:xfrm>
          <a:noFill/>
        </p:spPr>
        <p:txBody>
          <a:bodyPr/>
          <a:lstStyle/>
          <a:p>
            <a:fld id="{3F7E3413-24C8-294E-8D5C-0E07658CB7AC}" type="slidenum">
              <a:rPr lang="en-US" altLang="ja-JP">
                <a:latin typeface="Times New Roman" pitchFamily="-84" charset="0"/>
                <a:cs typeface="ＭＳ Ｐゴシック" pitchFamily="-84" charset="-128"/>
              </a:rPr>
              <a:pPr/>
              <a:t>9</a:t>
            </a:fld>
            <a:endParaRPr lang="en-US" altLang="ja-JP">
              <a:latin typeface="Times New Roman" pitchFamily="-84" charset="0"/>
              <a:cs typeface="ＭＳ Ｐゴシック" pitchFamily="-84" charset="-128"/>
            </a:endParaRPr>
          </a:p>
        </p:txBody>
      </p:sp>
      <p:sp>
        <p:nvSpPr>
          <p:cNvPr id="23555" name="Rectangle 2"/>
          <p:cNvSpPr>
            <a:spLocks noGrp="1" noRot="1" noChangeAspect="1" noChangeArrowheads="1" noTextEdit="1"/>
          </p:cNvSpPr>
          <p:nvPr>
            <p:ph type="sldImg"/>
          </p:nvPr>
        </p:nvSpPr>
        <p:spPr>
          <a:xfrm>
            <a:off x="1154113" y="701675"/>
            <a:ext cx="4625975" cy="3468688"/>
          </a:xfrm>
          <a:ln/>
        </p:spPr>
      </p:sp>
      <p:sp>
        <p:nvSpPr>
          <p:cNvPr id="23556"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xfrm>
            <a:off x="3659188" y="8985250"/>
            <a:ext cx="76200" cy="184150"/>
          </a:xfrm>
          <a:noFill/>
        </p:spPr>
        <p:txBody>
          <a:bodyPr/>
          <a:lstStyle/>
          <a:p>
            <a:fld id="{E66F3B68-5842-5B42-9FBD-5823F53A06CF}" type="slidenum">
              <a:rPr lang="en-US" altLang="ja-JP">
                <a:latin typeface="Times New Roman" pitchFamily="-84" charset="0"/>
                <a:cs typeface="ＭＳ Ｐゴシック" pitchFamily="-84" charset="-128"/>
              </a:rPr>
              <a:pPr/>
              <a:t>12</a:t>
            </a:fld>
            <a:endParaRPr lang="en-US" altLang="ja-JP">
              <a:latin typeface="Times New Roman" pitchFamily="-84" charset="0"/>
              <a:cs typeface="ＭＳ Ｐゴシック" pitchFamily="-84" charset="-128"/>
            </a:endParaRPr>
          </a:p>
        </p:txBody>
      </p:sp>
      <p:sp>
        <p:nvSpPr>
          <p:cNvPr id="27651" name="Rectangle 2"/>
          <p:cNvSpPr>
            <a:spLocks noGrp="1" noRot="1" noChangeAspect="1" noChangeArrowheads="1" noTextEdit="1"/>
          </p:cNvSpPr>
          <p:nvPr>
            <p:ph type="sldImg"/>
          </p:nvPr>
        </p:nvSpPr>
        <p:spPr>
          <a:xfrm>
            <a:off x="1154113" y="701675"/>
            <a:ext cx="4625975" cy="3468688"/>
          </a:xfrm>
          <a:ln/>
        </p:spPr>
      </p:sp>
      <p:sp>
        <p:nvSpPr>
          <p:cNvPr id="27652" name="Rectangle 3"/>
          <p:cNvSpPr>
            <a:spLocks noGrp="1" noChangeArrowheads="1"/>
          </p:cNvSpPr>
          <p:nvPr>
            <p:ph type="body" idx="1"/>
          </p:nvPr>
        </p:nvSpPr>
        <p:spPr>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963F534-9713-2244-A928-37BD29A7E147}"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6F9B9DE2-2E3B-B04B-9631-E09E085942D1}"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CEF8E101-C624-5747-AAFB-5C1222B8B73C}"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419EC3EA-5192-654C-B357-836151568C37}"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3610151-7D73-234B-938B-C71460CDC554}"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CAD53D0D-9D19-0743-9E15-774C4AACF384}"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CDCE8922-396A-B347-838E-594609B8EA78}"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0501E922-5124-2E47-B2B0-EFF3A185D8D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F76C5618-3F7F-6E4D-8D9E-2E431707367A}"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845777C9-DE3B-AA42-8FE6-682CF2682AAE}"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May/July</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 Koden-TI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5E6DE478-DD4B-4246-A753-A3BC12B5C7DD}"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79508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defRPr>
            </a:lvl1pPr>
          </a:lstStyle>
          <a:p>
            <a:pPr>
              <a:defRPr/>
            </a:pPr>
            <a:r>
              <a:rPr lang="en-US" altLang="ja-JP" smtClean="0"/>
              <a:t>May/July</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atin typeface="Times New Roman" pitchFamily="18" charset="0"/>
              </a:defRPr>
            </a:lvl1pPr>
          </a:lstStyle>
          <a:p>
            <a:pPr>
              <a:defRPr/>
            </a:pPr>
            <a:r>
              <a:rPr lang="en-US" altLang="ja-JP" smtClean="0"/>
              <a:t>Hiroshi Mano , Koden-TI</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C27CBB8A-5920-C543-BE13-988F31577948}" type="slidenum">
              <a:rPr lang="en-US" altLang="ja-JP"/>
              <a:pPr>
                <a:defRPr/>
              </a:pPr>
              <a:t>‹#›</a:t>
            </a:fld>
            <a:endParaRPr lang="en-US" altLang="ja-JP"/>
          </a:p>
        </p:txBody>
      </p:sp>
      <p:sp>
        <p:nvSpPr>
          <p:cNvPr id="1031" name="Rectangle 7"/>
          <p:cNvSpPr>
            <a:spLocks noChangeArrowheads="1"/>
          </p:cNvSpPr>
          <p:nvPr/>
        </p:nvSpPr>
        <p:spPr bwMode="auto">
          <a:xfrm>
            <a:off x="6509348" y="332601"/>
            <a:ext cx="1936152"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r>
              <a:rPr lang="en-US" altLang="ja-JP" sz="1800" b="1" dirty="0"/>
              <a:t>doc.: 11-</a:t>
            </a:r>
            <a:r>
              <a:rPr lang="en-US" altLang="ja-JP" sz="1800" b="1" dirty="0" smtClean="0"/>
              <a:t>14-0726r03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cs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guides/opman/sect6.html%236.3" TargetMode="External"/><Relationship Id="rId4"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hyperlink" Target="http://standards.ieee.org/guides/bylaws/sect6-7.html%236"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mailto:hmorioka@root-hq.com" TargetMode="External"/><Relationship Id="rId3" Type="http://schemas.openxmlformats.org/officeDocument/2006/relationships/hyperlink" Target="mailto:hmano@root-hq.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4/11-14-0633-00-00ai-may-2014-waikoloa-session-minutes.doc" TargetMode="External"/><Relationship Id="rId4" Type="http://schemas.openxmlformats.org/officeDocument/2006/relationships/hyperlink" Target="https://mentor.ieee.org/802.11/dcn/14/11-14-0731-00-00ai-may-july-teleconference-minutes.doc"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4/11-14-0633-00-00ai-may-2014-waikoloa-session-minutes.doc" TargetMode="External"/><Relationship Id="rId4" Type="http://schemas.openxmlformats.org/officeDocument/2006/relationships/hyperlink" Target="https://mentor.ieee.org/802.11/dcn/14/11-14-0731-00-00ai-may-july-teleconference-minutes.doc" TargetMode="External"/><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4" Type="http://schemas.openxmlformats.org/officeDocument/2006/relationships/hyperlink" Target="http://standards.ieee.org/board/pat/loa.pdf" TargetMode="External"/><Relationship Id="rId5" Type="http://schemas.openxmlformats.org/officeDocument/2006/relationships/hyperlink" Target="http://standards.ieee.org/faqs/affiliationFAQ.html" TargetMode="External"/><Relationship Id="rId6" Type="http://schemas.openxmlformats.org/officeDocument/2006/relationships/hyperlink" Target="http://standards.ieee.org/resources/antitrust-guidelines.pdf" TargetMode="External"/><Relationship Id="rId7" Type="http://schemas.openxmlformats.org/officeDocument/2006/relationships/hyperlink" Target="http://www.ieee.org/portal/cms_docs/about/CoE_poster.pdf" TargetMode="External"/><Relationship Id="rId8" Type="http://schemas.openxmlformats.org/officeDocument/2006/relationships/hyperlink" Target="https://mentor.ieee.org/802.11/public-file/07/11-07-0360-04-0000-802-11-policies-and-procedures.doc" TargetMode="External"/><Relationship Id="rId9" Type="http://schemas.openxmlformats.org/officeDocument/2006/relationships/hyperlink" Target="mailto:hmorioka@root-hq.com" TargetMode="External"/><Relationship Id="rId10" Type="http://schemas.openxmlformats.org/officeDocument/2006/relationships/hyperlink" Target="mailto:hmano@root-hq.com" TargetMode="External"/><Relationship Id="rId1" Type="http://schemas.openxmlformats.org/officeDocument/2006/relationships/slideLayout" Target="../slideLayouts/slideLayout2.xml"/><Relationship Id="rId2" Type="http://schemas.openxmlformats.org/officeDocument/2006/relationships/hyperlink" Target="http://standards.ieee.org/board/pat/pat-slideset.pp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3375"/>
            <a:ext cx="833437" cy="276225"/>
          </a:xfrm>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25B1B982-F348-F945-8DAD-59725D4323E0}"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7772400" cy="1066800"/>
          </a:xfrm>
        </p:spPr>
        <p:txBody>
          <a:bodyPr/>
          <a:lstStyle/>
          <a:p>
            <a:r>
              <a:rPr lang="en-US" altLang="ja-JP" sz="2100" dirty="0">
                <a:ea typeface="ＭＳ Ｐゴシック" pitchFamily="-84" charset="-128"/>
                <a:cs typeface="ＭＳ Ｐゴシック" pitchFamily="-84" charset="-128"/>
              </a:rPr>
              <a:t>IEEE 802.11 </a:t>
            </a:r>
            <a:r>
              <a:rPr lang="en-US" altLang="ja-JP" sz="2100" dirty="0" err="1">
                <a:ea typeface="ＭＳ Ｐゴシック" pitchFamily="-84" charset="-128"/>
                <a:cs typeface="ＭＳ Ｐゴシック" pitchFamily="-84" charset="-128"/>
              </a:rPr>
              <a:t>TGai</a:t>
            </a:r>
            <a:r>
              <a:rPr lang="en-US" altLang="ja-JP" sz="2100" dirty="0">
                <a:ea typeface="ＭＳ Ｐゴシック" pitchFamily="-84" charset="-128"/>
                <a:cs typeface="ＭＳ Ｐゴシック" pitchFamily="-84" charset="-128"/>
              </a:rPr>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Fast Initial Link Setup </a:t>
            </a:r>
            <a:br>
              <a:rPr lang="en-US" altLang="ja-JP" sz="2100" dirty="0">
                <a:ea typeface="ＭＳ Ｐゴシック" pitchFamily="-84" charset="-128"/>
                <a:cs typeface="ＭＳ Ｐゴシック" pitchFamily="-84" charset="-128"/>
              </a:rPr>
            </a:br>
            <a:r>
              <a:rPr lang="en-US" altLang="ja-JP" sz="2100" dirty="0">
                <a:ea typeface="ＭＳ Ｐゴシック" pitchFamily="-84" charset="-128"/>
                <a:cs typeface="ＭＳ Ｐゴシック" pitchFamily="-84" charset="-128"/>
              </a:rPr>
              <a:t>Teleconference Agenda </a:t>
            </a:r>
            <a:r>
              <a:rPr lang="en-US" altLang="ja-JP" sz="2100" dirty="0" smtClean="0">
                <a:ea typeface="ＭＳ Ｐゴシック" pitchFamily="-84" charset="-128"/>
                <a:cs typeface="ＭＳ Ｐゴシック" pitchFamily="-84" charset="-128"/>
              </a:rPr>
              <a:t>for May to July 2014</a:t>
            </a:r>
            <a:endParaRPr lang="en-US" altLang="ja-JP" sz="2100"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762000" y="2286000"/>
            <a:ext cx="7772400" cy="381000"/>
          </a:xfrm>
        </p:spPr>
        <p:txBody>
          <a:bodyPr/>
          <a:lstStyle/>
          <a:p>
            <a:pPr algn="ctr">
              <a:lnSpc>
                <a:spcPct val="90000"/>
              </a:lnSpc>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2014-5-27</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533400" y="3429000"/>
          <a:ext cx="8085859" cy="968692"/>
        </p:xfrm>
        <a:graphic>
          <a:graphicData uri="http://schemas.openxmlformats.org/drawingml/2006/table">
            <a:tbl>
              <a:tblPr/>
              <a:tblGrid>
                <a:gridCol w="1616075"/>
                <a:gridCol w="1000125"/>
                <a:gridCol w="2306638"/>
                <a:gridCol w="1392959"/>
                <a:gridCol w="1770062"/>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Name</a:t>
                      </a:r>
                      <a:endParaRPr kumimoji="1" lang="ja-JP" sz="16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Company</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Address</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Phone</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email</a:t>
                      </a:r>
                      <a:endParaRPr kumimoji="1" lang="ja-JP" sz="1600" b="0"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65" charset="0"/>
                          <a:ea typeface="Times New Roman" pitchFamily="-65" charset="0"/>
                          <a:cs typeface="Times New Roman" pitchFamily="-65" charset="0"/>
                        </a:rPr>
                        <a:t>Hiroshi MANO</a:t>
                      </a:r>
                      <a:endParaRPr kumimoji="1" lang="ja-JP" sz="1300" b="1" i="0" u="none" strike="noStrike" cap="none" normalizeH="0" baseline="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Fuji </a:t>
                      </a:r>
                      <a:r>
                        <a:rPr lang="en-US" altLang="ja-JP" sz="1400" dirty="0" err="1" smtClean="0"/>
                        <a:t>Blg</a:t>
                      </a:r>
                      <a:r>
                        <a:rPr lang="en-US" altLang="ja-JP" sz="1400" dirty="0" smtClean="0"/>
                        <a:t> 28 2F, 2-7-26 Kita-Aoyama, Minato-</a:t>
                      </a:r>
                      <a:r>
                        <a:rPr lang="en-US" altLang="ja-JP" sz="1400" dirty="0" err="1" smtClean="0"/>
                        <a:t>ku</a:t>
                      </a:r>
                      <a:r>
                        <a:rPr lang="en-US" altLang="ja-JP" sz="1400" dirty="0" smtClean="0"/>
                        <a:t>, Tokyo, 107-0061, Japan</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+81-3-6890-0594</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274638"/>
            <a:ext cx="8229600" cy="1143000"/>
          </a:xfrm>
        </p:spPr>
        <p:txBody>
          <a:bodyPr/>
          <a:lstStyle/>
          <a:p>
            <a:r>
              <a:rPr lang="en-GB" altLang="ja-JP" sz="4000">
                <a:ea typeface="ＭＳ Ｐゴシック" pitchFamily="-84" charset="-128"/>
                <a:cs typeface="ＭＳ Ｐゴシック" pitchFamily="-84" charset="-128"/>
              </a:rPr>
              <a:t>Patent Related Links</a:t>
            </a:r>
            <a:endParaRPr lang="en-US" altLang="ja-JP" sz="4000">
              <a:ea typeface="ＭＳ Ｐゴシック" pitchFamily="-84" charset="-128"/>
              <a:cs typeface="ＭＳ Ｐゴシック" pitchFamily="-84" charset="-128"/>
            </a:endParaRPr>
          </a:p>
        </p:txBody>
      </p:sp>
      <p:sp>
        <p:nvSpPr>
          <p:cNvPr id="24579"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pitchFamily="-84" charset="2"/>
              <a:buNone/>
            </a:pPr>
            <a:r>
              <a:rPr kumimoji="0" lang="en-US" altLang="ja-JP" sz="2400">
                <a:ea typeface="Times New Roman" pitchFamily="-84" charset="0"/>
                <a:cs typeface="Times New Roman" pitchFamily="-84" charset="0"/>
              </a:rPr>
              <a:t>	</a:t>
            </a:r>
            <a:r>
              <a:rPr kumimoji="0" lang="en-US" altLang="ja-JP" sz="2400">
                <a:solidFill>
                  <a:srgbClr val="000000"/>
                </a:solidFill>
                <a:ea typeface="Times New Roman" pitchFamily="-84" charset="0"/>
                <a:cs typeface="Times New Roman" pitchFamily="-84" charset="0"/>
              </a:rPr>
              <a:t>All participants should be familiar with their obligations under the IEEE-SA Policies &amp; Procedures for standards development.</a:t>
            </a: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Patent Policy is stated in these sources:</a:t>
            </a:r>
          </a:p>
          <a:p>
            <a:pPr lvl="1">
              <a:lnSpc>
                <a:spcPct val="90000"/>
              </a:lnSpc>
              <a:buFont typeface="Monotype Sorts" pitchFamily="-84" charset="2"/>
              <a:buNone/>
            </a:pPr>
            <a:r>
              <a:rPr kumimoji="0" lang="en-GB" altLang="ja-JP" sz="2400">
                <a:solidFill>
                  <a:srgbClr val="000000"/>
                </a:solidFill>
              </a:rPr>
              <a:t>		IEEE-SA Standards Boards Bylaws</a:t>
            </a:r>
          </a:p>
          <a:p>
            <a:pPr lvl="1">
              <a:lnSpc>
                <a:spcPct val="90000"/>
              </a:lnSpc>
              <a:buFont typeface="Monotype Sorts" pitchFamily="-84" charset="2"/>
              <a:buNone/>
            </a:pPr>
            <a:r>
              <a:rPr kumimoji="0" lang="en-US" altLang="ja-JP" sz="2100">
                <a:solidFill>
                  <a:srgbClr val="000000"/>
                </a:solidFill>
              </a:rPr>
              <a:t>		</a:t>
            </a:r>
            <a:r>
              <a:rPr kumimoji="0" lang="en-US" altLang="ja-JP" sz="2100" i="1">
                <a:solidFill>
                  <a:srgbClr val="000000"/>
                </a:solidFill>
                <a:hlinkClick r:id="rId2"/>
              </a:rPr>
              <a:t>http://standards.ieee.org/guides/bylaws/sect6-7.html#6</a:t>
            </a:r>
            <a:r>
              <a:rPr kumimoji="0" lang="en-US" altLang="ja-JP" sz="2100" i="1">
                <a:solidFill>
                  <a:srgbClr val="000000"/>
                </a:solidFill>
              </a:rPr>
              <a:t> </a:t>
            </a:r>
          </a:p>
          <a:p>
            <a:pPr lvl="1">
              <a:lnSpc>
                <a:spcPct val="90000"/>
              </a:lnSpc>
              <a:buFont typeface="Monotype Sorts" pitchFamily="-84" charset="2"/>
              <a:buNone/>
            </a:pPr>
            <a:r>
              <a:rPr kumimoji="0" lang="en-GB" altLang="ja-JP" sz="2400">
                <a:solidFill>
                  <a:srgbClr val="000000"/>
                </a:solidFill>
              </a:rPr>
              <a:t>		IEEE-SA Standards Board Operations Manual</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3"/>
              </a:rPr>
              <a:t>http://standards.ieee.org/guides/opman/sect6.html#6.3</a:t>
            </a:r>
            <a:r>
              <a:rPr kumimoji="0" lang="en-US" altLang="ja-JP" sz="2100" i="1">
                <a:solidFill>
                  <a:srgbClr val="000000"/>
                </a:solidFill>
              </a:rPr>
              <a:t> </a:t>
            </a:r>
            <a:endParaRPr kumimoji="0" lang="en-US" altLang="ja-JP" sz="2400">
              <a:solidFill>
                <a:srgbClr val="000000"/>
              </a:solidFill>
            </a:endParaRPr>
          </a:p>
          <a:p>
            <a:pPr lvl="1">
              <a:lnSpc>
                <a:spcPct val="90000"/>
              </a:lnSpc>
              <a:buFont typeface="Monotype Sorts" pitchFamily="-84" charset="2"/>
              <a:buNone/>
            </a:pPr>
            <a:r>
              <a:rPr kumimoji="0" lang="en-US" altLang="ja-JP" sz="2400">
                <a:solidFill>
                  <a:srgbClr val="000000"/>
                </a:solidFill>
                <a:ea typeface="Times New Roman" pitchFamily="-84" charset="0"/>
                <a:cs typeface="Times New Roman" pitchFamily="-84" charset="0"/>
              </a:rPr>
              <a:t>		Material about the patent policy is available at</a:t>
            </a:r>
            <a:r>
              <a:rPr kumimoji="0" lang="en-US" altLang="ja-JP" sz="2400">
                <a:solidFill>
                  <a:srgbClr val="000000"/>
                </a:solidFill>
              </a:rPr>
              <a:t> </a:t>
            </a:r>
          </a:p>
          <a:p>
            <a:pPr lvl="1">
              <a:lnSpc>
                <a:spcPct val="90000"/>
              </a:lnSpc>
              <a:buFont typeface="Monotype Sorts" pitchFamily="-84" charset="2"/>
              <a:buNone/>
            </a:pPr>
            <a:r>
              <a:rPr kumimoji="0" lang="en-US" altLang="ja-JP" sz="2400">
                <a:solidFill>
                  <a:srgbClr val="000000"/>
                </a:solidFill>
              </a:rPr>
              <a:t>		</a:t>
            </a:r>
            <a:r>
              <a:rPr kumimoji="0" lang="en-US" altLang="ja-JP" sz="2100" i="1">
                <a:solidFill>
                  <a:srgbClr val="000000"/>
                </a:solidFill>
                <a:hlinkClick r:id="rId4"/>
              </a:rPr>
              <a:t>http://standards.ieee.org/board/pat/pat-material.html</a:t>
            </a:r>
            <a:r>
              <a:rPr kumimoji="0" lang="en-US" altLang="ja-JP" sz="2100" i="1">
                <a:solidFill>
                  <a:srgbClr val="000000"/>
                </a:solidFill>
              </a:rPr>
              <a:t> </a:t>
            </a:r>
          </a:p>
        </p:txBody>
      </p:sp>
      <p:sp>
        <p:nvSpPr>
          <p:cNvPr id="24580" name="Rectangle 7"/>
          <p:cNvSpPr>
            <a:spLocks noChangeArrowheads="1"/>
          </p:cNvSpPr>
          <p:nvPr/>
        </p:nvSpPr>
        <p:spPr bwMode="auto">
          <a:xfrm>
            <a:off x="1295400" y="5273675"/>
            <a:ext cx="6781800" cy="822325"/>
          </a:xfrm>
          <a:prstGeom prst="rect">
            <a:avLst/>
          </a:prstGeom>
          <a:noFill/>
          <a:ln w="9525">
            <a:noFill/>
            <a:miter lim="800000"/>
            <a:headEnd/>
            <a:tailEnd/>
          </a:ln>
        </p:spPr>
        <p:txBody>
          <a:bodyPr>
            <a:prstTxWarp prst="textNoShape">
              <a:avLst/>
            </a:prstTxWarp>
            <a:spAutoFit/>
          </a:bodyPr>
          <a:lstStyle/>
          <a:p>
            <a:r>
              <a:rPr lang="en-US" altLang="ja-JP" b="1">
                <a:solidFill>
                  <a:srgbClr val="000099"/>
                </a:solidFill>
                <a:latin typeface="Arial" pitchFamily="-8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84" charset="2"/>
              <a:buNone/>
            </a:pPr>
            <a:endParaRPr lang="en-US" altLang="ja-JP" b="1">
              <a:solidFill>
                <a:srgbClr val="000099"/>
              </a:solidFill>
              <a:latin typeface="Arial" pitchFamily="-84" charset="0"/>
            </a:endParaRPr>
          </a:p>
          <a:p>
            <a:pPr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This slide set is available at http://standards.ieee.org/board/pat/pat-slideset.ppt </a:t>
            </a:r>
          </a:p>
        </p:txBody>
      </p:sp>
      <p:sp>
        <p:nvSpPr>
          <p:cNvPr id="24581"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4582" name="Slide Number Placeholder 5"/>
          <p:cNvSpPr>
            <a:spLocks noGrp="1"/>
          </p:cNvSpPr>
          <p:nvPr>
            <p:ph type="sldNum" sz="quarter" idx="12"/>
          </p:nvPr>
        </p:nvSpPr>
        <p:spPr>
          <a:noFill/>
        </p:spPr>
        <p:txBody>
          <a:bodyPr/>
          <a:lstStyle/>
          <a:p>
            <a:r>
              <a:rPr lang="en-US" altLang="ja-JP">
                <a:latin typeface="Times New Roman" pitchFamily="-84" charset="0"/>
              </a:rPr>
              <a:t>Slide </a:t>
            </a:r>
            <a:fld id="{3F53E408-DA5F-B14B-8492-8FF8C510D276}" type="slidenum">
              <a:rPr lang="en-US" altLang="ja-JP">
                <a:latin typeface="Times New Roman" pitchFamily="-84" charset="0"/>
              </a:rPr>
              <a:pPr/>
              <a:t>10</a:t>
            </a:fld>
            <a:endParaRPr lang="en-US" altLang="ja-JP">
              <a:latin typeface="Times New Roman" pitchFamily="-84" charset="0"/>
            </a:endParaRPr>
          </a:p>
        </p:txBody>
      </p:sp>
      <p:sp>
        <p:nvSpPr>
          <p:cNvPr id="24583"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457200" y="304800"/>
            <a:ext cx="8229600" cy="1143000"/>
          </a:xfrm>
        </p:spPr>
        <p:txBody>
          <a:bodyPr/>
          <a:lstStyle/>
          <a:p>
            <a:r>
              <a:rPr lang="en-US" altLang="ja-JP" sz="4000">
                <a:ea typeface="ＭＳ Ｐゴシック" pitchFamily="-84" charset="-128"/>
                <a:cs typeface="ＭＳ Ｐゴシック" pitchFamily="-84" charset="-128"/>
              </a:rPr>
              <a:t>Call for Potentially Essential Patents</a:t>
            </a:r>
          </a:p>
        </p:txBody>
      </p:sp>
      <p:sp>
        <p:nvSpPr>
          <p:cNvPr id="25603" name="Rectangle 1027"/>
          <p:cNvSpPr>
            <a:spLocks noGrp="1" noChangeArrowheads="1"/>
          </p:cNvSpPr>
          <p:nvPr>
            <p:ph type="body" idx="1"/>
          </p:nvPr>
        </p:nvSpPr>
        <p:spPr>
          <a:xfrm>
            <a:off x="685800" y="1752600"/>
            <a:ext cx="7772400" cy="4114800"/>
          </a:xfrm>
        </p:spPr>
        <p:txBody>
          <a:bodyPr/>
          <a:lstStyle/>
          <a:p>
            <a:pPr>
              <a:buFontTx/>
              <a:buNone/>
            </a:pPr>
            <a:r>
              <a:rPr lang="en-US" altLang="ja-JP" sz="2800">
                <a:ea typeface="ＭＳ Ｐゴシック" pitchFamily="-84" charset="-128"/>
                <a:cs typeface="ＭＳ Ｐゴシック" pitchFamily="-84" charset="-128"/>
              </a:rPr>
              <a:t>	</a:t>
            </a:r>
            <a:r>
              <a:rPr lang="en-US" altLang="ja-JP" sz="2800">
                <a:solidFill>
                  <a:srgbClr val="003399"/>
                </a:solidFill>
                <a:ea typeface="ＭＳ Ｐゴシック" pitchFamily="-84" charset="-128"/>
                <a:cs typeface="ＭＳ Ｐゴシック" pitchFamily="-84"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kumimoji="0" lang="en-US" altLang="ja-JP">
                <a:solidFill>
                  <a:srgbClr val="003399"/>
                </a:solidFill>
              </a:rPr>
              <a:t>Either speak up now or</a:t>
            </a:r>
          </a:p>
          <a:p>
            <a:pPr lvl="1"/>
            <a:r>
              <a:rPr kumimoji="0" lang="en-US" altLang="ja-JP">
                <a:solidFill>
                  <a:srgbClr val="003399"/>
                </a:solidFill>
              </a:rPr>
              <a:t>Provide the chair of this group with the identity of the holder(s) of any and all such claims as soon as possible or</a:t>
            </a:r>
          </a:p>
          <a:p>
            <a:pPr lvl="1"/>
            <a:r>
              <a:rPr kumimoji="0" lang="en-US" altLang="ja-JP">
                <a:solidFill>
                  <a:srgbClr val="003399"/>
                </a:solidFill>
              </a:rPr>
              <a:t>Cause an LOA to be submitted</a:t>
            </a:r>
          </a:p>
        </p:txBody>
      </p:sp>
      <p:sp>
        <p:nvSpPr>
          <p:cNvPr id="2560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5605" name="Slide Number Placeholder 4"/>
          <p:cNvSpPr>
            <a:spLocks noGrp="1"/>
          </p:cNvSpPr>
          <p:nvPr>
            <p:ph type="sldNum" sz="quarter" idx="12"/>
          </p:nvPr>
        </p:nvSpPr>
        <p:spPr>
          <a:noFill/>
        </p:spPr>
        <p:txBody>
          <a:bodyPr/>
          <a:lstStyle/>
          <a:p>
            <a:r>
              <a:rPr lang="en-US" altLang="ja-JP">
                <a:latin typeface="Times New Roman" pitchFamily="-84" charset="0"/>
              </a:rPr>
              <a:t>Slide </a:t>
            </a:r>
            <a:fld id="{2105660F-2F7F-EB41-A52C-83231641A119}" type="slidenum">
              <a:rPr lang="en-US" altLang="ja-JP">
                <a:latin typeface="Times New Roman" pitchFamily="-84" charset="0"/>
              </a:rPr>
              <a:pPr/>
              <a:t>11</a:t>
            </a:fld>
            <a:endParaRPr lang="en-US" altLang="ja-JP">
              <a:latin typeface="Times New Roman" pitchFamily="-84" charset="0"/>
            </a:endParaRPr>
          </a:p>
        </p:txBody>
      </p:sp>
      <p:sp>
        <p:nvSpPr>
          <p:cNvPr id="25606"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65125" y="304800"/>
            <a:ext cx="8458200" cy="1143000"/>
          </a:xfrm>
        </p:spPr>
        <p:txBody>
          <a:bodyPr/>
          <a:lstStyle/>
          <a:p>
            <a:r>
              <a:rPr lang="en-US" altLang="ja-JP" sz="3600">
                <a:ea typeface="ＭＳ Ｐゴシック" pitchFamily="-84" charset="-128"/>
                <a:cs typeface="ＭＳ Ｐゴシック" pitchFamily="-84" charset="-128"/>
              </a:rPr>
              <a:t>Other Guidelines for IEEE WG Meetings</a:t>
            </a:r>
          </a:p>
        </p:txBody>
      </p:sp>
      <p:sp>
        <p:nvSpPr>
          <p:cNvPr id="2662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6628" name="Rectangle 4"/>
          <p:cNvSpPr>
            <a:spLocks noChangeArrowheads="1"/>
          </p:cNvSpPr>
          <p:nvPr/>
        </p:nvSpPr>
        <p:spPr bwMode="auto">
          <a:xfrm>
            <a:off x="457200" y="1600200"/>
            <a:ext cx="8229600" cy="51816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700" u="sng">
              <a:solidFill>
                <a:srgbClr val="FF0000"/>
              </a:solidFill>
              <a:latin typeface="Arial" pitchFamily="-84" charset="0"/>
            </a:endParaRPr>
          </a:p>
          <a:p>
            <a:pPr marL="230188" indent="-230188">
              <a:lnSpc>
                <a:spcPct val="80000"/>
              </a:lnSpc>
              <a:spcBef>
                <a:spcPct val="20000"/>
              </a:spcBef>
              <a:spcAft>
                <a:spcPct val="40000"/>
              </a:spcAft>
              <a:buClr>
                <a:srgbClr val="CC3300"/>
              </a:buClr>
              <a:buSzPct val="50000"/>
              <a:buFont typeface="Monotype Sorts" pitchFamily="-84" charset="2"/>
              <a:buChar char="l"/>
            </a:pPr>
            <a:r>
              <a:rPr lang="en-US" altLang="ja-JP" sz="1800" b="1">
                <a:solidFill>
                  <a:srgbClr val="000099"/>
                </a:solidFill>
                <a:latin typeface="Arial" pitchFamily="-8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84" charset="2"/>
              <a:buChar char="l"/>
            </a:pPr>
            <a:r>
              <a:rPr lang="en-US" altLang="ja-JP" sz="1400">
                <a:solidFill>
                  <a:srgbClr val="000099"/>
                </a:solidFill>
                <a:latin typeface="Arial" pitchFamily="-8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84" charset="2"/>
              <a:buChar char="l"/>
            </a:pPr>
            <a:r>
              <a:rPr lang="en-GB" altLang="ja-JP" sz="1400">
                <a:solidFill>
                  <a:srgbClr val="000099"/>
                </a:solidFill>
                <a:latin typeface="Arial" pitchFamily="-84" charset="0"/>
              </a:rPr>
              <a:t>Technical considerations remain primary focus</a:t>
            </a:r>
            <a:endParaRPr lang="en-US" altLang="ja-JP" sz="1400">
              <a:solidFill>
                <a:srgbClr val="000099"/>
              </a:solidFill>
              <a:latin typeface="Arial" pitchFamily="-84" charset="0"/>
            </a:endParaRP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84" charset="2"/>
              <a:buChar char="l"/>
            </a:pPr>
            <a:r>
              <a:rPr lang="en-US" altLang="ja-JP" sz="1600" b="1">
                <a:solidFill>
                  <a:srgbClr val="000099"/>
                </a:solidFill>
                <a:latin typeface="Arial" pitchFamily="-8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84" charset="2"/>
              <a:buNone/>
            </a:pPr>
            <a:r>
              <a:rPr lang="en-US" altLang="ja-JP" sz="1000" b="1">
                <a:solidFill>
                  <a:srgbClr val="000099"/>
                </a:solidFill>
                <a:latin typeface="Arial" pitchFamily="-84" charset="0"/>
              </a:rPr>
              <a:t>---------------------------------------------------------------   </a:t>
            </a:r>
            <a:endParaRPr lang="en-US" altLang="ja-JP" b="1">
              <a:solidFill>
                <a:srgbClr val="000099"/>
              </a:solidFill>
              <a:latin typeface="Arial" pitchFamily="-84" charset="0"/>
            </a:endParaRPr>
          </a:p>
          <a:p>
            <a:pPr marL="230188" indent="-230188" algn="ctr">
              <a:lnSpc>
                <a:spcPct val="80000"/>
              </a:lnSpc>
              <a:spcBef>
                <a:spcPct val="20000"/>
              </a:spcBef>
              <a:buClr>
                <a:srgbClr val="CC3300"/>
              </a:buClr>
              <a:buSzPct val="50000"/>
              <a:buFont typeface="Monotype Sorts" pitchFamily="-84" charset="2"/>
              <a:buNone/>
            </a:pPr>
            <a:r>
              <a:rPr lang="en-US" altLang="ja-JP" b="1">
                <a:solidFill>
                  <a:srgbClr val="000099"/>
                </a:solidFill>
                <a:latin typeface="Arial" pitchFamily="-84" charset="0"/>
              </a:rPr>
              <a:t>See </a:t>
            </a:r>
            <a:r>
              <a:rPr lang="en-US" altLang="ja-JP" b="1" i="1">
                <a:solidFill>
                  <a:srgbClr val="000099"/>
                </a:solidFill>
                <a:latin typeface="Arial" pitchFamily="-84" charset="0"/>
              </a:rPr>
              <a:t>IEEE-SA Standards Board Operations Manual</a:t>
            </a:r>
            <a:r>
              <a:rPr lang="en-US" altLang="ja-JP" b="1">
                <a:solidFill>
                  <a:srgbClr val="000099"/>
                </a:solidFill>
                <a:latin typeface="Arial" pitchFamily="-84" charset="0"/>
              </a:rPr>
              <a:t>, clause 5.3.10 and </a:t>
            </a:r>
            <a:r>
              <a:rPr lang="en-GB" altLang="ja-JP" b="1">
                <a:solidFill>
                  <a:srgbClr val="000099"/>
                </a:solidFill>
                <a:latin typeface="Arial" pitchFamily="-84" charset="0"/>
              </a:rPr>
              <a:t>“Promoting Competition and Innovation: What You Need to Know about the IEEE Standards Association's Antitrust and Competition Policy”</a:t>
            </a:r>
            <a:r>
              <a:rPr lang="en-US" altLang="ja-JP" b="1">
                <a:solidFill>
                  <a:srgbClr val="000099"/>
                </a:solidFill>
                <a:latin typeface="Arial" pitchFamily="-84" charset="0"/>
              </a:rPr>
              <a:t> for more details.</a:t>
            </a:r>
          </a:p>
        </p:txBody>
      </p:sp>
      <p:sp>
        <p:nvSpPr>
          <p:cNvPr id="26629"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6630" name="Slide Number Placeholder 5"/>
          <p:cNvSpPr>
            <a:spLocks noGrp="1"/>
          </p:cNvSpPr>
          <p:nvPr>
            <p:ph type="sldNum" sz="quarter" idx="12"/>
          </p:nvPr>
        </p:nvSpPr>
        <p:spPr>
          <a:noFill/>
        </p:spPr>
        <p:txBody>
          <a:bodyPr/>
          <a:lstStyle/>
          <a:p>
            <a:r>
              <a:rPr lang="en-US" altLang="ja-JP">
                <a:latin typeface="Times New Roman" pitchFamily="-84" charset="0"/>
              </a:rPr>
              <a:t>Slide </a:t>
            </a:r>
            <a:fld id="{B2198F5D-28E3-6A41-815D-BF9CFC8D71CA}" type="slidenum">
              <a:rPr lang="en-US" altLang="ja-JP">
                <a:latin typeface="Times New Roman" pitchFamily="-84" charset="0"/>
              </a:rPr>
              <a:pPr/>
              <a:t>12</a:t>
            </a:fld>
            <a:endParaRPr lang="en-US" altLang="ja-JP">
              <a:latin typeface="Times New Roman" pitchFamily="-84" charset="0"/>
            </a:endParaRPr>
          </a:p>
        </p:txBody>
      </p:sp>
      <p:sp>
        <p:nvSpPr>
          <p:cNvPr id="26631"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4" name="Titel 1"/>
          <p:cNvSpPr>
            <a:spLocks noGrp="1"/>
          </p:cNvSpPr>
          <p:nvPr>
            <p:ph type="title"/>
          </p:nvPr>
        </p:nvSpPr>
        <p:spPr>
          <a:xfrm>
            <a:off x="685800" y="685800"/>
            <a:ext cx="7848600" cy="609600"/>
          </a:xfrm>
        </p:spPr>
        <p:txBody>
          <a:bodyPr/>
          <a:lstStyle/>
          <a:p>
            <a:r>
              <a:rPr lang="en-US" altLang="ja-JP" smtClean="0">
                <a:ea typeface="ＭＳ Ｐゴシック" pitchFamily="-84" charset="-128"/>
                <a:cs typeface="ＭＳ Ｐゴシック" pitchFamily="-84" charset="-128"/>
              </a:rPr>
              <a:t> Guidelines for Telcos</a:t>
            </a:r>
          </a:p>
        </p:txBody>
      </p:sp>
      <p:sp>
        <p:nvSpPr>
          <p:cNvPr id="3" name="Inhaltsplatzhalter 2"/>
          <p:cNvSpPr>
            <a:spLocks noGrp="1"/>
          </p:cNvSpPr>
          <p:nvPr>
            <p:ph idx="1"/>
          </p:nvPr>
        </p:nvSpPr>
        <p:spPr>
          <a:xfrm>
            <a:off x="609600" y="1295400"/>
            <a:ext cx="8077200" cy="4953000"/>
          </a:xfrm>
        </p:spPr>
        <p:txBody>
          <a:bodyPr>
            <a:normAutofit fontScale="77500" lnSpcReduction="20000"/>
          </a:bodyPr>
          <a:lstStyle/>
          <a:p>
            <a:pPr>
              <a:defRPr/>
            </a:pPr>
            <a:r>
              <a:rPr lang="en-US" dirty="0" err="1" smtClean="0"/>
              <a:t>Telecons</a:t>
            </a:r>
            <a:r>
              <a:rPr lang="en-US" dirty="0" smtClean="0"/>
              <a:t> operate under the rules as described in the 802.11 Operations Manual (11-09/0002r5)</a:t>
            </a:r>
          </a:p>
          <a:p>
            <a:pPr>
              <a:defRPr/>
            </a:pPr>
            <a:r>
              <a:rPr lang="en-US" dirty="0" smtClean="0"/>
              <a:t>Anybody may attend (not limited to voting members)</a:t>
            </a:r>
          </a:p>
          <a:p>
            <a:pPr>
              <a:defRPr/>
            </a:pPr>
            <a:r>
              <a:rPr lang="en-US" dirty="0" smtClean="0"/>
              <a:t>Hence:</a:t>
            </a:r>
          </a:p>
          <a:p>
            <a:pPr lvl="1">
              <a:defRPr/>
            </a:pPr>
            <a:r>
              <a:rPr lang="en-US" dirty="0" err="1" smtClean="0"/>
              <a:t>Telecons</a:t>
            </a:r>
            <a:r>
              <a:rPr lang="en-US" dirty="0" smtClean="0"/>
              <a:t> can only be run if a secretary taking minutes is present; minutes are approved during next interim / </a:t>
            </a:r>
            <a:r>
              <a:rPr lang="en-US" dirty="0" err="1" smtClean="0"/>
              <a:t>pleanary</a:t>
            </a:r>
            <a:r>
              <a:rPr lang="en-US" dirty="0" smtClean="0"/>
              <a:t> session</a:t>
            </a:r>
          </a:p>
          <a:p>
            <a:pPr lvl="1">
              <a:defRPr/>
            </a:pPr>
            <a:r>
              <a:rPr lang="en-US" dirty="0" smtClean="0"/>
              <a:t>Presented documents need to use the template for </a:t>
            </a:r>
            <a:r>
              <a:rPr lang="en-US" dirty="0" err="1" smtClean="0"/>
              <a:t>submisstion</a:t>
            </a:r>
            <a:r>
              <a:rPr lang="en-US" dirty="0" smtClean="0"/>
              <a:t>, need to have a document number, and should be uploaded on mentor before presenting the document</a:t>
            </a:r>
          </a:p>
          <a:p>
            <a:pPr>
              <a:defRPr/>
            </a:pPr>
            <a:r>
              <a:rPr lang="en-US" dirty="0" smtClean="0"/>
              <a:t>Agenda needs (only) to list a summary / review of relevant antitrust and </a:t>
            </a:r>
            <a:r>
              <a:rPr lang="en-US" dirty="0" err="1" smtClean="0"/>
              <a:t>P&amp;Ps</a:t>
            </a:r>
            <a:r>
              <a:rPr lang="en-US" dirty="0" smtClean="0"/>
              <a:t>; call for essential patents required</a:t>
            </a:r>
          </a:p>
          <a:p>
            <a:pPr>
              <a:defRPr/>
            </a:pPr>
            <a:r>
              <a:rPr lang="en-US" dirty="0" smtClean="0"/>
              <a:t>Formal motions are not permitted (exception: acting as Comment Resolution Committee; relevant once we are in Sponsor Ballot)</a:t>
            </a:r>
          </a:p>
          <a:p>
            <a:pPr>
              <a:defRPr/>
            </a:pPr>
            <a:endParaRPr lang="en-US" dirty="0" smtClean="0"/>
          </a:p>
          <a:p>
            <a:pPr>
              <a:defRPr/>
            </a:pPr>
            <a:r>
              <a:rPr lang="en-US" dirty="0" smtClean="0"/>
              <a:t>In practice, it is fruitful to present material during telephone conferences, foster discussion and reach consensus during the </a:t>
            </a:r>
            <a:r>
              <a:rPr lang="en-US" dirty="0" err="1" smtClean="0"/>
              <a:t>telco</a:t>
            </a:r>
            <a:r>
              <a:rPr lang="en-US" dirty="0" smtClean="0"/>
              <a:t>.</a:t>
            </a:r>
          </a:p>
          <a:p>
            <a:pPr>
              <a:defRPr/>
            </a:pPr>
            <a:r>
              <a:rPr lang="en-US" dirty="0" smtClean="0"/>
              <a:t>Straw polls are one valid (non binding) and useful scheme for probing the groups opinion. Any formal motions (resulting from presentations) have to be put on the floor during an upcoming plenary / interim session </a:t>
            </a:r>
          </a:p>
        </p:txBody>
      </p:sp>
      <p:sp>
        <p:nvSpPr>
          <p:cNvPr id="28676" name="日付プレースホルダ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8677" name="スライド番号プレースホルダ 4"/>
          <p:cNvSpPr>
            <a:spLocks noGrp="1"/>
          </p:cNvSpPr>
          <p:nvPr>
            <p:ph type="sldNum" sz="quarter" idx="12"/>
          </p:nvPr>
        </p:nvSpPr>
        <p:spPr>
          <a:noFill/>
        </p:spPr>
        <p:txBody>
          <a:bodyPr/>
          <a:lstStyle/>
          <a:p>
            <a:r>
              <a:rPr lang="en-US" altLang="ja-JP" smtClean="0">
                <a:latin typeface="Times New Roman" pitchFamily="-84" charset="0"/>
              </a:rPr>
              <a:t>Slide </a:t>
            </a:r>
            <a:fld id="{C2D49AB7-2CE5-4245-9A68-83D38CA449BC}" type="slidenum">
              <a:rPr lang="en-US" altLang="ja-JP" smtClean="0">
                <a:latin typeface="Times New Roman" pitchFamily="-84" charset="0"/>
              </a:rPr>
              <a:pPr/>
              <a:t>13</a:t>
            </a:fld>
            <a:endParaRPr lang="en-US" altLang="ja-JP" smtClean="0">
              <a:latin typeface="Times New Roman" pitchFamily="-84" charset="0"/>
            </a:endParaRPr>
          </a:p>
        </p:txBody>
      </p:sp>
      <p:sp>
        <p:nvSpPr>
          <p:cNvPr id="28678" name="フッター プレースホルダ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D26EDE74-2A6B-BC4D-BEA4-1C98789B6691}"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304800" y="1752600"/>
            <a:ext cx="8534400" cy="1066800"/>
          </a:xfrm>
          <a:noFill/>
        </p:spPr>
        <p:txBody>
          <a:bodyPr/>
          <a:lstStyle/>
          <a:p>
            <a:pPr algn="ctr">
              <a:buFontTx/>
              <a:buNone/>
            </a:pPr>
            <a:r>
              <a:rPr lang="en-US" altLang="ja-JP" dirty="0" smtClean="0">
                <a:ea typeface="ＭＳ Ｐゴシック" pitchFamily="-84" charset="-128"/>
                <a:cs typeface="ＭＳ Ｐゴシック" pitchFamily="-84" charset="-128"/>
              </a:rPr>
              <a:t>IEEE 802.11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Fast Initial Link Setup </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Teleconference Agenda for May to July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72181D44-129F-EE4C-B052-2939B9555972}"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966FBF78-9216-4641-96B0-6020102D1FDA}"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0574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a:p>
            <a:endParaRPr lang="en-US" altLang="ja-JP" sz="3200" dirty="0">
              <a:ea typeface="ＭＳ Ｐゴシック" pitchFamily="-84" charset="-128"/>
              <a:cs typeface="ＭＳ Ｐゴシック" pitchFamily="-84" charset="-128"/>
            </a:endParaRPr>
          </a:p>
          <a:p>
            <a:r>
              <a:rPr lang="en-US" altLang="ja-JP" sz="3200" dirty="0">
                <a:ea typeface="ＭＳ Ｐゴシック" pitchFamily="-84" charset="-128"/>
                <a:cs typeface="ＭＳ Ｐゴシック" pitchFamily="-84" charset="-128"/>
              </a:rPr>
              <a:t>If you whish to have your attendance recorded in the minutes, please send an e-mail including your name and affiliation to </a:t>
            </a:r>
            <a:r>
              <a:rPr lang="en-US" altLang="ja-JP" sz="3200" dirty="0">
                <a:ea typeface="ＭＳ Ｐゴシック" pitchFamily="-84" charset="-128"/>
                <a:cs typeface="ＭＳ Ｐゴシック" pitchFamily="-84" charset="-128"/>
                <a:hlinkClick r:id="rId2"/>
              </a:rPr>
              <a:t>hmorioka@root-hq.com</a:t>
            </a:r>
            <a:r>
              <a:rPr lang="en-US" altLang="ja-JP" sz="3200" dirty="0">
                <a:ea typeface="ＭＳ Ｐゴシック" pitchFamily="-84" charset="-128"/>
                <a:cs typeface="ＭＳ Ｐゴシック" pitchFamily="-84" charset="-128"/>
              </a:rPr>
              <a:t> and</a:t>
            </a:r>
            <a:r>
              <a:rPr lang="en-US" altLang="ja-JP" sz="3200" dirty="0" smtClean="0">
                <a:ea typeface="ＭＳ Ｐゴシック" pitchFamily="-84" charset="-128"/>
                <a:cs typeface="ＭＳ Ｐゴシック" pitchFamily="-84" charset="-128"/>
              </a:rPr>
              <a:t> </a:t>
            </a:r>
            <a:r>
              <a:rPr lang="de-DE" altLang="ja-JP" sz="3200" dirty="0" smtClean="0">
                <a:ea typeface="ＭＳ Ｐゴシック" pitchFamily="-84" charset="-128"/>
                <a:cs typeface="ＭＳ Ｐゴシック" pitchFamily="-84" charset="-128"/>
                <a:hlinkClick r:id="rId3"/>
              </a:rPr>
              <a:t>hiroshi@manosan.com</a:t>
            </a:r>
            <a:r>
              <a:rPr lang="de-DE" altLang="ja-JP" sz="3200" dirty="0" smtClean="0">
                <a:ea typeface="ＭＳ Ｐゴシック" pitchFamily="-84" charset="-128"/>
                <a:cs typeface="ＭＳ Ｐゴシック" pitchFamily="-84" charset="-128"/>
              </a:rPr>
              <a:t> </a:t>
            </a:r>
            <a:endParaRPr lang="de-DE" altLang="ja-JP" sz="3200" dirty="0">
              <a:ea typeface="ＭＳ Ｐゴシック" pitchFamily="-84" charset="-128"/>
              <a:cs typeface="ＭＳ Ｐゴシック" pitchFamily="-84" charset="-128"/>
            </a:endParaRPr>
          </a:p>
          <a:p>
            <a:endParaRPr lang="en-US" altLang="ja-JP" sz="3200" dirty="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27</a:t>
            </a:r>
            <a:r>
              <a:rPr lang="en-US" altLang="ja-JP" baseline="30000" dirty="0" smtClean="0">
                <a:ea typeface="ＭＳ Ｐゴシック" pitchFamily="-84" charset="-128"/>
                <a:cs typeface="ＭＳ Ｐゴシック" pitchFamily="-84" charset="-128"/>
              </a:rPr>
              <a:t>th </a:t>
            </a:r>
            <a:r>
              <a:rPr lang="en-US" altLang="ja-JP" dirty="0" smtClean="0">
                <a:ea typeface="ＭＳ Ｐゴシック" pitchFamily="-84" charset="-128"/>
                <a:cs typeface="ＭＳ Ｐゴシック" pitchFamily="-84" charset="-128"/>
              </a:rPr>
              <a:t>May</a:t>
            </a:r>
          </a:p>
        </p:txBody>
      </p:sp>
      <p:sp>
        <p:nvSpPr>
          <p:cNvPr id="20483" name="Content Placeholder 2"/>
          <p:cNvSpPr>
            <a:spLocks noGrp="1"/>
          </p:cNvSpPr>
          <p:nvPr>
            <p:ph idx="1"/>
          </p:nvPr>
        </p:nvSpPr>
        <p:spPr>
          <a:xfrm>
            <a:off x="685800" y="1219200"/>
            <a:ext cx="8077200" cy="5257800"/>
          </a:xfrm>
        </p:spPr>
        <p:txBody>
          <a:bodyPr>
            <a:normAutofit/>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r>
              <a:rPr lang="en-US" altLang="ja-JP" dirty="0" smtClean="0"/>
              <a:t>Current status of cleanup draft </a:t>
            </a:r>
          </a:p>
          <a:p>
            <a:pPr lvl="1"/>
            <a:r>
              <a:rPr lang="en-US" altLang="ja-JP" dirty="0" smtClean="0"/>
              <a:t>Lee Armstrong</a:t>
            </a:r>
          </a:p>
          <a:p>
            <a:r>
              <a:rPr lang="en-US" altLang="ja-JP" dirty="0" smtClean="0"/>
              <a:t>Comment resolution</a:t>
            </a:r>
          </a:p>
          <a:p>
            <a:pPr lvl="1" eaLnBrk="1" fontAlgn="auto" hangingPunct="1"/>
            <a:r>
              <a:rPr kumimoji="1" lang="en-US" strike="sngStrike" dirty="0" smtClean="0"/>
              <a:t>Jason Le</a:t>
            </a:r>
            <a:r>
              <a:rPr lang="en-US" strike="sngStrike" dirty="0" smtClean="0"/>
              <a:t>e</a:t>
            </a:r>
            <a:endParaRPr kumimoji="1" lang="ja-JP" altLang="en-US" strike="sngStrike" dirty="0" smtClean="0"/>
          </a:p>
          <a:p>
            <a:pPr lvl="1" eaLnBrk="1" fontAlgn="auto" hangingPunct="1"/>
            <a:r>
              <a:rPr kumimoji="1" lang="en-US" b="0" dirty="0" smtClean="0"/>
              <a:t>Mark Rison -&gt; Revisit on 17</a:t>
            </a:r>
            <a:r>
              <a:rPr kumimoji="1" lang="en-US" b="0" baseline="30000" dirty="0" smtClean="0"/>
              <a:t>th</a:t>
            </a:r>
            <a:r>
              <a:rPr kumimoji="1" lang="en-US" b="0" dirty="0" smtClean="0"/>
              <a:t> Jun.</a:t>
            </a:r>
            <a:endParaRPr kumimoji="1" lang="ja-JP" altLang="en-US" b="0" dirty="0" smtClean="0"/>
          </a:p>
          <a:p>
            <a:pPr lvl="1" eaLnBrk="1" fontAlgn="auto" hangingPunct="1"/>
            <a:r>
              <a:rPr kumimoji="1" lang="en-US" b="0" strike="sngStrike" dirty="0" err="1" smtClean="0"/>
              <a:t>Santosh</a:t>
            </a:r>
            <a:r>
              <a:rPr kumimoji="1" lang="en-US" b="0" strike="sngStrike" dirty="0" smtClean="0"/>
              <a:t> </a:t>
            </a:r>
            <a:r>
              <a:rPr kumimoji="1" lang="en-US" b="0" strike="sngStrike" dirty="0" err="1" smtClean="0"/>
              <a:t>Pandey</a:t>
            </a:r>
            <a:endParaRPr lang="en-US" altLang="ja-JP" strike="sngStrike"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4</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ja-JP" dirty="0" smtClean="0">
                <a:ea typeface="ＭＳ Ｐゴシック" pitchFamily="-84" charset="-128"/>
                <a:cs typeface="ＭＳ Ｐゴシック" pitchFamily="-84" charset="-128"/>
              </a:rPr>
              <a:t>Agenda for 3</a:t>
            </a:r>
            <a:r>
              <a:rPr lang="en-US" altLang="ja-JP" baseline="30000" dirty="0" smtClean="0">
                <a:ea typeface="ＭＳ Ｐゴシック" pitchFamily="-84" charset="-128"/>
                <a:cs typeface="ＭＳ Ｐゴシック" pitchFamily="-84" charset="-128"/>
              </a:rPr>
              <a:t>rd </a:t>
            </a:r>
            <a:r>
              <a:rPr lang="en-US" altLang="ja-JP" dirty="0" smtClean="0">
                <a:ea typeface="ＭＳ Ｐゴシック" pitchFamily="-84" charset="-128"/>
                <a:cs typeface="ＭＳ Ｐゴシック" pitchFamily="-84" charset="-128"/>
              </a:rPr>
              <a:t>Jun</a:t>
            </a:r>
          </a:p>
        </p:txBody>
      </p:sp>
      <p:sp>
        <p:nvSpPr>
          <p:cNvPr id="20483" name="Content Placeholder 2"/>
          <p:cNvSpPr>
            <a:spLocks noGrp="1"/>
          </p:cNvSpPr>
          <p:nvPr>
            <p:ph idx="1"/>
          </p:nvPr>
        </p:nvSpPr>
        <p:spPr>
          <a:xfrm>
            <a:off x="685800" y="1219200"/>
            <a:ext cx="8077200" cy="5257800"/>
          </a:xfrm>
        </p:spPr>
        <p:txBody>
          <a:bodyPr>
            <a:normAutofit fontScale="850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err="1" smtClean="0"/>
              <a:t>TGai</a:t>
            </a:r>
            <a:r>
              <a:rPr lang="en-US" altLang="ja-JP" dirty="0" smtClean="0"/>
              <a:t> Waikoloa session minutes</a:t>
            </a:r>
          </a:p>
          <a:p>
            <a:pPr lvl="2">
              <a:defRPr/>
            </a:pPr>
            <a:r>
              <a:rPr lang="en-US" altLang="ja-JP" dirty="0" smtClean="0">
                <a:hlinkClick r:id="rId3"/>
              </a:rPr>
              <a:t>https://mentor.ieee.org/802.11/dcn/14/11-14-0633-00-00ai-may-2014-waikoloa-session-minutes.doc</a:t>
            </a:r>
            <a:r>
              <a:rPr lang="ja-JP" altLang="en-US" dirty="0" smtClean="0"/>
              <a:t> </a:t>
            </a:r>
            <a:endParaRPr lang="en-US" altLang="ja-JP" dirty="0" smtClean="0"/>
          </a:p>
          <a:p>
            <a:pPr lvl="1">
              <a:defRPr/>
            </a:pPr>
            <a:r>
              <a:rPr lang="en-US" altLang="ja-JP" dirty="0" err="1" smtClean="0"/>
              <a:t>TGai</a:t>
            </a:r>
            <a:r>
              <a:rPr lang="en-US" altLang="ja-JP" dirty="0" smtClean="0"/>
              <a:t> teleconference minutes</a:t>
            </a:r>
          </a:p>
          <a:p>
            <a:pPr lvl="2">
              <a:defRPr/>
            </a:pPr>
            <a:r>
              <a:rPr lang="en-US" altLang="ja-JP" dirty="0" smtClean="0">
                <a:hlinkClick r:id="rId4"/>
              </a:rPr>
              <a:t>https://mentor.ieee.org/802.11/dcn/14/11-14-0731-00-00ai-may-july-teleconference-minutes.doc</a:t>
            </a:r>
            <a:endParaRPr lang="en-US" altLang="ja-JP" dirty="0" smtClean="0"/>
          </a:p>
          <a:p>
            <a:r>
              <a:rPr lang="en-US" altLang="ja-JP" dirty="0" smtClean="0"/>
              <a:t>Current status of cleanup draft </a:t>
            </a:r>
          </a:p>
          <a:p>
            <a:pPr lvl="1"/>
            <a:r>
              <a:rPr lang="en-US" altLang="ja-JP" dirty="0" smtClean="0"/>
              <a:t>Lee Armstrong</a:t>
            </a:r>
          </a:p>
          <a:p>
            <a:r>
              <a:rPr lang="en-US" altLang="ja-JP" dirty="0" smtClean="0"/>
              <a:t>Comment resolution</a:t>
            </a:r>
          </a:p>
          <a:p>
            <a:pPr lvl="1"/>
            <a:r>
              <a:rPr lang="en-US" altLang="ja-JP" dirty="0" smtClean="0"/>
              <a:t>CID5148 to </a:t>
            </a:r>
            <a:r>
              <a:rPr lang="en-US" altLang="ja-JP" dirty="0" err="1" smtClean="0"/>
              <a:t>other(maybe</a:t>
            </a:r>
            <a:r>
              <a:rPr lang="en-US" altLang="ja-JP" dirty="0" smtClean="0"/>
              <a:t> Lee) because it's just editorial? </a:t>
            </a:r>
          </a:p>
          <a:p>
            <a:pPr lvl="1" eaLnBrk="1" fontAlgn="auto" hangingPunct="1"/>
            <a:r>
              <a:rPr kumimoji="1" lang="en-US" dirty="0" err="1" smtClean="0"/>
              <a:t>Jeongki</a:t>
            </a:r>
            <a:r>
              <a:rPr kumimoji="1" lang="en-US" dirty="0" smtClean="0"/>
              <a:t> Kim</a:t>
            </a:r>
            <a:endParaRPr kumimoji="1" lang="ja-JP" altLang="en-US" dirty="0" smtClean="0"/>
          </a:p>
          <a:p>
            <a:pPr lvl="1" eaLnBrk="1" fontAlgn="auto" hangingPunct="1"/>
            <a:r>
              <a:rPr kumimoji="1" lang="en-US" b="0" dirty="0" smtClean="0"/>
              <a:t>George </a:t>
            </a:r>
            <a:r>
              <a:rPr kumimoji="1" lang="en-US" b="0" dirty="0" err="1" smtClean="0"/>
              <a:t>Calcev</a:t>
            </a:r>
            <a:r>
              <a:rPr kumimoji="1" lang="en-US" b="0" dirty="0" smtClean="0"/>
              <a:t> move to </a:t>
            </a:r>
            <a:r>
              <a:rPr kumimoji="1" lang="en-US" b="0" dirty="0" err="1" smtClean="0"/>
              <a:t>adhoc</a:t>
            </a:r>
            <a:endParaRPr kumimoji="1" lang="ja-JP" altLang="en-US" b="0" dirty="0" smtClean="0"/>
          </a:p>
          <a:p>
            <a:pPr lvl="1" eaLnBrk="1" fontAlgn="auto" hangingPunct="1"/>
            <a:r>
              <a:rPr kumimoji="1" lang="en-US" b="0" dirty="0" smtClean="0"/>
              <a:t>George </a:t>
            </a:r>
            <a:r>
              <a:rPr kumimoji="1" lang="en-US" b="0" dirty="0" err="1" smtClean="0"/>
              <a:t>Cherian</a:t>
            </a:r>
            <a:endParaRPr kumimoji="1" lang="ja-JP" altLang="en-US" b="0" dirty="0" smtClean="0"/>
          </a:p>
          <a:p>
            <a:pPr lvl="1" eaLnBrk="1" fontAlgn="auto" hangingPunct="1"/>
            <a:r>
              <a:rPr kumimoji="1" lang="en-US" b="0" dirty="0" smtClean="0"/>
              <a:t>Peter Yee</a:t>
            </a:r>
            <a:endParaRPr lang="en-US" altLang="ja-JP"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09600"/>
            <a:ext cx="7772400" cy="457200"/>
          </a:xfrm>
        </p:spPr>
        <p:txBody>
          <a:bodyPr/>
          <a:lstStyle/>
          <a:p>
            <a:r>
              <a:rPr lang="en-US" altLang="ja-JP" dirty="0" smtClean="0">
                <a:ea typeface="ＭＳ Ｐゴシック" pitchFamily="-84" charset="-128"/>
                <a:cs typeface="ＭＳ Ｐゴシック" pitchFamily="-84" charset="-128"/>
              </a:rPr>
              <a:t>Agenda for 17</a:t>
            </a:r>
            <a:r>
              <a:rPr lang="en-US" altLang="ja-JP" baseline="30000" dirty="0" smtClean="0">
                <a:ea typeface="ＭＳ Ｐゴシック" pitchFamily="-84" charset="-128"/>
                <a:cs typeface="ＭＳ Ｐゴシック" pitchFamily="-84" charset="-128"/>
              </a:rPr>
              <a:t>th </a:t>
            </a:r>
            <a:r>
              <a:rPr lang="en-US" altLang="ja-JP" dirty="0" smtClean="0">
                <a:ea typeface="ＭＳ Ｐゴシック" pitchFamily="-84" charset="-128"/>
                <a:cs typeface="ＭＳ Ｐゴシック" pitchFamily="-84" charset="-128"/>
              </a:rPr>
              <a:t>Jun</a:t>
            </a:r>
          </a:p>
        </p:txBody>
      </p:sp>
      <p:sp>
        <p:nvSpPr>
          <p:cNvPr id="20483" name="Content Placeholder 2"/>
          <p:cNvSpPr>
            <a:spLocks noGrp="1"/>
          </p:cNvSpPr>
          <p:nvPr>
            <p:ph idx="1"/>
          </p:nvPr>
        </p:nvSpPr>
        <p:spPr>
          <a:xfrm>
            <a:off x="685800" y="1066800"/>
            <a:ext cx="8153400" cy="5410200"/>
          </a:xfrm>
        </p:spPr>
        <p:txBody>
          <a:bodyPr>
            <a:normAutofit fontScale="77500" lnSpcReduction="20000"/>
          </a:bodyPr>
          <a:lstStyle/>
          <a:p>
            <a:pPr>
              <a:defRPr/>
            </a:pPr>
            <a:r>
              <a:rPr lang="en-US" altLang="ja-JP" dirty="0" err="1" smtClean="0"/>
              <a:t>TGai</a:t>
            </a:r>
            <a:r>
              <a:rPr lang="en-US" altLang="ja-JP" dirty="0" smtClean="0"/>
              <a:t> meeting call to order</a:t>
            </a:r>
          </a:p>
          <a:p>
            <a:pPr>
              <a:defRPr/>
            </a:pPr>
            <a:r>
              <a:rPr lang="en-US" altLang="ja-JP" dirty="0" smtClean="0"/>
              <a:t>Call for essential patents and policies &amp; procedures reminder </a:t>
            </a:r>
          </a:p>
          <a:p>
            <a:pPr>
              <a:defRPr/>
            </a:pPr>
            <a:r>
              <a:rPr lang="en-US" altLang="ja-JP" dirty="0" smtClean="0"/>
              <a:t>Review  past meeting Minutes</a:t>
            </a:r>
          </a:p>
          <a:p>
            <a:pPr lvl="1">
              <a:defRPr/>
            </a:pPr>
            <a:r>
              <a:rPr lang="en-US" altLang="ja-JP" dirty="0" err="1" smtClean="0"/>
              <a:t>TGai</a:t>
            </a:r>
            <a:r>
              <a:rPr lang="en-US" altLang="ja-JP" dirty="0" smtClean="0"/>
              <a:t> Waikoloa session minutes</a:t>
            </a:r>
          </a:p>
          <a:p>
            <a:pPr lvl="2">
              <a:defRPr/>
            </a:pPr>
            <a:r>
              <a:rPr lang="en-US" altLang="ja-JP" dirty="0" smtClean="0">
                <a:hlinkClick r:id="rId3"/>
              </a:rPr>
              <a:t>https://mentor.ieee.org/802.11/dcn/14/11-14-0633-00-00ai-may-2014-waikoloa-session-minutes.doc</a:t>
            </a:r>
            <a:r>
              <a:rPr lang="ja-JP" altLang="en-US" dirty="0" smtClean="0"/>
              <a:t> </a:t>
            </a:r>
            <a:endParaRPr lang="en-US" altLang="ja-JP" dirty="0" smtClean="0"/>
          </a:p>
          <a:p>
            <a:pPr lvl="1">
              <a:defRPr/>
            </a:pPr>
            <a:r>
              <a:rPr lang="en-US" altLang="ja-JP" dirty="0" err="1" smtClean="0"/>
              <a:t>TGai</a:t>
            </a:r>
            <a:r>
              <a:rPr lang="en-US" altLang="ja-JP" dirty="0" smtClean="0"/>
              <a:t> teleconference minutes</a:t>
            </a:r>
          </a:p>
          <a:p>
            <a:pPr lvl="2">
              <a:defRPr/>
            </a:pPr>
            <a:r>
              <a:rPr lang="en-US" altLang="ja-JP" dirty="0" smtClean="0">
                <a:hlinkClick r:id="rId4"/>
              </a:rPr>
              <a:t>https://mentor.ieee.org/802.11/dcn/14/11-14-0731-</a:t>
            </a:r>
            <a:r>
              <a:rPr lang="en-US" altLang="ja-JP" dirty="0" smtClean="0">
                <a:hlinkClick r:id="rId4"/>
              </a:rPr>
              <a:t>03-</a:t>
            </a:r>
            <a:r>
              <a:rPr lang="en-US" altLang="ja-JP" dirty="0" smtClean="0">
                <a:hlinkClick r:id="rId4"/>
              </a:rPr>
              <a:t>00ai-may-july-teleconference-minutes.doc</a:t>
            </a:r>
            <a:endParaRPr lang="en-US" altLang="ja-JP" dirty="0" smtClean="0"/>
          </a:p>
          <a:p>
            <a:r>
              <a:rPr lang="en-US" altLang="ja-JP" dirty="0" smtClean="0"/>
              <a:t>Current status of cleanup draft </a:t>
            </a:r>
          </a:p>
          <a:p>
            <a:pPr lvl="1"/>
            <a:r>
              <a:rPr lang="en-US" altLang="ja-JP" dirty="0" smtClean="0"/>
              <a:t>Lee Armstrong</a:t>
            </a:r>
          </a:p>
          <a:p>
            <a:r>
              <a:rPr lang="en-US" altLang="ja-JP" dirty="0" smtClean="0"/>
              <a:t>Comment resolution</a:t>
            </a:r>
          </a:p>
          <a:p>
            <a:pPr lvl="1" eaLnBrk="1" fontAlgn="auto" hangingPunct="1"/>
            <a:r>
              <a:rPr kumimoji="1" lang="en-US" altLang="ja-JP" b="0" dirty="0" smtClean="0"/>
              <a:t>Rene &amp; Rob</a:t>
            </a:r>
            <a:endParaRPr kumimoji="1" lang="ja-JP" altLang="en-US" b="0" dirty="0" smtClean="0"/>
          </a:p>
          <a:p>
            <a:pPr lvl="1" eaLnBrk="1" fontAlgn="auto" hangingPunct="1"/>
            <a:r>
              <a:rPr kumimoji="1" lang="en-US" altLang="ja-JP" b="0" dirty="0" smtClean="0"/>
              <a:t>Dan Harkins</a:t>
            </a:r>
            <a:endParaRPr kumimoji="1" lang="ja-JP" altLang="en-US" b="0" dirty="0" smtClean="0"/>
          </a:p>
          <a:p>
            <a:pPr lvl="1" eaLnBrk="1" fontAlgn="auto" hangingPunct="1"/>
            <a:r>
              <a:rPr kumimoji="1" lang="en-US" altLang="ja-JP" b="0" dirty="0" err="1" smtClean="0"/>
              <a:t>PaulLambert</a:t>
            </a:r>
            <a:endParaRPr kumimoji="1" lang="en-US" altLang="ja-JP" b="0" dirty="0" smtClean="0"/>
          </a:p>
          <a:p>
            <a:pPr lvl="1" eaLnBrk="1" fontAlgn="auto" hangingPunct="1"/>
            <a:r>
              <a:rPr kumimoji="1" lang="en-US" dirty="0" err="1" smtClean="0"/>
              <a:t>Jarkko</a:t>
            </a:r>
            <a:r>
              <a:rPr kumimoji="1" lang="en-US" dirty="0" smtClean="0"/>
              <a:t> </a:t>
            </a:r>
            <a:r>
              <a:rPr kumimoji="1" lang="en-US" dirty="0" err="1" smtClean="0"/>
              <a:t>Kneckt</a:t>
            </a:r>
            <a:endParaRPr kumimoji="1" lang="ja-JP" altLang="en-US" dirty="0" smtClean="0"/>
          </a:p>
          <a:p>
            <a:pPr lvl="1" eaLnBrk="1" fontAlgn="auto" hangingPunct="1"/>
            <a:r>
              <a:rPr kumimoji="1" lang="en-US" b="0" dirty="0" smtClean="0"/>
              <a:t>Hitoshi Morioka</a:t>
            </a:r>
            <a:endParaRPr kumimoji="1" lang="ja-JP" altLang="en-US" b="0" dirty="0" smtClean="0"/>
          </a:p>
          <a:p>
            <a:pPr lvl="1" eaLnBrk="1" fontAlgn="auto" hangingPunct="1"/>
            <a:r>
              <a:rPr kumimoji="1" lang="en-US" b="0" dirty="0" smtClean="0"/>
              <a:t>Mark Rison</a:t>
            </a:r>
            <a:endParaRPr kumimoji="1" lang="ja-JP" altLang="en-US" b="0" dirty="0" smtClean="0"/>
          </a:p>
          <a:p>
            <a:pPr lvl="1" eaLnBrk="1" fontAlgn="auto" hangingPunct="1"/>
            <a:r>
              <a:rPr kumimoji="1" lang="en-US" b="0" dirty="0" smtClean="0"/>
              <a:t>Joe </a:t>
            </a:r>
            <a:r>
              <a:rPr kumimoji="1" lang="en-US" b="0" dirty="0" err="1" smtClean="0"/>
              <a:t>Kwak</a:t>
            </a:r>
            <a:endParaRPr kumimoji="1" lang="ja-JP" altLang="en-US" b="0" dirty="0" smtClean="0"/>
          </a:p>
          <a:p>
            <a:pPr lvl="1" eaLnBrk="1" fontAlgn="auto" hangingPunct="1"/>
            <a:r>
              <a:rPr kumimoji="1" lang="en-US" b="0" dirty="0" smtClean="0"/>
              <a:t>Jason Lee</a:t>
            </a:r>
            <a:endParaRPr kumimoji="1" lang="ja-JP" altLang="en-US" b="0" dirty="0" smtClean="0"/>
          </a:p>
          <a:p>
            <a:pPr>
              <a:defRPr/>
            </a:pPr>
            <a:r>
              <a:rPr lang="en-US" altLang="ja-JP" dirty="0" smtClean="0"/>
              <a:t>Plan for next weekly call schedule</a:t>
            </a:r>
          </a:p>
          <a:p>
            <a:pPr>
              <a:defRPr/>
            </a:pPr>
            <a:r>
              <a:rPr lang="en-US" altLang="ja-JP" dirty="0" smtClean="0"/>
              <a:t>Adjourn</a:t>
            </a:r>
          </a:p>
        </p:txBody>
      </p:sp>
      <p:sp>
        <p:nvSpPr>
          <p:cNvPr id="20484"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0485"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
        <p:nvSpPr>
          <p:cNvPr id="20486"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4A030D5D-31E2-8046-8D95-4D165BE176A1}" type="slidenum">
              <a:rPr lang="en-US" altLang="ja-JP" smtClean="0">
                <a:latin typeface="Times New Roman" pitchFamily="-84" charset="0"/>
              </a:rPr>
              <a:pPr/>
              <a:t>6</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Teleconference schedule</a:t>
            </a:r>
            <a:endParaRPr lang="ja-JP" altLang="en-US" dirty="0"/>
          </a:p>
        </p:txBody>
      </p:sp>
      <p:graphicFrame>
        <p:nvGraphicFramePr>
          <p:cNvPr id="7" name="コンテンツ プレースホルダ 6"/>
          <p:cNvGraphicFramePr>
            <a:graphicFrameLocks noGrp="1"/>
          </p:cNvGraphicFramePr>
          <p:nvPr>
            <p:ph idx="1"/>
          </p:nvPr>
        </p:nvGraphicFramePr>
        <p:xfrm>
          <a:off x="0" y="1544049"/>
          <a:ext cx="9206958" cy="5303519"/>
        </p:xfrm>
        <a:graphic>
          <a:graphicData uri="http://schemas.openxmlformats.org/drawingml/2006/table">
            <a:tbl>
              <a:tblPr firstRow="1" bandRow="1">
                <a:tableStyleId>{5C22544A-7EE6-4342-B048-85BDC9FD1C3A}</a:tableStyleId>
              </a:tblPr>
              <a:tblGrid>
                <a:gridCol w="1539445"/>
                <a:gridCol w="1598929"/>
                <a:gridCol w="1259591"/>
                <a:gridCol w="1706880"/>
                <a:gridCol w="1687980"/>
                <a:gridCol w="1414133"/>
              </a:tblGrid>
              <a:tr h="329950">
                <a:tc>
                  <a:txBody>
                    <a:bodyPr/>
                    <a:lstStyle/>
                    <a:p>
                      <a:r>
                        <a:rPr kumimoji="1" lang="en-US" altLang="ja-JP" dirty="0" smtClean="0">
                          <a:solidFill>
                            <a:schemeClr val="tx1"/>
                          </a:solidFill>
                        </a:rPr>
                        <a:t>27</a:t>
                      </a:r>
                      <a:r>
                        <a:rPr kumimoji="1" lang="en-US" altLang="ja-JP" baseline="0" dirty="0" smtClean="0">
                          <a:solidFill>
                            <a:schemeClr val="tx1"/>
                          </a:solidFill>
                        </a:rPr>
                        <a:t> May</a:t>
                      </a:r>
                      <a:endParaRPr kumimoji="1" lang="ja-JP" altLang="en-US" dirty="0">
                        <a:solidFill>
                          <a:schemeClr val="tx1"/>
                        </a:solidFill>
                      </a:endParaRPr>
                    </a:p>
                  </a:txBody>
                  <a:tcPr/>
                </a:tc>
                <a:tc>
                  <a:txBody>
                    <a:bodyPr/>
                    <a:lstStyle/>
                    <a:p>
                      <a:r>
                        <a:rPr kumimoji="1" lang="en-US" altLang="ja-JP" dirty="0" smtClean="0">
                          <a:solidFill>
                            <a:schemeClr val="tx1"/>
                          </a:solidFill>
                        </a:rPr>
                        <a:t>3</a:t>
                      </a:r>
                      <a:r>
                        <a:rPr kumimoji="1" lang="en-US" altLang="ja-JP" baseline="0" dirty="0" smtClean="0">
                          <a:solidFill>
                            <a:schemeClr val="tx1"/>
                          </a:solidFill>
                        </a:rPr>
                        <a:t> Jun</a:t>
                      </a:r>
                      <a:endParaRPr kumimoji="1" lang="ja-JP" altLang="en-US" dirty="0">
                        <a:solidFill>
                          <a:schemeClr val="tx1"/>
                        </a:solidFill>
                      </a:endParaRPr>
                    </a:p>
                  </a:txBody>
                  <a:tcPr/>
                </a:tc>
                <a:tc>
                  <a:txBody>
                    <a:bodyPr/>
                    <a:lstStyle/>
                    <a:p>
                      <a:r>
                        <a:rPr kumimoji="1" lang="en-US" altLang="ja-JP" dirty="0" smtClean="0">
                          <a:solidFill>
                            <a:schemeClr val="tx1"/>
                          </a:solidFill>
                        </a:rPr>
                        <a:t>10 Jun</a:t>
                      </a:r>
                      <a:endParaRPr kumimoji="1" lang="ja-JP" altLang="en-US" dirty="0">
                        <a:solidFill>
                          <a:schemeClr val="tx1"/>
                        </a:solidFill>
                      </a:endParaRPr>
                    </a:p>
                  </a:txBody>
                  <a:tcPr/>
                </a:tc>
                <a:tc>
                  <a:txBody>
                    <a:bodyPr/>
                    <a:lstStyle/>
                    <a:p>
                      <a:r>
                        <a:rPr kumimoji="1" lang="en-US" altLang="ja-JP" dirty="0" smtClean="0">
                          <a:solidFill>
                            <a:schemeClr val="tx1"/>
                          </a:solidFill>
                        </a:rPr>
                        <a:t>17 Jun</a:t>
                      </a:r>
                      <a:endParaRPr kumimoji="1" lang="ja-JP" altLang="en-US" dirty="0">
                        <a:solidFill>
                          <a:schemeClr val="tx1"/>
                        </a:solidFill>
                      </a:endParaRPr>
                    </a:p>
                  </a:txBody>
                  <a:tcPr/>
                </a:tc>
                <a:tc>
                  <a:txBody>
                    <a:bodyPr/>
                    <a:lstStyle/>
                    <a:p>
                      <a:r>
                        <a:rPr kumimoji="1" lang="en-US" altLang="ja-JP" dirty="0" smtClean="0">
                          <a:solidFill>
                            <a:schemeClr val="tx1"/>
                          </a:solidFill>
                        </a:rPr>
                        <a:t>1 July</a:t>
                      </a:r>
                      <a:endParaRPr kumimoji="1" lang="ja-JP" altLang="en-US" dirty="0">
                        <a:solidFill>
                          <a:schemeClr val="tx1"/>
                        </a:solidFill>
                      </a:endParaRPr>
                    </a:p>
                  </a:txBody>
                  <a:tcPr/>
                </a:tc>
                <a:tc>
                  <a:txBody>
                    <a:bodyPr/>
                    <a:lstStyle/>
                    <a:p>
                      <a:r>
                        <a:rPr lang="en-US" altLang="ja-JP" dirty="0" smtClean="0">
                          <a:solidFill>
                            <a:srgbClr val="FF0000"/>
                          </a:solidFill>
                        </a:rPr>
                        <a:t>San Diego</a:t>
                      </a:r>
                      <a:br>
                        <a:rPr lang="en-US" altLang="ja-JP" dirty="0" smtClean="0">
                          <a:solidFill>
                            <a:srgbClr val="FF0000"/>
                          </a:solidFill>
                        </a:rPr>
                      </a:br>
                      <a:r>
                        <a:rPr lang="en-US" altLang="ja-JP" dirty="0" err="1" smtClean="0">
                          <a:solidFill>
                            <a:srgbClr val="FF0000"/>
                          </a:solidFill>
                        </a:rPr>
                        <a:t>Adhoc</a:t>
                      </a:r>
                      <a:r>
                        <a:rPr lang="en-US" altLang="ja-JP" baseline="0" dirty="0" smtClean="0">
                          <a:solidFill>
                            <a:srgbClr val="FF0000"/>
                          </a:solidFill>
                        </a:rPr>
                        <a:t> </a:t>
                      </a:r>
                      <a:endParaRPr lang="ja-JP" altLang="en-US" dirty="0">
                        <a:solidFill>
                          <a:srgbClr val="FF0000"/>
                        </a:solidFill>
                      </a:endParaRPr>
                    </a:p>
                  </a:txBody>
                  <a:tcPr/>
                </a:tc>
              </a:tr>
              <a:tr h="521630">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Jeongki</a:t>
                      </a:r>
                      <a:r>
                        <a:rPr kumimoji="1" lang="en-US" altLang="ja-JP" dirty="0" smtClean="0"/>
                        <a:t> Kim</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Jeongki</a:t>
                      </a:r>
                      <a:r>
                        <a:rPr kumimoji="1" lang="en-US" altLang="ja-JP" dirty="0" smtClean="0">
                          <a:solidFill>
                            <a:srgbClr val="FF0000"/>
                          </a:solidFill>
                        </a:rPr>
                        <a:t> Kim</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Kneck</a:t>
                      </a:r>
                      <a:r>
                        <a:rPr kumimoji="1" lang="en-US" altLang="ja-JP" dirty="0" err="1" smtClean="0"/>
                        <a:t>t</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Kneckt</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Lin </a:t>
                      </a:r>
                      <a:r>
                        <a:rPr kumimoji="1" lang="en-US" altLang="ja-JP" dirty="0" err="1" smtClean="0">
                          <a:solidFill>
                            <a:srgbClr val="FF0000"/>
                          </a:solidFill>
                        </a:rPr>
                        <a:t>Cai</a:t>
                      </a:r>
                      <a:endParaRPr kumimoji="1" lang="ja-JP" altLang="en-US" dirty="0" smtClean="0">
                        <a:solidFill>
                          <a:srgbClr val="FF0000"/>
                        </a:solidFill>
                      </a:endParaRPr>
                    </a:p>
                  </a:txBody>
                  <a:tcPr/>
                </a:tc>
              </a:tr>
              <a:tr h="521630">
                <a:tc>
                  <a:txBody>
                    <a:bodyPr/>
                    <a:lstStyle/>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Rene &amp; Rob</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Hitoshi Morioka</a:t>
                      </a:r>
                      <a:endParaRPr kumimoji="1" lang="ja-JP" alt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Santosh</a:t>
                      </a:r>
                      <a:r>
                        <a:rPr kumimoji="1" lang="en-US" altLang="ja-JP" dirty="0" smtClean="0">
                          <a:solidFill>
                            <a:srgbClr val="FF0000"/>
                          </a:solidFill>
                        </a:rPr>
                        <a:t> Abraham</a:t>
                      </a:r>
                      <a:endParaRPr kumimoji="1" lang="ja-JP" altLang="en-US"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George </a:t>
                      </a:r>
                      <a:r>
                        <a:rPr kumimoji="1" lang="en-US" altLang="ja-JP" dirty="0" err="1" smtClean="0">
                          <a:solidFill>
                            <a:srgbClr val="FF0000"/>
                          </a:solidFill>
                        </a:rPr>
                        <a:t>Calcev</a:t>
                      </a:r>
                      <a:endParaRPr kumimoji="1" lang="ja-JP" altLang="en-US" dirty="0" smtClean="0">
                        <a:solidFill>
                          <a:srgbClr val="FF0000"/>
                        </a:solidFill>
                      </a:endParaRPr>
                    </a:p>
                    <a:p>
                      <a:endParaRPr lang="ja-JP" altLang="en-US" dirty="0"/>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Dan Harkins</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Mark Rison</a:t>
                      </a:r>
                      <a:endParaRPr kumimoji="1" lang="ja-JP" altLang="en-US" dirty="0" smtClean="0">
                        <a:solidFill>
                          <a:srgbClr val="FF0000"/>
                        </a:solidFill>
                      </a:endParaRPr>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solidFill>
                            <a:srgbClr val="FF0000"/>
                          </a:solidFill>
                        </a:rPr>
                        <a:t>Santosh</a:t>
                      </a:r>
                      <a:r>
                        <a:rPr kumimoji="1" lang="en-US" altLang="ja-JP" dirty="0" smtClean="0">
                          <a:solidFill>
                            <a:srgbClr val="FF0000"/>
                          </a:solidFill>
                        </a:rPr>
                        <a:t> </a:t>
                      </a:r>
                      <a:r>
                        <a:rPr kumimoji="1" lang="en-US" altLang="ja-JP" dirty="0" err="1" smtClean="0">
                          <a:solidFill>
                            <a:srgbClr val="FF0000"/>
                          </a:solidFill>
                        </a:rPr>
                        <a:t>Pandey</a:t>
                      </a:r>
                      <a:endParaRPr kumimoji="1" lang="ja-JP" altLang="en-US" dirty="0" smtClean="0">
                        <a:solidFill>
                          <a:srgbClr val="FF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Cherian</a:t>
                      </a:r>
                      <a:endParaRPr kumimoji="1" lang="ja-JP" altLang="en-US" dirty="0" smtClean="0"/>
                    </a:p>
                    <a:p>
                      <a:endParaRPr lang="ja-JP" altLang="en-US" dirty="0"/>
                    </a:p>
                  </a:txBody>
                  <a:tcPr/>
                </a:tc>
              </a:tr>
              <a:tr h="5695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Peter Yee</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Joe </a:t>
                      </a:r>
                      <a:r>
                        <a:rPr kumimoji="1" lang="en-US" altLang="ja-JP" dirty="0" err="1" smtClean="0"/>
                        <a:t>Kwak</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rgbClr val="FF0000"/>
                        </a:solidFill>
                      </a:endParaRPr>
                    </a:p>
                  </a:txBody>
                  <a:tcPr/>
                </a:tc>
                <a:tc>
                  <a:txBody>
                    <a:bodyPr/>
                    <a:lstStyle/>
                    <a:p>
                      <a:endParaRPr lang="ja-JP" altLang="en-US"/>
                    </a:p>
                  </a:txBody>
                  <a:tcPr/>
                </a:tc>
              </a:tr>
              <a:tr h="569502">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Paul</a:t>
                      </a: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Lambert</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solidFill>
                            <a:srgbClr val="FF0000"/>
                          </a:solidFill>
                        </a:rPr>
                        <a:t>Jason Lee</a:t>
                      </a:r>
                      <a:endParaRPr kumimoji="1" lang="ja-JP" altLang="en-US" dirty="0" smtClean="0">
                        <a:solidFill>
                          <a:srgbClr val="FF0000"/>
                        </a:solidFill>
                      </a:endParaRPr>
                    </a:p>
                    <a:p>
                      <a:endParaRPr kumimoji="1" lang="ja-JP" altLang="en-US" dirty="0">
                        <a:solidFill>
                          <a:srgbClr val="FF0000"/>
                        </a:solidFill>
                      </a:endParaRPr>
                    </a:p>
                  </a:txBody>
                  <a:tcPr/>
                </a:tc>
                <a:tc>
                  <a:txBody>
                    <a:bodyPr/>
                    <a:lstStyle/>
                    <a:p>
                      <a:r>
                        <a:rPr kumimoji="1" lang="en-US" altLang="ja-JP" dirty="0" smtClean="0">
                          <a:solidFill>
                            <a:srgbClr val="FF0000"/>
                          </a:solidFill>
                        </a:rPr>
                        <a:t>Note:</a:t>
                      </a:r>
                    </a:p>
                    <a:p>
                      <a:r>
                        <a:rPr kumimoji="1" lang="en-US" altLang="ja-JP" dirty="0" smtClean="0">
                          <a:solidFill>
                            <a:srgbClr val="FF0000"/>
                          </a:solidFill>
                        </a:rPr>
                        <a:t>No</a:t>
                      </a:r>
                      <a:r>
                        <a:rPr kumimoji="1" lang="en-US" altLang="ja-JP" baseline="0" dirty="0" smtClean="0">
                          <a:solidFill>
                            <a:srgbClr val="FF0000"/>
                          </a:solidFill>
                        </a:rPr>
                        <a:t> security </a:t>
                      </a:r>
                      <a:endParaRPr kumimoji="1" lang="ja-JP" altLang="en-US" dirty="0">
                        <a:solidFill>
                          <a:srgbClr val="FF0000"/>
                        </a:solidFill>
                      </a:endParaRPr>
                    </a:p>
                  </a:txBody>
                  <a:tcPr/>
                </a:tc>
                <a:tc>
                  <a:txBody>
                    <a:bodyPr/>
                    <a:lstStyle/>
                    <a:p>
                      <a:endParaRPr lang="ja-JP" altLang="en-US" dirty="0"/>
                    </a:p>
                  </a:txBody>
                  <a:tcPr/>
                </a:tc>
              </a:tr>
              <a:tr h="329950">
                <a:tc gridSpan="6">
                  <a:txBody>
                    <a:bodyPr/>
                    <a:lstStyle/>
                    <a:p>
                      <a:pPr algn="ctr"/>
                      <a:r>
                        <a:rPr kumimoji="1" lang="en-US" altLang="ja-JP" dirty="0" smtClean="0"/>
                        <a:t>Editors Update (Lee</a:t>
                      </a:r>
                      <a:r>
                        <a:rPr kumimoji="1" lang="en-US" altLang="ja-JP" baseline="0" dirty="0" smtClean="0"/>
                        <a:t> &amp; Ping)</a:t>
                      </a:r>
                      <a:endParaRPr kumimoji="1" lang="ja-JP" altLang="en-US" dirty="0"/>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May/July</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 Koden-TI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7</a:t>
            </a:fld>
            <a:endParaRPr lang="en-US" altLang="ja-JP"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21507" name="Content Placeholder 2"/>
          <p:cNvSpPr>
            <a:spLocks noGrp="1"/>
          </p:cNvSpPr>
          <p:nvPr>
            <p:ph idx="1"/>
          </p:nvPr>
        </p:nvSpPr>
        <p:spPr>
          <a:xfrm>
            <a:off x="457200" y="1600200"/>
            <a:ext cx="8229600" cy="4876800"/>
          </a:xfrm>
        </p:spPr>
        <p:txBody>
          <a:bodyPr/>
          <a:lstStyle/>
          <a:p>
            <a:pPr>
              <a:lnSpc>
                <a:spcPct val="8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80000"/>
              </a:lnSpc>
            </a:pPr>
            <a:r>
              <a:rPr kumimoji="0" lang="en-US" altLang="ja-JP" sz="1500" dirty="0"/>
              <a:t>IEEE Patent Policy - </a:t>
            </a:r>
            <a:r>
              <a:rPr kumimoji="0" lang="en-US" altLang="ja-JP" sz="1500" u="sng" dirty="0">
                <a:hlinkClick r:id="rId2"/>
              </a:rPr>
              <a:t>http://standards.ieee.org/board/pat/pat-slideset.ppt</a:t>
            </a:r>
            <a:endParaRPr kumimoji="0" lang="en-US" altLang="ja-JP" sz="1500" dirty="0"/>
          </a:p>
          <a:p>
            <a:pPr lvl="1">
              <a:lnSpc>
                <a:spcPct val="80000"/>
              </a:lnSpc>
            </a:pPr>
            <a:r>
              <a:rPr kumimoji="0" lang="en-US" altLang="ja-JP" sz="1500" dirty="0"/>
              <a:t>Patent FAQ - </a:t>
            </a:r>
            <a:r>
              <a:rPr kumimoji="0" lang="en-US" altLang="ja-JP" sz="1500" u="sng" dirty="0">
                <a:hlinkClick r:id="rId3"/>
              </a:rPr>
              <a:t>http://standards.ieee.org/board/pat/faq.pdf</a:t>
            </a:r>
            <a:endParaRPr kumimoji="0" lang="en-US" altLang="ja-JP" sz="1500" dirty="0"/>
          </a:p>
          <a:p>
            <a:pPr lvl="1">
              <a:lnSpc>
                <a:spcPct val="80000"/>
              </a:lnSpc>
            </a:pPr>
            <a:r>
              <a:rPr kumimoji="0" lang="en-US" altLang="ja-JP" sz="1500" dirty="0" err="1"/>
              <a:t>LoA</a:t>
            </a:r>
            <a:r>
              <a:rPr kumimoji="0" lang="en-US" altLang="ja-JP" sz="1500" dirty="0"/>
              <a:t> Form - </a:t>
            </a:r>
            <a:r>
              <a:rPr kumimoji="0" lang="en-US" altLang="ja-JP" sz="1500" u="sng" dirty="0">
                <a:hlinkClick r:id="rId4"/>
              </a:rPr>
              <a:t>http://standards.ieee.org/board/pat/loa.pdf</a:t>
            </a:r>
            <a:endParaRPr kumimoji="0" lang="en-US" altLang="ja-JP" sz="1500" dirty="0"/>
          </a:p>
          <a:p>
            <a:pPr lvl="1">
              <a:lnSpc>
                <a:spcPct val="80000"/>
              </a:lnSpc>
            </a:pPr>
            <a:r>
              <a:rPr kumimoji="0" lang="en-US" altLang="ja-JP" sz="1500" dirty="0"/>
              <a:t>Affiliation FAQ - </a:t>
            </a:r>
            <a:r>
              <a:rPr kumimoji="0" lang="en-US" altLang="ja-JP" sz="1500" u="sng" dirty="0">
                <a:hlinkClick r:id="rId5"/>
              </a:rPr>
              <a:t>http://standards.ieee.org/faqs/affiliationFAQ.html</a:t>
            </a:r>
            <a:endParaRPr kumimoji="0" lang="en-US" altLang="ja-JP" sz="1500" dirty="0"/>
          </a:p>
          <a:p>
            <a:pPr lvl="1">
              <a:lnSpc>
                <a:spcPct val="80000"/>
              </a:lnSpc>
            </a:pPr>
            <a:r>
              <a:rPr kumimoji="0" lang="en-US" altLang="ja-JP" sz="1500" dirty="0"/>
              <a:t>Anti-Trust FAQ - </a:t>
            </a:r>
            <a:r>
              <a:rPr kumimoji="0" lang="en-US" altLang="ja-JP" sz="1500" u="sng" dirty="0">
                <a:hlinkClick r:id="rId6"/>
              </a:rPr>
              <a:t>http://standards.ieee.org/resources/antitrust-guidelines.pdf</a:t>
            </a:r>
            <a:endParaRPr kumimoji="0" lang="en-US" altLang="ja-JP" sz="1500" dirty="0"/>
          </a:p>
          <a:p>
            <a:pPr lvl="1">
              <a:lnSpc>
                <a:spcPct val="80000"/>
              </a:lnSpc>
            </a:pPr>
            <a:r>
              <a:rPr kumimoji="0" lang="en-US" altLang="ja-JP" sz="1500" dirty="0"/>
              <a:t>Ethics - </a:t>
            </a:r>
            <a:r>
              <a:rPr kumimoji="0" lang="en-US" altLang="ja-JP" sz="1500" u="sng" dirty="0">
                <a:hlinkClick r:id="rId7"/>
              </a:rPr>
              <a:t>http://www.ieee.org/portal/cms_docs/about/CoE_poster.pdf</a:t>
            </a:r>
            <a:endParaRPr kumimoji="0" lang="en-US" altLang="ja-JP" sz="1500" dirty="0"/>
          </a:p>
          <a:p>
            <a:pPr lvl="1">
              <a:lnSpc>
                <a:spcPct val="80000"/>
              </a:lnSpc>
            </a:pPr>
            <a:r>
              <a:rPr kumimoji="0" lang="en-US" altLang="ja-JP" sz="1500" dirty="0"/>
              <a:t>IEEE 802.11 Working Group Policies and Procedures - </a:t>
            </a:r>
            <a:r>
              <a:rPr kumimoji="0" lang="en-US" altLang="ja-JP" sz="1500" u="sng" dirty="0">
                <a:hlinkClick r:id="rId8"/>
              </a:rPr>
              <a:t>https://mentor.ieee.org/802.11/public-file/07/11-07-0360-04-0000-802-11-policies-and-procedures.doc</a:t>
            </a:r>
            <a:endParaRPr lang="en-US" altLang="ja-JP" sz="1900" dirty="0"/>
          </a:p>
          <a:p>
            <a:pPr>
              <a:lnSpc>
                <a:spcPct val="80000"/>
              </a:lnSpc>
            </a:pPr>
            <a:r>
              <a:rPr lang="en-US" altLang="ja-JP" sz="1900" dirty="0">
                <a:ea typeface="ＭＳ Ｐゴシック" pitchFamily="-84" charset="-128"/>
                <a:cs typeface="ＭＳ Ｐゴシック" pitchFamily="-84" charset="-128"/>
              </a:rPr>
              <a:t>Chair and secretary</a:t>
            </a:r>
          </a:p>
          <a:p>
            <a:pPr lvl="1">
              <a:lnSpc>
                <a:spcPct val="80000"/>
              </a:lnSpc>
            </a:pPr>
            <a:r>
              <a:rPr kumimoji="0" lang="en-US" altLang="ja-JP" sz="1500" dirty="0"/>
              <a:t>Chair: Hiroshi </a:t>
            </a:r>
            <a:r>
              <a:rPr kumimoji="0" lang="en-US" altLang="ja-JP" sz="1500" dirty="0" err="1"/>
              <a:t>Mano</a:t>
            </a:r>
            <a:r>
              <a:rPr kumimoji="0" lang="en-US" altLang="ja-JP" sz="1500" dirty="0"/>
              <a:t> (Root Inc)</a:t>
            </a:r>
          </a:p>
          <a:p>
            <a:pPr lvl="1">
              <a:lnSpc>
                <a:spcPct val="80000"/>
              </a:lnSpc>
            </a:pPr>
            <a:r>
              <a:rPr kumimoji="0" lang="en-US" altLang="ja-JP" sz="1500" dirty="0"/>
              <a:t>Vice Chair : Marc </a:t>
            </a:r>
            <a:r>
              <a:rPr kumimoji="0" lang="en-US" altLang="ja-JP" sz="1500" dirty="0" err="1"/>
              <a:t>Emmelman</a:t>
            </a:r>
            <a:r>
              <a:rPr kumimoji="0" lang="en-US" altLang="ja-JP" sz="1500" dirty="0"/>
              <a:t> (</a:t>
            </a:r>
            <a:r>
              <a:rPr kumimoji="0" lang="en-US" altLang="ja-JP" sz="1500" dirty="0" err="1"/>
              <a:t>Fraunhofer</a:t>
            </a:r>
            <a:r>
              <a:rPr kumimoji="0" lang="en-US" altLang="ja-JP" sz="1500" dirty="0"/>
              <a:t> FOKUS)</a:t>
            </a:r>
            <a:endParaRPr kumimoji="0" lang="en-US" altLang="ja-JP" sz="1500" dirty="0" smtClean="0"/>
          </a:p>
          <a:p>
            <a:pPr lvl="1">
              <a:lnSpc>
                <a:spcPct val="80000"/>
              </a:lnSpc>
            </a:pPr>
            <a:r>
              <a:rPr kumimoji="0" lang="en-US" altLang="ja-JP" sz="1500" dirty="0" smtClean="0"/>
              <a:t>Recording </a:t>
            </a:r>
            <a:r>
              <a:rPr kumimoji="0" lang="en-US" altLang="ja-JP" sz="1500" dirty="0"/>
              <a:t>Secretary: Hitoshi Morioka (</a:t>
            </a:r>
            <a:r>
              <a:rPr kumimoji="0" lang="en-US" altLang="ja-JP" sz="1500" dirty="0" err="1"/>
              <a:t>Root,Inc</a:t>
            </a:r>
            <a:r>
              <a:rPr kumimoji="0" lang="en-US" altLang="ja-JP" sz="1500" dirty="0"/>
              <a:t>.)</a:t>
            </a:r>
          </a:p>
          <a:p>
            <a:pPr lvl="1">
              <a:lnSpc>
                <a:spcPct val="80000"/>
              </a:lnSpc>
            </a:pPr>
            <a:r>
              <a:rPr kumimoji="0" lang="en-US" altLang="ja-JP" sz="1500" dirty="0"/>
              <a:t>Technical Editor:</a:t>
            </a:r>
            <a:r>
              <a:rPr kumimoji="0" lang="en-US" altLang="ja-JP" sz="1500" dirty="0" smtClean="0"/>
              <a:t> </a:t>
            </a:r>
            <a:r>
              <a:rPr lang="en-US" altLang="ja-JP" sz="1600" dirty="0" smtClean="0"/>
              <a:t>Lee Armstrong (</a:t>
            </a:r>
            <a:r>
              <a:rPr lang="en-US" altLang="ja-JP" sz="1600" dirty="0" err="1" smtClean="0"/>
              <a:t>DoT</a:t>
            </a:r>
            <a:r>
              <a:rPr lang="en-US" altLang="ja-JP" sz="1600" dirty="0" smtClean="0"/>
              <a:t>)</a:t>
            </a:r>
            <a:endParaRPr kumimoji="0" lang="en-US" altLang="ja-JP" sz="1500" dirty="0" smtClean="0"/>
          </a:p>
          <a:p>
            <a:pPr>
              <a:lnSpc>
                <a:spcPct val="80000"/>
              </a:lnSpc>
            </a:pPr>
            <a:r>
              <a:rPr lang="en-US" altLang="ja-JP" sz="1900" dirty="0">
                <a:ea typeface="ＭＳ Ｐゴシック" pitchFamily="-84" charset="-128"/>
                <a:cs typeface="ＭＳ Ｐゴシック" pitchFamily="-84" charset="-128"/>
              </a:rPr>
              <a:t>Recording your attendance</a:t>
            </a:r>
          </a:p>
          <a:p>
            <a:pPr lvl="1">
              <a:lnSpc>
                <a:spcPct val="80000"/>
              </a:lnSpc>
            </a:pPr>
            <a:r>
              <a:rPr kumimoji="0" lang="en-US" altLang="ja-JP" sz="1900" dirty="0"/>
              <a:t>Please send e-mail including name and affiliation to </a:t>
            </a:r>
            <a:r>
              <a:rPr lang="en-US" altLang="ja-JP" sz="1800" dirty="0">
                <a:hlinkClick r:id="rId9"/>
              </a:rPr>
              <a:t>hmorioka@root-hq.com</a:t>
            </a:r>
            <a:r>
              <a:rPr lang="en-US" altLang="ja-JP" sz="1800" dirty="0"/>
              <a:t> and </a:t>
            </a:r>
            <a:r>
              <a:rPr lang="de-DE" altLang="ja-JP" sz="1800" dirty="0">
                <a:hlinkClick r:id="rId10"/>
              </a:rPr>
              <a:t>hmano@root-hq.com</a:t>
            </a:r>
            <a:r>
              <a:rPr lang="de-DE" altLang="ja-JP" sz="1800" dirty="0"/>
              <a:t> </a:t>
            </a:r>
            <a:r>
              <a:rPr kumimoji="0" lang="en-US" altLang="ja-JP" sz="1500" dirty="0"/>
              <a:t/>
            </a:r>
            <a:br>
              <a:rPr kumimoji="0" lang="en-US" altLang="ja-JP" sz="1500" dirty="0"/>
            </a:br>
            <a:endParaRPr kumimoji="0" lang="en-US" altLang="ja-JP" sz="1500" dirty="0"/>
          </a:p>
        </p:txBody>
      </p:sp>
      <p:sp>
        <p:nvSpPr>
          <p:cNvPr id="21508" name="Date Placeholder 3"/>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1509" name="Slide Number Placeholder 4"/>
          <p:cNvSpPr>
            <a:spLocks noGrp="1"/>
          </p:cNvSpPr>
          <p:nvPr>
            <p:ph type="sldNum" sz="quarter" idx="12"/>
          </p:nvPr>
        </p:nvSpPr>
        <p:spPr>
          <a:noFill/>
        </p:spPr>
        <p:txBody>
          <a:bodyPr/>
          <a:lstStyle/>
          <a:p>
            <a:r>
              <a:rPr lang="en-US" altLang="ja-JP">
                <a:latin typeface="Times New Roman" pitchFamily="-84" charset="0"/>
              </a:rPr>
              <a:t>Slide </a:t>
            </a:r>
            <a:fld id="{7147F6EF-1727-3F4F-B408-2B4FB7F206C2}" type="slidenum">
              <a:rPr lang="en-US" altLang="ja-JP">
                <a:latin typeface="Times New Roman" pitchFamily="-84" charset="0"/>
              </a:rPr>
              <a:pPr/>
              <a:t>8</a:t>
            </a:fld>
            <a:endParaRPr lang="en-US" altLang="ja-JP">
              <a:latin typeface="Times New Roman" pitchFamily="-84" charset="0"/>
            </a:endParaRPr>
          </a:p>
        </p:txBody>
      </p:sp>
      <p:sp>
        <p:nvSpPr>
          <p:cNvPr id="21510" name="Footer Placeholder 5"/>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65125" y="274638"/>
            <a:ext cx="8458200" cy="1143000"/>
          </a:xfrm>
        </p:spPr>
        <p:txBody>
          <a:bodyPr/>
          <a:lstStyle/>
          <a:p>
            <a:r>
              <a:rPr lang="en-US" altLang="ja-JP" sz="3600">
                <a:ea typeface="ＭＳ Ｐゴシック" pitchFamily="-84" charset="-128"/>
                <a:cs typeface="ＭＳ Ｐゴシック" pitchFamily="-84" charset="-128"/>
              </a:rPr>
              <a:t>Participants, Patents, and Duty to Inform</a:t>
            </a:r>
          </a:p>
        </p:txBody>
      </p:sp>
      <p:sp>
        <p:nvSpPr>
          <p:cNvPr id="22531"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prstTxWarp prst="textNoShape">
              <a:avLst/>
            </a:prstTxWarp>
          </a:bodyPr>
          <a:lstStyle/>
          <a:p>
            <a:pPr algn="ctr"/>
            <a:endParaRPr lang="en-GB" b="1" u="sng">
              <a:solidFill>
                <a:srgbClr val="000099"/>
              </a:solidFill>
              <a:latin typeface="Helvetica" pitchFamily="-84" charset="0"/>
            </a:endParaRPr>
          </a:p>
        </p:txBody>
      </p:sp>
      <p:sp>
        <p:nvSpPr>
          <p:cNvPr id="22532" name="Rectangle 4"/>
          <p:cNvSpPr>
            <a:spLocks noChangeArrowheads="1"/>
          </p:cNvSpPr>
          <p:nvPr/>
        </p:nvSpPr>
        <p:spPr bwMode="auto">
          <a:xfrm>
            <a:off x="533400" y="990600"/>
            <a:ext cx="8229600" cy="5257800"/>
          </a:xfrm>
          <a:prstGeom prst="rect">
            <a:avLst/>
          </a:prstGeom>
          <a:noFill/>
          <a:ln w="9525">
            <a:noFill/>
            <a:miter lim="800000"/>
            <a:headEnd/>
            <a:tailEnd/>
          </a:ln>
        </p:spPr>
        <p:txBody>
          <a:bodyPr>
            <a:prstTxWarp prst="textNoShape">
              <a:avLst/>
            </a:prstTxWarp>
          </a:bodyPr>
          <a:lstStyle/>
          <a:p>
            <a:pPr marL="230188" indent="-230188">
              <a:lnSpc>
                <a:spcPct val="80000"/>
              </a:lnSpc>
              <a:spcBef>
                <a:spcPct val="20000"/>
              </a:spcBef>
              <a:buClr>
                <a:srgbClr val="CC3300"/>
              </a:buClr>
              <a:buSzPct val="50000"/>
              <a:buFont typeface="Monotype Sorts" pitchFamily="-84" charset="2"/>
              <a:buChar char="l"/>
            </a:pPr>
            <a:endParaRPr lang="en-US" altLang="ja-JP" sz="500" u="sng">
              <a:solidFill>
                <a:srgbClr val="FF0000"/>
              </a:solidFill>
              <a:latin typeface="Arial" pitchFamily="-84" charset="0"/>
            </a:endParaRPr>
          </a:p>
          <a:p>
            <a:pPr marL="230188" indent="-230188">
              <a:spcBef>
                <a:spcPct val="20000"/>
              </a:spcBef>
              <a:buClr>
                <a:srgbClr val="CC3300"/>
              </a:buClr>
              <a:buSzPct val="50000"/>
              <a:buFont typeface="Monotype Sorts" pitchFamily="-84" charset="2"/>
              <a:buNone/>
            </a:pPr>
            <a:r>
              <a:rPr lang="en-US" altLang="ja-JP" sz="1600" b="1">
                <a:solidFill>
                  <a:srgbClr val="000099"/>
                </a:solidFill>
                <a:latin typeface="Arial" pitchFamily="-84"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pitchFamily="-84" charset="2"/>
              <a:buChar char="l"/>
            </a:pPr>
            <a:r>
              <a:rPr lang="en-US" altLang="ja-JP" sz="1400" b="1">
                <a:solidFill>
                  <a:srgbClr val="000099"/>
                </a:solidFill>
                <a:latin typeface="Arial" pitchFamily="-84" charset="0"/>
              </a:rPr>
              <a:t>“Personal awareness” means that the participant “is personally aware that the holder may have a potential Essential Patent Claim,” even if the participant is not personally aware of the specific patents or</a:t>
            </a:r>
            <a:r>
              <a:rPr lang="en-US" altLang="ja-JP" sz="1400" b="1">
                <a:solidFill>
                  <a:srgbClr val="FF3300"/>
                </a:solidFill>
                <a:latin typeface="Arial" pitchFamily="-84" charset="0"/>
              </a:rPr>
              <a:t> </a:t>
            </a:r>
            <a:r>
              <a:rPr lang="en-US" altLang="ja-JP" sz="1400" b="1">
                <a:solidFill>
                  <a:srgbClr val="000099"/>
                </a:solidFill>
                <a:latin typeface="Arial" pitchFamily="-84" charset="0"/>
              </a:rPr>
              <a:t>patent claims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The above does not apply if the patent</a:t>
            </a:r>
            <a:r>
              <a:rPr lang="en-US" altLang="ja-JP" sz="1600" b="1">
                <a:solidFill>
                  <a:srgbClr val="FF3300"/>
                </a:solidFill>
                <a:latin typeface="Arial" pitchFamily="-84" charset="0"/>
              </a:rPr>
              <a:t> </a:t>
            </a:r>
            <a:r>
              <a:rPr lang="en-US" altLang="ja-JP" sz="1600" b="1">
                <a:solidFill>
                  <a:srgbClr val="000099"/>
                </a:solidFill>
                <a:latin typeface="Arial" pitchFamily="-8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pitchFamily="-84" charset="2"/>
              <a:buNone/>
            </a:pPr>
            <a:r>
              <a:rPr lang="en-GB" altLang="ja-JP" sz="1600">
                <a:solidFill>
                  <a:srgbClr val="000099"/>
                </a:solidFill>
                <a:latin typeface="Arial" pitchFamily="-84" charset="0"/>
              </a:rPr>
              <a:t>		Quoted text excerpted from IEEE-SA Standards Board Bylaws subclause 6.2</a:t>
            </a:r>
            <a:endParaRPr lang="en-US" altLang="ja-JP" sz="1600">
              <a:solidFill>
                <a:srgbClr val="000099"/>
              </a:solidFill>
              <a:latin typeface="Arial" pitchFamily="-84" charset="0"/>
            </a:endParaRP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Early identification of holders of potential Essential Patent Claims is strongly encouraged</a:t>
            </a:r>
          </a:p>
          <a:p>
            <a:pPr marL="230188" indent="-230188">
              <a:spcBef>
                <a:spcPct val="20000"/>
              </a:spcBef>
              <a:buClr>
                <a:srgbClr val="CC3300"/>
              </a:buClr>
              <a:buSzPct val="50000"/>
              <a:buFont typeface="Monotype Sorts" pitchFamily="-84" charset="2"/>
              <a:buChar char="l"/>
            </a:pPr>
            <a:r>
              <a:rPr lang="en-US" altLang="ja-JP" sz="1600" b="1">
                <a:solidFill>
                  <a:srgbClr val="000099"/>
                </a:solidFill>
                <a:latin typeface="Arial" pitchFamily="-84" charset="0"/>
              </a:rPr>
              <a:t>No duty to perform a patent search</a:t>
            </a:r>
            <a:endParaRPr lang="en-GB" altLang="ja-JP" sz="1600" b="1">
              <a:solidFill>
                <a:srgbClr val="000099"/>
              </a:solidFill>
              <a:latin typeface="Arial" pitchFamily="-84" charset="0"/>
            </a:endParaRPr>
          </a:p>
        </p:txBody>
      </p:sp>
      <p:sp>
        <p:nvSpPr>
          <p:cNvPr id="22533" name="Date Placeholder 4"/>
          <p:cNvSpPr>
            <a:spLocks noGrp="1"/>
          </p:cNvSpPr>
          <p:nvPr>
            <p:ph type="dt" sz="quarter" idx="10"/>
          </p:nvPr>
        </p:nvSpPr>
        <p:spPr>
          <a:noFill/>
        </p:spPr>
        <p:txBody>
          <a:bodyPr/>
          <a:lstStyle/>
          <a:p>
            <a:r>
              <a:rPr lang="en-US" altLang="ja-JP" smtClean="0">
                <a:latin typeface="Times New Roman" pitchFamily="-84" charset="0"/>
              </a:rPr>
              <a:t>May/July</a:t>
            </a:r>
            <a:endParaRPr lang="en-US" altLang="ja-JP">
              <a:latin typeface="Times New Roman" pitchFamily="-84" charset="0"/>
            </a:endParaRPr>
          </a:p>
        </p:txBody>
      </p:sp>
      <p:sp>
        <p:nvSpPr>
          <p:cNvPr id="22534" name="Slide Number Placeholder 5"/>
          <p:cNvSpPr>
            <a:spLocks noGrp="1"/>
          </p:cNvSpPr>
          <p:nvPr>
            <p:ph type="sldNum" sz="quarter" idx="12"/>
          </p:nvPr>
        </p:nvSpPr>
        <p:spPr>
          <a:noFill/>
        </p:spPr>
        <p:txBody>
          <a:bodyPr/>
          <a:lstStyle/>
          <a:p>
            <a:r>
              <a:rPr lang="en-US" altLang="ja-JP">
                <a:latin typeface="Times New Roman" pitchFamily="-84" charset="0"/>
              </a:rPr>
              <a:t>Slide </a:t>
            </a:r>
            <a:fld id="{6B75C987-9C7E-A149-87A6-502AD74FC293}" type="slidenum">
              <a:rPr lang="en-US" altLang="ja-JP">
                <a:latin typeface="Times New Roman" pitchFamily="-84" charset="0"/>
              </a:rPr>
              <a:pPr/>
              <a:t>9</a:t>
            </a:fld>
            <a:endParaRPr lang="en-US" altLang="ja-JP">
              <a:latin typeface="Times New Roman" pitchFamily="-84" charset="0"/>
            </a:endParaRPr>
          </a:p>
        </p:txBody>
      </p:sp>
      <p:sp>
        <p:nvSpPr>
          <p:cNvPr id="22535" name="Footer Placeholder 6"/>
          <p:cNvSpPr>
            <a:spLocks noGrp="1"/>
          </p:cNvSpPr>
          <p:nvPr>
            <p:ph type="ftr" sz="quarter" idx="11"/>
          </p:nvPr>
        </p:nvSpPr>
        <p:spPr>
          <a:noFill/>
        </p:spPr>
        <p:txBody>
          <a:bodyPr/>
          <a:lstStyle/>
          <a:p>
            <a:r>
              <a:rPr lang="en-US" altLang="ja-JP" smtClean="0">
                <a:latin typeface="Times New Roman" pitchFamily="-84" charset="0"/>
              </a:rPr>
              <a:t>Hiroshi Mano , Koden-TI</a:t>
            </a:r>
            <a:endParaRPr lang="en-US" altLang="ja-JP">
              <a:latin typeface="Times New Roman" pitchFamily="-8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8347</TotalTime>
  <Words>1883</Words>
  <Application>Microsoft Macintosh PowerPoint</Application>
  <PresentationFormat>画面に合わせる (4:3)</PresentationFormat>
  <Paragraphs>229</Paragraphs>
  <Slides>13</Slides>
  <Notes>7</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13</vt:i4>
      </vt:variant>
    </vt:vector>
  </HeadingPairs>
  <TitlesOfParts>
    <vt:vector size="14" baseType="lpstr">
      <vt:lpstr>802-11-Submission</vt:lpstr>
      <vt:lpstr>IEEE 802.11 TGai Fast Initial Link Setup  Teleconference Agenda for May to July 2014</vt:lpstr>
      <vt:lpstr>Abstract</vt:lpstr>
      <vt:lpstr>Meeting Protocol</vt:lpstr>
      <vt:lpstr>Agenda for 27th May</vt:lpstr>
      <vt:lpstr>Agenda for 3rd Jun</vt:lpstr>
      <vt:lpstr>Agenda for 17th Jun</vt:lpstr>
      <vt:lpstr>Teleconference schedule</vt:lpstr>
      <vt:lpstr>Administrative Items</vt:lpstr>
      <vt:lpstr>Participants, Patents, and Duty to Inform</vt:lpstr>
      <vt:lpstr>Patent Related Links</vt:lpstr>
      <vt:lpstr>Call for Potentially Essential Patents</vt:lpstr>
      <vt:lpstr>Other Guidelines for IEEE WG Meetings</vt:lpstr>
      <vt:lpstr> Guidelines for Telcos</vt:lpstr>
    </vt:vector>
  </TitlesOfParts>
  <Manager/>
  <Company>Root Inc.</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 Teleconference Agenda </dc:title>
  <dc:subject/>
  <dc:creator>Hiroshi Mano</dc:creator>
  <cp:keywords/>
  <dc:description/>
  <cp:lastModifiedBy>真野 浩</cp:lastModifiedBy>
  <cp:revision>387</cp:revision>
  <cp:lastPrinted>1998-02-10T13:28:06Z</cp:lastPrinted>
  <dcterms:created xsi:type="dcterms:W3CDTF">2014-06-17T10:18:37Z</dcterms:created>
  <dcterms:modified xsi:type="dcterms:W3CDTF">2014-06-17T10:19:02Z</dcterms:modified>
  <cp:category/>
</cp:coreProperties>
</file>