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5" r:id="rId1"/>
  </p:sldMasterIdLst>
  <p:notesMasterIdLst>
    <p:notesMasterId r:id="rId15"/>
  </p:notesMasterIdLst>
  <p:handoutMasterIdLst>
    <p:handoutMasterId r:id="rId16"/>
  </p:handoutMasterIdLst>
  <p:sldIdLst>
    <p:sldId id="390" r:id="rId2"/>
    <p:sldId id="391" r:id="rId3"/>
    <p:sldId id="392" r:id="rId4"/>
    <p:sldId id="393" r:id="rId5"/>
    <p:sldId id="411" r:id="rId6"/>
    <p:sldId id="412" r:id="rId7"/>
    <p:sldId id="413" r:id="rId8"/>
    <p:sldId id="394" r:id="rId9"/>
    <p:sldId id="406" r:id="rId10"/>
    <p:sldId id="407" r:id="rId11"/>
    <p:sldId id="409" r:id="rId12"/>
    <p:sldId id="405" r:id="rId13"/>
    <p:sldId id="410" r:id="rId14"/>
  </p:sldIdLst>
  <p:sldSz cx="9144000" cy="6858000" type="screen4x3"/>
  <p:notesSz cx="9874250" cy="6797675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FF"/>
    <a:srgbClr val="CC0000"/>
    <a:srgbClr val="FF0000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014" autoAdjust="0"/>
    <p:restoredTop sz="94629" autoAdjust="0"/>
  </p:normalViewPr>
  <p:slideViewPr>
    <p:cSldViewPr showGuides="1">
      <p:cViewPr varScale="1">
        <p:scale>
          <a:sx n="75" d="100"/>
          <a:sy n="75" d="100"/>
        </p:scale>
        <p:origin x="10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33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9685D83-D925-48DA-86A9-5CCCD974A3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75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113F25E8-F77A-4AD4-AC19-2CC6EF8414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2504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3F25E8-F77A-4AD4-AC19-2CC6EF841458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633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4283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359580" y="6475413"/>
            <a:ext cx="1843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 (/)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6AC922A-D50D-4784-BDB0-95BF1D680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2CCFC3D-D547-4F7B-B83F-14FDE279E97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300" y="115888"/>
            <a:ext cx="8064500" cy="6334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171950" cy="5218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908050"/>
            <a:ext cx="4171950" cy="25320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592513"/>
            <a:ext cx="4171950" cy="25336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35375" y="6381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Slide </a:t>
            </a:r>
            <a:fld id="{F3BB3F6E-9F5F-48DE-92BA-C5254949954A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494185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7399" y="6492293"/>
            <a:ext cx="182652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FC89608-6A20-477C-A981-705C17D7D0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96D0F4C-4EDF-4701-BCA4-6112044C65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4"/>
          <p:cNvSpPr txBox="1">
            <a:spLocks/>
          </p:cNvSpPr>
          <p:nvPr/>
        </p:nvSpPr>
        <p:spPr>
          <a:xfrm>
            <a:off x="3396456" y="6420934"/>
            <a:ext cx="2351087" cy="365125"/>
          </a:xfrm>
          <a:prstGeom prst="rect">
            <a:avLst/>
          </a:prstGeom>
        </p:spPr>
        <p:txBody>
          <a:bodyPr vert="horz" anchor="b"/>
          <a:lstStyle>
            <a:defPPr>
              <a:defRPr lang="zh-CN"/>
            </a:defPPr>
            <a:lvl1pPr marL="0" algn="ctr" defTabSz="914400" rtl="0" eaLnBrk="1" latinLnBrk="0" hangingPunct="1">
              <a:defRPr kumimoji="0" sz="1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B5ED4C8-2B62-4991-947A-61F0AFF81A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6C5482A-260B-4E4B-AC84-D73403BB5C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953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02439"/>
            <a:ext cx="164372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/>
              <a:t>January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21108" y="6475413"/>
            <a:ext cx="22281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>
                <a:latin typeface="+mj-lt"/>
              </a:defRPr>
            </a:lvl1pPr>
          </a:lstStyle>
          <a:p>
            <a:pPr>
              <a:defRPr/>
            </a:pPr>
            <a:r>
              <a:rPr lang="nl-NL" dirty="0" smtClean="0"/>
              <a:t>. (/)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</a:rPr>
              <a:t>doc.: IEEE </a:t>
            </a:r>
            <a:r>
              <a:rPr lang="en-US" sz="1800" b="1" dirty="0" smtClean="0">
                <a:latin typeface="+mj-lt"/>
              </a:rPr>
              <a:t>802.11-14/</a:t>
            </a:r>
            <a:r>
              <a:rPr lang="en-US" altLang="zh-CN" sz="1800" b="1" dirty="0" smtClean="0">
                <a:effectLst/>
                <a:latin typeface="+mj-lt"/>
              </a:rPr>
              <a:t>0721r1</a:t>
            </a:r>
            <a:endParaRPr lang="en-US" sz="1800" b="1" dirty="0">
              <a:latin typeface="+mj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30243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+mj-lt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20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  <p:sldLayoutId id="2147484317" r:id="rId12"/>
    <p:sldLayoutId id="2147484318" r:id="rId13"/>
    <p:sldLayoutId id="2147484319" r:id="rId1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ochao19830606@bupt.edu.cn" TargetMode="External"/><Relationship Id="rId2" Type="http://schemas.openxmlformats.org/officeDocument/2006/relationships/hyperlink" Target="mailto:wenjing@bupt.edu.cn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hghuang@bupt.edu.cn" TargetMode="External"/><Relationship Id="rId4" Type="http://schemas.openxmlformats.org/officeDocument/2006/relationships/hyperlink" Target="mailto:zwx0218@bupt.edu.c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istrator\Desktop\&#32472;&#22270;56.vsd\&#32472;&#22270;\~&#39029;-1\Sheet.16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	WLAN </a:t>
            </a:r>
            <a:r>
              <a:rPr lang="en-US" altLang="zh-CN" dirty="0"/>
              <a:t>A</a:t>
            </a:r>
            <a:r>
              <a:rPr lang="en-US" altLang="zh-CN" dirty="0" smtClean="0"/>
              <a:t>ccess Network Using </a:t>
            </a:r>
            <a:r>
              <a:rPr lang="en-US" altLang="zh-CN" dirty="0" err="1" smtClean="0"/>
              <a:t>RoF</a:t>
            </a:r>
            <a:endParaRPr lang="zh-CN" altLang="en-US" dirty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575555" y="2828579"/>
            <a:ext cx="2662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latin typeface="+mj-lt"/>
              </a:rPr>
              <a:t>Authors/contributors:</a:t>
            </a:r>
            <a:endParaRPr lang="en-US" sz="2000" b="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7445" y="2060848"/>
            <a:ext cx="1999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+mj-lt"/>
              </a:rPr>
              <a:t>Date: 2014-05-20</a:t>
            </a:r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67884"/>
              </p:ext>
            </p:extLst>
          </p:nvPr>
        </p:nvGraphicFramePr>
        <p:xfrm>
          <a:off x="575554" y="3238130"/>
          <a:ext cx="7882646" cy="2927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3750"/>
                <a:gridCol w="1440435"/>
                <a:gridCol w="1783850"/>
                <a:gridCol w="1211492"/>
                <a:gridCol w="2213119"/>
              </a:tblGrid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Name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Company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Address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Email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Wenjing Xu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Beijing University of Posts and Telecommunications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</a:rPr>
                        <a:t>Xitucheng</a:t>
                      </a:r>
                      <a:r>
                        <a:rPr lang="en-US" sz="1100" u="none" strike="noStrike" dirty="0">
                          <a:effectLst/>
                        </a:rPr>
                        <a:t> Road No. 10, Beijing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>
                          <a:effectLst/>
                          <a:hlinkClick r:id="rId2"/>
                        </a:rPr>
                        <a:t>wenjing@bupt.edu.cn</a:t>
                      </a:r>
                      <a:endParaRPr lang="en-US" sz="1100" b="0" i="0" u="sng" strike="noStrike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Chao Gao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 dirty="0">
                          <a:effectLst/>
                          <a:hlinkClick r:id="rId3"/>
                        </a:rPr>
                        <a:t>gaochao19830606@bupt.edu.cn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</a:rPr>
                        <a:t>Weixia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Zou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 dirty="0">
                          <a:effectLst/>
                          <a:hlinkClick r:id="rId4"/>
                        </a:rPr>
                        <a:t>zwx0218@bupt.edu.cn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  <a:tr h="585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>
                          <a:effectLst/>
                        </a:rPr>
                        <a:t>Shanguo</a:t>
                      </a:r>
                      <a:r>
                        <a:rPr lang="en-US" sz="1100" u="none" strike="noStrike" dirty="0">
                          <a:effectLst/>
                        </a:rPr>
                        <a:t> Huang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　</a:t>
                      </a:r>
                      <a:r>
                        <a:rPr lang="en-US" altLang="zh-CN" sz="1100" u="none" strike="noStrike">
                          <a:effectLst/>
                        </a:rPr>
                        <a:t>+86+62258045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sng" strike="noStrike" dirty="0">
                          <a:effectLst/>
                          <a:hlinkClick r:id="rId5"/>
                        </a:rPr>
                        <a:t>shghuang@bupt.edu.cn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宋体"/>
                      </a:endParaRPr>
                    </a:p>
                  </a:txBody>
                  <a:tcPr marL="9417" marR="9417" marT="941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16746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Fig(c)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of the signal after  adding the original carrier  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755576" y="2852936"/>
            <a:ext cx="7632848" cy="3768328"/>
          </a:xfrm>
          <a:prstGeom prst="rect">
            <a:avLst/>
          </a:prstGeom>
        </p:spPr>
      </p:pic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5410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Fig(d)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of the signal after using the photodiode and filtering the carrier for the uplink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952092" y="2855050"/>
            <a:ext cx="6552728" cy="3192264"/>
          </a:xfrm>
          <a:prstGeom prst="rect">
            <a:avLst/>
          </a:prstGeom>
        </p:spPr>
      </p:pic>
      <p:sp>
        <p:nvSpPr>
          <p:cNvPr id="9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98316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Continue  find out the best approach to creating the millimeter and transmission</a:t>
            </a:r>
          </a:p>
          <a:p>
            <a:r>
              <a:rPr lang="en-US" altLang="zh-CN" b="0" dirty="0" smtClean="0"/>
              <a:t>Analyze the best model for the millimeter wave access network</a:t>
            </a:r>
          </a:p>
          <a:p>
            <a:r>
              <a:rPr lang="en-US" altLang="zh-CN" b="0" dirty="0" smtClean="0"/>
              <a:t>Finish the full-duplex  millimeter wave access system further 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5320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315200" cy="576064"/>
          </a:xfrm>
        </p:spPr>
        <p:txBody>
          <a:bodyPr/>
          <a:lstStyle/>
          <a:p>
            <a:endParaRPr lang="en-US" altLang="zh-CN" sz="3600" b="1" dirty="0" smtClean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pPr algn="ctr">
              <a:buFontTx/>
              <a:buNone/>
            </a:pPr>
            <a:r>
              <a:rPr lang="en-US" altLang="zh-CN" sz="4000" dirty="0" smtClean="0">
                <a:ea typeface="宋体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0888001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This presentation gives a full-duplex millimeter wave access system based on radio over fiber(we take the original RF signal frequency as 10G Hz). The biggest advantage of the system is cost-efficient ,easy to construct , and conquering the  barrier of generating and transmitting  millimeter wave in electrical field in the long distance.</a:t>
            </a:r>
            <a:endParaRPr lang="zh-CN" altLang="en-US" b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8" name="页脚占位符 10"/>
          <p:cNvSpPr txBox="1">
            <a:spLocks/>
          </p:cNvSpPr>
          <p:nvPr/>
        </p:nvSpPr>
        <p:spPr bwMode="auto">
          <a:xfrm>
            <a:off x="6885907" y="6475413"/>
            <a:ext cx="165801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1177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System Setup</a:t>
            </a:r>
          </a:p>
          <a:p>
            <a:r>
              <a:rPr lang="en-US" altLang="zh-CN" dirty="0" smtClean="0"/>
              <a:t>The principle of generating the millimeter  wave in the CS and BS</a:t>
            </a:r>
          </a:p>
          <a:p>
            <a:r>
              <a:rPr lang="en-US" altLang="zh-CN" dirty="0" smtClean="0"/>
              <a:t>The </a:t>
            </a:r>
            <a:r>
              <a:rPr lang="en-US" altLang="zh-CN" smtClean="0"/>
              <a:t>experiment result</a:t>
            </a: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页脚占位符 10"/>
          <p:cNvSpPr txBox="1">
            <a:spLocks/>
          </p:cNvSpPr>
          <p:nvPr/>
        </p:nvSpPr>
        <p:spPr bwMode="auto">
          <a:xfrm>
            <a:off x="6885907" y="6475413"/>
            <a:ext cx="165801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nl-NL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52003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altLang="zh-CN" dirty="0" smtClean="0"/>
              <a:t>System setup  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6" name="内容占位符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301128"/>
              </p:ext>
            </p:extLst>
          </p:nvPr>
        </p:nvGraphicFramePr>
        <p:xfrm>
          <a:off x="15115" y="5661248"/>
          <a:ext cx="8949182" cy="615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Visio" r:id="rId3" imgW="4175550" imgH="287637" progId="Visio.Drawing.11">
                  <p:link updateAutomatic="1"/>
                </p:oleObj>
              </mc:Choice>
              <mc:Fallback>
                <p:oleObj name="Visio" r:id="rId3" imgW="4175550" imgH="287637" progId="Visio.Drawing.11">
                  <p:link updateAutomatic="1"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5" y="5661248"/>
                        <a:ext cx="8949182" cy="6158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42" y="1340768"/>
            <a:ext cx="8514922" cy="4011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27784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a</a:t>
            </a:r>
            <a:endParaRPr lang="zh-CN" altLang="en-US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3065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+mj-lt"/>
              </a:rPr>
              <a:t>b</a:t>
            </a:r>
            <a:endParaRPr lang="zh-CN" altLang="en-US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1637" y="328495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c</a:t>
            </a:r>
            <a:endParaRPr lang="zh-CN" altLang="en-US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31616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+mj-lt"/>
              </a:rPr>
              <a:t>d</a:t>
            </a:r>
            <a:endParaRPr lang="zh-CN" altLang="en-US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9452" y="5316110"/>
            <a:ext cx="3139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Fig. 1  The experiment setup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214081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9308" y="685800"/>
            <a:ext cx="7358892" cy="726976"/>
          </a:xfrm>
        </p:spPr>
        <p:txBody>
          <a:bodyPr/>
          <a:lstStyle/>
          <a:p>
            <a:r>
              <a:rPr lang="en-US" altLang="zh-CN" dirty="0"/>
              <a:t>C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412776"/>
            <a:ext cx="7774632" cy="4968552"/>
          </a:xfrm>
        </p:spPr>
        <p:txBody>
          <a:bodyPr/>
          <a:lstStyle/>
          <a:p>
            <a:r>
              <a:rPr lang="en-US" altLang="zh-CN" dirty="0" smtClean="0"/>
              <a:t>The first MZM is an optical modulator , which modulates the RF signal to the optical domain as well as suppress the even-order sidebands totally ,leaving the odd-order sidebands(Fig a)</a:t>
            </a:r>
          </a:p>
          <a:p>
            <a:r>
              <a:rPr lang="en-US" altLang="zh-CN" dirty="0" smtClean="0"/>
              <a:t>We assume the  input of the first modulator is                     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   the microwave can be expressed as                            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   then the output of the first MZM can be approximate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expressed as                     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982" y="2924944"/>
            <a:ext cx="19431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02878"/>
            <a:ext cx="2244656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54" y="4365104"/>
            <a:ext cx="42386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534394"/>
            <a:ext cx="48101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85" y="5558454"/>
            <a:ext cx="37433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85" y="5816073"/>
            <a:ext cx="47625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884" y="5873223"/>
            <a:ext cx="22860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01030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  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                                                                                             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According the same analysis , the output of the second MZM (Fig b) can be expressed as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                                                 </a:t>
            </a:r>
          </a:p>
          <a:p>
            <a:r>
              <a:rPr lang="en-US" altLang="zh-CN" dirty="0" smtClean="0"/>
              <a:t>                                                                                  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2014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7799"/>
            <a:ext cx="3960440" cy="2358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25456"/>
            <a:ext cx="44958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692131"/>
            <a:ext cx="36576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63" y="4077072"/>
            <a:ext cx="332422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09120"/>
            <a:ext cx="47244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000" y="4561507"/>
            <a:ext cx="22860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49" y="5085184"/>
            <a:ext cx="23717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674" y="5059784"/>
            <a:ext cx="47434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49" y="5501668"/>
            <a:ext cx="18764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48681"/>
            <a:ext cx="395426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826595"/>
            <a:ext cx="22002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11" y="5758842"/>
            <a:ext cx="5505797" cy="33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日期占位符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+mj-lt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28582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After the signal and the carrier (generated by the CW) coupled transmitted by the fiber ,which will have about 2dB power loss,  using a FBG and Circulator to filter the carrier for the uplink reuse(Fig c) , and have the signal passed , then using a photodiode to convert  the optical signal to an electrical signal frequency –quadrupling.</a:t>
            </a:r>
          </a:p>
          <a:p>
            <a:pPr marL="0" indent="0">
              <a:buNone/>
            </a:pPr>
            <a:r>
              <a:rPr lang="en-US" altLang="zh-CN" dirty="0" smtClean="0"/>
              <a:t>The output of the </a:t>
            </a:r>
            <a:r>
              <a:rPr lang="en-US" altLang="zh-CN" dirty="0"/>
              <a:t>photodiode  </a:t>
            </a:r>
            <a:r>
              <a:rPr lang="en-US" altLang="zh-CN" dirty="0" smtClean="0"/>
              <a:t>is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                                                                           </a:t>
            </a:r>
          </a:p>
          <a:p>
            <a:pPr marL="0" indent="0">
              <a:buNone/>
            </a:pPr>
            <a:r>
              <a:rPr lang="en-US" altLang="zh-CN" dirty="0" smtClean="0"/>
              <a:t>  the  Fig(d) show it in </a:t>
            </a:r>
            <a:r>
              <a:rPr lang="en-US" altLang="zh-CN" dirty="0" smtClean="0"/>
              <a:t>detail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669135"/>
            <a:ext cx="42100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4114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Fig(a)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 after the first MZM(suppress the even sidebands totally)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11" name="图片 10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2852936"/>
            <a:ext cx="6624736" cy="3467606"/>
          </a:xfrm>
          <a:prstGeom prst="rect">
            <a:avLst/>
          </a:prstGeom>
        </p:spPr>
      </p:pic>
      <p:sp>
        <p:nvSpPr>
          <p:cNvPr id="8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73334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9186"/>
          </a:xfrm>
        </p:spPr>
        <p:txBody>
          <a:bodyPr/>
          <a:lstStyle/>
          <a:p>
            <a:r>
              <a:rPr lang="en-US" altLang="zh-CN" dirty="0" smtClean="0"/>
              <a:t>Fig(b)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spectrum  after the second MZM( suppress the even sidebands totally, suppress the carrier totally by the phase shifter)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2014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3068960"/>
            <a:ext cx="6696744" cy="3312368"/>
          </a:xfrm>
          <a:prstGeom prst="rect">
            <a:avLst/>
          </a:prstGeom>
        </p:spPr>
      </p:pic>
      <p:sp>
        <p:nvSpPr>
          <p:cNvPr id="9" name="页脚占位符 10"/>
          <p:cNvSpPr>
            <a:spLocks noGrp="1"/>
          </p:cNvSpPr>
          <p:nvPr>
            <p:ph type="ftr" sz="quarter" idx="11"/>
          </p:nvPr>
        </p:nvSpPr>
        <p:spPr>
          <a:xfrm>
            <a:off x="6885907" y="6475413"/>
            <a:ext cx="1658018" cy="184666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Wenjing Xu, et al. (BUPT)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39300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无线个域网 标准工作组&amp;#x0D;&amp;#x0A;&amp;#x0D;&amp;#x0A;文件编号:  WPAN-W-13-023-00&amp;#x0D;&amp;#x0A;&amp;#x0D;&amp;#x0A;标题： 设立45GHz无线个域网标准任务组的建议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85&quot;/&gt;&lt;/object&gt;&lt;object type=&quot;3&quot; unique_id=&quot;10005&quot;&gt;&lt;property id=&quot;20148&quot; value=&quot;5&quot;/&gt;&lt;property id=&quot;20300&quot; value=&quot;Slide 3 - &amp;quot;背景&amp;quot;&quot;/&gt;&lt;property id=&quot;20307&quot; value=&quot;386&quot;/&gt;&lt;/object&gt;&lt;object type=&quot;3&quot; unique_id=&quot;10006&quot;&gt;&lt;property id=&quot;20148&quot; value=&quot;5&quot;/&gt;&lt;property id=&quot;20300&quot; value=&quot;Slide 4 - &amp;quot;45GHz频谱规划主要参数&amp;quot;&quot;/&gt;&lt;property id=&quot;20307&quot; value=&quot;387&quot;/&gt;&lt;/object&gt;&lt;object type=&quot;3&quot; unique_id=&quot;10209&quot;&gt;&lt;property id=&quot;20148&quot; value=&quot;5&quot;/&gt;&lt;property id=&quot;20300&quot; value=&quot;Slide 6 - &amp;quot;参考资料&amp;quot;&quot;/&gt;&lt;property id=&quot;20307&quot; value=&quot;388&quot;/&gt;&lt;/object&gt;&lt;object type=&quot;3&quot; unique_id=&quot;10278&quot;&gt;&lt;property id=&quot;20148&quot; value=&quot;5&quot;/&gt;&lt;property id=&quot;20300&quot; value=&quot;Slide 5 - &amp;quot;提议&amp;quot;&quot;/&gt;&lt;property id=&quot;20307&quot; value=&quot;389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NewTechnique_DTA_1364r0</Template>
  <TotalTime>25939</TotalTime>
  <Words>567</Words>
  <Application>Microsoft Office PowerPoint</Application>
  <PresentationFormat>全屏显示(4:3)</PresentationFormat>
  <Paragraphs>124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链接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Arial Unicode MS</vt:lpstr>
      <vt:lpstr>宋体</vt:lpstr>
      <vt:lpstr>Arial</vt:lpstr>
      <vt:lpstr>Times New Roman</vt:lpstr>
      <vt:lpstr>Default Design</vt:lpstr>
      <vt:lpstr>C:\Users\Administrator\Desktop\绘图56.vsd\绘图\~页-1\Sheet.166</vt:lpstr>
      <vt:lpstr> WLAN Access Network Using RoF</vt:lpstr>
      <vt:lpstr>Abstract</vt:lpstr>
      <vt:lpstr>Outline</vt:lpstr>
      <vt:lpstr>System setup  </vt:lpstr>
      <vt:lpstr>CS</vt:lpstr>
      <vt:lpstr>     </vt:lpstr>
      <vt:lpstr>BS</vt:lpstr>
      <vt:lpstr>Fig(a)</vt:lpstr>
      <vt:lpstr>Fig(b)</vt:lpstr>
      <vt:lpstr>Fig(c)</vt:lpstr>
      <vt:lpstr>Fig(d)</vt:lpstr>
      <vt:lpstr>Future Work</vt:lpstr>
      <vt:lpstr>PowerPoint 演示文稿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杜光龙</cp:lastModifiedBy>
  <cp:revision>845</cp:revision>
  <dcterms:created xsi:type="dcterms:W3CDTF">2006-02-24T01:46:22Z</dcterms:created>
  <dcterms:modified xsi:type="dcterms:W3CDTF">2014-05-22T01:17:46Z</dcterms:modified>
</cp:coreProperties>
</file>