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notesMasterIdLst>
    <p:notesMasterId r:id="rId15"/>
  </p:notesMasterIdLst>
  <p:handoutMasterIdLst>
    <p:handoutMasterId r:id="rId16"/>
  </p:handoutMasterIdLst>
  <p:sldIdLst>
    <p:sldId id="390" r:id="rId2"/>
    <p:sldId id="391" r:id="rId3"/>
    <p:sldId id="392" r:id="rId4"/>
    <p:sldId id="393" r:id="rId5"/>
    <p:sldId id="411" r:id="rId6"/>
    <p:sldId id="412" r:id="rId7"/>
    <p:sldId id="413" r:id="rId8"/>
    <p:sldId id="394" r:id="rId9"/>
    <p:sldId id="406" r:id="rId10"/>
    <p:sldId id="407" r:id="rId11"/>
    <p:sldId id="409" r:id="rId12"/>
    <p:sldId id="405" r:id="rId13"/>
    <p:sldId id="410" r:id="rId14"/>
  </p:sldIdLst>
  <p:sldSz cx="9144000" cy="6858000" type="screen4x3"/>
  <p:notesSz cx="9874250" cy="6797675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29" autoAdjust="0"/>
  </p:normalViewPr>
  <p:slideViewPr>
    <p:cSldViewPr showGuides="1">
      <p:cViewPr varScale="1">
        <p:scale>
          <a:sx n="84" d="100"/>
          <a:sy n="84" d="100"/>
        </p:scale>
        <p:origin x="-9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《40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—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50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吉赫兹频段移动业务中宽带无线接入系统频率使用相关事宜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59580" y="6475413"/>
            <a:ext cx="1843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 (/)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02439"/>
            <a:ext cx="164372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21108" y="6475413"/>
            <a:ext cx="22281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nl-NL" dirty="0" smtClean="0"/>
              <a:t>. (/)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IEEE </a:t>
            </a:r>
            <a:r>
              <a:rPr lang="en-US" sz="1800" b="1" dirty="0" smtClean="0">
                <a:latin typeface="+mj-lt"/>
              </a:rPr>
              <a:t>802.11-14/</a:t>
            </a:r>
            <a:r>
              <a:rPr lang="en-US" altLang="zh-CN" sz="1800" b="1" dirty="0" smtClean="0">
                <a:effectLst/>
                <a:latin typeface="+mj-lt"/>
              </a:rPr>
              <a:t>0721r0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3024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ochao19830606@bupt.edu.cn" TargetMode="External"/><Relationship Id="rId2" Type="http://schemas.openxmlformats.org/officeDocument/2006/relationships/hyperlink" Target="mailto:wenjing@bupt.edu.c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hghuang@bupt.edu.cn" TargetMode="External"/><Relationship Id="rId4" Type="http://schemas.openxmlformats.org/officeDocument/2006/relationships/hyperlink" Target="mailto:zwx0218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esktop\&#32472;&#22270;56.vsd\&#32472;&#22270;\~&#39029;-1\Sheet.16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	WLAN </a:t>
            </a:r>
            <a:r>
              <a:rPr lang="en-US" altLang="zh-CN" dirty="0"/>
              <a:t>A</a:t>
            </a:r>
            <a:r>
              <a:rPr lang="en-US" altLang="zh-CN" dirty="0" smtClean="0"/>
              <a:t>ccess Network Using </a:t>
            </a:r>
            <a:r>
              <a:rPr lang="en-US" altLang="zh-CN" dirty="0" err="1" smtClean="0"/>
              <a:t>RoF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575555" y="2828579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7445" y="2060848"/>
            <a:ext cx="199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</a:t>
            </a:r>
            <a:r>
              <a:rPr lang="en-US" altLang="zh-CN" sz="2000" dirty="0" smtClean="0">
                <a:latin typeface="+mj-lt"/>
              </a:rPr>
              <a:t>2014-05-20</a:t>
            </a:r>
            <a:endParaRPr lang="en-US" altLang="zh-CN" sz="2000" dirty="0" smtClean="0">
              <a:latin typeface="+mj-lt"/>
            </a:endParaRP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67884"/>
              </p:ext>
            </p:extLst>
          </p:nvPr>
        </p:nvGraphicFramePr>
        <p:xfrm>
          <a:off x="575554" y="3238130"/>
          <a:ext cx="7882646" cy="2927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3750"/>
                <a:gridCol w="1440435"/>
                <a:gridCol w="1783850"/>
                <a:gridCol w="1211492"/>
                <a:gridCol w="2213119"/>
              </a:tblGrid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Company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Address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Email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Wenjing Xu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Beijing University of Posts and Telecommunications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Xitucheng</a:t>
                      </a:r>
                      <a:r>
                        <a:rPr lang="en-US" sz="1100" u="none" strike="noStrike" dirty="0">
                          <a:effectLst/>
                        </a:rPr>
                        <a:t> Road No. 10, Beijing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>
                          <a:effectLst/>
                          <a:hlinkClick r:id="rId2"/>
                        </a:rPr>
                        <a:t>wenjing@bupt.edu.cn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Chao Gao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3"/>
                        </a:rPr>
                        <a:t>gaochao19830606@bupt.edu.cn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Weixia Zou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4"/>
                        </a:rPr>
                        <a:t>zwx0218@bupt.edu.cn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Shanguo Huang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5"/>
                        </a:rPr>
                        <a:t>shghuang@bupt.edu.cn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Fig(c)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 adding the original carrier  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2852936"/>
            <a:ext cx="7632848" cy="3768328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541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Fig(d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using the photodiode and filtering the carrier for the uplink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952092" y="2855050"/>
            <a:ext cx="6552728" cy="3192264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8316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Continue  find out the best approach to creating the millimeter and transmission</a:t>
            </a:r>
          </a:p>
          <a:p>
            <a:r>
              <a:rPr lang="en-US" altLang="zh-CN" b="0" dirty="0" smtClean="0"/>
              <a:t>Analyze the best model for the millimeter wave access network</a:t>
            </a:r>
          </a:p>
          <a:p>
            <a:r>
              <a:rPr lang="en-US" altLang="zh-CN" b="0" dirty="0" smtClean="0"/>
              <a:t>Finish the full-duplex  millimeter wave access system further 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320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endParaRPr lang="en-US" altLang="zh-CN" sz="3600" b="1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pPr algn="ctr">
              <a:buFontTx/>
              <a:buNone/>
            </a:pPr>
            <a:r>
              <a:rPr lang="en-US" altLang="zh-CN" sz="4000" dirty="0" smtClean="0">
                <a:ea typeface="宋体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888001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a full-duplex millimeter wave access system based on radio over </a:t>
            </a:r>
            <a:r>
              <a:rPr lang="en-US" altLang="zh-CN" b="0" dirty="0" smtClean="0"/>
              <a:t>fiber(we take the original RF signal frequency as 10G Hz)</a:t>
            </a:r>
            <a:r>
              <a:rPr lang="en-US" altLang="zh-CN" b="0" dirty="0" smtClean="0"/>
              <a:t>. The biggest advantage of the system is cost-efficient ,easy to construct , and conquering the  barrier of generating and transmitting  millimeter wave in electrical field in the long distance.</a:t>
            </a:r>
            <a:endParaRPr lang="zh-CN" altLang="en-US" b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System Setup</a:t>
            </a:r>
          </a:p>
          <a:p>
            <a:r>
              <a:rPr lang="en-US" altLang="zh-CN" dirty="0" smtClean="0"/>
              <a:t>The principle of generating the millimeter  wave in the CS and BS</a:t>
            </a:r>
          </a:p>
          <a:p>
            <a:r>
              <a:rPr lang="en-US" altLang="zh-CN" dirty="0" smtClean="0"/>
              <a:t>The </a:t>
            </a:r>
            <a:r>
              <a:rPr lang="en-US" altLang="zh-CN" smtClean="0"/>
              <a:t>experiment result</a:t>
            </a: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52003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zh-CN" dirty="0" smtClean="0"/>
              <a:t>System setup  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内容占位符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301128"/>
              </p:ext>
            </p:extLst>
          </p:nvPr>
        </p:nvGraphicFramePr>
        <p:xfrm>
          <a:off x="15115" y="5661248"/>
          <a:ext cx="8949182" cy="615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Visio" r:id="rId3" imgW="4175550" imgH="287637" progId="Visio.Drawing.11">
                  <p:link updateAutomatic="1"/>
                </p:oleObj>
              </mc:Choice>
              <mc:Fallback>
                <p:oleObj name="Visio" r:id="rId3" imgW="4175550" imgH="287637" progId="Visio.Drawing.11">
                  <p:link updateAutomatic="1"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5" y="5661248"/>
                        <a:ext cx="8949182" cy="615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42" y="1340768"/>
            <a:ext cx="8514922" cy="4011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a</a:t>
            </a:r>
            <a:endParaRPr lang="zh-CN" altLang="en-US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3065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+mj-lt"/>
              </a:rPr>
              <a:t>b</a:t>
            </a:r>
            <a:endParaRPr lang="zh-CN" altLang="en-US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1637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c</a:t>
            </a:r>
            <a:endParaRPr lang="zh-CN" altLang="en-US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1616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d</a:t>
            </a:r>
            <a:endParaRPr lang="zh-CN" alt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9452" y="5316110"/>
            <a:ext cx="313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Fig. 1  The experiment setup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21408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9308" y="685800"/>
            <a:ext cx="7358892" cy="726976"/>
          </a:xfrm>
        </p:spPr>
        <p:txBody>
          <a:bodyPr/>
          <a:lstStyle/>
          <a:p>
            <a:r>
              <a:rPr lang="en-US" altLang="zh-CN" dirty="0"/>
              <a:t>C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7774632" cy="4968552"/>
          </a:xfrm>
        </p:spPr>
        <p:txBody>
          <a:bodyPr/>
          <a:lstStyle/>
          <a:p>
            <a:r>
              <a:rPr lang="en-US" altLang="zh-CN" dirty="0" smtClean="0"/>
              <a:t>The first MZM is an optical modulator , which modulates the RF signal to the optical domain as well as suppress the even-order sidebands totally ,leaving the odd-order sidebands(Fig a)</a:t>
            </a:r>
          </a:p>
          <a:p>
            <a:r>
              <a:rPr lang="en-US" altLang="zh-CN" dirty="0" smtClean="0"/>
              <a:t>We assume the  input of the first modulator is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the microwave can be expressed as                           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 then the output of the first MZM can be approximate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expressed as                     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82" y="2924944"/>
            <a:ext cx="19431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2878"/>
            <a:ext cx="2244656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54" y="4365104"/>
            <a:ext cx="42386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34394"/>
            <a:ext cx="48101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85" y="5558454"/>
            <a:ext cx="37433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85" y="5816073"/>
            <a:ext cx="4762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84" y="5873223"/>
            <a:ext cx="22860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0103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                                                                    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According the same analysis , the output of the second MZM (Fig b) can be expressed as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7799"/>
            <a:ext cx="3960440" cy="2358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25456"/>
            <a:ext cx="44958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92131"/>
            <a:ext cx="36576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63" y="4077072"/>
            <a:ext cx="33242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09120"/>
            <a:ext cx="47244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00" y="4561507"/>
            <a:ext cx="22860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085184"/>
            <a:ext cx="23717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674" y="5059784"/>
            <a:ext cx="47434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501668"/>
            <a:ext cx="18764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48681"/>
            <a:ext cx="395426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826595"/>
            <a:ext cx="22002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11" y="5758842"/>
            <a:ext cx="5505797" cy="33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日期占位符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2858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After the signal and the carrier (generated by the CW) coupled transmitted by the fiber ,which will have about 2dB power loss,  using a FBG and Circulator to filter the carrier for the uplink reuse(Fig c) , and have the signal passed , then using a photodiode to convert  the optical signal to an electrical signal frequency –quadrupling.</a:t>
            </a:r>
          </a:p>
          <a:p>
            <a:pPr marL="0" indent="0">
              <a:buNone/>
            </a:pPr>
            <a:r>
              <a:rPr lang="en-US" altLang="zh-CN" dirty="0" smtClean="0"/>
              <a:t>The output of the </a:t>
            </a:r>
            <a:r>
              <a:rPr lang="en-US" altLang="zh-CN" dirty="0"/>
              <a:t>photodiode  </a:t>
            </a:r>
            <a:r>
              <a:rPr lang="en-US" altLang="zh-CN" dirty="0" smtClean="0"/>
              <a:t>is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the  Fig(d) show it in </a:t>
            </a:r>
            <a:r>
              <a:rPr lang="en-US" altLang="zh-CN" dirty="0" err="1" smtClean="0"/>
              <a:t>datail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69135"/>
            <a:ext cx="42100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4114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Fig(a)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first MZM(suppress the even sidebands totally)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2852936"/>
            <a:ext cx="6624736" cy="3467606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333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Fig(b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second MZM( suppress the even sidebands totally, suppress the carrier totally by the phase shifter)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3068960"/>
            <a:ext cx="6696744" cy="3312368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9300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25936</TotalTime>
  <Words>585</Words>
  <Application>Microsoft Office PowerPoint</Application>
  <PresentationFormat>全屏显示(4:3)</PresentationFormat>
  <Paragraphs>125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链接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Default Design</vt:lpstr>
      <vt:lpstr>C:\Users\Administrator\Desktop\绘图56.vsd\绘图\~页-1\Sheet.166</vt:lpstr>
      <vt:lpstr> WLAN Access Network Using RoF</vt:lpstr>
      <vt:lpstr>Abstract</vt:lpstr>
      <vt:lpstr>Outline</vt:lpstr>
      <vt:lpstr>System setup  </vt:lpstr>
      <vt:lpstr>CS</vt:lpstr>
      <vt:lpstr>     </vt:lpstr>
      <vt:lpstr>BS</vt:lpstr>
      <vt:lpstr>Fig(a)</vt:lpstr>
      <vt:lpstr>Fig(b)</vt:lpstr>
      <vt:lpstr>Fig(c)</vt:lpstr>
      <vt:lpstr>Fig(d)</vt:lpstr>
      <vt:lpstr>Future Work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Windows 用户</cp:lastModifiedBy>
  <cp:revision>842</cp:revision>
  <dcterms:created xsi:type="dcterms:W3CDTF">2006-02-24T01:46:22Z</dcterms:created>
  <dcterms:modified xsi:type="dcterms:W3CDTF">2014-05-21T16:13:39Z</dcterms:modified>
</cp:coreProperties>
</file>