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xlsb" ContentType="application/vnd.ms-excel.sheet.binary.macroEnabled.12"/>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0" r:id="rId3"/>
    <p:sldId id="396" r:id="rId4"/>
    <p:sldId id="397" r:id="rId5"/>
    <p:sldId id="399" r:id="rId6"/>
    <p:sldId id="425" r:id="rId7"/>
    <p:sldId id="398" r:id="rId8"/>
    <p:sldId id="402" r:id="rId9"/>
    <p:sldId id="426" r:id="rId10"/>
    <p:sldId id="428" r:id="rId11"/>
    <p:sldId id="429" r:id="rId12"/>
    <p:sldId id="430" r:id="rId13"/>
    <p:sldId id="431" r:id="rId14"/>
    <p:sldId id="432" r:id="rId15"/>
    <p:sldId id="433" r:id="rId16"/>
    <p:sldId id="434" r:id="rId17"/>
    <p:sldId id="401" r:id="rId18"/>
    <p:sldId id="408" r:id="rId19"/>
    <p:sldId id="412" r:id="rId20"/>
    <p:sldId id="413" r:id="rId21"/>
    <p:sldId id="414" r:id="rId22"/>
    <p:sldId id="421" r:id="rId23"/>
    <p:sldId id="427" r:id="rId24"/>
    <p:sldId id="409" r:id="rId25"/>
    <p:sldId id="400" r:id="rId26"/>
    <p:sldId id="422" r:id="rId27"/>
    <p:sldId id="415" r:id="rId28"/>
    <p:sldId id="416" r:id="rId29"/>
    <p:sldId id="417" r:id="rId30"/>
    <p:sldId id="418" r:id="rId31"/>
    <p:sldId id="419" r:id="rId32"/>
    <p:sldId id="420" r:id="rId33"/>
    <p:sldId id="424" r:id="rId3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98849" autoAdjust="0"/>
  </p:normalViewPr>
  <p:slideViewPr>
    <p:cSldViewPr>
      <p:cViewPr varScale="1">
        <p:scale>
          <a:sx n="72" d="100"/>
          <a:sy n="72" d="100"/>
        </p:scale>
        <p:origin x="-8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564"/>
    </p:cViewPr>
  </p:sorterViewPr>
  <p:notesViewPr>
    <p:cSldViewPr>
      <p:cViewPr>
        <p:scale>
          <a:sx n="100" d="100"/>
          <a:sy n="100" d="100"/>
        </p:scale>
        <p:origin x="-1962" y="150"/>
      </p:cViewPr>
      <p:guideLst>
        <p:guide orient="horz" pos="2163"/>
        <p:guide pos="28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802.11-14/0719r0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May 2014</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Jon Rosdahl (CSR)</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38CC2637-1985-412C-994C-3901D4FC1647}" type="slidenum">
              <a:rPr lang="en-US"/>
              <a:pPr>
                <a:defRPr/>
              </a:pPr>
              <a:t>‹#›</a:t>
            </a:fld>
            <a:endParaRPr lang="en-US"/>
          </a:p>
        </p:txBody>
      </p:sp>
      <p:sp>
        <p:nvSpPr>
          <p:cNvPr id="15155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15155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15156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extLst>
      <p:ext uri="{BB962C8B-B14F-4D97-AF65-F5344CB8AC3E}">
        <p14:creationId xmlns:p14="http://schemas.microsoft.com/office/powerpoint/2010/main" xmlns="" val="21882248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802.11-14/0719r0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May 2014</a:t>
            </a:r>
            <a:endParaRPr lang="en-US"/>
          </a:p>
        </p:txBody>
      </p:sp>
      <p:sp>
        <p:nvSpPr>
          <p:cNvPr id="9728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Jon Rosdahl (CSR)</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C4CDFAE-F895-48F6-BF6B-C54B41AC9E6C}" type="slidenum">
              <a:rPr lang="en-US"/>
              <a:pPr>
                <a:defRPr/>
              </a:pPr>
              <a:t>‹#›</a:t>
            </a:fld>
            <a:endParaRPr lang="en-US"/>
          </a:p>
        </p:txBody>
      </p:sp>
      <p:sp>
        <p:nvSpPr>
          <p:cNvPr id="9728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9728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9729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extLst>
      <p:ext uri="{BB962C8B-B14F-4D97-AF65-F5344CB8AC3E}">
        <p14:creationId xmlns:p14="http://schemas.microsoft.com/office/powerpoint/2010/main" xmlns="" val="293306816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doc.: IEEE 802.11-14/0719r0</a:t>
            </a:r>
            <a:endParaRPr lang="en-US" sz="1400" dirty="0" smtClean="0"/>
          </a:p>
        </p:txBody>
      </p:sp>
      <p:sp>
        <p:nvSpPr>
          <p:cNvPr id="98307"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May 2014</a:t>
            </a:r>
            <a:endParaRPr lang="en-US" sz="1400" dirty="0" smtClean="0"/>
          </a:p>
        </p:txBody>
      </p:sp>
      <p:sp>
        <p:nvSpPr>
          <p:cNvPr id="98308"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dirty="0" smtClean="0"/>
              <a:t>Jon Rosdahl (CSR)</a:t>
            </a:r>
            <a:endParaRPr lang="en-US" sz="1200" b="0" dirty="0" smtClean="0"/>
          </a:p>
        </p:txBody>
      </p:sp>
      <p:sp>
        <p:nvSpPr>
          <p:cNvPr id="983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Page </a:t>
            </a:r>
            <a:fld id="{193729FD-A0E3-43F9-BAB1-A5241DF7C04C}" type="slidenum">
              <a:rPr lang="en-US" sz="1200" b="0" smtClean="0"/>
              <a:pPr/>
              <a:t>1</a:t>
            </a:fld>
            <a:endParaRPr lang="en-US" sz="1200" b="0" dirty="0" smtClean="0"/>
          </a:p>
        </p:txBody>
      </p:sp>
      <p:sp>
        <p:nvSpPr>
          <p:cNvPr id="98310" name="Rectangle 2"/>
          <p:cNvSpPr>
            <a:spLocks noGrp="1" noRot="1" noChangeAspect="1" noChangeArrowheads="1" noTextEdit="1"/>
          </p:cNvSpPr>
          <p:nvPr>
            <p:ph type="sldImg"/>
          </p:nvPr>
        </p:nvSpPr>
        <p:spPr>
          <a:ln/>
        </p:spPr>
      </p:sp>
      <p:sp>
        <p:nvSpPr>
          <p:cNvPr id="983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xmlns="" val="2860756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802.11-06/0528r0</a:t>
            </a:r>
            <a:endParaRPr lang="en-US"/>
          </a:p>
        </p:txBody>
      </p:sp>
      <p:sp>
        <p:nvSpPr>
          <p:cNvPr id="5" name="Date Placeholder 4"/>
          <p:cNvSpPr>
            <a:spLocks noGrp="1"/>
          </p:cNvSpPr>
          <p:nvPr>
            <p:ph type="dt" idx="11"/>
          </p:nvPr>
        </p:nvSpPr>
        <p:spPr/>
        <p:txBody>
          <a:bodyPr/>
          <a:lstStyle/>
          <a:p>
            <a:pPr>
              <a:defRPr/>
            </a:pPr>
            <a:r>
              <a:rPr lang="en-US" smtClean="0"/>
              <a:t>May 2006</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22</a:t>
            </a:fld>
            <a:endParaRPr lang="en-US"/>
          </a:p>
        </p:txBody>
      </p:sp>
    </p:spTree>
    <p:extLst>
      <p:ext uri="{BB962C8B-B14F-4D97-AF65-F5344CB8AC3E}">
        <p14:creationId xmlns:p14="http://schemas.microsoft.com/office/powerpoint/2010/main" xmlns="" val="2823711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8F75A707-82FC-478F-A261-570EE566FD42}" type="slidenum">
              <a:rPr lang="en-US" sz="1200" b="0" smtClean="0"/>
              <a:pPr/>
              <a:t>24</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xmlns="" val="1226988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doc.: IEEE 802.11-14/0719r0</a:t>
            </a:r>
            <a:endParaRPr lang="en-US" sz="1400" dirty="0" smtClean="0"/>
          </a:p>
        </p:txBody>
      </p:sp>
      <p:sp>
        <p:nvSpPr>
          <p:cNvPr id="99331"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May 2014</a:t>
            </a:r>
            <a:endParaRPr lang="en-US" sz="1400" dirty="0" smtClean="0"/>
          </a:p>
        </p:txBody>
      </p:sp>
      <p:sp>
        <p:nvSpPr>
          <p:cNvPr id="99332"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dirty="0" smtClean="0"/>
              <a:t>Jon Rosdahl (CSR)</a:t>
            </a:r>
            <a:endParaRPr lang="en-US" sz="1200" b="0" dirty="0" smtClean="0"/>
          </a:p>
        </p:txBody>
      </p:sp>
      <p:sp>
        <p:nvSpPr>
          <p:cNvPr id="993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Page </a:t>
            </a:r>
            <a:fld id="{D682FE07-470C-4031-9E56-D8466BE2566B}" type="slidenum">
              <a:rPr lang="en-US" sz="1200" b="0" smtClean="0"/>
              <a:pPr/>
              <a:t>2</a:t>
            </a:fld>
            <a:endParaRPr lang="en-US" sz="1200" b="0" dirty="0" smtClean="0"/>
          </a:p>
        </p:txBody>
      </p:sp>
      <p:sp>
        <p:nvSpPr>
          <p:cNvPr id="99334" name="Rectangle 2"/>
          <p:cNvSpPr>
            <a:spLocks noGrp="1" noRot="1" noChangeAspect="1" noChangeArrowheads="1" noTextEdit="1"/>
          </p:cNvSpPr>
          <p:nvPr>
            <p:ph type="sldImg"/>
          </p:nvPr>
        </p:nvSpPr>
        <p:spPr>
          <a:ln/>
        </p:spPr>
      </p:sp>
      <p:sp>
        <p:nvSpPr>
          <p:cNvPr id="993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xmlns="" val="1500083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7617" y="95706"/>
            <a:ext cx="2195858" cy="215444"/>
          </a:xfrm>
        </p:spPr>
        <p:txBody>
          <a:bodyPr/>
          <a:lstStyle/>
          <a:p>
            <a:pPr>
              <a:defRPr/>
            </a:pPr>
            <a:r>
              <a:rPr lang="en-US" smtClean="0"/>
              <a:t>doc.: IEEE 802.11-14/0008r0</a:t>
            </a:r>
            <a:endParaRPr lang="en-US"/>
          </a:p>
        </p:txBody>
      </p:sp>
      <p:sp>
        <p:nvSpPr>
          <p:cNvPr id="5" name="Date Placeholder 4"/>
          <p:cNvSpPr>
            <a:spLocks noGrp="1"/>
          </p:cNvSpPr>
          <p:nvPr>
            <p:ph type="dt" idx="11"/>
          </p:nvPr>
        </p:nvSpPr>
        <p:spPr>
          <a:xfrm>
            <a:off x="646113" y="95706"/>
            <a:ext cx="1041952" cy="215444"/>
          </a:xfrm>
        </p:spPr>
        <p:txBody>
          <a:bodyPr/>
          <a:lstStyle/>
          <a:p>
            <a:pPr>
              <a:defRPr/>
            </a:pPr>
            <a:r>
              <a:rPr lang="en-US" smtClean="0"/>
              <a:t>January 2014</a:t>
            </a:r>
            <a:endParaRPr lang="en-US"/>
          </a:p>
        </p:txBody>
      </p:sp>
      <p:sp>
        <p:nvSpPr>
          <p:cNvPr id="6" name="Footer Placeholder 5"/>
          <p:cNvSpPr>
            <a:spLocks noGrp="1"/>
          </p:cNvSpPr>
          <p:nvPr>
            <p:ph type="ftr" sz="quarter" idx="12"/>
          </p:nvPr>
        </p:nvSpPr>
        <p:spPr>
          <a:xfrm>
            <a:off x="4172532" y="9001125"/>
            <a:ext cx="2040943" cy="184666"/>
          </a:xfrm>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smtClean="0"/>
              <a:t>Page </a:t>
            </a:r>
            <a:fld id="{8138E68C-85D0-4620-96D9-D9A05C4F3F8F}" type="slidenum">
              <a:rPr lang="en-US" smtClean="0"/>
              <a:pPr>
                <a:defRPr/>
              </a:pPr>
              <a:t>7</a:t>
            </a:fld>
            <a:endParaRPr lang="en-US"/>
          </a:p>
        </p:txBody>
      </p:sp>
    </p:spTree>
    <p:extLst>
      <p:ext uri="{BB962C8B-B14F-4D97-AF65-F5344CB8AC3E}">
        <p14:creationId xmlns:p14="http://schemas.microsoft.com/office/powerpoint/2010/main" xmlns="" val="1769561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txBox="1">
            <a:spLocks noGrp="1" noChangeArrowheads="1"/>
          </p:cNvSpPr>
          <p:nvPr/>
        </p:nvSpPr>
        <p:spPr bwMode="auto">
          <a:xfrm>
            <a:off x="6305550" y="20638"/>
            <a:ext cx="2185988" cy="214312"/>
          </a:xfrm>
          <a:prstGeom prst="rect">
            <a:avLst/>
          </a:prstGeom>
          <a:noFill/>
          <a:ln w="9525">
            <a:noFill/>
            <a:miter lim="800000"/>
            <a:headEnd/>
            <a:tailEnd/>
          </a:ln>
        </p:spPr>
        <p:txBody>
          <a:bodyPr wrap="none" lIns="0" tIns="0" rIns="0" bIns="0" anchor="b">
            <a:spAutoFit/>
          </a:bodyPr>
          <a:lstStyle/>
          <a:p>
            <a:pPr algn="r" defTabSz="939800"/>
            <a:r>
              <a:rPr lang="en-US" sz="1400"/>
              <a:t>doc.: IEEE 802.11-11/0483r0</a:t>
            </a:r>
          </a:p>
        </p:txBody>
      </p:sp>
      <p:sp>
        <p:nvSpPr>
          <p:cNvPr id="18435" name="Rectangle 3"/>
          <p:cNvSpPr txBox="1">
            <a:spLocks noGrp="1" noChangeArrowheads="1"/>
          </p:cNvSpPr>
          <p:nvPr/>
        </p:nvSpPr>
        <p:spPr bwMode="auto">
          <a:xfrm>
            <a:off x="884238" y="20638"/>
            <a:ext cx="742950" cy="214312"/>
          </a:xfrm>
          <a:prstGeom prst="rect">
            <a:avLst/>
          </a:prstGeom>
          <a:noFill/>
          <a:ln w="9525">
            <a:noFill/>
            <a:miter lim="800000"/>
            <a:headEnd/>
            <a:tailEnd/>
          </a:ln>
        </p:spPr>
        <p:txBody>
          <a:bodyPr wrap="none" lIns="0" tIns="0" rIns="0" bIns="0" anchor="b">
            <a:spAutoFit/>
          </a:bodyPr>
          <a:lstStyle/>
          <a:p>
            <a:pPr defTabSz="939800"/>
            <a:r>
              <a:rPr lang="en-US" sz="1400"/>
              <a:t>May 2011</a:t>
            </a:r>
          </a:p>
        </p:txBody>
      </p:sp>
      <p:sp>
        <p:nvSpPr>
          <p:cNvPr id="18436" name="Rectangle 6"/>
          <p:cNvSpPr txBox="1">
            <a:spLocks noGrp="1" noChangeArrowheads="1"/>
          </p:cNvSpPr>
          <p:nvPr/>
        </p:nvSpPr>
        <p:spPr bwMode="auto">
          <a:xfrm>
            <a:off x="6451600" y="6864350"/>
            <a:ext cx="2039938" cy="184150"/>
          </a:xfrm>
          <a:prstGeom prst="rect">
            <a:avLst/>
          </a:prstGeom>
          <a:noFill/>
          <a:ln w="9525">
            <a:noFill/>
            <a:miter lim="800000"/>
            <a:headEnd/>
            <a:tailEnd/>
          </a:ln>
        </p:spPr>
        <p:txBody>
          <a:bodyPr wrap="none" lIns="0" tIns="0" rIns="0" bIns="0">
            <a:spAutoFit/>
          </a:bodyPr>
          <a:lstStyle/>
          <a:p>
            <a:pPr marL="457200" lvl="4" algn="r" defTabSz="939800"/>
            <a:r>
              <a:rPr lang="en-US" sz="1200"/>
              <a:t>Bruce Kraemer (Marvell)</a:t>
            </a:r>
          </a:p>
        </p:txBody>
      </p:sp>
      <p:sp>
        <p:nvSpPr>
          <p:cNvPr id="18437" name="Rectangle 7"/>
          <p:cNvSpPr txBox="1">
            <a:spLocks noGrp="1" noChangeArrowheads="1"/>
          </p:cNvSpPr>
          <p:nvPr/>
        </p:nvSpPr>
        <p:spPr bwMode="auto">
          <a:xfrm>
            <a:off x="4557713" y="6864350"/>
            <a:ext cx="492125" cy="184150"/>
          </a:xfrm>
          <a:prstGeom prst="rect">
            <a:avLst/>
          </a:prstGeom>
          <a:noFill/>
          <a:ln w="9525">
            <a:noFill/>
            <a:miter lim="800000"/>
            <a:headEnd/>
            <a:tailEnd/>
          </a:ln>
        </p:spPr>
        <p:txBody>
          <a:bodyPr wrap="none" lIns="0" tIns="0" rIns="0" bIns="0">
            <a:spAutoFit/>
          </a:bodyPr>
          <a:lstStyle/>
          <a:p>
            <a:pPr algn="r" defTabSz="939800"/>
            <a:r>
              <a:rPr lang="en-US" sz="1200"/>
              <a:t>Page </a:t>
            </a:r>
            <a:fld id="{3994F19D-515B-4D1B-BDDA-E14166455359}" type="slidenum">
              <a:rPr lang="en-US" sz="1200"/>
              <a:pPr algn="r" defTabSz="939800"/>
              <a:t>10</a:t>
            </a:fld>
            <a:endParaRPr lang="en-US" sz="1200"/>
          </a:p>
        </p:txBody>
      </p:sp>
      <p:sp>
        <p:nvSpPr>
          <p:cNvPr id="18438" name="Rectangle 2"/>
          <p:cNvSpPr>
            <a:spLocks noGrp="1" noRot="1" noChangeAspect="1" noChangeArrowheads="1" noTextEdit="1"/>
          </p:cNvSpPr>
          <p:nvPr>
            <p:ph type="sldImg"/>
          </p:nvPr>
        </p:nvSpPr>
        <p:spPr>
          <a:xfrm>
            <a:off x="2914650" y="533400"/>
            <a:ext cx="3543300" cy="2657475"/>
          </a:xfrm>
          <a:ln/>
        </p:spPr>
      </p:sp>
      <p:sp>
        <p:nvSpPr>
          <p:cNvPr id="18439" name="Rectangle 3"/>
          <p:cNvSpPr>
            <a:spLocks noGrp="1" noChangeArrowheads="1"/>
          </p:cNvSpPr>
          <p:nvPr>
            <p:ph type="body" idx="1"/>
          </p:nvPr>
        </p:nvSpPr>
        <p:spPr>
          <a:xfrm>
            <a:off x="936625" y="3365500"/>
            <a:ext cx="7499350" cy="3187700"/>
          </a:xfrm>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noGrp="1" noChangeArrowheads="1"/>
          </p:cNvSpPr>
          <p:nvPr/>
        </p:nvSpPr>
        <p:spPr bwMode="auto">
          <a:xfrm>
            <a:off x="6305550" y="20638"/>
            <a:ext cx="2185988" cy="214312"/>
          </a:xfrm>
          <a:prstGeom prst="rect">
            <a:avLst/>
          </a:prstGeom>
          <a:noFill/>
          <a:ln w="9525">
            <a:noFill/>
            <a:miter lim="800000"/>
            <a:headEnd/>
            <a:tailEnd/>
          </a:ln>
        </p:spPr>
        <p:txBody>
          <a:bodyPr wrap="none" lIns="0" tIns="0" rIns="0" bIns="0" anchor="b">
            <a:spAutoFit/>
          </a:bodyPr>
          <a:lstStyle/>
          <a:p>
            <a:pPr algn="r" defTabSz="939800"/>
            <a:r>
              <a:rPr lang="en-US" sz="1400"/>
              <a:t>doc.: IEEE 802.11-11/0483r0</a:t>
            </a:r>
          </a:p>
        </p:txBody>
      </p:sp>
      <p:sp>
        <p:nvSpPr>
          <p:cNvPr id="20483" name="Rectangle 3"/>
          <p:cNvSpPr txBox="1">
            <a:spLocks noGrp="1" noChangeArrowheads="1"/>
          </p:cNvSpPr>
          <p:nvPr/>
        </p:nvSpPr>
        <p:spPr bwMode="auto">
          <a:xfrm>
            <a:off x="884238" y="20638"/>
            <a:ext cx="742950" cy="214312"/>
          </a:xfrm>
          <a:prstGeom prst="rect">
            <a:avLst/>
          </a:prstGeom>
          <a:noFill/>
          <a:ln w="9525">
            <a:noFill/>
            <a:miter lim="800000"/>
            <a:headEnd/>
            <a:tailEnd/>
          </a:ln>
        </p:spPr>
        <p:txBody>
          <a:bodyPr wrap="none" lIns="0" tIns="0" rIns="0" bIns="0" anchor="b">
            <a:spAutoFit/>
          </a:bodyPr>
          <a:lstStyle/>
          <a:p>
            <a:pPr defTabSz="939800"/>
            <a:r>
              <a:rPr lang="en-US" sz="1400"/>
              <a:t>May 2011</a:t>
            </a:r>
          </a:p>
        </p:txBody>
      </p:sp>
      <p:sp>
        <p:nvSpPr>
          <p:cNvPr id="20484" name="Rectangle 6"/>
          <p:cNvSpPr txBox="1">
            <a:spLocks noGrp="1" noChangeArrowheads="1"/>
          </p:cNvSpPr>
          <p:nvPr/>
        </p:nvSpPr>
        <p:spPr bwMode="auto">
          <a:xfrm>
            <a:off x="6451600" y="6864350"/>
            <a:ext cx="2039938" cy="184150"/>
          </a:xfrm>
          <a:prstGeom prst="rect">
            <a:avLst/>
          </a:prstGeom>
          <a:noFill/>
          <a:ln w="9525">
            <a:noFill/>
            <a:miter lim="800000"/>
            <a:headEnd/>
            <a:tailEnd/>
          </a:ln>
        </p:spPr>
        <p:txBody>
          <a:bodyPr wrap="none" lIns="0" tIns="0" rIns="0" bIns="0">
            <a:spAutoFit/>
          </a:bodyPr>
          <a:lstStyle/>
          <a:p>
            <a:pPr marL="457200" lvl="4" algn="r" defTabSz="939800"/>
            <a:r>
              <a:rPr lang="en-US" sz="1200"/>
              <a:t>Bruce Kraemer (Marvell)</a:t>
            </a:r>
          </a:p>
        </p:txBody>
      </p:sp>
      <p:sp>
        <p:nvSpPr>
          <p:cNvPr id="20485" name="Rectangle 7"/>
          <p:cNvSpPr txBox="1">
            <a:spLocks noGrp="1" noChangeArrowheads="1"/>
          </p:cNvSpPr>
          <p:nvPr/>
        </p:nvSpPr>
        <p:spPr bwMode="auto">
          <a:xfrm>
            <a:off x="4557713" y="6864350"/>
            <a:ext cx="492125" cy="184150"/>
          </a:xfrm>
          <a:prstGeom prst="rect">
            <a:avLst/>
          </a:prstGeom>
          <a:noFill/>
          <a:ln w="9525">
            <a:noFill/>
            <a:miter lim="800000"/>
            <a:headEnd/>
            <a:tailEnd/>
          </a:ln>
        </p:spPr>
        <p:txBody>
          <a:bodyPr wrap="none" lIns="0" tIns="0" rIns="0" bIns="0">
            <a:spAutoFit/>
          </a:bodyPr>
          <a:lstStyle/>
          <a:p>
            <a:pPr algn="r" defTabSz="939800"/>
            <a:r>
              <a:rPr lang="en-US" sz="1200"/>
              <a:t>Page </a:t>
            </a:r>
            <a:fld id="{3B99DC7C-64FB-43BE-9C7F-5246D5398A9C}" type="slidenum">
              <a:rPr lang="en-US" sz="1200"/>
              <a:pPr algn="r" defTabSz="939800"/>
              <a:t>11</a:t>
            </a:fld>
            <a:endParaRPr lang="en-US" sz="1200"/>
          </a:p>
        </p:txBody>
      </p:sp>
      <p:sp>
        <p:nvSpPr>
          <p:cNvPr id="20486" name="Rectangle 2"/>
          <p:cNvSpPr>
            <a:spLocks noGrp="1" noRot="1" noChangeAspect="1" noChangeArrowheads="1" noTextEdit="1"/>
          </p:cNvSpPr>
          <p:nvPr>
            <p:ph type="sldImg"/>
          </p:nvPr>
        </p:nvSpPr>
        <p:spPr>
          <a:xfrm>
            <a:off x="2914650" y="533400"/>
            <a:ext cx="3543300" cy="2657475"/>
          </a:xfrm>
          <a:ln/>
        </p:spPr>
      </p:sp>
      <p:sp>
        <p:nvSpPr>
          <p:cNvPr id="20487" name="Rectangle 3"/>
          <p:cNvSpPr>
            <a:spLocks noGrp="1" noChangeArrowheads="1"/>
          </p:cNvSpPr>
          <p:nvPr>
            <p:ph type="body" idx="1"/>
          </p:nvPr>
        </p:nvSpPr>
        <p:spPr>
          <a:xfrm>
            <a:off x="936625" y="3365500"/>
            <a:ext cx="7499350" cy="3187700"/>
          </a:xfrm>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doc.: IEEE 802.11-11/0051r2</a:t>
            </a:r>
          </a:p>
        </p:txBody>
      </p:sp>
      <p:sp>
        <p:nvSpPr>
          <p:cNvPr id="23555" name="Rectangle 3"/>
          <p:cNvSpPr>
            <a:spLocks noGrp="1" noChangeArrowheads="1"/>
          </p:cNvSpPr>
          <p:nvPr>
            <p:ph type="dt" sz="quarter" idx="1"/>
          </p:nvPr>
        </p:nvSpPr>
        <p:spPr>
          <a:noFill/>
        </p:spPr>
        <p:txBody>
          <a:bodyPr/>
          <a:lstStyle/>
          <a:p>
            <a:r>
              <a:rPr lang="en-US" smtClean="0"/>
              <a:t>May 2011</a:t>
            </a:r>
          </a:p>
        </p:txBody>
      </p:sp>
      <p:sp>
        <p:nvSpPr>
          <p:cNvPr id="23556" name="Rectangle 6"/>
          <p:cNvSpPr>
            <a:spLocks noGrp="1" noChangeArrowheads="1"/>
          </p:cNvSpPr>
          <p:nvPr>
            <p:ph type="ftr" sz="quarter" idx="4"/>
          </p:nvPr>
        </p:nvSpPr>
        <p:spPr>
          <a:noFill/>
        </p:spPr>
        <p:txBody>
          <a:bodyPr/>
          <a:lstStyle/>
          <a:p>
            <a:pPr lvl="4"/>
            <a:r>
              <a:rPr lang="en-US" smtClean="0"/>
              <a:t>Adrian Stephens, Intel Corporation</a:t>
            </a:r>
          </a:p>
        </p:txBody>
      </p:sp>
      <p:sp>
        <p:nvSpPr>
          <p:cNvPr id="23557" name="Rectangle 7"/>
          <p:cNvSpPr>
            <a:spLocks noGrp="1" noChangeArrowheads="1"/>
          </p:cNvSpPr>
          <p:nvPr>
            <p:ph type="sldNum" sz="quarter" idx="5"/>
          </p:nvPr>
        </p:nvSpPr>
        <p:spPr>
          <a:noFill/>
        </p:spPr>
        <p:txBody>
          <a:bodyPr/>
          <a:lstStyle/>
          <a:p>
            <a:r>
              <a:rPr lang="en-US"/>
              <a:t>Page </a:t>
            </a:r>
            <a:fld id="{E7F6C80C-4CA9-4FD9-9A16-BC621523AB89}" type="slidenum">
              <a:rPr lang="en-US"/>
              <a:pPr/>
              <a:t>13</a:t>
            </a:fld>
            <a:endParaRPr lang="en-US"/>
          </a:p>
        </p:txBody>
      </p:sp>
      <p:sp>
        <p:nvSpPr>
          <p:cNvPr id="23558" name="Rectangle 2"/>
          <p:cNvSpPr>
            <a:spLocks noChangeArrowheads="1" noTextEdit="1"/>
          </p:cNvSpPr>
          <p:nvPr>
            <p:ph type="sldImg"/>
          </p:nvPr>
        </p:nvSpPr>
        <p:spPr>
          <a:ln/>
        </p:spPr>
      </p:sp>
      <p:sp>
        <p:nvSpPr>
          <p:cNvPr id="2355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t>doc.: IEEE 802.11-11/0051r2</a:t>
            </a:r>
          </a:p>
        </p:txBody>
      </p:sp>
      <p:sp>
        <p:nvSpPr>
          <p:cNvPr id="26627" name="Rectangle 3"/>
          <p:cNvSpPr>
            <a:spLocks noGrp="1" noChangeArrowheads="1"/>
          </p:cNvSpPr>
          <p:nvPr>
            <p:ph type="dt" sz="quarter" idx="1"/>
          </p:nvPr>
        </p:nvSpPr>
        <p:spPr>
          <a:noFill/>
        </p:spPr>
        <p:txBody>
          <a:bodyPr/>
          <a:lstStyle/>
          <a:p>
            <a:r>
              <a:rPr lang="en-US" smtClean="0"/>
              <a:t>May 2011</a:t>
            </a:r>
          </a:p>
        </p:txBody>
      </p:sp>
      <p:sp>
        <p:nvSpPr>
          <p:cNvPr id="26628" name="Rectangle 6"/>
          <p:cNvSpPr>
            <a:spLocks noGrp="1" noChangeArrowheads="1"/>
          </p:cNvSpPr>
          <p:nvPr>
            <p:ph type="ftr" sz="quarter" idx="4"/>
          </p:nvPr>
        </p:nvSpPr>
        <p:spPr>
          <a:noFill/>
        </p:spPr>
        <p:txBody>
          <a:bodyPr/>
          <a:lstStyle/>
          <a:p>
            <a:pPr lvl="4"/>
            <a:r>
              <a:rPr lang="en-US" smtClean="0"/>
              <a:t>Adrian Stephens, Intel Corporation</a:t>
            </a:r>
          </a:p>
        </p:txBody>
      </p:sp>
      <p:sp>
        <p:nvSpPr>
          <p:cNvPr id="26629" name="Rectangle 7"/>
          <p:cNvSpPr>
            <a:spLocks noGrp="1" noChangeArrowheads="1"/>
          </p:cNvSpPr>
          <p:nvPr>
            <p:ph type="sldNum" sz="quarter" idx="5"/>
          </p:nvPr>
        </p:nvSpPr>
        <p:spPr>
          <a:noFill/>
        </p:spPr>
        <p:txBody>
          <a:bodyPr/>
          <a:lstStyle/>
          <a:p>
            <a:r>
              <a:rPr lang="en-US"/>
              <a:t>Page </a:t>
            </a:r>
            <a:fld id="{BC251122-8785-46DD-BAD1-18DC6E60E067}" type="slidenum">
              <a:rPr lang="en-US"/>
              <a:pPr/>
              <a:t>15</a:t>
            </a:fld>
            <a:endParaRPr lang="en-US"/>
          </a:p>
        </p:txBody>
      </p:sp>
      <p:sp>
        <p:nvSpPr>
          <p:cNvPr id="26630" name="Rectangle 2"/>
          <p:cNvSpPr>
            <a:spLocks noChangeArrowheads="1" noTextEdit="1"/>
          </p:cNvSpPr>
          <p:nvPr>
            <p:ph type="sldImg"/>
          </p:nvPr>
        </p:nvSpPr>
        <p:spPr>
          <a:ln/>
        </p:spPr>
      </p:sp>
      <p:sp>
        <p:nvSpPr>
          <p:cNvPr id="2663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noFill/>
        </p:spPr>
        <p:txBody>
          <a:bodyPr/>
          <a:lstStyle/>
          <a:p>
            <a:pPr defTabSz="949325"/>
            <a:r>
              <a:rPr lang="en-US" smtClean="0"/>
              <a:t>March 2014</a:t>
            </a:r>
          </a:p>
        </p:txBody>
      </p:sp>
      <p:sp>
        <p:nvSpPr>
          <p:cNvPr id="25603" name="Rectangle 2"/>
          <p:cNvSpPr>
            <a:spLocks noGrp="1" noChangeArrowheads="1"/>
          </p:cNvSpPr>
          <p:nvPr>
            <p:ph type="hdr" sz="quarter"/>
          </p:nvPr>
        </p:nvSpPr>
        <p:spPr>
          <a:xfrm>
            <a:off x="6276975" y="14288"/>
            <a:ext cx="2214563" cy="222250"/>
          </a:xfrm>
          <a:noFill/>
        </p:spPr>
        <p:txBody>
          <a:bodyPr/>
          <a:lstStyle/>
          <a:p>
            <a:pPr defTabSz="949325"/>
            <a:r>
              <a:rPr lang="en-US" smtClean="0"/>
              <a:t>doc.: IEEE 802.11-14/0203r2</a:t>
            </a:r>
          </a:p>
        </p:txBody>
      </p:sp>
      <p:sp>
        <p:nvSpPr>
          <p:cNvPr id="25604" name="Rectangle 3"/>
          <p:cNvSpPr txBox="1">
            <a:spLocks noGrp="1" noChangeArrowheads="1"/>
          </p:cNvSpPr>
          <p:nvPr/>
        </p:nvSpPr>
        <p:spPr bwMode="auto">
          <a:xfrm>
            <a:off x="884238" y="14288"/>
            <a:ext cx="1198562" cy="222250"/>
          </a:xfrm>
          <a:prstGeom prst="rect">
            <a:avLst/>
          </a:prstGeom>
          <a:noFill/>
          <a:ln w="9525">
            <a:noFill/>
            <a:miter lim="800000"/>
            <a:headEnd/>
            <a:tailEnd/>
          </a:ln>
        </p:spPr>
        <p:txBody>
          <a:bodyPr wrap="none" lIns="0" tIns="0" rIns="0" bIns="0" anchor="b">
            <a:spAutoFit/>
          </a:bodyPr>
          <a:lstStyle/>
          <a:p>
            <a:pPr defTabSz="944563"/>
            <a:r>
              <a:rPr lang="en-US" sz="1400"/>
              <a:t>November 2011</a:t>
            </a:r>
          </a:p>
        </p:txBody>
      </p:sp>
      <p:sp>
        <p:nvSpPr>
          <p:cNvPr id="25605" name="Rectangle 6"/>
          <p:cNvSpPr>
            <a:spLocks noGrp="1" noChangeArrowheads="1"/>
          </p:cNvSpPr>
          <p:nvPr>
            <p:ph type="ftr" sz="quarter" idx="4"/>
          </p:nvPr>
        </p:nvSpPr>
        <p:spPr>
          <a:xfrm>
            <a:off x="6437313" y="6862763"/>
            <a:ext cx="2054225" cy="190500"/>
          </a:xfrm>
          <a:noFill/>
        </p:spPr>
        <p:txBody>
          <a:bodyPr/>
          <a:lstStyle/>
          <a:p>
            <a:pPr marL="461963" lvl="4" defTabSz="949325"/>
            <a:r>
              <a:rPr lang="en-US" smtClean="0"/>
              <a:t>Bruce Kraemer (Marvell)</a:t>
            </a:r>
          </a:p>
        </p:txBody>
      </p:sp>
      <p:sp>
        <p:nvSpPr>
          <p:cNvPr id="25606" name="Rectangle 7"/>
          <p:cNvSpPr>
            <a:spLocks noGrp="1" noChangeArrowheads="1"/>
          </p:cNvSpPr>
          <p:nvPr>
            <p:ph type="sldNum" sz="quarter" idx="5"/>
          </p:nvPr>
        </p:nvSpPr>
        <p:spPr>
          <a:xfrm>
            <a:off x="4551363" y="6862763"/>
            <a:ext cx="496887" cy="190500"/>
          </a:xfrm>
          <a:noFill/>
        </p:spPr>
        <p:txBody>
          <a:bodyPr/>
          <a:lstStyle/>
          <a:p>
            <a:pPr defTabSz="949325"/>
            <a:r>
              <a:rPr lang="en-US"/>
              <a:t>Page </a:t>
            </a:r>
            <a:fld id="{1A2A6E7F-9A84-4462-8428-716678D23FCA}" type="slidenum">
              <a:rPr lang="en-US"/>
              <a:pPr defTabSz="949325"/>
              <a:t>18</a:t>
            </a:fld>
            <a:endParaRPr lang="en-US"/>
          </a:p>
        </p:txBody>
      </p:sp>
      <p:sp>
        <p:nvSpPr>
          <p:cNvPr id="25607" name="Rectangle 2"/>
          <p:cNvSpPr>
            <a:spLocks noGrp="1" noRot="1" noChangeAspect="1" noChangeArrowheads="1" noTextEdit="1"/>
          </p:cNvSpPr>
          <p:nvPr>
            <p:ph type="sldImg"/>
          </p:nvPr>
        </p:nvSpPr>
        <p:spPr>
          <a:ln/>
        </p:spPr>
      </p:sp>
      <p:sp>
        <p:nvSpPr>
          <p:cNvPr id="256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p>
            <a:pPr defTabSz="949325"/>
            <a:r>
              <a:rPr lang="en-US" smtClean="0"/>
              <a:t>March 2014</a:t>
            </a:r>
          </a:p>
        </p:txBody>
      </p:sp>
      <p:sp>
        <p:nvSpPr>
          <p:cNvPr id="27651" name="Slide Image Placeholder 1"/>
          <p:cNvSpPr>
            <a:spLocks noGrp="1" noRot="1" noChangeAspect="1" noTextEdit="1"/>
          </p:cNvSpPr>
          <p:nvPr>
            <p:ph type="sldImg"/>
          </p:nvPr>
        </p:nvSpPr>
        <p:spPr>
          <a:xfrm>
            <a:off x="2922588" y="538163"/>
            <a:ext cx="3527425" cy="2646362"/>
          </a:xfrm>
          <a:ln/>
        </p:spPr>
      </p:sp>
      <p:sp>
        <p:nvSpPr>
          <p:cNvPr id="27652" name="Notes Placeholder 2"/>
          <p:cNvSpPr>
            <a:spLocks noGrp="1"/>
          </p:cNvSpPr>
          <p:nvPr>
            <p:ph type="body" idx="1"/>
          </p:nvPr>
        </p:nvSpPr>
        <p:spPr>
          <a:noFill/>
          <a:ln/>
        </p:spPr>
        <p:txBody>
          <a:bodyPr/>
          <a:lstStyle/>
          <a:p>
            <a:endParaRPr lang="en-US" smtClean="0"/>
          </a:p>
        </p:txBody>
      </p:sp>
      <p:sp>
        <p:nvSpPr>
          <p:cNvPr id="27653" name="Header Placeholder 3"/>
          <p:cNvSpPr>
            <a:spLocks noGrp="1"/>
          </p:cNvSpPr>
          <p:nvPr>
            <p:ph type="hdr" sz="quarter"/>
          </p:nvPr>
        </p:nvSpPr>
        <p:spPr>
          <a:xfrm>
            <a:off x="6276975" y="14288"/>
            <a:ext cx="2214563" cy="222250"/>
          </a:xfrm>
          <a:noFill/>
        </p:spPr>
        <p:txBody>
          <a:bodyPr/>
          <a:lstStyle/>
          <a:p>
            <a:pPr defTabSz="949325"/>
            <a:r>
              <a:rPr lang="en-US" smtClean="0"/>
              <a:t>doc.: IEEE 802.11-14/0203r2</a:t>
            </a:r>
          </a:p>
        </p:txBody>
      </p:sp>
      <p:sp>
        <p:nvSpPr>
          <p:cNvPr id="27654" name="Date Placeholder 4"/>
          <p:cNvSpPr txBox="1">
            <a:spLocks noGrp="1"/>
          </p:cNvSpPr>
          <p:nvPr/>
        </p:nvSpPr>
        <p:spPr bwMode="auto">
          <a:xfrm>
            <a:off x="884238" y="14288"/>
            <a:ext cx="1198562" cy="222250"/>
          </a:xfrm>
          <a:prstGeom prst="rect">
            <a:avLst/>
          </a:prstGeom>
          <a:noFill/>
          <a:ln w="9525">
            <a:noFill/>
            <a:miter lim="800000"/>
            <a:headEnd/>
            <a:tailEnd/>
          </a:ln>
        </p:spPr>
        <p:txBody>
          <a:bodyPr wrap="none" lIns="0" tIns="0" rIns="0" bIns="0" anchor="b">
            <a:spAutoFit/>
          </a:bodyPr>
          <a:lstStyle/>
          <a:p>
            <a:pPr defTabSz="944563"/>
            <a:r>
              <a:rPr lang="en-US" sz="1400"/>
              <a:t>November 2011</a:t>
            </a:r>
          </a:p>
        </p:txBody>
      </p:sp>
      <p:sp>
        <p:nvSpPr>
          <p:cNvPr id="27655" name="Footer Placeholder 5"/>
          <p:cNvSpPr>
            <a:spLocks noGrp="1"/>
          </p:cNvSpPr>
          <p:nvPr>
            <p:ph type="ftr" sz="quarter" idx="4"/>
          </p:nvPr>
        </p:nvSpPr>
        <p:spPr>
          <a:xfrm>
            <a:off x="6669088" y="6862763"/>
            <a:ext cx="1822450" cy="190500"/>
          </a:xfrm>
          <a:noFill/>
        </p:spPr>
        <p:txBody>
          <a:bodyPr/>
          <a:lstStyle/>
          <a:p>
            <a:pPr marL="461963" lvl="4" defTabSz="949325"/>
            <a:r>
              <a:rPr lang="en-US" smtClean="0"/>
              <a:t>Andrew Myles, Cisco</a:t>
            </a:r>
          </a:p>
        </p:txBody>
      </p:sp>
      <p:sp>
        <p:nvSpPr>
          <p:cNvPr id="27656" name="Slide Number Placeholder 6"/>
          <p:cNvSpPr>
            <a:spLocks noGrp="1"/>
          </p:cNvSpPr>
          <p:nvPr>
            <p:ph type="sldNum" sz="quarter" idx="5"/>
          </p:nvPr>
        </p:nvSpPr>
        <p:spPr>
          <a:xfrm>
            <a:off x="4551363" y="6862763"/>
            <a:ext cx="496887" cy="190500"/>
          </a:xfrm>
          <a:noFill/>
        </p:spPr>
        <p:txBody>
          <a:bodyPr/>
          <a:lstStyle/>
          <a:p>
            <a:pPr defTabSz="949325"/>
            <a:r>
              <a:rPr lang="en-US"/>
              <a:t>Page </a:t>
            </a:r>
            <a:fld id="{48F22FD1-24AD-4D4B-AA48-FC14743E6425}" type="slidenum">
              <a:rPr lang="en-US"/>
              <a:pPr defTabSz="949325"/>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FF75A2-6F5B-4D4B-A1CF-EDEEA4E4B5D9}" type="slidenum">
              <a:rPr lang="en-US"/>
              <a:pPr>
                <a:defRPr/>
              </a:pPr>
              <a:t>‹#›</a:t>
            </a:fld>
            <a:endParaRPr lang="en-US"/>
          </a:p>
        </p:txBody>
      </p:sp>
    </p:spTree>
    <p:extLst>
      <p:ext uri="{BB962C8B-B14F-4D97-AF65-F5344CB8AC3E}">
        <p14:creationId xmlns:p14="http://schemas.microsoft.com/office/powerpoint/2010/main" xmlns="" val="1451002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AEE1C41-13CA-4068-AF87-F2963A445E35}" type="slidenum">
              <a:rPr lang="en-US"/>
              <a:pPr>
                <a:defRPr/>
              </a:pPr>
              <a:t>‹#›</a:t>
            </a:fld>
            <a:endParaRPr lang="en-US"/>
          </a:p>
        </p:txBody>
      </p:sp>
    </p:spTree>
    <p:extLst>
      <p:ext uri="{BB962C8B-B14F-4D97-AF65-F5344CB8AC3E}">
        <p14:creationId xmlns:p14="http://schemas.microsoft.com/office/powerpoint/2010/main" xmlns="" val="690707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6B1EE72-AEBD-4C27-8447-805D14E1A4F6}" type="slidenum">
              <a:rPr lang="en-US"/>
              <a:pPr>
                <a:defRPr/>
              </a:pPr>
              <a:t>‹#›</a:t>
            </a:fld>
            <a:endParaRPr lang="en-US"/>
          </a:p>
        </p:txBody>
      </p:sp>
    </p:spTree>
    <p:extLst>
      <p:ext uri="{BB962C8B-B14F-4D97-AF65-F5344CB8AC3E}">
        <p14:creationId xmlns:p14="http://schemas.microsoft.com/office/powerpoint/2010/main" xmlns="" val="499707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10F9D-9D4C-4E46-A08D-B0355AB774B1}" type="slidenum">
              <a:rPr lang="en-US"/>
              <a:pPr>
                <a:defRPr/>
              </a:pPr>
              <a:t>‹#›</a:t>
            </a:fld>
            <a:endParaRPr lang="en-US"/>
          </a:p>
        </p:txBody>
      </p:sp>
    </p:spTree>
    <p:extLst>
      <p:ext uri="{BB962C8B-B14F-4D97-AF65-F5344CB8AC3E}">
        <p14:creationId xmlns:p14="http://schemas.microsoft.com/office/powerpoint/2010/main" xmlns="" val="2118014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1AA584-A631-41C6-AA28-A674FF16BF74}" type="slidenum">
              <a:rPr lang="en-US"/>
              <a:pPr>
                <a:defRPr/>
              </a:pPr>
              <a:t>‹#›</a:t>
            </a:fld>
            <a:endParaRPr lang="en-US"/>
          </a:p>
        </p:txBody>
      </p:sp>
    </p:spTree>
    <p:extLst>
      <p:ext uri="{BB962C8B-B14F-4D97-AF65-F5344CB8AC3E}">
        <p14:creationId xmlns:p14="http://schemas.microsoft.com/office/powerpoint/2010/main" xmlns="" val="421840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19CDBFA-76A2-4597-AA38-8543ED035B58}" type="slidenum">
              <a:rPr lang="en-US"/>
              <a:pPr>
                <a:defRPr/>
              </a:pPr>
              <a:t>‹#›</a:t>
            </a:fld>
            <a:endParaRPr lang="en-US"/>
          </a:p>
        </p:txBody>
      </p:sp>
    </p:spTree>
    <p:extLst>
      <p:ext uri="{BB962C8B-B14F-4D97-AF65-F5344CB8AC3E}">
        <p14:creationId xmlns:p14="http://schemas.microsoft.com/office/powerpoint/2010/main" xmlns="" val="11701286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81101DF-3CCF-4DBE-9F6F-C2C8287AACB7}" type="slidenum">
              <a:rPr lang="en-US"/>
              <a:pPr>
                <a:defRPr/>
              </a:pPr>
              <a:t>‹#›</a:t>
            </a:fld>
            <a:endParaRPr lang="en-US"/>
          </a:p>
        </p:txBody>
      </p:sp>
    </p:spTree>
    <p:extLst>
      <p:ext uri="{BB962C8B-B14F-4D97-AF65-F5344CB8AC3E}">
        <p14:creationId xmlns:p14="http://schemas.microsoft.com/office/powerpoint/2010/main" xmlns="" val="314389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EDB990D-5677-42C3-8409-B86316F68D9F}" type="slidenum">
              <a:rPr lang="en-US"/>
              <a:pPr>
                <a:defRPr/>
              </a:pPr>
              <a:t>‹#›</a:t>
            </a:fld>
            <a:endParaRPr lang="en-US"/>
          </a:p>
        </p:txBody>
      </p:sp>
    </p:spTree>
    <p:extLst>
      <p:ext uri="{BB962C8B-B14F-4D97-AF65-F5344CB8AC3E}">
        <p14:creationId xmlns:p14="http://schemas.microsoft.com/office/powerpoint/2010/main" xmlns="" val="102849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6E0127D-EA26-47D7-BEDD-43594B1CA0D8}" type="slidenum">
              <a:rPr lang="en-US"/>
              <a:pPr>
                <a:defRPr/>
              </a:pPr>
              <a:t>‹#›</a:t>
            </a:fld>
            <a:endParaRPr lang="en-US"/>
          </a:p>
        </p:txBody>
      </p:sp>
    </p:spTree>
    <p:extLst>
      <p:ext uri="{BB962C8B-B14F-4D97-AF65-F5344CB8AC3E}">
        <p14:creationId xmlns:p14="http://schemas.microsoft.com/office/powerpoint/2010/main" xmlns="" val="3584928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C8A6EB5-1BF3-4B79-A25A-A80C2579D0D2}" type="slidenum">
              <a:rPr lang="en-US"/>
              <a:pPr>
                <a:defRPr/>
              </a:pPr>
              <a:t>‹#›</a:t>
            </a:fld>
            <a:endParaRPr lang="en-US"/>
          </a:p>
        </p:txBody>
      </p:sp>
    </p:spTree>
    <p:extLst>
      <p:ext uri="{BB962C8B-B14F-4D97-AF65-F5344CB8AC3E}">
        <p14:creationId xmlns:p14="http://schemas.microsoft.com/office/powerpoint/2010/main" xmlns="" val="3363428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A3E2874-852B-40F2-A72B-30C3B22A2F27}" type="slidenum">
              <a:rPr lang="en-US"/>
              <a:pPr>
                <a:defRPr/>
              </a:pPr>
              <a:t>‹#›</a:t>
            </a:fld>
            <a:endParaRPr lang="en-US"/>
          </a:p>
        </p:txBody>
      </p:sp>
    </p:spTree>
    <p:extLst>
      <p:ext uri="{BB962C8B-B14F-4D97-AF65-F5344CB8AC3E}">
        <p14:creationId xmlns:p14="http://schemas.microsoft.com/office/powerpoint/2010/main" xmlns="" val="208553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7B4D0AE-50A3-4374-B97B-94DD77DA913C}" type="slidenum">
              <a:rPr lang="en-US"/>
              <a:pPr>
                <a:defRPr/>
              </a:pPr>
              <a:t>‹#›</a:t>
            </a:fld>
            <a:endParaRPr lang="en-US"/>
          </a:p>
        </p:txBody>
      </p:sp>
    </p:spTree>
    <p:extLst>
      <p:ext uri="{BB962C8B-B14F-4D97-AF65-F5344CB8AC3E}">
        <p14:creationId xmlns:p14="http://schemas.microsoft.com/office/powerpoint/2010/main" xmlns="" val="3274300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A5BC343-D255-4229-A3C1-C2A825309C06}" type="slidenum">
              <a:rPr lang="en-US"/>
              <a:pPr>
                <a:defRPr/>
              </a:pPr>
              <a:t>‹#›</a:t>
            </a:fld>
            <a:endParaRPr lang="en-US"/>
          </a:p>
        </p:txBody>
      </p:sp>
    </p:spTree>
    <p:extLst>
      <p:ext uri="{BB962C8B-B14F-4D97-AF65-F5344CB8AC3E}">
        <p14:creationId xmlns:p14="http://schemas.microsoft.com/office/powerpoint/2010/main" xmlns="" val="410516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May 2014</a:t>
            </a:r>
            <a:endParaRPr lang="en-US" dirty="0"/>
          </a:p>
        </p:txBody>
      </p:sp>
      <p:sp>
        <p:nvSpPr>
          <p:cNvPr id="1029" name="Rectangle 5"/>
          <p:cNvSpPr>
            <a:spLocks noGrp="1" noChangeArrowheads="1"/>
          </p:cNvSpPr>
          <p:nvPr>
            <p:ph type="ftr" sz="quarter" idx="3"/>
          </p:nvPr>
        </p:nvSpPr>
        <p:spPr bwMode="auto">
          <a:xfrm>
            <a:off x="7239000" y="6476998"/>
            <a:ext cx="13049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0"/>
            </a:lvl1pPr>
          </a:lstStyle>
          <a:p>
            <a:pPr>
              <a:defRPr/>
            </a:pPr>
            <a:r>
              <a:rPr lang="en-US" dirty="0" smtClean="0"/>
              <a:t>Jon Rosdahl (CSR)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F5DBBF94-17B0-4983-A36A-09B6DE690826}"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802.11-14/0719r0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420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Excel_Binary_Worksheet1.xlsb"/></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hyperlink" Target="http://standards.ieee.org/about/get/802/802.11.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58-06-000m-liaison-response-to-3gpp-tsg-ran-wg2.docx" TargetMode="External"/><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4/11-14-0474-01-0000-may-2014-wg-closing-report.pptx"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x-apple-data-detectors://9/" TargetMode="External"/><Relationship Id="rId13" Type="http://schemas.openxmlformats.org/officeDocument/2006/relationships/hyperlink" Target="x-apple-data-detectors://14/" TargetMode="External"/><Relationship Id="rId3" Type="http://schemas.openxmlformats.org/officeDocument/2006/relationships/hyperlink" Target="x-apple-data-detectors://4/" TargetMode="External"/><Relationship Id="rId7" Type="http://schemas.openxmlformats.org/officeDocument/2006/relationships/hyperlink" Target="x-apple-data-detectors://8/" TargetMode="External"/><Relationship Id="rId12" Type="http://schemas.openxmlformats.org/officeDocument/2006/relationships/hyperlink" Target="x-apple-data-detectors://13/" TargetMode="External"/><Relationship Id="rId2" Type="http://schemas.openxmlformats.org/officeDocument/2006/relationships/hyperlink" Target="x-apple-data-detectors://3/" TargetMode="External"/><Relationship Id="rId1" Type="http://schemas.openxmlformats.org/officeDocument/2006/relationships/slideLayout" Target="../slideLayouts/slideLayout2.xml"/><Relationship Id="rId6" Type="http://schemas.openxmlformats.org/officeDocument/2006/relationships/hyperlink" Target="x-apple-data-detectors://7/" TargetMode="External"/><Relationship Id="rId11" Type="http://schemas.openxmlformats.org/officeDocument/2006/relationships/hyperlink" Target="x-apple-data-detectors://12/" TargetMode="External"/><Relationship Id="rId5" Type="http://schemas.openxmlformats.org/officeDocument/2006/relationships/hyperlink" Target="x-apple-data-detectors://6/" TargetMode="External"/><Relationship Id="rId10" Type="http://schemas.openxmlformats.org/officeDocument/2006/relationships/hyperlink" Target="x-apple-data-detectors://11/" TargetMode="External"/><Relationship Id="rId4" Type="http://schemas.openxmlformats.org/officeDocument/2006/relationships/hyperlink" Target="x-apple-data-detectors://5/" TargetMode="External"/><Relationship Id="rId9" Type="http://schemas.openxmlformats.org/officeDocument/2006/relationships/hyperlink" Target="x-apple-data-detectors://10/"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mailto:pthaler@broadcom.com" TargetMode="External"/><Relationship Id="rId2" Type="http://schemas.openxmlformats.org/officeDocument/2006/relationships/hyperlink" Target="http://www.ieee802.org/14_0716_BoF_Proposal.doc" TargetMode="External"/><Relationship Id="rId1" Type="http://schemas.openxmlformats.org/officeDocument/2006/relationships/slideLayout" Target="../slideLayouts/slideLayout2.xml"/><Relationship Id="rId4" Type="http://schemas.openxmlformats.org/officeDocument/2006/relationships/hyperlink" Target="mailto:jdambrosia@ieee.org"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mentor.ieee.org/802.11/dcn/14/11-14-0499-000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imat.ieee.org/802.11/attendance-log?p=1819200005&amp;t=47200043" TargetMode="External"/><Relationship Id="rId4" Type="http://schemas.openxmlformats.org/officeDocument/2006/relationships/hyperlink" Target="https://imat.ieee.org/802.11/attendance-groups?p=181920000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4/11-14-0493-0000" TargetMode="External"/><Relationship Id="rId3" Type="http://schemas.openxmlformats.org/officeDocument/2006/relationships/hyperlink" Target="https://mentor.ieee.org/802.11/dcn/14/11-14-0510-0000" TargetMode="External"/><Relationship Id="rId7" Type="http://schemas.openxmlformats.org/officeDocument/2006/relationships/hyperlink" Target="https://mentor.ieee.org/802.11/dcn/14/11-14-0474-0000" TargetMode="External"/><Relationship Id="rId2" Type="http://schemas.openxmlformats.org/officeDocument/2006/relationships/hyperlink" Target="https://mentor.ieee.org/802.11/dcn/14/11-14-0470-0000" TargetMode="External"/><Relationship Id="rId1" Type="http://schemas.openxmlformats.org/officeDocument/2006/relationships/slideLayout" Target="../slideLayouts/slideLayout2.xml"/><Relationship Id="rId6" Type="http://schemas.openxmlformats.org/officeDocument/2006/relationships/hyperlink" Target="https://mentor.ieee.org/802.11/dcn/14/11-14-0473-0000" TargetMode="External"/><Relationship Id="rId5" Type="http://schemas.openxmlformats.org/officeDocument/2006/relationships/hyperlink" Target="https://mentor.ieee.org/802.11/dcn/14/11-14-0472-0000" TargetMode="External"/><Relationship Id="rId10" Type="http://schemas.openxmlformats.org/officeDocument/2006/relationships/hyperlink" Target="https://mentor.ieee.org/802.11/dcn/14/11-14-0499-0000" TargetMode="External"/><Relationship Id="rId4" Type="http://schemas.openxmlformats.org/officeDocument/2006/relationships/hyperlink" Target="https://mentor.ieee.org/802.11/dcn/14/11-14-0471-0000" TargetMode="External"/><Relationship Id="rId9" Type="http://schemas.openxmlformats.org/officeDocument/2006/relationships/hyperlink" Target="https://mentor.ieee.org/802.11/dcn/14/11-14-0495-000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May 2014</a:t>
            </a:r>
            <a:endParaRPr lang="en-US" sz="1800" dirty="0" smtClean="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Jon Rosdahl (CSR)</a:t>
            </a:r>
            <a:endParaRPr lang="en-US" sz="1200" b="0" dirty="0" smtClean="0"/>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Slide </a:t>
            </a:r>
            <a:fld id="{C8F294A5-CC29-4CD0-9292-1798B8623704}" type="slidenum">
              <a:rPr lang="en-US" sz="1200" b="0" smtClean="0"/>
              <a:pPr/>
              <a:t>1</a:t>
            </a:fld>
            <a:endParaRPr lang="en-US" sz="1200" b="0" dirty="0" smtClean="0"/>
          </a:p>
        </p:txBody>
      </p:sp>
      <p:sp>
        <p:nvSpPr>
          <p:cNvPr id="3077" name="Rectangle 2"/>
          <p:cNvSpPr>
            <a:spLocks noGrp="1" noChangeArrowheads="1"/>
          </p:cNvSpPr>
          <p:nvPr>
            <p:ph type="title"/>
          </p:nvPr>
        </p:nvSpPr>
        <p:spPr>
          <a:noFill/>
        </p:spPr>
        <p:txBody>
          <a:bodyPr/>
          <a:lstStyle/>
          <a:p>
            <a:r>
              <a:rPr lang="en-US" dirty="0" smtClean="0"/>
              <a:t>802-11 WG Agenda and Opening Report Beijing Interim May 2014</a:t>
            </a:r>
            <a:endParaRPr lang="en-US" dirty="0" smtClean="0"/>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2014-05-21</a:t>
            </a: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xmlns="" val="1955725625"/>
              </p:ext>
            </p:extLst>
          </p:nvPr>
        </p:nvGraphicFramePr>
        <p:xfrm>
          <a:off x="465138" y="2278063"/>
          <a:ext cx="8518525" cy="2540000"/>
        </p:xfrm>
        <a:graphic>
          <a:graphicData uri="http://schemas.openxmlformats.org/presentationml/2006/ole">
            <p:oleObj spid="_x0000_s3196" name="Document" r:id="rId4" imgW="8967322" imgH="2643663" progId="Word.Document.8">
              <p:embed/>
            </p:oleObj>
          </a:graphicData>
        </a:graphic>
      </p:graphicFrame>
      <p:sp>
        <p:nvSpPr>
          <p:cNvPr id="3080" name="Rectangle 12"/>
          <p:cNvSpPr>
            <a:spLocks noChangeArrowheads="1"/>
          </p:cNvSpPr>
          <p:nvPr/>
        </p:nvSpPr>
        <p:spPr bwMode="auto">
          <a:xfrm>
            <a:off x="533400" y="1905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sz="1200"/>
              <a:t>Slide </a:t>
            </a:r>
            <a:fld id="{1DCC8BE3-759A-4786-9553-E246BD29412A}" type="slidenum">
              <a:rPr lang="en-US" sz="1200"/>
              <a:pPr algn="ctr"/>
              <a:t>10</a:t>
            </a:fld>
            <a:endParaRPr lang="en-US" sz="1200"/>
          </a:p>
        </p:txBody>
      </p:sp>
      <p:sp>
        <p:nvSpPr>
          <p:cNvPr id="17411" name="Rectangle 2"/>
          <p:cNvSpPr>
            <a:spLocks noGrp="1" noChangeArrowheads="1"/>
          </p:cNvSpPr>
          <p:nvPr>
            <p:ph type="title" idx="4294967295"/>
          </p:nvPr>
        </p:nvSpPr>
        <p:spPr>
          <a:xfrm>
            <a:off x="244475" y="495300"/>
            <a:ext cx="7772400" cy="533400"/>
          </a:xfrm>
        </p:spPr>
        <p:txBody>
          <a:bodyPr/>
          <a:lstStyle/>
          <a:p>
            <a:r>
              <a:rPr lang="en-US" sz="2800" smtClean="0"/>
              <a:t>M4.1.4 IEEE 802.11 Standards Pipeline</a:t>
            </a:r>
          </a:p>
        </p:txBody>
      </p:sp>
      <p:sp>
        <p:nvSpPr>
          <p:cNvPr id="17412" name="Text Box 3"/>
          <p:cNvSpPr txBox="1">
            <a:spLocks noChangeArrowheads="1"/>
          </p:cNvSpPr>
          <p:nvPr/>
        </p:nvSpPr>
        <p:spPr bwMode="auto">
          <a:xfrm>
            <a:off x="0" y="5181600"/>
            <a:ext cx="557213" cy="304800"/>
          </a:xfrm>
          <a:prstGeom prst="rect">
            <a:avLst/>
          </a:prstGeom>
          <a:noFill/>
          <a:ln w="9525">
            <a:noFill/>
            <a:miter lim="800000"/>
            <a:headEnd/>
            <a:tailEnd/>
          </a:ln>
        </p:spPr>
        <p:txBody>
          <a:bodyPr wrap="none">
            <a:spAutoFit/>
          </a:bodyPr>
          <a:lstStyle/>
          <a:p>
            <a:r>
              <a:rPr lang="en-US" sz="1400">
                <a:latin typeface="Tahoma" pitchFamily="34" charset="0"/>
                <a:ea typeface="MS PGothic" pitchFamily="34" charset="-128"/>
                <a:cs typeface="Arial" pitchFamily="34" charset="0"/>
              </a:rPr>
              <a:t>PHY</a:t>
            </a:r>
            <a:endParaRPr lang="en-US" sz="2000">
              <a:latin typeface="Tahoma" pitchFamily="34" charset="0"/>
              <a:ea typeface="MS PGothic" pitchFamily="34" charset="-128"/>
              <a:cs typeface="Arial" pitchFamily="34" charset="0"/>
            </a:endParaRPr>
          </a:p>
        </p:txBody>
      </p:sp>
      <p:sp>
        <p:nvSpPr>
          <p:cNvPr id="17413" name="Text Box 4"/>
          <p:cNvSpPr txBox="1">
            <a:spLocks noChangeArrowheads="1"/>
          </p:cNvSpPr>
          <p:nvPr/>
        </p:nvSpPr>
        <p:spPr bwMode="auto">
          <a:xfrm>
            <a:off x="5218113" y="5926138"/>
            <a:ext cx="815975" cy="517525"/>
          </a:xfrm>
          <a:prstGeom prst="rect">
            <a:avLst/>
          </a:prstGeom>
          <a:noFill/>
          <a:ln w="9525">
            <a:noFill/>
            <a:miter lim="800000"/>
            <a:headEnd/>
            <a:tailEnd/>
          </a:ln>
        </p:spPr>
        <p:txBody>
          <a:bodyPr wrap="none">
            <a:spAutoFit/>
          </a:bodyPr>
          <a:lstStyle/>
          <a:p>
            <a:pPr algn="ctr"/>
            <a:r>
              <a:rPr lang="en-US" sz="1400">
                <a:latin typeface="Tahoma" pitchFamily="34" charset="0"/>
                <a:ea typeface="MS PGothic" pitchFamily="34" charset="-128"/>
                <a:cs typeface="Arial" pitchFamily="34" charset="0"/>
              </a:rPr>
              <a:t>Sponsor</a:t>
            </a:r>
          </a:p>
          <a:p>
            <a:pPr algn="ctr"/>
            <a:r>
              <a:rPr lang="en-US" sz="1400">
                <a:latin typeface="Tahoma" pitchFamily="34" charset="0"/>
                <a:ea typeface="MS PGothic" pitchFamily="34" charset="-128"/>
                <a:cs typeface="Arial" pitchFamily="34" charset="0"/>
              </a:rPr>
              <a:t>Ballot</a:t>
            </a:r>
          </a:p>
        </p:txBody>
      </p:sp>
      <p:sp>
        <p:nvSpPr>
          <p:cNvPr id="17414"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p:spPr>
        <p:txBody>
          <a:bodyPr wrap="none" anchor="ctr"/>
          <a:lstStyle/>
          <a:p>
            <a:endParaRPr lang="en-US"/>
          </a:p>
        </p:txBody>
      </p:sp>
      <p:sp>
        <p:nvSpPr>
          <p:cNvPr id="17415" name="Text Box 6"/>
          <p:cNvSpPr txBox="1">
            <a:spLocks noChangeArrowheads="1"/>
          </p:cNvSpPr>
          <p:nvPr/>
        </p:nvSpPr>
        <p:spPr bwMode="auto">
          <a:xfrm>
            <a:off x="123825" y="1457325"/>
            <a:ext cx="538163" cy="304800"/>
          </a:xfrm>
          <a:prstGeom prst="rect">
            <a:avLst/>
          </a:prstGeom>
          <a:noFill/>
          <a:ln w="9525">
            <a:noFill/>
            <a:miter lim="800000"/>
            <a:headEnd/>
            <a:tailEnd/>
          </a:ln>
        </p:spPr>
        <p:txBody>
          <a:bodyPr wrap="none">
            <a:spAutoFit/>
          </a:bodyPr>
          <a:lstStyle/>
          <a:p>
            <a:r>
              <a:rPr lang="en-US" sz="1400">
                <a:latin typeface="Tahoma" pitchFamily="34" charset="0"/>
                <a:ea typeface="MS PGothic" pitchFamily="34" charset="-128"/>
                <a:cs typeface="Arial" pitchFamily="34" charset="0"/>
              </a:rPr>
              <a:t>MAC</a:t>
            </a:r>
            <a:endParaRPr lang="en-US" sz="2000">
              <a:latin typeface="Tahoma" pitchFamily="34" charset="0"/>
              <a:ea typeface="MS PGothic" pitchFamily="34" charset="-128"/>
              <a:cs typeface="Arial" pitchFamily="34" charset="0"/>
            </a:endParaRPr>
          </a:p>
        </p:txBody>
      </p:sp>
      <p:sp>
        <p:nvSpPr>
          <p:cNvPr id="17416" name="Text Box 7"/>
          <p:cNvSpPr txBox="1">
            <a:spLocks noChangeArrowheads="1"/>
          </p:cNvSpPr>
          <p:nvPr/>
        </p:nvSpPr>
        <p:spPr bwMode="auto">
          <a:xfrm>
            <a:off x="1438275" y="5943600"/>
            <a:ext cx="982663" cy="431800"/>
          </a:xfrm>
          <a:prstGeom prst="rect">
            <a:avLst/>
          </a:prstGeom>
          <a:noFill/>
          <a:ln w="9525">
            <a:noFill/>
            <a:miter lim="800000"/>
            <a:headEnd/>
            <a:tailEnd/>
          </a:ln>
        </p:spPr>
        <p:txBody>
          <a:bodyPr>
            <a:spAutoFit/>
          </a:bodyPr>
          <a:lstStyle/>
          <a:p>
            <a:pPr algn="ctr">
              <a:lnSpc>
                <a:spcPct val="80000"/>
              </a:lnSpc>
            </a:pPr>
            <a:r>
              <a:rPr lang="en-US" sz="1400">
                <a:latin typeface="Tahoma" pitchFamily="34" charset="0"/>
                <a:ea typeface="MS PGothic" pitchFamily="34" charset="-128"/>
                <a:cs typeface="Arial" pitchFamily="34" charset="0"/>
              </a:rPr>
              <a:t>Study </a:t>
            </a:r>
          </a:p>
          <a:p>
            <a:pPr algn="ctr">
              <a:lnSpc>
                <a:spcPct val="80000"/>
              </a:lnSpc>
            </a:pPr>
            <a:r>
              <a:rPr lang="en-US" sz="1400">
                <a:latin typeface="Tahoma" pitchFamily="34" charset="0"/>
                <a:ea typeface="MS PGothic" pitchFamily="34" charset="-128"/>
                <a:cs typeface="Arial" pitchFamily="34" charset="0"/>
              </a:rPr>
              <a:t>groups</a:t>
            </a:r>
          </a:p>
        </p:txBody>
      </p:sp>
      <p:sp>
        <p:nvSpPr>
          <p:cNvPr id="17417"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p:spPr>
        <p:txBody>
          <a:bodyPr wrap="none" anchor="ctr"/>
          <a:lstStyle/>
          <a:p>
            <a:endParaRPr lang="en-US"/>
          </a:p>
        </p:txBody>
      </p:sp>
      <p:sp>
        <p:nvSpPr>
          <p:cNvPr id="17418" name="AutoShape 11"/>
          <p:cNvSpPr>
            <a:spLocks noChangeArrowheads="1"/>
          </p:cNvSpPr>
          <p:nvPr/>
        </p:nvSpPr>
        <p:spPr bwMode="auto">
          <a:xfrm>
            <a:off x="7924800" y="762000"/>
            <a:ext cx="1157288" cy="5018088"/>
          </a:xfrm>
          <a:prstGeom prst="cube">
            <a:avLst>
              <a:gd name="adj" fmla="val 4486"/>
            </a:avLst>
          </a:prstGeom>
          <a:solidFill>
            <a:srgbClr val="FFCC00"/>
          </a:solidFill>
          <a:ln w="9525">
            <a:solidFill>
              <a:schemeClr val="tx1"/>
            </a:solidFill>
            <a:miter lim="800000"/>
            <a:headEnd/>
            <a:tailEnd/>
          </a:ln>
        </p:spPr>
        <p:txBody>
          <a:bodyPr wrap="none" anchor="ctr"/>
          <a:lstStyle/>
          <a:p>
            <a:pPr algn="ctr"/>
            <a:endParaRPr lang="en-US" sz="1200">
              <a:latin typeface="Tahoma" pitchFamily="34" charset="0"/>
              <a:ea typeface="MS PGothic" pitchFamily="34" charset="-128"/>
              <a:cs typeface="Arial" pitchFamily="34" charset="0"/>
            </a:endParaRPr>
          </a:p>
        </p:txBody>
      </p:sp>
      <p:sp>
        <p:nvSpPr>
          <p:cNvPr id="17419" name="Text Box 13"/>
          <p:cNvSpPr txBox="1">
            <a:spLocks noChangeArrowheads="1"/>
          </p:cNvSpPr>
          <p:nvPr/>
        </p:nvSpPr>
        <p:spPr bwMode="auto">
          <a:xfrm>
            <a:off x="8077200" y="5943600"/>
            <a:ext cx="931863" cy="517525"/>
          </a:xfrm>
          <a:prstGeom prst="rect">
            <a:avLst/>
          </a:prstGeom>
          <a:solidFill>
            <a:schemeClr val="bg1"/>
          </a:solidFill>
          <a:ln w="9525">
            <a:noFill/>
            <a:miter lim="800000"/>
            <a:headEnd/>
            <a:tailEnd/>
          </a:ln>
        </p:spPr>
        <p:txBody>
          <a:bodyPr wrap="none">
            <a:spAutoFit/>
          </a:bodyPr>
          <a:lstStyle/>
          <a:p>
            <a:pPr algn="ctr"/>
            <a:r>
              <a:rPr lang="en-US" sz="1400">
                <a:latin typeface="Tahoma" pitchFamily="34" charset="0"/>
                <a:ea typeface="MS PGothic" pitchFamily="34" charset="-128"/>
                <a:cs typeface="Arial" pitchFamily="34" charset="0"/>
              </a:rPr>
              <a:t>Published</a:t>
            </a:r>
          </a:p>
          <a:p>
            <a:pPr algn="ctr"/>
            <a:r>
              <a:rPr lang="en-US" sz="1400">
                <a:latin typeface="Tahoma" pitchFamily="34" charset="0"/>
                <a:ea typeface="MS PGothic" pitchFamily="34" charset="-128"/>
                <a:cs typeface="Arial" pitchFamily="34" charset="0"/>
              </a:rPr>
              <a:t>Standard</a:t>
            </a:r>
          </a:p>
        </p:txBody>
      </p:sp>
      <p:sp>
        <p:nvSpPr>
          <p:cNvPr id="17420" name="Text Box 26"/>
          <p:cNvSpPr txBox="1">
            <a:spLocks noChangeArrowheads="1"/>
          </p:cNvSpPr>
          <p:nvPr/>
        </p:nvSpPr>
        <p:spPr bwMode="auto">
          <a:xfrm>
            <a:off x="3867150" y="5986463"/>
            <a:ext cx="1046163" cy="431800"/>
          </a:xfrm>
          <a:prstGeom prst="rect">
            <a:avLst/>
          </a:prstGeom>
          <a:noFill/>
          <a:ln w="9525">
            <a:noFill/>
            <a:miter lim="800000"/>
            <a:headEnd/>
            <a:tailEnd/>
          </a:ln>
        </p:spPr>
        <p:txBody>
          <a:bodyPr wrap="none">
            <a:spAutoFit/>
          </a:bodyPr>
          <a:lstStyle/>
          <a:p>
            <a:pPr algn="ctr">
              <a:lnSpc>
                <a:spcPct val="80000"/>
              </a:lnSpc>
            </a:pPr>
            <a:r>
              <a:rPr lang="en-US" sz="1400">
                <a:latin typeface="Tahoma" pitchFamily="34" charset="0"/>
                <a:ea typeface="MS PGothic" pitchFamily="34" charset="-128"/>
                <a:cs typeface="Arial" pitchFamily="34" charset="0"/>
              </a:rPr>
              <a:t>WG  </a:t>
            </a:r>
          </a:p>
          <a:p>
            <a:pPr algn="ctr">
              <a:lnSpc>
                <a:spcPct val="80000"/>
              </a:lnSpc>
            </a:pPr>
            <a:r>
              <a:rPr lang="en-US" sz="1400">
                <a:latin typeface="Tahoma" pitchFamily="34" charset="0"/>
                <a:ea typeface="MS PGothic" pitchFamily="34" charset="-128"/>
                <a:cs typeface="Arial" pitchFamily="34" charset="0"/>
              </a:rPr>
              <a:t>Letter Ballot</a:t>
            </a:r>
          </a:p>
        </p:txBody>
      </p:sp>
      <p:sp>
        <p:nvSpPr>
          <p:cNvPr id="17421" name="AutoShape 27"/>
          <p:cNvSpPr>
            <a:spLocks/>
          </p:cNvSpPr>
          <p:nvPr/>
        </p:nvSpPr>
        <p:spPr bwMode="auto">
          <a:xfrm rot="-5400000">
            <a:off x="5414169" y="5287169"/>
            <a:ext cx="195262" cy="1117600"/>
          </a:xfrm>
          <a:prstGeom prst="leftBrace">
            <a:avLst>
              <a:gd name="adj1" fmla="val 76871"/>
              <a:gd name="adj2" fmla="val 51301"/>
            </a:avLst>
          </a:prstGeom>
          <a:noFill/>
          <a:ln w="9525">
            <a:solidFill>
              <a:schemeClr val="tx1"/>
            </a:solidFill>
            <a:round/>
            <a:headEnd/>
            <a:tailEnd/>
          </a:ln>
        </p:spPr>
        <p:txBody>
          <a:bodyPr vert="eaVert" wrap="none" anchor="ctr"/>
          <a:lstStyle/>
          <a:p>
            <a:endParaRPr lang="en-US"/>
          </a:p>
        </p:txBody>
      </p:sp>
      <p:sp>
        <p:nvSpPr>
          <p:cNvPr id="17422" name="Text Box 28"/>
          <p:cNvSpPr txBox="1">
            <a:spLocks noChangeArrowheads="1"/>
          </p:cNvSpPr>
          <p:nvPr/>
        </p:nvSpPr>
        <p:spPr bwMode="auto">
          <a:xfrm>
            <a:off x="7953375" y="1000125"/>
            <a:ext cx="1131888" cy="307975"/>
          </a:xfrm>
          <a:prstGeom prst="rect">
            <a:avLst/>
          </a:prstGeom>
          <a:noFill/>
          <a:ln w="9525">
            <a:noFill/>
            <a:miter lim="800000"/>
            <a:headEnd/>
            <a:tailEnd/>
          </a:ln>
        </p:spPr>
        <p:txBody>
          <a:bodyPr wrap="none">
            <a:spAutoFit/>
          </a:bodyPr>
          <a:lstStyle/>
          <a:p>
            <a:r>
              <a:rPr lang="en-US" sz="1400">
                <a:latin typeface="Times" pitchFamily="18" charset="0"/>
                <a:ea typeface="MS PGothic" pitchFamily="34" charset="-128"/>
              </a:rPr>
              <a:t>802.11 -2012</a:t>
            </a:r>
          </a:p>
        </p:txBody>
      </p:sp>
      <p:sp>
        <p:nvSpPr>
          <p:cNvPr id="17423"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p:spPr>
        <p:txBody>
          <a:bodyPr/>
          <a:lstStyle/>
          <a:p>
            <a:endParaRPr lang="en-US"/>
          </a:p>
        </p:txBody>
      </p:sp>
      <p:sp>
        <p:nvSpPr>
          <p:cNvPr id="30747" name="AutoShape 31"/>
          <p:cNvSpPr>
            <a:spLocks noChangeArrowheads="1"/>
          </p:cNvSpPr>
          <p:nvPr/>
        </p:nvSpPr>
        <p:spPr bwMode="auto">
          <a:xfrm>
            <a:off x="6543675" y="2344738"/>
            <a:ext cx="1085850" cy="425450"/>
          </a:xfrm>
          <a:prstGeom prst="cube">
            <a:avLst>
              <a:gd name="adj" fmla="val 10069"/>
            </a:avLst>
          </a:prstGeom>
          <a:solidFill>
            <a:srgbClr val="FFC000"/>
          </a:solidFill>
          <a:ln w="9525">
            <a:solidFill>
              <a:schemeClr val="tx2">
                <a:lumMod val="50000"/>
                <a:lumOff val="50000"/>
              </a:schemeClr>
            </a:solidFill>
            <a:miter lim="800000"/>
            <a:headEnd/>
            <a:tailEnd/>
          </a:ln>
        </p:spPr>
        <p:txBody>
          <a:bodyPr wrap="none" anchor="ctr"/>
          <a:lstStyle/>
          <a:p>
            <a:pPr algn="ctr">
              <a:defRPr/>
            </a:pPr>
            <a:r>
              <a:rPr lang="en-US" sz="1000">
                <a:latin typeface="Tahoma" pitchFamily="34" charset="0"/>
                <a:ea typeface="ＭＳ Ｐゴシック" charset="-128"/>
                <a:cs typeface="Arial" pitchFamily="34" charset="0"/>
              </a:rPr>
              <a:t>802.11aa</a:t>
            </a:r>
          </a:p>
          <a:p>
            <a:pPr algn="ctr">
              <a:defRPr/>
            </a:pPr>
            <a:r>
              <a:rPr lang="en-US" sz="1000">
                <a:latin typeface="Tahoma" pitchFamily="34" charset="0"/>
                <a:ea typeface="ＭＳ Ｐゴシック" charset="-128"/>
                <a:cs typeface="Arial" pitchFamily="34" charset="0"/>
              </a:rPr>
              <a:t>Video Transport</a:t>
            </a:r>
          </a:p>
        </p:txBody>
      </p:sp>
      <p:sp>
        <p:nvSpPr>
          <p:cNvPr id="17425" name="AutoShape 32"/>
          <p:cNvSpPr>
            <a:spLocks noChangeArrowheads="1"/>
          </p:cNvSpPr>
          <p:nvPr/>
        </p:nvSpPr>
        <p:spPr bwMode="auto">
          <a:xfrm>
            <a:off x="6534150" y="4687888"/>
            <a:ext cx="1085850" cy="4254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802.11ac</a:t>
            </a:r>
          </a:p>
          <a:p>
            <a:pPr algn="ctr"/>
            <a:r>
              <a:rPr lang="en-US" sz="1000">
                <a:latin typeface="Tahoma" pitchFamily="34" charset="0"/>
                <a:ea typeface="MS PGothic" pitchFamily="34" charset="-128"/>
                <a:cs typeface="Arial" pitchFamily="34" charset="0"/>
              </a:rPr>
              <a:t>VHT 5GHz</a:t>
            </a:r>
          </a:p>
        </p:txBody>
      </p:sp>
      <p:sp>
        <p:nvSpPr>
          <p:cNvPr id="17426" name="AutoShape 34"/>
          <p:cNvSpPr>
            <a:spLocks/>
          </p:cNvSpPr>
          <p:nvPr/>
        </p:nvSpPr>
        <p:spPr bwMode="auto">
          <a:xfrm rot="-5400000">
            <a:off x="3017837" y="5365751"/>
            <a:ext cx="269875" cy="990600"/>
          </a:xfrm>
          <a:prstGeom prst="leftBrace">
            <a:avLst>
              <a:gd name="adj1" fmla="val 30588"/>
              <a:gd name="adj2" fmla="val 51301"/>
            </a:avLst>
          </a:prstGeom>
          <a:noFill/>
          <a:ln w="9525">
            <a:solidFill>
              <a:schemeClr val="tx1"/>
            </a:solidFill>
            <a:round/>
            <a:headEnd/>
            <a:tailEnd/>
          </a:ln>
        </p:spPr>
        <p:txBody>
          <a:bodyPr wrap="none" anchor="ctr"/>
          <a:lstStyle/>
          <a:p>
            <a:endParaRPr lang="en-US"/>
          </a:p>
        </p:txBody>
      </p:sp>
      <p:sp>
        <p:nvSpPr>
          <p:cNvPr id="17427" name="Text Box 35"/>
          <p:cNvSpPr txBox="1">
            <a:spLocks noChangeArrowheads="1"/>
          </p:cNvSpPr>
          <p:nvPr/>
        </p:nvSpPr>
        <p:spPr bwMode="auto">
          <a:xfrm>
            <a:off x="2330450" y="6019800"/>
            <a:ext cx="1355725" cy="431800"/>
          </a:xfrm>
          <a:prstGeom prst="rect">
            <a:avLst/>
          </a:prstGeom>
          <a:noFill/>
          <a:ln w="9525">
            <a:noFill/>
            <a:miter lim="800000"/>
            <a:headEnd/>
            <a:tailEnd/>
          </a:ln>
        </p:spPr>
        <p:txBody>
          <a:bodyPr wrap="none">
            <a:spAutoFit/>
          </a:bodyPr>
          <a:lstStyle/>
          <a:p>
            <a:pPr algn="ctr">
              <a:lnSpc>
                <a:spcPct val="80000"/>
              </a:lnSpc>
            </a:pPr>
            <a:r>
              <a:rPr lang="en-US" sz="1400">
                <a:latin typeface="Tahoma" pitchFamily="34" charset="0"/>
                <a:ea typeface="MS PGothic" pitchFamily="34" charset="-128"/>
                <a:cs typeface="Arial" pitchFamily="34" charset="0"/>
              </a:rPr>
              <a:t>TG without </a:t>
            </a:r>
          </a:p>
          <a:p>
            <a:pPr algn="ctr">
              <a:lnSpc>
                <a:spcPct val="80000"/>
              </a:lnSpc>
            </a:pPr>
            <a:r>
              <a:rPr lang="en-US" sz="1400">
                <a:latin typeface="Tahoma" pitchFamily="34" charset="0"/>
                <a:ea typeface="MS PGothic" pitchFamily="34" charset="-128"/>
                <a:cs typeface="Arial" pitchFamily="34" charset="0"/>
              </a:rPr>
              <a:t>Approved draft</a:t>
            </a:r>
          </a:p>
        </p:txBody>
      </p:sp>
      <p:sp>
        <p:nvSpPr>
          <p:cNvPr id="17428" name="Text Box 36"/>
          <p:cNvSpPr txBox="1">
            <a:spLocks noChangeArrowheads="1"/>
          </p:cNvSpPr>
          <p:nvPr/>
        </p:nvSpPr>
        <p:spPr bwMode="auto">
          <a:xfrm>
            <a:off x="207963" y="5943600"/>
            <a:ext cx="1135062" cy="431800"/>
          </a:xfrm>
          <a:prstGeom prst="rect">
            <a:avLst/>
          </a:prstGeom>
          <a:noFill/>
          <a:ln w="9525">
            <a:noFill/>
            <a:miter lim="800000"/>
            <a:headEnd/>
            <a:tailEnd/>
          </a:ln>
        </p:spPr>
        <p:txBody>
          <a:bodyPr>
            <a:spAutoFit/>
          </a:bodyPr>
          <a:lstStyle/>
          <a:p>
            <a:pPr algn="ctr">
              <a:lnSpc>
                <a:spcPct val="80000"/>
              </a:lnSpc>
            </a:pPr>
            <a:r>
              <a:rPr lang="en-US" sz="1400">
                <a:latin typeface="Tahoma" pitchFamily="34" charset="0"/>
                <a:ea typeface="MS PGothic" pitchFamily="34" charset="-128"/>
                <a:cs typeface="Arial" pitchFamily="34" charset="0"/>
              </a:rPr>
              <a:t>Discussion Topics</a:t>
            </a:r>
          </a:p>
        </p:txBody>
      </p:sp>
      <p:sp>
        <p:nvSpPr>
          <p:cNvPr id="17429" name="AutoShape 37"/>
          <p:cNvSpPr>
            <a:spLocks/>
          </p:cNvSpPr>
          <p:nvPr/>
        </p:nvSpPr>
        <p:spPr bwMode="auto">
          <a:xfrm rot="-5400000">
            <a:off x="640557" y="5347494"/>
            <a:ext cx="201612" cy="914400"/>
          </a:xfrm>
          <a:prstGeom prst="leftBrace">
            <a:avLst>
              <a:gd name="adj1" fmla="val 37795"/>
              <a:gd name="adj2" fmla="val 51301"/>
            </a:avLst>
          </a:prstGeom>
          <a:noFill/>
          <a:ln w="9525">
            <a:solidFill>
              <a:schemeClr val="tx1"/>
            </a:solidFill>
            <a:round/>
            <a:headEnd/>
            <a:tailEnd/>
          </a:ln>
        </p:spPr>
        <p:txBody>
          <a:bodyPr wrap="none" anchor="ctr"/>
          <a:lstStyle/>
          <a:p>
            <a:endParaRPr lang="en-US"/>
          </a:p>
        </p:txBody>
      </p:sp>
      <p:sp>
        <p:nvSpPr>
          <p:cNvPr id="17430" name="Text Box 38"/>
          <p:cNvSpPr txBox="1">
            <a:spLocks noChangeArrowheads="1"/>
          </p:cNvSpPr>
          <p:nvPr/>
        </p:nvSpPr>
        <p:spPr bwMode="auto">
          <a:xfrm>
            <a:off x="6553200" y="5959475"/>
            <a:ext cx="1130300" cy="517525"/>
          </a:xfrm>
          <a:prstGeom prst="rect">
            <a:avLst/>
          </a:prstGeom>
          <a:solidFill>
            <a:schemeClr val="bg1"/>
          </a:solidFill>
          <a:ln w="9525">
            <a:noFill/>
            <a:miter lim="800000"/>
            <a:headEnd/>
            <a:tailEnd/>
          </a:ln>
        </p:spPr>
        <p:txBody>
          <a:bodyPr wrap="none">
            <a:spAutoFit/>
          </a:bodyPr>
          <a:lstStyle/>
          <a:p>
            <a:pPr algn="ctr"/>
            <a:r>
              <a:rPr lang="en-US" sz="1400">
                <a:latin typeface="Tahoma" pitchFamily="34" charset="0"/>
                <a:ea typeface="MS PGothic" pitchFamily="34" charset="-128"/>
                <a:cs typeface="Arial" pitchFamily="34" charset="0"/>
              </a:rPr>
              <a:t>Published</a:t>
            </a:r>
          </a:p>
          <a:p>
            <a:pPr algn="ctr"/>
            <a:r>
              <a:rPr lang="en-US" sz="1400">
                <a:latin typeface="Tahoma" pitchFamily="34" charset="0"/>
                <a:ea typeface="MS PGothic" pitchFamily="34" charset="-128"/>
                <a:cs typeface="Arial" pitchFamily="34" charset="0"/>
              </a:rPr>
              <a:t>Amendment</a:t>
            </a:r>
          </a:p>
        </p:txBody>
      </p:sp>
      <p:sp>
        <p:nvSpPr>
          <p:cNvPr id="17431" name="AutoShape 45"/>
          <p:cNvSpPr>
            <a:spLocks noChangeArrowheads="1"/>
          </p:cNvSpPr>
          <p:nvPr/>
        </p:nvSpPr>
        <p:spPr bwMode="auto">
          <a:xfrm>
            <a:off x="6534150" y="4178300"/>
            <a:ext cx="1085850" cy="434975"/>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802.11af</a:t>
            </a:r>
          </a:p>
          <a:p>
            <a:pPr algn="ctr"/>
            <a:r>
              <a:rPr lang="en-US" sz="1000">
                <a:latin typeface="Tahoma" pitchFamily="34" charset="0"/>
                <a:ea typeface="MS PGothic" pitchFamily="34" charset="-128"/>
                <a:cs typeface="Arial" pitchFamily="34" charset="0"/>
              </a:rPr>
              <a:t>TVWS</a:t>
            </a:r>
          </a:p>
        </p:txBody>
      </p:sp>
      <p:sp>
        <p:nvSpPr>
          <p:cNvPr id="8241" name="AutoShape 47"/>
          <p:cNvSpPr>
            <a:spLocks noChangeArrowheads="1"/>
          </p:cNvSpPr>
          <p:nvPr/>
        </p:nvSpPr>
        <p:spPr bwMode="auto">
          <a:xfrm>
            <a:off x="3810000" y="2895600"/>
            <a:ext cx="914400" cy="533400"/>
          </a:xfrm>
          <a:prstGeom prst="cube">
            <a:avLst>
              <a:gd name="adj" fmla="val 10069"/>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en-US" sz="1200">
                <a:latin typeface="Tahoma" pitchFamily="34" charset="0"/>
                <a:ea typeface="ＭＳ Ｐゴシック" charset="-128"/>
                <a:cs typeface="Arial" charset="0"/>
              </a:rPr>
              <a:t>802.11ai</a:t>
            </a:r>
          </a:p>
          <a:p>
            <a:pPr algn="ctr">
              <a:defRPr/>
            </a:pPr>
            <a:r>
              <a:rPr lang="en-US" sz="1200">
                <a:latin typeface="Tahoma" pitchFamily="34" charset="0"/>
                <a:ea typeface="ＭＳ Ｐゴシック" charset="-128"/>
                <a:cs typeface="Arial" charset="0"/>
              </a:rPr>
              <a:t>FILS</a:t>
            </a:r>
          </a:p>
        </p:txBody>
      </p:sp>
      <p:sp>
        <p:nvSpPr>
          <p:cNvPr id="17433" name="Cloud"/>
          <p:cNvSpPr>
            <a:spLocks noChangeAspect="1" noEditPoints="1" noChangeArrowheads="1"/>
          </p:cNvSpPr>
          <p:nvPr/>
        </p:nvSpPr>
        <p:spPr bwMode="auto">
          <a:xfrm>
            <a:off x="12700" y="2184400"/>
            <a:ext cx="1466850" cy="26447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8243" name="AutoShape 49"/>
          <p:cNvSpPr>
            <a:spLocks noChangeArrowheads="1"/>
          </p:cNvSpPr>
          <p:nvPr/>
        </p:nvSpPr>
        <p:spPr bwMode="auto">
          <a:xfrm>
            <a:off x="3810000" y="3765550"/>
            <a:ext cx="914400" cy="349250"/>
          </a:xfrm>
          <a:prstGeom prst="cube">
            <a:avLst>
              <a:gd name="adj" fmla="val 10069"/>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en-US" sz="1200">
                <a:latin typeface="Tahoma" pitchFamily="34" charset="0"/>
                <a:ea typeface="ＭＳ Ｐゴシック" charset="-128"/>
                <a:cs typeface="Arial" charset="0"/>
              </a:rPr>
              <a:t>802.11 ah</a:t>
            </a:r>
          </a:p>
        </p:txBody>
      </p:sp>
      <p:sp>
        <p:nvSpPr>
          <p:cNvPr id="17435" name="AutoShape 46"/>
          <p:cNvSpPr>
            <a:spLocks noChangeArrowheads="1"/>
          </p:cNvSpPr>
          <p:nvPr/>
        </p:nvSpPr>
        <p:spPr bwMode="auto">
          <a:xfrm>
            <a:off x="277813" y="3332163"/>
            <a:ext cx="914400" cy="608012"/>
          </a:xfrm>
          <a:prstGeom prst="cube">
            <a:avLst>
              <a:gd name="adj" fmla="val 10069"/>
            </a:avLst>
          </a:prstGeom>
          <a:solidFill>
            <a:srgbClr val="66FF33"/>
          </a:solidFill>
          <a:ln w="9525">
            <a:solidFill>
              <a:schemeClr val="tx1"/>
            </a:solidFill>
            <a:miter lim="800000"/>
            <a:headEnd/>
            <a:tailEnd/>
          </a:ln>
        </p:spPr>
        <p:txBody>
          <a:bodyPr wrap="none" anchor="ctr"/>
          <a:lstStyle/>
          <a:p>
            <a:pPr algn="ctr"/>
            <a:r>
              <a:rPr lang="en-US" sz="1800">
                <a:latin typeface="Tahoma" pitchFamily="34" charset="0"/>
                <a:ea typeface="MS PGothic" pitchFamily="34" charset="-128"/>
                <a:cs typeface="Arial" pitchFamily="34" charset="0"/>
              </a:rPr>
              <a:t>WNG</a:t>
            </a:r>
          </a:p>
        </p:txBody>
      </p:sp>
      <p:sp>
        <p:nvSpPr>
          <p:cNvPr id="17436" name="Date Placeholder 1"/>
          <p:cNvSpPr>
            <a:spLocks noGrp="1"/>
          </p:cNvSpPr>
          <p:nvPr>
            <p:ph type="dt" sz="quarter" idx="10"/>
          </p:nvPr>
        </p:nvSpPr>
        <p:spPr>
          <a:xfrm>
            <a:off x="555625" y="304800"/>
            <a:ext cx="1566863" cy="276225"/>
          </a:xfrm>
          <a:noFill/>
        </p:spPr>
        <p:txBody>
          <a:bodyPr/>
          <a:lstStyle/>
          <a:p>
            <a:r>
              <a:rPr lang="en-US" smtClean="0"/>
              <a:t>May 2014</a:t>
            </a:r>
          </a:p>
        </p:txBody>
      </p:sp>
      <p:sp>
        <p:nvSpPr>
          <p:cNvPr id="17437"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p:spPr>
        <p:txBody>
          <a:bodyPr wrap="none" anchor="ctr"/>
          <a:lstStyle/>
          <a:p>
            <a:endParaRPr lang="en-US"/>
          </a:p>
        </p:txBody>
      </p:sp>
      <p:sp>
        <p:nvSpPr>
          <p:cNvPr id="17438" name="AutoShape 31"/>
          <p:cNvSpPr>
            <a:spLocks noChangeArrowheads="1"/>
          </p:cNvSpPr>
          <p:nvPr/>
        </p:nvSpPr>
        <p:spPr bwMode="auto">
          <a:xfrm>
            <a:off x="6543675" y="3090863"/>
            <a:ext cx="1085850" cy="466725"/>
          </a:xfrm>
          <a:prstGeom prst="cube">
            <a:avLst>
              <a:gd name="adj" fmla="val 10069"/>
            </a:avLst>
          </a:prstGeom>
          <a:solidFill>
            <a:srgbClr val="FFC000">
              <a:alpha val="81960"/>
            </a:srgbClr>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802.11ae</a:t>
            </a:r>
          </a:p>
          <a:p>
            <a:pPr algn="ctr"/>
            <a:r>
              <a:rPr lang="en-US" sz="1000">
                <a:latin typeface="Tahoma" pitchFamily="34" charset="0"/>
                <a:ea typeface="MS PGothic" pitchFamily="34" charset="-128"/>
                <a:cs typeface="Arial" pitchFamily="34" charset="0"/>
              </a:rPr>
              <a:t>QoS Mgt Frames</a:t>
            </a:r>
          </a:p>
        </p:txBody>
      </p:sp>
      <p:sp>
        <p:nvSpPr>
          <p:cNvPr id="17439" name="AutoShape 31"/>
          <p:cNvSpPr>
            <a:spLocks noChangeArrowheads="1"/>
          </p:cNvSpPr>
          <p:nvPr/>
        </p:nvSpPr>
        <p:spPr bwMode="auto">
          <a:xfrm>
            <a:off x="6534150" y="5208588"/>
            <a:ext cx="1085850" cy="53340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802.11ad</a:t>
            </a:r>
          </a:p>
          <a:p>
            <a:pPr algn="ctr"/>
            <a:r>
              <a:rPr lang="en-US" sz="1000">
                <a:latin typeface="Tahoma" pitchFamily="34" charset="0"/>
                <a:ea typeface="MS PGothic" pitchFamily="34" charset="-128"/>
                <a:cs typeface="Arial" pitchFamily="34" charset="0"/>
              </a:rPr>
              <a:t>VHT 60 GHz</a:t>
            </a:r>
          </a:p>
        </p:txBody>
      </p:sp>
      <p:sp>
        <p:nvSpPr>
          <p:cNvPr id="30780" name="AutoShape 46"/>
          <p:cNvSpPr>
            <a:spLocks noChangeArrowheads="1"/>
          </p:cNvSpPr>
          <p:nvPr/>
        </p:nvSpPr>
        <p:spPr bwMode="auto">
          <a:xfrm>
            <a:off x="2657475" y="2227263"/>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defRPr/>
            </a:pPr>
            <a:r>
              <a:rPr lang="en-US" sz="1200" dirty="0">
                <a:latin typeface="Tahoma" pitchFamily="34" charset="0"/>
                <a:ea typeface="ＭＳ Ｐゴシック" charset="-128"/>
                <a:cs typeface="Arial" pitchFamily="34" charset="0"/>
              </a:rPr>
              <a:t>PAD</a:t>
            </a:r>
          </a:p>
          <a:p>
            <a:pPr algn="ctr">
              <a:defRPr/>
            </a:pPr>
            <a:r>
              <a:rPr lang="en-US" sz="1200" dirty="0">
                <a:latin typeface="Tahoma" pitchFamily="34" charset="0"/>
                <a:ea typeface="ＭＳ Ｐゴシック" charset="-128"/>
                <a:cs typeface="Arial" pitchFamily="34" charset="0"/>
              </a:rPr>
              <a:t>802.11AQ</a:t>
            </a:r>
          </a:p>
        </p:txBody>
      </p:sp>
      <p:sp>
        <p:nvSpPr>
          <p:cNvPr id="30781" name="AutoShape 46"/>
          <p:cNvSpPr>
            <a:spLocks noChangeArrowheads="1"/>
          </p:cNvSpPr>
          <p:nvPr/>
        </p:nvSpPr>
        <p:spPr bwMode="auto">
          <a:xfrm>
            <a:off x="2632075" y="4330700"/>
            <a:ext cx="914400" cy="349250"/>
          </a:xfrm>
          <a:prstGeom prst="cube">
            <a:avLst>
              <a:gd name="adj" fmla="val 10069"/>
            </a:avLst>
          </a:prstGeom>
          <a:solidFill>
            <a:schemeClr val="accent1">
              <a:lumMod val="20000"/>
              <a:lumOff val="80000"/>
            </a:schemeClr>
          </a:solidFill>
          <a:ln w="9525">
            <a:solidFill>
              <a:schemeClr val="tx1"/>
            </a:solidFill>
            <a:miter lim="800000"/>
            <a:headEnd/>
            <a:tailEnd/>
          </a:ln>
        </p:spPr>
        <p:txBody>
          <a:bodyPr wrap="none" anchor="ctr"/>
          <a:lstStyle/>
          <a:p>
            <a:pPr algn="ctr">
              <a:defRPr/>
            </a:pPr>
            <a:r>
              <a:rPr lang="en-US" sz="1200" dirty="0">
                <a:latin typeface="Tahoma" pitchFamily="34" charset="0"/>
                <a:ea typeface="ＭＳ Ｐゴシック" charset="-128"/>
                <a:cs typeface="Arial" pitchFamily="34" charset="0"/>
              </a:rPr>
              <a:t>802.11aj</a:t>
            </a:r>
          </a:p>
        </p:txBody>
      </p:sp>
      <p:cxnSp>
        <p:nvCxnSpPr>
          <p:cNvPr id="17442" name="Straight Connector 2"/>
          <p:cNvCxnSpPr>
            <a:cxnSpLocks noChangeShapeType="1"/>
          </p:cNvCxnSpPr>
          <p:nvPr/>
        </p:nvCxnSpPr>
        <p:spPr bwMode="auto">
          <a:xfrm>
            <a:off x="4953000" y="1447800"/>
            <a:ext cx="0" cy="4195763"/>
          </a:xfrm>
          <a:prstGeom prst="line">
            <a:avLst/>
          </a:prstGeom>
          <a:noFill/>
          <a:ln w="127000" algn="ctr">
            <a:solidFill>
              <a:schemeClr val="tx1"/>
            </a:solidFill>
            <a:round/>
            <a:headEnd type="none" w="sm" len="sm"/>
            <a:tailEnd type="none" w="sm" len="sm"/>
          </a:ln>
          <a:effectLst/>
        </p:spPr>
      </p:cxnSp>
      <p:sp>
        <p:nvSpPr>
          <p:cNvPr id="17443" name="AutoShape 11"/>
          <p:cNvSpPr>
            <a:spLocks noChangeArrowheads="1"/>
          </p:cNvSpPr>
          <p:nvPr/>
        </p:nvSpPr>
        <p:spPr bwMode="auto">
          <a:xfrm>
            <a:off x="5029200" y="1098550"/>
            <a:ext cx="2514600" cy="358775"/>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600">
                <a:latin typeface="Tahoma" pitchFamily="34" charset="0"/>
                <a:ea typeface="MS PGothic" pitchFamily="34" charset="-128"/>
                <a:cs typeface="Arial" pitchFamily="34" charset="0"/>
              </a:rPr>
              <a:t>802.11-2015</a:t>
            </a:r>
          </a:p>
        </p:txBody>
      </p:sp>
      <p:cxnSp>
        <p:nvCxnSpPr>
          <p:cNvPr id="17444" name="Straight Connector 40"/>
          <p:cNvCxnSpPr>
            <a:cxnSpLocks noChangeShapeType="1"/>
          </p:cNvCxnSpPr>
          <p:nvPr/>
        </p:nvCxnSpPr>
        <p:spPr bwMode="auto">
          <a:xfrm>
            <a:off x="7772400" y="1419225"/>
            <a:ext cx="0" cy="4195763"/>
          </a:xfrm>
          <a:prstGeom prst="line">
            <a:avLst/>
          </a:prstGeom>
          <a:noFill/>
          <a:ln w="127000" algn="ctr">
            <a:solidFill>
              <a:schemeClr val="tx1"/>
            </a:solidFill>
            <a:round/>
            <a:headEnd type="none" w="sm" len="sm"/>
            <a:tailEnd type="none" w="sm" len="sm"/>
          </a:ln>
          <a:effectLst/>
        </p:spPr>
      </p:cxnSp>
      <p:sp>
        <p:nvSpPr>
          <p:cNvPr id="43" name="AutoShape 46"/>
          <p:cNvSpPr>
            <a:spLocks noChangeArrowheads="1"/>
          </p:cNvSpPr>
          <p:nvPr/>
        </p:nvSpPr>
        <p:spPr bwMode="auto">
          <a:xfrm>
            <a:off x="2632075" y="1479550"/>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defRPr/>
            </a:pPr>
            <a:r>
              <a:rPr lang="en-US" sz="1200" dirty="0">
                <a:latin typeface="Tahoma" pitchFamily="34" charset="0"/>
                <a:ea typeface="ＭＳ Ｐゴシック" charset="-128"/>
                <a:cs typeface="Arial" pitchFamily="34" charset="0"/>
              </a:rPr>
              <a:t>GLK</a:t>
            </a:r>
          </a:p>
          <a:p>
            <a:pPr algn="ctr">
              <a:defRPr/>
            </a:pPr>
            <a:r>
              <a:rPr lang="en-US" sz="1200" dirty="0">
                <a:latin typeface="Tahoma" pitchFamily="34" charset="0"/>
                <a:ea typeface="ＭＳ Ｐゴシック" charset="-128"/>
                <a:cs typeface="Arial" pitchFamily="34" charset="0"/>
              </a:rPr>
              <a:t>802.11AK</a:t>
            </a:r>
          </a:p>
        </p:txBody>
      </p:sp>
      <p:sp>
        <p:nvSpPr>
          <p:cNvPr id="17447" name="Slide Number Placeholder 3"/>
          <p:cNvSpPr>
            <a:spLocks noGrp="1"/>
          </p:cNvSpPr>
          <p:nvPr>
            <p:ph type="sldNum" sz="quarter" idx="12"/>
          </p:nvPr>
        </p:nvSpPr>
        <p:spPr>
          <a:noFill/>
        </p:spPr>
        <p:txBody>
          <a:bodyPr/>
          <a:lstStyle/>
          <a:p>
            <a:r>
              <a:rPr lang="en-US"/>
              <a:t>Slide </a:t>
            </a:r>
            <a:fld id="{49D49DA0-6CE6-4F71-9C07-37F89E725B0A}" type="slidenum">
              <a:rPr lang="en-US"/>
              <a:pPr/>
              <a:t>10</a:t>
            </a:fld>
            <a:endParaRPr lang="en-US"/>
          </a:p>
        </p:txBody>
      </p:sp>
      <p:sp>
        <p:nvSpPr>
          <p:cNvPr id="41" name="AutoShape 46"/>
          <p:cNvSpPr>
            <a:spLocks noChangeArrowheads="1"/>
          </p:cNvSpPr>
          <p:nvPr/>
        </p:nvSpPr>
        <p:spPr bwMode="auto">
          <a:xfrm>
            <a:off x="2640013" y="3429000"/>
            <a:ext cx="914400" cy="349250"/>
          </a:xfrm>
          <a:prstGeom prst="cube">
            <a:avLst>
              <a:gd name="adj" fmla="val 10069"/>
            </a:avLst>
          </a:prstGeom>
          <a:solidFill>
            <a:schemeClr val="accent1">
              <a:lumMod val="20000"/>
              <a:lumOff val="80000"/>
            </a:schemeClr>
          </a:solidFill>
          <a:ln w="9525">
            <a:solidFill>
              <a:schemeClr val="tx1"/>
            </a:solidFill>
            <a:miter lim="800000"/>
            <a:headEnd/>
            <a:tailEnd/>
          </a:ln>
        </p:spPr>
        <p:txBody>
          <a:bodyPr wrap="none" anchor="ctr"/>
          <a:lstStyle/>
          <a:p>
            <a:pPr algn="ctr">
              <a:defRPr/>
            </a:pPr>
            <a:r>
              <a:rPr lang="en-US" sz="1200" dirty="0">
                <a:latin typeface="Tahoma" pitchFamily="34" charset="0"/>
                <a:ea typeface="ＭＳ Ｐゴシック" charset="-128"/>
                <a:cs typeface="Arial" pitchFamily="34" charset="0"/>
              </a:rPr>
              <a:t>802.11ax</a:t>
            </a:r>
          </a:p>
        </p:txBody>
      </p:sp>
      <p:sp>
        <p:nvSpPr>
          <p:cNvPr id="42"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228600" y="533400"/>
            <a:ext cx="7772400" cy="533400"/>
          </a:xfrm>
        </p:spPr>
        <p:txBody>
          <a:bodyPr/>
          <a:lstStyle/>
          <a:p>
            <a:r>
              <a:rPr lang="en-US" sz="2800" smtClean="0"/>
              <a:t>M4.1.4 IEEE 802.11 Revisions</a:t>
            </a:r>
          </a:p>
        </p:txBody>
      </p:sp>
      <p:sp>
        <p:nvSpPr>
          <p:cNvPr id="19459" name="AutoShape 9"/>
          <p:cNvSpPr>
            <a:spLocks noChangeArrowheads="1"/>
          </p:cNvSpPr>
          <p:nvPr/>
        </p:nvSpPr>
        <p:spPr bwMode="auto">
          <a:xfrm>
            <a:off x="4429125" y="2100263"/>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200">
                <a:latin typeface="Tahoma" pitchFamily="34" charset="0"/>
                <a:ea typeface="MS PGothic" pitchFamily="34" charset="-128"/>
                <a:cs typeface="Arial" pitchFamily="34" charset="0"/>
              </a:rPr>
              <a:t>802.11k</a:t>
            </a:r>
          </a:p>
          <a:p>
            <a:pPr algn="ctr"/>
            <a:r>
              <a:rPr lang="en-US" sz="1200">
                <a:latin typeface="Tahoma" pitchFamily="34" charset="0"/>
                <a:ea typeface="MS PGothic" pitchFamily="34" charset="-128"/>
                <a:cs typeface="Arial" pitchFamily="34" charset="0"/>
              </a:rPr>
              <a:t>RRM</a:t>
            </a:r>
          </a:p>
        </p:txBody>
      </p:sp>
      <p:sp>
        <p:nvSpPr>
          <p:cNvPr id="19460" name="AutoShape 10"/>
          <p:cNvSpPr>
            <a:spLocks noChangeArrowheads="1"/>
          </p:cNvSpPr>
          <p:nvPr/>
        </p:nvSpPr>
        <p:spPr bwMode="auto">
          <a:xfrm>
            <a:off x="4429125" y="1566863"/>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200">
                <a:latin typeface="Tahoma" pitchFamily="34" charset="0"/>
                <a:ea typeface="MS PGothic" pitchFamily="34" charset="-128"/>
                <a:cs typeface="Arial" pitchFamily="34" charset="0"/>
              </a:rPr>
              <a:t>802.11r</a:t>
            </a:r>
          </a:p>
          <a:p>
            <a:pPr algn="ctr"/>
            <a:r>
              <a:rPr lang="en-US" sz="1200">
                <a:latin typeface="Tahoma" pitchFamily="34" charset="0"/>
                <a:ea typeface="MS PGothic" pitchFamily="34" charset="-128"/>
                <a:cs typeface="Arial" pitchFamily="34" charset="0"/>
              </a:rPr>
              <a:t>Fast Roam</a:t>
            </a:r>
          </a:p>
        </p:txBody>
      </p:sp>
      <p:sp>
        <p:nvSpPr>
          <p:cNvPr id="19461" name="AutoShape 14"/>
          <p:cNvSpPr>
            <a:spLocks noChangeArrowheads="1"/>
          </p:cNvSpPr>
          <p:nvPr/>
        </p:nvSpPr>
        <p:spPr bwMode="auto">
          <a:xfrm>
            <a:off x="762000" y="3921125"/>
            <a:ext cx="838200" cy="36512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a 54 Mbps</a:t>
            </a:r>
          </a:p>
          <a:p>
            <a:pPr algn="ctr"/>
            <a:r>
              <a:rPr lang="en-US" sz="1000">
                <a:latin typeface="Tahoma" pitchFamily="34" charset="0"/>
                <a:ea typeface="MS PGothic" pitchFamily="34" charset="-128"/>
                <a:cs typeface="Arial" pitchFamily="34" charset="0"/>
              </a:rPr>
              <a:t>5GHz</a:t>
            </a:r>
          </a:p>
        </p:txBody>
      </p:sp>
      <p:sp>
        <p:nvSpPr>
          <p:cNvPr id="19462" name="AutoShape 15"/>
          <p:cNvSpPr>
            <a:spLocks noChangeArrowheads="1"/>
          </p:cNvSpPr>
          <p:nvPr/>
        </p:nvSpPr>
        <p:spPr bwMode="auto">
          <a:xfrm>
            <a:off x="757238" y="4362450"/>
            <a:ext cx="838200"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b</a:t>
            </a:r>
          </a:p>
          <a:p>
            <a:pPr algn="ctr"/>
            <a:r>
              <a:rPr lang="en-US" sz="1000">
                <a:latin typeface="Tahoma" pitchFamily="34" charset="0"/>
                <a:ea typeface="MS PGothic" pitchFamily="34" charset="-128"/>
                <a:cs typeface="Arial" pitchFamily="34" charset="0"/>
              </a:rPr>
              <a:t>11 Mbps</a:t>
            </a:r>
          </a:p>
          <a:p>
            <a:pPr algn="ctr"/>
            <a:r>
              <a:rPr lang="en-US" sz="1000">
                <a:latin typeface="Tahoma" pitchFamily="34" charset="0"/>
                <a:ea typeface="MS PGothic" pitchFamily="34" charset="-128"/>
                <a:cs typeface="Arial" pitchFamily="34" charset="0"/>
              </a:rPr>
              <a:t>2.4GHz</a:t>
            </a:r>
          </a:p>
        </p:txBody>
      </p:sp>
      <p:sp>
        <p:nvSpPr>
          <p:cNvPr id="19463" name="AutoShape 18"/>
          <p:cNvSpPr>
            <a:spLocks noChangeArrowheads="1"/>
          </p:cNvSpPr>
          <p:nvPr/>
        </p:nvSpPr>
        <p:spPr bwMode="auto">
          <a:xfrm>
            <a:off x="762000" y="2971800"/>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d</a:t>
            </a:r>
          </a:p>
          <a:p>
            <a:pPr algn="ctr"/>
            <a:r>
              <a:rPr lang="en-US" sz="1000">
                <a:latin typeface="Tahoma" pitchFamily="34" charset="0"/>
                <a:ea typeface="MS PGothic" pitchFamily="34" charset="-128"/>
                <a:cs typeface="Arial" pitchFamily="34" charset="0"/>
              </a:rPr>
              <a:t>Intl roaming</a:t>
            </a:r>
            <a:r>
              <a:rPr lang="en-US" sz="1000">
                <a:solidFill>
                  <a:schemeClr val="bg1"/>
                </a:solidFill>
                <a:latin typeface="Tahoma" pitchFamily="34" charset="0"/>
                <a:ea typeface="MS PGothic" pitchFamily="34" charset="-128"/>
                <a:cs typeface="Arial" pitchFamily="34" charset="0"/>
              </a:rPr>
              <a:t> </a:t>
            </a:r>
          </a:p>
        </p:txBody>
      </p:sp>
      <p:sp>
        <p:nvSpPr>
          <p:cNvPr id="19464" name="AutoShape 21"/>
          <p:cNvSpPr>
            <a:spLocks noChangeArrowheads="1"/>
          </p:cNvSpPr>
          <p:nvPr/>
        </p:nvSpPr>
        <p:spPr bwMode="auto">
          <a:xfrm>
            <a:off x="5638800" y="2362200"/>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802.11V</a:t>
            </a:r>
          </a:p>
          <a:p>
            <a:pPr algn="ctr"/>
            <a:r>
              <a:rPr lang="en-US" sz="1000">
                <a:latin typeface="Tahoma" pitchFamily="34" charset="0"/>
                <a:ea typeface="MS PGothic" pitchFamily="34" charset="-128"/>
                <a:cs typeface="Arial" pitchFamily="34" charset="0"/>
              </a:rPr>
              <a:t>Network</a:t>
            </a:r>
          </a:p>
          <a:p>
            <a:pPr algn="ctr"/>
            <a:r>
              <a:rPr lang="en-US" sz="1000">
                <a:latin typeface="Tahoma" pitchFamily="34" charset="0"/>
                <a:ea typeface="MS PGothic" pitchFamily="34" charset="-128"/>
                <a:cs typeface="Arial" pitchFamily="34" charset="0"/>
              </a:rPr>
              <a:t>Management</a:t>
            </a:r>
          </a:p>
          <a:p>
            <a:pPr algn="ctr"/>
            <a:endParaRPr lang="en-US" sz="1000">
              <a:latin typeface="Tahoma" pitchFamily="34" charset="0"/>
              <a:ea typeface="MS PGothic" pitchFamily="34" charset="-128"/>
              <a:cs typeface="Arial" pitchFamily="34" charset="0"/>
            </a:endParaRPr>
          </a:p>
        </p:txBody>
      </p:sp>
      <p:sp>
        <p:nvSpPr>
          <p:cNvPr id="19465" name="AutoShape 22"/>
          <p:cNvSpPr>
            <a:spLocks noChangeArrowheads="1"/>
          </p:cNvSpPr>
          <p:nvPr/>
        </p:nvSpPr>
        <p:spPr bwMode="auto">
          <a:xfrm>
            <a:off x="5638800" y="1066800"/>
            <a:ext cx="990600" cy="457200"/>
          </a:xfrm>
          <a:prstGeom prst="cube">
            <a:avLst>
              <a:gd name="adj" fmla="val 10069"/>
            </a:avLst>
          </a:prstGeom>
          <a:solidFill>
            <a:srgbClr val="99CCFF">
              <a:alpha val="61960"/>
            </a:srgbClr>
          </a:solidFill>
          <a:ln w="9525">
            <a:solidFill>
              <a:schemeClr val="tx1"/>
            </a:solidFill>
            <a:miter lim="800000"/>
            <a:headEnd/>
            <a:tailEnd/>
          </a:ln>
        </p:spPr>
        <p:txBody>
          <a:bodyPr wrap="none" anchor="ctr"/>
          <a:lstStyle/>
          <a:p>
            <a:pPr algn="ctr"/>
            <a:r>
              <a:rPr lang="en-US" sz="1200">
                <a:latin typeface="Tahoma" pitchFamily="34" charset="0"/>
                <a:ea typeface="MS PGothic" pitchFamily="34" charset="-128"/>
                <a:cs typeface="Arial" pitchFamily="34" charset="0"/>
              </a:rPr>
              <a:t>802.11s</a:t>
            </a:r>
          </a:p>
          <a:p>
            <a:pPr algn="ctr"/>
            <a:r>
              <a:rPr lang="en-US" sz="1200">
                <a:latin typeface="Tahoma" pitchFamily="34" charset="0"/>
                <a:ea typeface="MS PGothic" pitchFamily="34" charset="-128"/>
                <a:cs typeface="Arial" pitchFamily="34" charset="0"/>
              </a:rPr>
              <a:t>Mesh</a:t>
            </a:r>
          </a:p>
        </p:txBody>
      </p:sp>
      <p:sp>
        <p:nvSpPr>
          <p:cNvPr id="19466" name="AutoShape 23"/>
          <p:cNvSpPr>
            <a:spLocks noChangeArrowheads="1"/>
          </p:cNvSpPr>
          <p:nvPr/>
        </p:nvSpPr>
        <p:spPr bwMode="auto">
          <a:xfrm>
            <a:off x="5638800" y="1676400"/>
            <a:ext cx="952500"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802.11u</a:t>
            </a:r>
          </a:p>
          <a:p>
            <a:pPr algn="ctr"/>
            <a:r>
              <a:rPr lang="en-US" sz="1000">
                <a:latin typeface="Tahoma" pitchFamily="34" charset="0"/>
                <a:ea typeface="MS PGothic" pitchFamily="34" charset="-128"/>
                <a:cs typeface="Arial" pitchFamily="34" charset="0"/>
              </a:rPr>
              <a:t>WIEN </a:t>
            </a:r>
          </a:p>
        </p:txBody>
      </p:sp>
      <p:sp>
        <p:nvSpPr>
          <p:cNvPr id="19467" name="AutoShape 24"/>
          <p:cNvSpPr>
            <a:spLocks noChangeArrowheads="1"/>
          </p:cNvSpPr>
          <p:nvPr/>
        </p:nvSpPr>
        <p:spPr bwMode="auto">
          <a:xfrm>
            <a:off x="4429125" y="2633663"/>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802.11Y</a:t>
            </a:r>
          </a:p>
          <a:p>
            <a:pPr algn="ctr"/>
            <a:r>
              <a:rPr lang="en-US" sz="1100">
                <a:solidFill>
                  <a:srgbClr val="000000"/>
                </a:solidFill>
                <a:latin typeface="Arial Narrow" pitchFamily="34" charset="0"/>
                <a:ea typeface="MS PGothic" pitchFamily="34" charset="-128"/>
                <a:cs typeface="Arial" pitchFamily="34" charset="0"/>
              </a:rPr>
              <a:t>Contention</a:t>
            </a:r>
          </a:p>
          <a:p>
            <a:pPr algn="ctr"/>
            <a:r>
              <a:rPr lang="en-US" sz="1100">
                <a:solidFill>
                  <a:srgbClr val="000000"/>
                </a:solidFill>
                <a:latin typeface="Arial Narrow" pitchFamily="34" charset="0"/>
                <a:ea typeface="MS PGothic" pitchFamily="34" charset="-128"/>
                <a:cs typeface="Arial" pitchFamily="34" charset="0"/>
              </a:rPr>
              <a:t>Based</a:t>
            </a:r>
          </a:p>
          <a:p>
            <a:pPr algn="ctr"/>
            <a:r>
              <a:rPr lang="en-US" sz="1100">
                <a:solidFill>
                  <a:srgbClr val="000000"/>
                </a:solidFill>
                <a:latin typeface="Arial Narrow" pitchFamily="34" charset="0"/>
                <a:ea typeface="MS PGothic" pitchFamily="34" charset="-128"/>
                <a:cs typeface="Arial" pitchFamily="34" charset="0"/>
              </a:rPr>
              <a:t>Protocol</a:t>
            </a:r>
          </a:p>
        </p:txBody>
      </p:sp>
      <p:sp>
        <p:nvSpPr>
          <p:cNvPr id="19468" name="Line 29"/>
          <p:cNvSpPr>
            <a:spLocks noChangeShapeType="1"/>
          </p:cNvSpPr>
          <p:nvPr/>
        </p:nvSpPr>
        <p:spPr bwMode="auto">
          <a:xfrm flipV="1">
            <a:off x="381000" y="3373438"/>
            <a:ext cx="8686800" cy="87312"/>
          </a:xfrm>
          <a:prstGeom prst="line">
            <a:avLst/>
          </a:prstGeom>
          <a:noFill/>
          <a:ln w="9525">
            <a:solidFill>
              <a:schemeClr val="tx1"/>
            </a:solidFill>
            <a:prstDash val="dash"/>
            <a:round/>
            <a:headEnd/>
            <a:tailEnd/>
          </a:ln>
        </p:spPr>
        <p:txBody>
          <a:bodyPr/>
          <a:lstStyle/>
          <a:p>
            <a:endParaRPr lang="en-US"/>
          </a:p>
        </p:txBody>
      </p:sp>
      <p:sp>
        <p:nvSpPr>
          <p:cNvPr id="19469" name="AutoShape 41"/>
          <p:cNvSpPr>
            <a:spLocks noChangeArrowheads="1"/>
          </p:cNvSpPr>
          <p:nvPr/>
        </p:nvSpPr>
        <p:spPr bwMode="auto">
          <a:xfrm>
            <a:off x="4419600" y="4267200"/>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802.11n</a:t>
            </a:r>
          </a:p>
          <a:p>
            <a:pPr algn="ctr"/>
            <a:r>
              <a:rPr lang="en-US" sz="1000">
                <a:latin typeface="Tahoma" pitchFamily="34" charset="0"/>
                <a:ea typeface="MS PGothic" pitchFamily="34" charset="-128"/>
                <a:cs typeface="Arial" pitchFamily="34" charset="0"/>
              </a:rPr>
              <a:t>High </a:t>
            </a:r>
          </a:p>
          <a:p>
            <a:pPr algn="ctr"/>
            <a:r>
              <a:rPr lang="en-US" sz="1000">
                <a:latin typeface="Tahoma" pitchFamily="34" charset="0"/>
                <a:ea typeface="MS PGothic" pitchFamily="34" charset="-128"/>
                <a:cs typeface="Arial" pitchFamily="34" charset="0"/>
              </a:rPr>
              <a:t>Throughput</a:t>
            </a:r>
          </a:p>
          <a:p>
            <a:pPr algn="ctr"/>
            <a:r>
              <a:rPr lang="en-US" sz="1000">
                <a:latin typeface="Tahoma" pitchFamily="34" charset="0"/>
                <a:ea typeface="MS PGothic" pitchFamily="34" charset="-128"/>
                <a:cs typeface="Arial" pitchFamily="34" charset="0"/>
              </a:rPr>
              <a:t>(&gt;100 Mbps)</a:t>
            </a:r>
          </a:p>
        </p:txBody>
      </p:sp>
      <p:sp>
        <p:nvSpPr>
          <p:cNvPr id="19470" name="AutoShape 42"/>
          <p:cNvSpPr>
            <a:spLocks noChangeArrowheads="1"/>
          </p:cNvSpPr>
          <p:nvPr/>
        </p:nvSpPr>
        <p:spPr bwMode="auto">
          <a:xfrm>
            <a:off x="4398963" y="5160963"/>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802.11W</a:t>
            </a:r>
          </a:p>
          <a:p>
            <a:pPr algn="ctr"/>
            <a:r>
              <a:rPr lang="en-US" sz="1000">
                <a:latin typeface="Tahoma" pitchFamily="34" charset="0"/>
                <a:ea typeface="MS PGothic" pitchFamily="34" charset="-128"/>
                <a:cs typeface="Arial" pitchFamily="34" charset="0"/>
              </a:rPr>
              <a:t>Management</a:t>
            </a:r>
          </a:p>
          <a:p>
            <a:pPr algn="ctr"/>
            <a:r>
              <a:rPr lang="en-US" sz="1000">
                <a:latin typeface="Tahoma" pitchFamily="34" charset="0"/>
                <a:ea typeface="MS PGothic" pitchFamily="34" charset="-128"/>
                <a:cs typeface="Arial" pitchFamily="34" charset="0"/>
              </a:rPr>
              <a:t>Frame </a:t>
            </a:r>
          </a:p>
          <a:p>
            <a:pPr algn="ctr"/>
            <a:r>
              <a:rPr lang="en-US" sz="1000">
                <a:latin typeface="Tahoma" pitchFamily="34" charset="0"/>
                <a:ea typeface="MS PGothic" pitchFamily="34" charset="-128"/>
                <a:cs typeface="Arial" pitchFamily="34" charset="0"/>
              </a:rPr>
              <a:t>Security</a:t>
            </a:r>
          </a:p>
        </p:txBody>
      </p:sp>
      <p:sp>
        <p:nvSpPr>
          <p:cNvPr id="19471" name="AutoShape 43"/>
          <p:cNvSpPr>
            <a:spLocks noChangeArrowheads="1"/>
          </p:cNvSpPr>
          <p:nvPr/>
        </p:nvSpPr>
        <p:spPr bwMode="auto">
          <a:xfrm>
            <a:off x="4432300" y="1006475"/>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802.11z</a:t>
            </a:r>
          </a:p>
          <a:p>
            <a:pPr algn="ctr"/>
            <a:r>
              <a:rPr lang="en-US" sz="1000">
                <a:latin typeface="Tahoma" pitchFamily="34" charset="0"/>
                <a:ea typeface="MS PGothic" pitchFamily="34" charset="-128"/>
                <a:cs typeface="Arial" pitchFamily="34" charset="0"/>
              </a:rPr>
              <a:t>TDLS</a:t>
            </a:r>
          </a:p>
        </p:txBody>
      </p:sp>
      <p:sp>
        <p:nvSpPr>
          <p:cNvPr id="19472" name="AutoShape 44"/>
          <p:cNvSpPr>
            <a:spLocks noChangeArrowheads="1"/>
          </p:cNvSpPr>
          <p:nvPr/>
        </p:nvSpPr>
        <p:spPr bwMode="auto">
          <a:xfrm>
            <a:off x="4438650" y="3494088"/>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802.11p</a:t>
            </a:r>
          </a:p>
          <a:p>
            <a:pPr algn="ctr"/>
            <a:r>
              <a:rPr lang="en-US" sz="1000">
                <a:latin typeface="Tahoma" pitchFamily="34" charset="0"/>
                <a:ea typeface="MS PGothic" pitchFamily="34" charset="-128"/>
                <a:cs typeface="Arial" pitchFamily="34" charset="0"/>
              </a:rPr>
              <a:t>WAVE</a:t>
            </a:r>
          </a:p>
        </p:txBody>
      </p:sp>
      <p:sp>
        <p:nvSpPr>
          <p:cNvPr id="19473" name="AutoShape 12"/>
          <p:cNvSpPr>
            <a:spLocks noChangeArrowheads="1"/>
          </p:cNvSpPr>
          <p:nvPr/>
        </p:nvSpPr>
        <p:spPr bwMode="auto">
          <a:xfrm>
            <a:off x="0" y="1524000"/>
            <a:ext cx="685800" cy="3810000"/>
          </a:xfrm>
          <a:prstGeom prst="cube">
            <a:avLst>
              <a:gd name="adj" fmla="val 4514"/>
            </a:avLst>
          </a:prstGeom>
          <a:solidFill>
            <a:srgbClr val="FFCC00"/>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802.11</a:t>
            </a:r>
          </a:p>
          <a:p>
            <a:pPr algn="ctr"/>
            <a:r>
              <a:rPr lang="en-US" sz="1000">
                <a:latin typeface="Tahoma" pitchFamily="34" charset="0"/>
                <a:ea typeface="MS PGothic" pitchFamily="34" charset="-128"/>
                <a:cs typeface="Arial" pitchFamily="34" charset="0"/>
              </a:rPr>
              <a:t> -1999</a:t>
            </a:r>
          </a:p>
          <a:p>
            <a:pPr algn="ctr"/>
            <a:endParaRPr lang="en-US" sz="1000">
              <a:latin typeface="Tahoma" pitchFamily="34" charset="0"/>
              <a:ea typeface="MS PGothic" pitchFamily="34" charset="-128"/>
              <a:cs typeface="Arial" pitchFamily="34" charset="0"/>
            </a:endParaRPr>
          </a:p>
        </p:txBody>
      </p:sp>
      <p:sp>
        <p:nvSpPr>
          <p:cNvPr id="19474" name="Text Box 3"/>
          <p:cNvSpPr txBox="1">
            <a:spLocks noChangeArrowheads="1"/>
          </p:cNvSpPr>
          <p:nvPr/>
        </p:nvSpPr>
        <p:spPr bwMode="auto">
          <a:xfrm>
            <a:off x="0" y="5791200"/>
            <a:ext cx="557213" cy="304800"/>
          </a:xfrm>
          <a:prstGeom prst="rect">
            <a:avLst/>
          </a:prstGeom>
          <a:noFill/>
          <a:ln w="9525">
            <a:noFill/>
            <a:miter lim="800000"/>
            <a:headEnd/>
            <a:tailEnd/>
          </a:ln>
        </p:spPr>
        <p:txBody>
          <a:bodyPr wrap="none">
            <a:spAutoFit/>
          </a:bodyPr>
          <a:lstStyle/>
          <a:p>
            <a:r>
              <a:rPr lang="en-US" sz="1400">
                <a:latin typeface="Tahoma" pitchFamily="34" charset="0"/>
                <a:ea typeface="MS PGothic" pitchFamily="34" charset="-128"/>
                <a:cs typeface="Arial" pitchFamily="34" charset="0"/>
              </a:rPr>
              <a:t>PHY</a:t>
            </a:r>
            <a:endParaRPr lang="en-US" sz="2000">
              <a:latin typeface="Tahoma" pitchFamily="34" charset="0"/>
              <a:ea typeface="MS PGothic" pitchFamily="34" charset="-128"/>
              <a:cs typeface="Arial" pitchFamily="34" charset="0"/>
            </a:endParaRPr>
          </a:p>
        </p:txBody>
      </p:sp>
      <p:sp>
        <p:nvSpPr>
          <p:cNvPr id="19475" name="Text Box 6"/>
          <p:cNvSpPr txBox="1">
            <a:spLocks noChangeArrowheads="1"/>
          </p:cNvSpPr>
          <p:nvPr/>
        </p:nvSpPr>
        <p:spPr bwMode="auto">
          <a:xfrm>
            <a:off x="0" y="1143000"/>
            <a:ext cx="584200" cy="304800"/>
          </a:xfrm>
          <a:prstGeom prst="rect">
            <a:avLst/>
          </a:prstGeom>
          <a:noFill/>
          <a:ln w="9525">
            <a:noFill/>
            <a:miter lim="800000"/>
            <a:headEnd/>
            <a:tailEnd/>
          </a:ln>
        </p:spPr>
        <p:txBody>
          <a:bodyPr wrap="none">
            <a:spAutoFit/>
          </a:bodyPr>
          <a:lstStyle/>
          <a:p>
            <a:r>
              <a:rPr lang="en-US" sz="1400">
                <a:latin typeface="Tahoma" pitchFamily="34" charset="0"/>
                <a:ea typeface="MS PGothic" pitchFamily="34" charset="-128"/>
                <a:cs typeface="Arial" pitchFamily="34" charset="0"/>
              </a:rPr>
              <a:t>MAC</a:t>
            </a:r>
            <a:endParaRPr lang="en-US" sz="2000">
              <a:latin typeface="Tahoma" pitchFamily="34" charset="0"/>
              <a:ea typeface="MS PGothic" pitchFamily="34" charset="-128"/>
              <a:cs typeface="Arial" pitchFamily="34" charset="0"/>
            </a:endParaRPr>
          </a:p>
        </p:txBody>
      </p:sp>
      <p:sp>
        <p:nvSpPr>
          <p:cNvPr id="32788" name="AutoShape 11"/>
          <p:cNvSpPr>
            <a:spLocks noChangeArrowheads="1"/>
          </p:cNvSpPr>
          <p:nvPr/>
        </p:nvSpPr>
        <p:spPr bwMode="auto">
          <a:xfrm>
            <a:off x="6705600" y="1447800"/>
            <a:ext cx="852488" cy="4048125"/>
          </a:xfrm>
          <a:prstGeom prst="cube">
            <a:avLst>
              <a:gd name="adj" fmla="val 4486"/>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100000" b="100000"/>
            </a:path>
            <a:tileRect t="-100000" r="-100000"/>
          </a:gradFill>
          <a:ln w="28575">
            <a:solidFill>
              <a:srgbClr val="FF0000"/>
            </a:solidFill>
            <a:miter lim="800000"/>
            <a:headEnd/>
            <a:tailEnd/>
          </a:ln>
          <a:effectLst>
            <a:glow rad="63500">
              <a:srgbClr val="FF0000">
                <a:alpha val="40000"/>
              </a:srgbClr>
            </a:glow>
          </a:effectLst>
        </p:spPr>
        <p:txBody>
          <a:bodyPr wrap="none" anchor="ctr"/>
          <a:lstStyle/>
          <a:p>
            <a:pPr algn="ctr">
              <a:defRPr/>
            </a:pPr>
            <a:r>
              <a:rPr lang="en-US" sz="1800" dirty="0"/>
              <a:t>802.11</a:t>
            </a:r>
            <a:endParaRPr lang="en-US" sz="1400" dirty="0"/>
          </a:p>
          <a:p>
            <a:pPr algn="ctr">
              <a:defRPr/>
            </a:pPr>
            <a:r>
              <a:rPr lang="en-US" sz="1800" dirty="0"/>
              <a:t>-2012</a:t>
            </a:r>
          </a:p>
        </p:txBody>
      </p:sp>
      <p:sp>
        <p:nvSpPr>
          <p:cNvPr id="19479" name="AutoShape 11"/>
          <p:cNvSpPr>
            <a:spLocks noChangeArrowheads="1"/>
          </p:cNvSpPr>
          <p:nvPr/>
        </p:nvSpPr>
        <p:spPr bwMode="auto">
          <a:xfrm>
            <a:off x="3429000" y="1371600"/>
            <a:ext cx="914400" cy="4048125"/>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a:t>802.11</a:t>
            </a:r>
          </a:p>
          <a:p>
            <a:pPr algn="ctr"/>
            <a:r>
              <a:rPr lang="en-US" sz="1400"/>
              <a:t>-2007</a:t>
            </a:r>
          </a:p>
        </p:txBody>
      </p:sp>
      <p:sp>
        <p:nvSpPr>
          <p:cNvPr id="19480" name="AutoShape 9"/>
          <p:cNvSpPr>
            <a:spLocks noChangeArrowheads="1"/>
          </p:cNvSpPr>
          <p:nvPr/>
        </p:nvSpPr>
        <p:spPr bwMode="auto">
          <a:xfrm>
            <a:off x="7696200" y="176847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802.11aa</a:t>
            </a:r>
          </a:p>
          <a:p>
            <a:pPr algn="ctr"/>
            <a:r>
              <a:rPr lang="en-US" sz="1100">
                <a:latin typeface="Tahoma" pitchFamily="34" charset="0"/>
                <a:ea typeface="MS PGothic" pitchFamily="34" charset="-128"/>
                <a:cs typeface="Arial" pitchFamily="34" charset="0"/>
              </a:rPr>
              <a:t>Video Transport</a:t>
            </a:r>
          </a:p>
        </p:txBody>
      </p:sp>
      <p:sp>
        <p:nvSpPr>
          <p:cNvPr id="19481" name="AutoShape 10"/>
          <p:cNvSpPr>
            <a:spLocks noChangeArrowheads="1"/>
          </p:cNvSpPr>
          <p:nvPr/>
        </p:nvSpPr>
        <p:spPr bwMode="auto">
          <a:xfrm>
            <a:off x="7696200" y="123507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802.11ae</a:t>
            </a:r>
          </a:p>
          <a:p>
            <a:pPr algn="ctr"/>
            <a:r>
              <a:rPr lang="en-US" sz="1100">
                <a:latin typeface="Tahoma" pitchFamily="34" charset="0"/>
                <a:ea typeface="MS PGothic" pitchFamily="34" charset="-128"/>
                <a:cs typeface="Arial" pitchFamily="34" charset="0"/>
              </a:rPr>
              <a:t>QoS Mgt Frames</a:t>
            </a:r>
          </a:p>
        </p:txBody>
      </p:sp>
      <p:sp>
        <p:nvSpPr>
          <p:cNvPr id="19482" name="AutoShape 24"/>
          <p:cNvSpPr>
            <a:spLocks noChangeArrowheads="1"/>
          </p:cNvSpPr>
          <p:nvPr/>
        </p:nvSpPr>
        <p:spPr bwMode="auto">
          <a:xfrm>
            <a:off x="7696200" y="5410200"/>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802.11ah</a:t>
            </a:r>
          </a:p>
          <a:p>
            <a:pPr algn="ctr"/>
            <a:r>
              <a:rPr lang="en-US" sz="1100">
                <a:solidFill>
                  <a:srgbClr val="000000"/>
                </a:solidFill>
                <a:latin typeface="Arial Narrow" pitchFamily="34" charset="0"/>
                <a:ea typeface="MS PGothic" pitchFamily="34" charset="-128"/>
                <a:cs typeface="Arial" pitchFamily="34" charset="0"/>
              </a:rPr>
              <a:t>&lt;1GHz</a:t>
            </a:r>
          </a:p>
        </p:txBody>
      </p:sp>
      <p:sp>
        <p:nvSpPr>
          <p:cNvPr id="19483" name="AutoShape 41"/>
          <p:cNvSpPr>
            <a:spLocks noChangeArrowheads="1"/>
          </p:cNvSpPr>
          <p:nvPr/>
        </p:nvSpPr>
        <p:spPr bwMode="auto">
          <a:xfrm>
            <a:off x="7686675" y="3962400"/>
            <a:ext cx="1295400" cy="62865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802.11ac</a:t>
            </a:r>
          </a:p>
          <a:p>
            <a:pPr algn="ctr"/>
            <a:r>
              <a:rPr lang="en-US" sz="1100">
                <a:latin typeface="Tahoma" pitchFamily="34" charset="0"/>
                <a:ea typeface="MS PGothic" pitchFamily="34" charset="-128"/>
                <a:cs typeface="Arial" pitchFamily="34" charset="0"/>
              </a:rPr>
              <a:t>VHT</a:t>
            </a:r>
          </a:p>
          <a:p>
            <a:pPr algn="ctr"/>
            <a:r>
              <a:rPr lang="en-US" sz="1100">
                <a:latin typeface="Tahoma" pitchFamily="34" charset="0"/>
                <a:ea typeface="MS PGothic" pitchFamily="34" charset="-128"/>
                <a:cs typeface="Arial" pitchFamily="34" charset="0"/>
              </a:rPr>
              <a:t>6Gbps @ 5GHz</a:t>
            </a:r>
          </a:p>
        </p:txBody>
      </p:sp>
      <p:sp>
        <p:nvSpPr>
          <p:cNvPr id="19484" name="AutoShape 43"/>
          <p:cNvSpPr>
            <a:spLocks noChangeArrowheads="1"/>
          </p:cNvSpPr>
          <p:nvPr/>
        </p:nvSpPr>
        <p:spPr bwMode="auto">
          <a:xfrm>
            <a:off x="7699375" y="685800"/>
            <a:ext cx="1246188"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802.11ai</a:t>
            </a:r>
          </a:p>
          <a:p>
            <a:pPr algn="ctr"/>
            <a:r>
              <a:rPr lang="en-US" sz="1100">
                <a:latin typeface="Tahoma" pitchFamily="34" charset="0"/>
                <a:ea typeface="MS PGothic" pitchFamily="34" charset="-128"/>
                <a:cs typeface="Arial" pitchFamily="34" charset="0"/>
              </a:rPr>
              <a:t>FILS</a:t>
            </a:r>
          </a:p>
        </p:txBody>
      </p:sp>
      <p:sp>
        <p:nvSpPr>
          <p:cNvPr id="19485" name="AutoShape 41"/>
          <p:cNvSpPr>
            <a:spLocks noChangeArrowheads="1"/>
          </p:cNvSpPr>
          <p:nvPr/>
        </p:nvSpPr>
        <p:spPr bwMode="auto">
          <a:xfrm>
            <a:off x="7696200" y="4648200"/>
            <a:ext cx="1295400" cy="6477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802.11ad</a:t>
            </a:r>
          </a:p>
          <a:p>
            <a:pPr algn="ctr"/>
            <a:r>
              <a:rPr lang="en-US" sz="1100">
                <a:latin typeface="Tahoma" pitchFamily="34" charset="0"/>
                <a:ea typeface="MS PGothic" pitchFamily="34" charset="-128"/>
                <a:cs typeface="Arial" pitchFamily="34" charset="0"/>
              </a:rPr>
              <a:t>VHT</a:t>
            </a:r>
          </a:p>
          <a:p>
            <a:pPr algn="ctr"/>
            <a:r>
              <a:rPr lang="en-US" sz="1100">
                <a:latin typeface="Tahoma" pitchFamily="34" charset="0"/>
                <a:ea typeface="MS PGothic" pitchFamily="34" charset="-128"/>
                <a:cs typeface="Arial" pitchFamily="34" charset="0"/>
              </a:rPr>
              <a:t>6Gbps @ 60GHz</a:t>
            </a:r>
          </a:p>
        </p:txBody>
      </p:sp>
      <p:sp>
        <p:nvSpPr>
          <p:cNvPr id="19486" name="AutoShape 9"/>
          <p:cNvSpPr>
            <a:spLocks noChangeArrowheads="1"/>
          </p:cNvSpPr>
          <p:nvPr/>
        </p:nvSpPr>
        <p:spPr bwMode="auto">
          <a:xfrm>
            <a:off x="7696200" y="3429000"/>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802.11af</a:t>
            </a:r>
          </a:p>
          <a:p>
            <a:pPr algn="ctr"/>
            <a:r>
              <a:rPr lang="en-US" sz="1100">
                <a:latin typeface="Tahoma" pitchFamily="34" charset="0"/>
                <a:ea typeface="MS PGothic" pitchFamily="34" charset="-128"/>
                <a:cs typeface="Arial" pitchFamily="34" charset="0"/>
              </a:rPr>
              <a:t>TV Whitespace</a:t>
            </a:r>
          </a:p>
        </p:txBody>
      </p:sp>
      <p:sp>
        <p:nvSpPr>
          <p:cNvPr id="19487" name="AutoShape 11"/>
          <p:cNvSpPr>
            <a:spLocks noChangeArrowheads="1"/>
          </p:cNvSpPr>
          <p:nvPr/>
        </p:nvSpPr>
        <p:spPr bwMode="auto">
          <a:xfrm>
            <a:off x="1752600" y="1295400"/>
            <a:ext cx="685800" cy="4048125"/>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a:t>802.11</a:t>
            </a:r>
          </a:p>
          <a:p>
            <a:pPr algn="ctr"/>
            <a:r>
              <a:rPr lang="en-US" sz="1400"/>
              <a:t>-2003</a:t>
            </a:r>
          </a:p>
        </p:txBody>
      </p:sp>
      <p:sp>
        <p:nvSpPr>
          <p:cNvPr id="19488" name="AutoShape 15"/>
          <p:cNvSpPr>
            <a:spLocks noChangeArrowheads="1"/>
          </p:cNvSpPr>
          <p:nvPr/>
        </p:nvSpPr>
        <p:spPr bwMode="auto">
          <a:xfrm>
            <a:off x="2590800" y="4419600"/>
            <a:ext cx="681038"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g</a:t>
            </a:r>
          </a:p>
          <a:p>
            <a:pPr algn="ctr"/>
            <a:r>
              <a:rPr lang="en-US" sz="1000">
                <a:latin typeface="Tahoma" pitchFamily="34" charset="0"/>
                <a:ea typeface="MS PGothic" pitchFamily="34" charset="-128"/>
                <a:cs typeface="Arial" pitchFamily="34" charset="0"/>
              </a:rPr>
              <a:t>54 Mbps</a:t>
            </a:r>
          </a:p>
          <a:p>
            <a:pPr algn="ctr"/>
            <a:r>
              <a:rPr lang="en-US" sz="1000">
                <a:latin typeface="Tahoma" pitchFamily="34" charset="0"/>
                <a:ea typeface="MS PGothic" pitchFamily="34" charset="-128"/>
                <a:cs typeface="Arial" pitchFamily="34" charset="0"/>
              </a:rPr>
              <a:t>2.4GHz</a:t>
            </a:r>
          </a:p>
        </p:txBody>
      </p:sp>
      <p:sp>
        <p:nvSpPr>
          <p:cNvPr id="19489" name="AutoShape 16"/>
          <p:cNvSpPr>
            <a:spLocks noChangeArrowheads="1"/>
          </p:cNvSpPr>
          <p:nvPr/>
        </p:nvSpPr>
        <p:spPr bwMode="auto">
          <a:xfrm>
            <a:off x="2605088" y="1143000"/>
            <a:ext cx="681037"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e</a:t>
            </a:r>
          </a:p>
          <a:p>
            <a:pPr algn="ctr"/>
            <a:r>
              <a:rPr lang="en-US" sz="1000">
                <a:latin typeface="Tahoma" pitchFamily="34" charset="0"/>
                <a:ea typeface="MS PGothic" pitchFamily="34" charset="-128"/>
                <a:cs typeface="Arial" pitchFamily="34" charset="0"/>
              </a:rPr>
              <a:t>QoS</a:t>
            </a:r>
          </a:p>
        </p:txBody>
      </p:sp>
      <p:sp>
        <p:nvSpPr>
          <p:cNvPr id="19490" name="AutoShape 17"/>
          <p:cNvSpPr>
            <a:spLocks noChangeArrowheads="1"/>
          </p:cNvSpPr>
          <p:nvPr/>
        </p:nvSpPr>
        <p:spPr bwMode="auto">
          <a:xfrm>
            <a:off x="2590800" y="2038350"/>
            <a:ext cx="681038"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i</a:t>
            </a:r>
          </a:p>
          <a:p>
            <a:pPr algn="ctr"/>
            <a:r>
              <a:rPr lang="en-US" sz="1000">
                <a:latin typeface="Tahoma" pitchFamily="34" charset="0"/>
                <a:ea typeface="MS PGothic" pitchFamily="34" charset="-128"/>
                <a:cs typeface="Arial" pitchFamily="34" charset="0"/>
              </a:rPr>
              <a:t>Security</a:t>
            </a:r>
          </a:p>
        </p:txBody>
      </p:sp>
      <p:sp>
        <p:nvSpPr>
          <p:cNvPr id="19491" name="AutoShape 19"/>
          <p:cNvSpPr>
            <a:spLocks noChangeArrowheads="1"/>
          </p:cNvSpPr>
          <p:nvPr/>
        </p:nvSpPr>
        <p:spPr bwMode="auto">
          <a:xfrm>
            <a:off x="2590800" y="1597025"/>
            <a:ext cx="681038"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h</a:t>
            </a:r>
          </a:p>
          <a:p>
            <a:pPr algn="ctr"/>
            <a:r>
              <a:rPr lang="en-US" sz="1000">
                <a:latin typeface="Tahoma" pitchFamily="34" charset="0"/>
                <a:ea typeface="MS PGothic" pitchFamily="34" charset="-128"/>
                <a:cs typeface="Arial" pitchFamily="34" charset="0"/>
              </a:rPr>
              <a:t>DFS &amp; TPC</a:t>
            </a:r>
          </a:p>
        </p:txBody>
      </p:sp>
      <p:sp>
        <p:nvSpPr>
          <p:cNvPr id="19492" name="AutoShape 18"/>
          <p:cNvSpPr>
            <a:spLocks noChangeArrowheads="1"/>
          </p:cNvSpPr>
          <p:nvPr/>
        </p:nvSpPr>
        <p:spPr bwMode="auto">
          <a:xfrm>
            <a:off x="2595563" y="2971800"/>
            <a:ext cx="681037"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a:latin typeface="Tahoma" pitchFamily="34" charset="0"/>
                <a:ea typeface="MS PGothic" pitchFamily="34" charset="-128"/>
                <a:cs typeface="Arial" pitchFamily="34" charset="0"/>
              </a:rPr>
              <a:t>j</a:t>
            </a:r>
          </a:p>
          <a:p>
            <a:pPr algn="ctr"/>
            <a:r>
              <a:rPr lang="en-US" sz="1000">
                <a:latin typeface="Tahoma" pitchFamily="34" charset="0"/>
                <a:ea typeface="MS PGothic" pitchFamily="34" charset="-128"/>
                <a:cs typeface="Arial" pitchFamily="34" charset="0"/>
              </a:rPr>
              <a:t>JP bands</a:t>
            </a:r>
            <a:r>
              <a:rPr lang="en-US" sz="1000">
                <a:solidFill>
                  <a:schemeClr val="bg1"/>
                </a:solidFill>
                <a:latin typeface="Tahoma" pitchFamily="34" charset="0"/>
                <a:ea typeface="MS PGothic" pitchFamily="34" charset="-128"/>
                <a:cs typeface="Arial" pitchFamily="34" charset="0"/>
              </a:rPr>
              <a:t> </a:t>
            </a:r>
          </a:p>
        </p:txBody>
      </p:sp>
      <p:sp>
        <p:nvSpPr>
          <p:cNvPr id="40" name="AutoShape 18"/>
          <p:cNvSpPr>
            <a:spLocks noChangeArrowheads="1"/>
          </p:cNvSpPr>
          <p:nvPr/>
        </p:nvSpPr>
        <p:spPr bwMode="auto">
          <a:xfrm>
            <a:off x="2595563" y="2530475"/>
            <a:ext cx="681037"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a:solidFill>
                  <a:schemeClr val="bg2">
                    <a:lumMod val="75000"/>
                  </a:schemeClr>
                </a:solidFill>
                <a:latin typeface="Tahoma" pitchFamily="34" charset="0"/>
                <a:ea typeface="ＭＳ Ｐゴシック" charset="-128"/>
                <a:cs typeface="Arial" charset="0"/>
              </a:rPr>
              <a:t>f </a:t>
            </a:r>
          </a:p>
          <a:p>
            <a:pPr algn="ctr">
              <a:defRPr/>
            </a:pPr>
            <a:r>
              <a:rPr lang="en-US" sz="1000">
                <a:solidFill>
                  <a:schemeClr val="bg2">
                    <a:lumMod val="75000"/>
                  </a:schemeClr>
                </a:solidFill>
                <a:latin typeface="Tahoma" pitchFamily="34" charset="0"/>
                <a:ea typeface="ＭＳ Ｐゴシック" charset="-128"/>
                <a:cs typeface="Arial" charset="0"/>
              </a:rPr>
              <a:t>Inter AP </a:t>
            </a:r>
          </a:p>
        </p:txBody>
      </p:sp>
      <p:sp>
        <p:nvSpPr>
          <p:cNvPr id="19494" name="Date Placeholder 1"/>
          <p:cNvSpPr>
            <a:spLocks noGrp="1"/>
          </p:cNvSpPr>
          <p:nvPr>
            <p:ph type="dt" sz="quarter" idx="10"/>
          </p:nvPr>
        </p:nvSpPr>
        <p:spPr>
          <a:xfrm>
            <a:off x="660400" y="330200"/>
            <a:ext cx="1566863" cy="276225"/>
          </a:xfrm>
          <a:noFill/>
        </p:spPr>
        <p:txBody>
          <a:bodyPr/>
          <a:lstStyle/>
          <a:p>
            <a:r>
              <a:rPr lang="en-US" smtClean="0"/>
              <a:t>May 2014</a:t>
            </a:r>
          </a:p>
        </p:txBody>
      </p:sp>
      <p:sp>
        <p:nvSpPr>
          <p:cNvPr id="19495" name="AutoShape 9"/>
          <p:cNvSpPr>
            <a:spLocks noChangeArrowheads="1"/>
          </p:cNvSpPr>
          <p:nvPr/>
        </p:nvSpPr>
        <p:spPr bwMode="auto">
          <a:xfrm>
            <a:off x="7699375" y="2297113"/>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802.11ak</a:t>
            </a:r>
          </a:p>
          <a:p>
            <a:pPr algn="ctr"/>
            <a:r>
              <a:rPr lang="en-US" sz="1100">
                <a:latin typeface="Tahoma" pitchFamily="34" charset="0"/>
                <a:ea typeface="MS PGothic" pitchFamily="34" charset="-128"/>
                <a:cs typeface="Arial" pitchFamily="34" charset="0"/>
              </a:rPr>
              <a:t>GlobalLink</a:t>
            </a:r>
          </a:p>
        </p:txBody>
      </p:sp>
      <p:sp>
        <p:nvSpPr>
          <p:cNvPr id="19496" name="AutoShape 24"/>
          <p:cNvSpPr>
            <a:spLocks noChangeArrowheads="1"/>
          </p:cNvSpPr>
          <p:nvPr/>
        </p:nvSpPr>
        <p:spPr bwMode="auto">
          <a:xfrm>
            <a:off x="7696200" y="5943600"/>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802.11aj</a:t>
            </a:r>
          </a:p>
          <a:p>
            <a:pPr algn="ctr"/>
            <a:r>
              <a:rPr lang="en-US" sz="1100">
                <a:solidFill>
                  <a:srgbClr val="000000"/>
                </a:solidFill>
                <a:latin typeface="Arial Narrow" pitchFamily="34" charset="0"/>
                <a:ea typeface="MS PGothic" pitchFamily="34" charset="-128"/>
                <a:cs typeface="Arial" pitchFamily="34" charset="0"/>
              </a:rPr>
              <a:t>40 &amp; 60 GHz</a:t>
            </a:r>
          </a:p>
        </p:txBody>
      </p:sp>
      <p:sp>
        <p:nvSpPr>
          <p:cNvPr id="19497" name="AutoShape 9"/>
          <p:cNvSpPr>
            <a:spLocks noChangeArrowheads="1"/>
          </p:cNvSpPr>
          <p:nvPr/>
        </p:nvSpPr>
        <p:spPr bwMode="auto">
          <a:xfrm>
            <a:off x="7696200" y="2819400"/>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a:latin typeface="Tahoma" pitchFamily="34" charset="0"/>
                <a:ea typeface="MS PGothic" pitchFamily="34" charset="-128"/>
                <a:cs typeface="Arial" pitchFamily="34" charset="0"/>
              </a:rPr>
              <a:t>802.11aq</a:t>
            </a:r>
          </a:p>
          <a:p>
            <a:pPr algn="ctr"/>
            <a:r>
              <a:rPr lang="en-US" sz="1100">
                <a:latin typeface="Tahoma" pitchFamily="34" charset="0"/>
                <a:ea typeface="MS PGothic" pitchFamily="34" charset="-128"/>
                <a:cs typeface="Arial" pitchFamily="34" charset="0"/>
              </a:rPr>
              <a:t>Service Discovery</a:t>
            </a:r>
          </a:p>
        </p:txBody>
      </p:sp>
      <p:sp>
        <p:nvSpPr>
          <p:cNvPr id="19499" name="Slide Number Placeholder 3"/>
          <p:cNvSpPr>
            <a:spLocks noGrp="1"/>
          </p:cNvSpPr>
          <p:nvPr>
            <p:ph type="sldNum" sz="quarter" idx="12"/>
          </p:nvPr>
        </p:nvSpPr>
        <p:spPr>
          <a:noFill/>
        </p:spPr>
        <p:txBody>
          <a:bodyPr/>
          <a:lstStyle/>
          <a:p>
            <a:r>
              <a:rPr lang="en-US"/>
              <a:t>Slide </a:t>
            </a:r>
            <a:fld id="{04028504-10AD-4544-B4F7-CB41D8D8DF7B}" type="slidenum">
              <a:rPr lang="en-US"/>
              <a:pPr/>
              <a:t>11</a:t>
            </a:fld>
            <a:endParaRPr lang="en-US"/>
          </a:p>
        </p:txBody>
      </p:sp>
      <p:sp>
        <p:nvSpPr>
          <p:cNvPr id="42"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smtClean="0"/>
              <a:t>M4.1.5 Summary of ballots and comment collections</a:t>
            </a:r>
          </a:p>
        </p:txBody>
      </p:sp>
      <p:sp>
        <p:nvSpPr>
          <p:cNvPr id="21507" name="Date Placeholder 3"/>
          <p:cNvSpPr>
            <a:spLocks noGrp="1"/>
          </p:cNvSpPr>
          <p:nvPr>
            <p:ph type="dt" sz="quarter" idx="10"/>
          </p:nvPr>
        </p:nvSpPr>
        <p:spPr>
          <a:noFill/>
        </p:spPr>
        <p:txBody>
          <a:bodyPr/>
          <a:lstStyle/>
          <a:p>
            <a:r>
              <a:rPr lang="en-US" smtClean="0"/>
              <a:t>May 2014</a:t>
            </a:r>
          </a:p>
        </p:txBody>
      </p:sp>
      <p:sp>
        <p:nvSpPr>
          <p:cNvPr id="21509" name="Slide Number Placeholder 5"/>
          <p:cNvSpPr>
            <a:spLocks noGrp="1"/>
          </p:cNvSpPr>
          <p:nvPr>
            <p:ph type="sldNum" sz="quarter" idx="12"/>
          </p:nvPr>
        </p:nvSpPr>
        <p:spPr>
          <a:noFill/>
        </p:spPr>
        <p:txBody>
          <a:bodyPr/>
          <a:lstStyle/>
          <a:p>
            <a:r>
              <a:rPr lang="en-US"/>
              <a:t>Slide </a:t>
            </a:r>
            <a:fld id="{00A44F62-01BF-4A02-8794-104AD06D1770}" type="slidenum">
              <a:rPr lang="en-US"/>
              <a:pPr/>
              <a:t>12</a:t>
            </a:fld>
            <a:endParaRPr lang="en-US"/>
          </a:p>
        </p:txBody>
      </p:sp>
      <p:graphicFrame>
        <p:nvGraphicFramePr>
          <p:cNvPr id="7" name="Table 6"/>
          <p:cNvGraphicFramePr>
            <a:graphicFrameLocks noGrp="1"/>
          </p:cNvGraphicFramePr>
          <p:nvPr/>
        </p:nvGraphicFramePr>
        <p:xfrm>
          <a:off x="40572" y="2133600"/>
          <a:ext cx="9067803" cy="4282440"/>
        </p:xfrm>
        <a:graphic>
          <a:graphicData uri="http://schemas.openxmlformats.org/drawingml/2006/table">
            <a:tbl>
              <a:tblPr firstRow="1" bandRow="1">
                <a:tableStyleId>{21E4AEA4-8DFA-4A89-87EB-49C32662AFE0}</a:tableStyleId>
              </a:tblPr>
              <a:tblGrid>
                <a:gridCol w="769922"/>
                <a:gridCol w="942106"/>
                <a:gridCol w="762000"/>
                <a:gridCol w="875337"/>
                <a:gridCol w="653534"/>
                <a:gridCol w="633113"/>
                <a:gridCol w="633113"/>
                <a:gridCol w="633113"/>
                <a:gridCol w="633113"/>
                <a:gridCol w="633113"/>
                <a:gridCol w="633113"/>
                <a:gridCol w="633113"/>
                <a:gridCol w="633113"/>
              </a:tblGrid>
              <a:tr h="1295400">
                <a:tc>
                  <a:txBody>
                    <a:bodyPr/>
                    <a:lstStyle/>
                    <a:p>
                      <a:r>
                        <a:rPr lang="en-GB" dirty="0" smtClean="0"/>
                        <a:t>Type</a:t>
                      </a:r>
                      <a:endParaRPr lang="en-GB" dirty="0"/>
                    </a:p>
                  </a:txBody>
                  <a:tcPr/>
                </a:tc>
                <a:tc>
                  <a:txBody>
                    <a:bodyPr/>
                    <a:lstStyle/>
                    <a:p>
                      <a:r>
                        <a:rPr lang="en-GB" dirty="0" smtClean="0"/>
                        <a:t>Label</a:t>
                      </a:r>
                      <a:endParaRPr lang="en-GB" dirty="0"/>
                    </a:p>
                  </a:txBody>
                  <a:tcPr/>
                </a:tc>
                <a:tc>
                  <a:txBody>
                    <a:bodyPr/>
                    <a:lstStyle/>
                    <a:p>
                      <a:r>
                        <a:rPr lang="en-GB" sz="1600" dirty="0" smtClean="0"/>
                        <a:t>Group</a:t>
                      </a:r>
                      <a:endParaRPr lang="en-GB" sz="1600" dirty="0"/>
                    </a:p>
                  </a:txBody>
                  <a:tcPr/>
                </a:tc>
                <a:tc>
                  <a:txBody>
                    <a:bodyPr/>
                    <a:lstStyle/>
                    <a:p>
                      <a:r>
                        <a:rPr lang="en-GB" sz="1600" dirty="0" smtClean="0"/>
                        <a:t>Opened</a:t>
                      </a:r>
                      <a:endParaRPr lang="en-GB" sz="1600" dirty="0"/>
                    </a:p>
                  </a:txBody>
                  <a:tcPr/>
                </a:tc>
                <a:tc>
                  <a:txBody>
                    <a:bodyPr/>
                    <a:lstStyle/>
                    <a:p>
                      <a:r>
                        <a:rPr lang="en-GB" sz="1600" dirty="0" err="1" smtClean="0"/>
                        <a:t>Dur</a:t>
                      </a:r>
                      <a:r>
                        <a:rPr lang="en-GB" sz="1600" dirty="0" smtClean="0"/>
                        <a:t> (d)</a:t>
                      </a:r>
                      <a:endParaRPr lang="en-GB" sz="1600" dirty="0"/>
                    </a:p>
                  </a:txBody>
                  <a:tcPr/>
                </a:tc>
                <a:tc>
                  <a:txBody>
                    <a:bodyPr/>
                    <a:lstStyle/>
                    <a:p>
                      <a:r>
                        <a:rPr lang="en-GB" sz="1600" dirty="0" smtClean="0"/>
                        <a:t># Comments</a:t>
                      </a:r>
                      <a:endParaRPr lang="en-GB" sz="1600" dirty="0"/>
                    </a:p>
                  </a:txBody>
                  <a:tcPr vert="vert"/>
                </a:tc>
                <a:tc>
                  <a:txBody>
                    <a:bodyPr/>
                    <a:lstStyle/>
                    <a:p>
                      <a:r>
                        <a:rPr lang="en-GB" sz="1600" dirty="0" smtClean="0"/>
                        <a:t>Pool</a:t>
                      </a:r>
                      <a:endParaRPr lang="en-GB" sz="1600" dirty="0"/>
                    </a:p>
                  </a:txBody>
                  <a:tcPr vert="vert"/>
                </a:tc>
                <a:tc>
                  <a:txBody>
                    <a:bodyPr/>
                    <a:lstStyle/>
                    <a:p>
                      <a:r>
                        <a:rPr lang="en-GB" dirty="0" smtClean="0"/>
                        <a:t>Approve</a:t>
                      </a:r>
                      <a:endParaRPr lang="en-GB" dirty="0"/>
                    </a:p>
                  </a:txBody>
                  <a:tcPr vert="vert"/>
                </a:tc>
                <a:tc>
                  <a:txBody>
                    <a:bodyPr/>
                    <a:lstStyle/>
                    <a:p>
                      <a:r>
                        <a:rPr lang="en-GB" dirty="0" smtClean="0"/>
                        <a:t>Disapprove</a:t>
                      </a:r>
                      <a:endParaRPr lang="en-GB" dirty="0"/>
                    </a:p>
                  </a:txBody>
                  <a:tcPr vert="vert"/>
                </a:tc>
                <a:tc>
                  <a:txBody>
                    <a:bodyPr/>
                    <a:lstStyle/>
                    <a:p>
                      <a:r>
                        <a:rPr lang="en-GB" dirty="0" smtClean="0"/>
                        <a:t>Abstain</a:t>
                      </a:r>
                      <a:endParaRPr lang="en-GB" dirty="0"/>
                    </a:p>
                  </a:txBody>
                  <a:tcPr vert="vert"/>
                </a:tc>
                <a:tc>
                  <a:txBody>
                    <a:bodyPr/>
                    <a:lstStyle/>
                    <a:p>
                      <a:r>
                        <a:rPr lang="en-GB" sz="1600" dirty="0" smtClean="0"/>
                        <a:t>Return %</a:t>
                      </a:r>
                      <a:endParaRPr lang="en-GB" sz="1600" dirty="0"/>
                    </a:p>
                  </a:txBody>
                  <a:tcPr vert="vert"/>
                </a:tc>
                <a:tc>
                  <a:txBody>
                    <a:bodyPr/>
                    <a:lstStyle/>
                    <a:p>
                      <a:r>
                        <a:rPr lang="en-GB" sz="1600" dirty="0" smtClean="0"/>
                        <a:t>Approve %</a:t>
                      </a:r>
                      <a:endParaRPr lang="en-GB" sz="1600" dirty="0"/>
                    </a:p>
                  </a:txBody>
                  <a:tcPr vert="vert"/>
                </a:tc>
                <a:tc>
                  <a:txBody>
                    <a:bodyPr/>
                    <a:lstStyle/>
                    <a:p>
                      <a:r>
                        <a:rPr lang="en-GB" sz="1800" dirty="0" smtClean="0"/>
                        <a:t>Result</a:t>
                      </a:r>
                      <a:endParaRPr lang="en-GB" sz="1800" dirty="0"/>
                    </a:p>
                  </a:txBody>
                  <a:tcPr vert="vert"/>
                </a:tc>
              </a:tr>
              <a:tr h="746760">
                <a:tc>
                  <a:txBody>
                    <a:bodyPr/>
                    <a:lstStyle/>
                    <a:p>
                      <a:r>
                        <a:rPr lang="en-GB" dirty="0" smtClean="0"/>
                        <a:t>CC</a:t>
                      </a:r>
                      <a:endParaRPr lang="en-GB" dirty="0"/>
                    </a:p>
                  </a:txBody>
                  <a:tcPr/>
                </a:tc>
                <a:tc>
                  <a:txBody>
                    <a:bodyPr/>
                    <a:lstStyle/>
                    <a:p>
                      <a:r>
                        <a:rPr lang="en-GB" dirty="0" smtClean="0"/>
                        <a:t>CC16</a:t>
                      </a:r>
                      <a:endParaRPr lang="en-GB" dirty="0"/>
                    </a:p>
                  </a:txBody>
                  <a:tcPr/>
                </a:tc>
                <a:tc>
                  <a:txBody>
                    <a:bodyPr/>
                    <a:lstStyle/>
                    <a:p>
                      <a:r>
                        <a:rPr lang="en-GB" dirty="0" smtClean="0"/>
                        <a:t>ARC</a:t>
                      </a:r>
                      <a:endParaRPr lang="en-GB" dirty="0"/>
                    </a:p>
                  </a:txBody>
                  <a:tcPr/>
                </a:tc>
                <a:tc>
                  <a:txBody>
                    <a:bodyPr/>
                    <a:lstStyle/>
                    <a:p>
                      <a:r>
                        <a:rPr lang="en-GB" dirty="0" smtClean="0"/>
                        <a:t>2014-03-26</a:t>
                      </a:r>
                      <a:endParaRPr lang="en-GB" dirty="0"/>
                    </a:p>
                  </a:txBody>
                  <a:tcPr/>
                </a:tc>
                <a:tc>
                  <a:txBody>
                    <a:bodyPr/>
                    <a:lstStyle/>
                    <a:p>
                      <a:r>
                        <a:rPr lang="en-GB" dirty="0" smtClean="0"/>
                        <a:t>10</a:t>
                      </a:r>
                      <a:endParaRPr lang="en-GB" dirty="0"/>
                    </a:p>
                  </a:txBody>
                  <a:tcPr/>
                </a:tc>
                <a:tc>
                  <a:txBody>
                    <a:bodyPr/>
                    <a:lstStyle/>
                    <a:p>
                      <a:r>
                        <a:rPr lang="en-GB" dirty="0" smtClean="0"/>
                        <a:t>17</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746760">
                <a:tc>
                  <a:txBody>
                    <a:bodyPr/>
                    <a:lstStyle/>
                    <a:p>
                      <a:r>
                        <a:rPr lang="en-GB" dirty="0" smtClean="0"/>
                        <a:t>CC</a:t>
                      </a:r>
                      <a:endParaRPr lang="en-GB" dirty="0"/>
                    </a:p>
                  </a:txBody>
                  <a:tcPr/>
                </a:tc>
                <a:tc>
                  <a:txBody>
                    <a:bodyPr/>
                    <a:lstStyle/>
                    <a:p>
                      <a:r>
                        <a:rPr lang="en-GB" dirty="0" smtClean="0"/>
                        <a:t>CC17</a:t>
                      </a:r>
                      <a:endParaRPr lang="en-GB" dirty="0"/>
                    </a:p>
                  </a:txBody>
                  <a:tcPr/>
                </a:tc>
                <a:tc>
                  <a:txBody>
                    <a:bodyPr/>
                    <a:lstStyle/>
                    <a:p>
                      <a:r>
                        <a:rPr lang="en-GB" dirty="0" err="1" smtClean="0"/>
                        <a:t>TGak</a:t>
                      </a:r>
                      <a:endParaRPr lang="en-GB" dirty="0"/>
                    </a:p>
                  </a:txBody>
                  <a:tcPr/>
                </a:tc>
                <a:tc>
                  <a:txBody>
                    <a:bodyPr/>
                    <a:lstStyle/>
                    <a:p>
                      <a:r>
                        <a:rPr lang="en-GB" dirty="0" smtClean="0"/>
                        <a:t>2014-03-28</a:t>
                      </a:r>
                      <a:endParaRPr lang="en-GB" dirty="0"/>
                    </a:p>
                  </a:txBody>
                  <a:tcPr/>
                </a:tc>
                <a:tc>
                  <a:txBody>
                    <a:bodyPr/>
                    <a:lstStyle/>
                    <a:p>
                      <a:r>
                        <a:rPr lang="en-GB" dirty="0" smtClean="0"/>
                        <a:t>28</a:t>
                      </a:r>
                      <a:endParaRPr lang="en-GB" dirty="0"/>
                    </a:p>
                  </a:txBody>
                  <a:tcPr/>
                </a:tc>
                <a:tc>
                  <a:txBody>
                    <a:bodyPr/>
                    <a:lstStyle/>
                    <a:p>
                      <a:r>
                        <a:rPr lang="en-GB" dirty="0" smtClean="0"/>
                        <a:t>100</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746760">
                <a:tc>
                  <a:txBody>
                    <a:bodyPr/>
                    <a:lstStyle/>
                    <a:p>
                      <a:r>
                        <a:rPr lang="en-GB" dirty="0" smtClean="0"/>
                        <a:t>CC</a:t>
                      </a:r>
                      <a:endParaRPr lang="en-GB" dirty="0"/>
                    </a:p>
                  </a:txBody>
                  <a:tcPr/>
                </a:tc>
                <a:tc>
                  <a:txBody>
                    <a:bodyPr/>
                    <a:lstStyle/>
                    <a:p>
                      <a:r>
                        <a:rPr lang="en-GB" dirty="0" smtClean="0"/>
                        <a:t>CC18</a:t>
                      </a:r>
                      <a:endParaRPr lang="en-GB" dirty="0"/>
                    </a:p>
                  </a:txBody>
                  <a:tcPr/>
                </a:tc>
                <a:tc>
                  <a:txBody>
                    <a:bodyPr/>
                    <a:lstStyle/>
                    <a:p>
                      <a:r>
                        <a:rPr lang="en-GB" dirty="0" smtClean="0"/>
                        <a:t>ARC</a:t>
                      </a:r>
                      <a:endParaRPr lang="en-GB" dirty="0"/>
                    </a:p>
                  </a:txBody>
                  <a:tcPr/>
                </a:tc>
                <a:tc>
                  <a:txBody>
                    <a:bodyPr/>
                    <a:lstStyle/>
                    <a:p>
                      <a:r>
                        <a:rPr lang="en-GB" dirty="0" smtClean="0"/>
                        <a:t>2014-04-18</a:t>
                      </a:r>
                      <a:endParaRPr lang="en-GB" dirty="0"/>
                    </a:p>
                  </a:txBody>
                  <a:tcPr/>
                </a:tc>
                <a:tc>
                  <a:txBody>
                    <a:bodyPr/>
                    <a:lstStyle/>
                    <a:p>
                      <a:r>
                        <a:rPr lang="en-GB" dirty="0" smtClean="0"/>
                        <a:t>8</a:t>
                      </a:r>
                      <a:endParaRPr lang="en-GB" dirty="0"/>
                    </a:p>
                  </a:txBody>
                  <a:tcPr/>
                </a:tc>
                <a:tc>
                  <a:txBody>
                    <a:bodyPr/>
                    <a:lstStyle/>
                    <a:p>
                      <a:r>
                        <a:rPr lang="en-GB" dirty="0" smtClean="0"/>
                        <a:t>0</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746760">
                <a:tc>
                  <a:txBody>
                    <a:bodyPr/>
                    <a:lstStyle/>
                    <a:p>
                      <a:r>
                        <a:rPr lang="en-GB" dirty="0" smtClean="0"/>
                        <a:t>WG</a:t>
                      </a:r>
                      <a:r>
                        <a:rPr lang="en-GB" baseline="0" dirty="0" smtClean="0"/>
                        <a:t> Initial</a:t>
                      </a:r>
                      <a:endParaRPr lang="en-GB" dirty="0"/>
                    </a:p>
                  </a:txBody>
                  <a:tcPr/>
                </a:tc>
                <a:tc>
                  <a:txBody>
                    <a:bodyPr/>
                    <a:lstStyle/>
                    <a:p>
                      <a:r>
                        <a:rPr lang="en-GB" dirty="0" smtClean="0"/>
                        <a:t>LB201</a:t>
                      </a:r>
                      <a:endParaRPr lang="en-GB" dirty="0"/>
                    </a:p>
                  </a:txBody>
                  <a:tcPr/>
                </a:tc>
                <a:tc>
                  <a:txBody>
                    <a:bodyPr/>
                    <a:lstStyle/>
                    <a:p>
                      <a:r>
                        <a:rPr lang="en-GB" dirty="0" err="1" smtClean="0"/>
                        <a:t>TGai</a:t>
                      </a:r>
                      <a:endParaRPr lang="en-GB" dirty="0"/>
                    </a:p>
                  </a:txBody>
                  <a:tcPr/>
                </a:tc>
                <a:tc>
                  <a:txBody>
                    <a:bodyPr/>
                    <a:lstStyle/>
                    <a:p>
                      <a:r>
                        <a:rPr lang="en-GB" dirty="0" smtClean="0"/>
                        <a:t>2014-04-07</a:t>
                      </a:r>
                      <a:endParaRPr lang="en-GB" dirty="0"/>
                    </a:p>
                  </a:txBody>
                  <a:tcPr/>
                </a:tc>
                <a:tc>
                  <a:txBody>
                    <a:bodyPr/>
                    <a:lstStyle/>
                    <a:p>
                      <a:r>
                        <a:rPr lang="en-GB" dirty="0" smtClean="0"/>
                        <a:t>30</a:t>
                      </a:r>
                      <a:endParaRPr lang="en-GB" dirty="0"/>
                    </a:p>
                  </a:txBody>
                  <a:tcPr/>
                </a:tc>
                <a:tc>
                  <a:txBody>
                    <a:bodyPr/>
                    <a:lstStyle/>
                    <a:p>
                      <a:r>
                        <a:rPr lang="en-GB" dirty="0" smtClean="0"/>
                        <a:t>1158</a:t>
                      </a:r>
                      <a:endParaRPr lang="en-GB" dirty="0"/>
                    </a:p>
                  </a:txBody>
                  <a:tcPr/>
                </a:tc>
                <a:tc>
                  <a:txBody>
                    <a:bodyPr/>
                    <a:lstStyle/>
                    <a:p>
                      <a:r>
                        <a:rPr lang="en-GB" dirty="0" smtClean="0"/>
                        <a:t>336</a:t>
                      </a:r>
                      <a:endParaRPr lang="en-GB" dirty="0"/>
                    </a:p>
                  </a:txBody>
                  <a:tcPr/>
                </a:tc>
                <a:tc>
                  <a:txBody>
                    <a:bodyPr/>
                    <a:lstStyle/>
                    <a:p>
                      <a:r>
                        <a:rPr lang="en-GB" dirty="0" smtClean="0"/>
                        <a:t>195</a:t>
                      </a:r>
                      <a:endParaRPr lang="en-GB" dirty="0"/>
                    </a:p>
                  </a:txBody>
                  <a:tcPr/>
                </a:tc>
                <a:tc>
                  <a:txBody>
                    <a:bodyPr/>
                    <a:lstStyle/>
                    <a:p>
                      <a:r>
                        <a:rPr lang="en-GB" dirty="0" smtClean="0"/>
                        <a:t>34</a:t>
                      </a:r>
                      <a:endParaRPr lang="en-GB" dirty="0"/>
                    </a:p>
                  </a:txBody>
                  <a:tcPr/>
                </a:tc>
                <a:tc>
                  <a:txBody>
                    <a:bodyPr/>
                    <a:lstStyle/>
                    <a:p>
                      <a:r>
                        <a:rPr lang="en-GB" dirty="0" smtClean="0"/>
                        <a:t>28</a:t>
                      </a:r>
                      <a:endParaRPr lang="en-GB" dirty="0"/>
                    </a:p>
                  </a:txBody>
                  <a:tcPr/>
                </a:tc>
                <a:tc>
                  <a:txBody>
                    <a:bodyPr/>
                    <a:lstStyle/>
                    <a:p>
                      <a:r>
                        <a:rPr lang="en-GB" dirty="0" smtClean="0"/>
                        <a:t>78</a:t>
                      </a:r>
                      <a:endParaRPr lang="en-GB" dirty="0"/>
                    </a:p>
                  </a:txBody>
                  <a:tcPr/>
                </a:tc>
                <a:tc>
                  <a:txBody>
                    <a:bodyPr/>
                    <a:lstStyle/>
                    <a:p>
                      <a:r>
                        <a:rPr lang="en-GB" dirty="0" smtClean="0"/>
                        <a:t>85</a:t>
                      </a:r>
                      <a:endParaRPr lang="en-GB" dirty="0"/>
                    </a:p>
                  </a:txBody>
                  <a:tcPr/>
                </a:tc>
                <a:tc>
                  <a:txBody>
                    <a:bodyPr/>
                    <a:lstStyle/>
                    <a:p>
                      <a:r>
                        <a:rPr lang="en-GB" dirty="0" smtClean="0"/>
                        <a:t>Passes</a:t>
                      </a:r>
                      <a:endParaRPr lang="en-GB" dirty="0"/>
                    </a:p>
                  </a:txBody>
                  <a:tcPr/>
                </a:tc>
              </a:tr>
            </a:tbl>
          </a:graphicData>
        </a:graphic>
      </p:graphicFrame>
      <p:sp>
        <p:nvSpPr>
          <p:cNvPr id="8"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r>
              <a:rPr lang="en-US" smtClean="0"/>
              <a:t>March 2014</a:t>
            </a:r>
          </a:p>
        </p:txBody>
      </p:sp>
      <p:sp>
        <p:nvSpPr>
          <p:cNvPr id="22532" name="Slide Number Placeholder 5"/>
          <p:cNvSpPr>
            <a:spLocks noGrp="1"/>
          </p:cNvSpPr>
          <p:nvPr>
            <p:ph type="sldNum" sz="quarter" idx="12"/>
          </p:nvPr>
        </p:nvSpPr>
        <p:spPr>
          <a:noFill/>
        </p:spPr>
        <p:txBody>
          <a:bodyPr/>
          <a:lstStyle/>
          <a:p>
            <a:r>
              <a:rPr lang="en-US"/>
              <a:t>Slide </a:t>
            </a:r>
            <a:fld id="{283B6567-A803-4FB2-BA07-11DCAAF608C3}" type="slidenum">
              <a:rPr lang="en-US"/>
              <a:pPr/>
              <a:t>13</a:t>
            </a:fld>
            <a:endParaRPr lang="en-US"/>
          </a:p>
        </p:txBody>
      </p:sp>
      <p:sp>
        <p:nvSpPr>
          <p:cNvPr id="22533" name="Rectangle 2"/>
          <p:cNvSpPr>
            <a:spLocks noGrp="1" noChangeArrowheads="1"/>
          </p:cNvSpPr>
          <p:nvPr>
            <p:ph type="title"/>
          </p:nvPr>
        </p:nvSpPr>
        <p:spPr/>
        <p:txBody>
          <a:bodyPr/>
          <a:lstStyle/>
          <a:p>
            <a:r>
              <a:rPr lang="en-GB" smtClean="0"/>
              <a:t>M4.1.6 Current Membership Status</a:t>
            </a:r>
          </a:p>
        </p:txBody>
      </p:sp>
      <p:sp>
        <p:nvSpPr>
          <p:cNvPr id="22534" name="Text Box 3"/>
          <p:cNvSpPr txBox="1">
            <a:spLocks noChangeArrowheads="1"/>
          </p:cNvSpPr>
          <p:nvPr/>
        </p:nvSpPr>
        <p:spPr bwMode="auto">
          <a:xfrm>
            <a:off x="685800" y="6019800"/>
            <a:ext cx="7772400" cy="276225"/>
          </a:xfrm>
          <a:prstGeom prst="rect">
            <a:avLst/>
          </a:prstGeom>
          <a:noFill/>
          <a:ln w="12700">
            <a:noFill/>
            <a:miter lim="800000"/>
            <a:headEnd type="none" w="sm" len="sm"/>
            <a:tailEnd type="none" w="sm" len="sm"/>
          </a:ln>
        </p:spPr>
        <p:txBody>
          <a:bodyPr>
            <a:spAutoFit/>
          </a:bodyPr>
          <a:lstStyle/>
          <a:p>
            <a:pPr>
              <a:spcBef>
                <a:spcPct val="50000"/>
              </a:spcBef>
            </a:pPr>
            <a:r>
              <a:rPr lang="en-GB" sz="1200" b="0"/>
              <a:t>Data as of 2014-04-10</a:t>
            </a:r>
          </a:p>
        </p:txBody>
      </p:sp>
      <p:sp>
        <p:nvSpPr>
          <p:cNvPr id="22535" name="TextBox 8"/>
          <p:cNvSpPr txBox="1">
            <a:spLocks noChangeArrowheads="1"/>
          </p:cNvSpPr>
          <p:nvPr/>
        </p:nvSpPr>
        <p:spPr bwMode="auto">
          <a:xfrm>
            <a:off x="625475" y="3849688"/>
            <a:ext cx="7772400" cy="2032000"/>
          </a:xfrm>
          <a:prstGeom prst="rect">
            <a:avLst/>
          </a:prstGeom>
          <a:noFill/>
          <a:ln w="9525">
            <a:noFill/>
            <a:miter lim="800000"/>
            <a:headEnd/>
            <a:tailEnd/>
          </a:ln>
        </p:spPr>
        <p:txBody>
          <a:bodyPr>
            <a:spAutoFit/>
          </a:bodyPr>
          <a:lstStyle/>
          <a:p>
            <a:r>
              <a:rPr lang="en-GB" sz="1800" b="0"/>
              <a:t>Definitions:  </a:t>
            </a:r>
          </a:p>
          <a:p>
            <a:pPr lvl="1"/>
            <a:r>
              <a:rPr lang="en-GB" sz="1800" i="1"/>
              <a:t>Aspirant</a:t>
            </a:r>
            <a:r>
              <a:rPr lang="en-GB" sz="1800" b="0"/>
              <a:t>: a member who has attended 1 qualifying meeting</a:t>
            </a:r>
          </a:p>
          <a:p>
            <a:pPr lvl="1"/>
            <a:r>
              <a:rPr lang="en-GB" sz="1800" i="1"/>
              <a:t>Potential Voter</a:t>
            </a:r>
            <a:r>
              <a:rPr lang="en-GB" sz="1800" b="0"/>
              <a:t>: a member who has attended 2 qualifying meetings and will become a voter at the start of the next plenary they attend</a:t>
            </a:r>
          </a:p>
          <a:p>
            <a:pPr lvl="1"/>
            <a:r>
              <a:rPr lang="en-GB" sz="1800" i="1"/>
              <a:t>Ex Officio Voter</a:t>
            </a:r>
            <a:r>
              <a:rPr lang="en-GB" sz="1800" b="0"/>
              <a:t>: a voter who has voting rights by virtue of their membership of the 802 EC and has requested to be recorded as an ex officio voter in 802.11</a:t>
            </a:r>
            <a:endParaRPr lang="en-US"/>
          </a:p>
        </p:txBody>
      </p:sp>
      <p:graphicFrame>
        <p:nvGraphicFramePr>
          <p:cNvPr id="5" name="Table 4"/>
          <p:cNvGraphicFramePr>
            <a:graphicFrameLocks noGrp="1"/>
          </p:cNvGraphicFramePr>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128</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dirty="0" smtClean="0">
                          <a:effectLst/>
                        </a:rPr>
                        <a:t>51</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328</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effectLst/>
                        </a:rPr>
                        <a:t>8</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9"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mtClean="0"/>
              <a:t>M4.1.6 “Ex Officio” voting members</a:t>
            </a:r>
          </a:p>
        </p:txBody>
      </p:sp>
      <p:sp>
        <p:nvSpPr>
          <p:cNvPr id="24579" name="Content Placeholder 2"/>
          <p:cNvSpPr>
            <a:spLocks noGrp="1"/>
          </p:cNvSpPr>
          <p:nvPr>
            <p:ph idx="1"/>
          </p:nvPr>
        </p:nvSpPr>
        <p:spPr>
          <a:xfrm>
            <a:off x="641350" y="2438400"/>
            <a:ext cx="7772400" cy="3886200"/>
          </a:xfrm>
        </p:spPr>
        <p:txBody>
          <a:bodyPr/>
          <a:lstStyle/>
          <a:p>
            <a:r>
              <a:rPr lang="en-GB" smtClean="0"/>
              <a:t>According to the 802 P&amp;P, 802 voting EC members have the right to vote in 802.11.</a:t>
            </a:r>
          </a:p>
          <a:p>
            <a:r>
              <a:rPr lang="en-GB" smtClean="0"/>
              <a:t>The EC members have been asked to indicate if they are interested in exercising this right.   Those interested are recorded as “Ex Officio” voters in 802.11.</a:t>
            </a:r>
          </a:p>
          <a:p>
            <a:r>
              <a:rPr lang="en-GB" smtClean="0"/>
              <a:t>Ex Officio voters will appear in WG ballot pools. </a:t>
            </a:r>
          </a:p>
        </p:txBody>
      </p:sp>
      <p:sp>
        <p:nvSpPr>
          <p:cNvPr id="24580" name="Date Placeholder 3"/>
          <p:cNvSpPr>
            <a:spLocks noGrp="1"/>
          </p:cNvSpPr>
          <p:nvPr>
            <p:ph type="dt" sz="quarter" idx="10"/>
          </p:nvPr>
        </p:nvSpPr>
        <p:spPr>
          <a:noFill/>
        </p:spPr>
        <p:txBody>
          <a:bodyPr/>
          <a:lstStyle/>
          <a:p>
            <a:r>
              <a:rPr lang="en-US" smtClean="0"/>
              <a:t>May 2014</a:t>
            </a:r>
          </a:p>
        </p:txBody>
      </p:sp>
      <p:sp>
        <p:nvSpPr>
          <p:cNvPr id="24582" name="Slide Number Placeholder 5"/>
          <p:cNvSpPr>
            <a:spLocks noGrp="1"/>
          </p:cNvSpPr>
          <p:nvPr>
            <p:ph type="sldNum" sz="quarter" idx="12"/>
          </p:nvPr>
        </p:nvSpPr>
        <p:spPr>
          <a:noFill/>
        </p:spPr>
        <p:txBody>
          <a:bodyPr/>
          <a:lstStyle/>
          <a:p>
            <a:r>
              <a:rPr lang="en-US"/>
              <a:t>Slide </a:t>
            </a:r>
            <a:fld id="{E0D4F0B4-8CC0-4C98-850B-61570C2B0727}" type="slidenum">
              <a:rPr lang="en-US"/>
              <a:pPr/>
              <a:t>14</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smtClean="0"/>
              <a:t>March 2014</a:t>
            </a:r>
          </a:p>
        </p:txBody>
      </p:sp>
      <p:sp>
        <p:nvSpPr>
          <p:cNvPr id="25604" name="Slide Number Placeholder 5"/>
          <p:cNvSpPr>
            <a:spLocks noGrp="1"/>
          </p:cNvSpPr>
          <p:nvPr>
            <p:ph type="sldNum" sz="quarter" idx="12"/>
          </p:nvPr>
        </p:nvSpPr>
        <p:spPr>
          <a:noFill/>
        </p:spPr>
        <p:txBody>
          <a:bodyPr/>
          <a:lstStyle/>
          <a:p>
            <a:r>
              <a:rPr lang="en-US"/>
              <a:t>Slide </a:t>
            </a:r>
            <a:fld id="{D4E2349E-9A41-4FF4-8092-7898791D6164}" type="slidenum">
              <a:rPr lang="en-US"/>
              <a:pPr/>
              <a:t>15</a:t>
            </a:fld>
            <a:endParaRPr lang="en-US"/>
          </a:p>
        </p:txBody>
      </p:sp>
      <p:sp>
        <p:nvSpPr>
          <p:cNvPr id="25605" name="Rectangle 2"/>
          <p:cNvSpPr>
            <a:spLocks noGrp="1" noChangeArrowheads="1"/>
          </p:cNvSpPr>
          <p:nvPr>
            <p:ph type="title"/>
          </p:nvPr>
        </p:nvSpPr>
        <p:spPr>
          <a:xfrm>
            <a:off x="538163" y="631825"/>
            <a:ext cx="7772400" cy="533400"/>
          </a:xfrm>
        </p:spPr>
        <p:txBody>
          <a:bodyPr/>
          <a:lstStyle/>
          <a:p>
            <a:r>
              <a:rPr lang="en-GB" sz="2400" smtClean="0"/>
              <a:t>M4.1.6 Recent voting member history</a:t>
            </a:r>
          </a:p>
        </p:txBody>
      </p:sp>
      <p:graphicFrame>
        <p:nvGraphicFramePr>
          <p:cNvPr id="25606" name="Object 1"/>
          <p:cNvGraphicFramePr>
            <a:graphicFrameLocks noChangeAspect="1"/>
          </p:cNvGraphicFramePr>
          <p:nvPr/>
        </p:nvGraphicFramePr>
        <p:xfrm>
          <a:off x="1193800" y="1371600"/>
          <a:ext cx="6248400" cy="5091113"/>
        </p:xfrm>
        <a:graphic>
          <a:graphicData uri="http://schemas.openxmlformats.org/presentationml/2006/ole">
            <p:oleObj spid="_x0000_s241666" name="Binary Worksheet" r:id="rId4" imgW="8134243" imgH="6600757" progId="Excel.SheetBinaryMacroEnabled.12">
              <p:embed/>
            </p:oleObj>
          </a:graphicData>
        </a:graphic>
      </p:graphicFrame>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smtClean="0"/>
              <a:t>M4.1.7 ANA Status</a:t>
            </a:r>
            <a:endParaRPr lang="en-US"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The latest database is 11-11/0270r21  (March 2014)</a:t>
            </a:r>
          </a:p>
          <a:p>
            <a:pPr>
              <a:defRPr/>
            </a:pPr>
            <a:r>
              <a:rPr lang="en-GB" dirty="0" smtClean="0"/>
              <a:t>Changes since last meeting: </a:t>
            </a:r>
          </a:p>
          <a:p>
            <a:pPr lvl="1">
              <a:defRPr/>
            </a:pPr>
            <a:r>
              <a:rPr lang="en-GB" dirty="0" smtClean="0"/>
              <a:t>None</a:t>
            </a:r>
            <a:endParaRPr lang="en-GB" dirty="0" smtClean="0">
              <a:solidFill>
                <a:srgbClr val="FF0000"/>
              </a:solidFill>
            </a:endParaRPr>
          </a:p>
          <a:p>
            <a:pPr marL="457200" lvl="1" indent="0">
              <a:buFontTx/>
              <a:buNone/>
              <a:defRPr/>
            </a:pPr>
            <a:endParaRPr lang="en-GB" dirty="0" smtClean="0">
              <a:solidFill>
                <a:srgbClr val="FF0000"/>
              </a:solidFill>
            </a:endParaRPr>
          </a:p>
          <a:p>
            <a:pPr>
              <a:defRPr/>
            </a:pPr>
            <a:endParaRPr lang="en-GB" dirty="0" smtClean="0"/>
          </a:p>
        </p:txBody>
      </p:sp>
      <p:sp>
        <p:nvSpPr>
          <p:cNvPr id="27652" name="Date Placeholder 3"/>
          <p:cNvSpPr>
            <a:spLocks noGrp="1"/>
          </p:cNvSpPr>
          <p:nvPr>
            <p:ph type="dt" sz="quarter" idx="10"/>
          </p:nvPr>
        </p:nvSpPr>
        <p:spPr>
          <a:noFill/>
        </p:spPr>
        <p:txBody>
          <a:bodyPr/>
          <a:lstStyle/>
          <a:p>
            <a:r>
              <a:rPr lang="en-US" smtClean="0"/>
              <a:t>March 2014</a:t>
            </a:r>
          </a:p>
        </p:txBody>
      </p:sp>
      <p:sp>
        <p:nvSpPr>
          <p:cNvPr id="27654" name="Slide Number Placeholder 5"/>
          <p:cNvSpPr>
            <a:spLocks noGrp="1"/>
          </p:cNvSpPr>
          <p:nvPr>
            <p:ph type="sldNum" sz="quarter" idx="12"/>
          </p:nvPr>
        </p:nvSpPr>
        <p:spPr>
          <a:noFill/>
        </p:spPr>
        <p:txBody>
          <a:bodyPr/>
          <a:lstStyle/>
          <a:p>
            <a:r>
              <a:rPr lang="en-US"/>
              <a:t>Slide </a:t>
            </a:r>
            <a:fld id="{D814A9DC-BBBE-454D-8C9C-62A712AF25FC}" type="slidenum">
              <a:rPr lang="en-US"/>
              <a:pPr/>
              <a:t>16</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Date Placeholder 3"/>
          <p:cNvSpPr>
            <a:spLocks noGrp="1"/>
          </p:cNvSpPr>
          <p:nvPr>
            <p:ph type="dt"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January 2014</a:t>
            </a:r>
            <a:endParaRPr lang="en-US" sz="1800"/>
          </a:p>
        </p:txBody>
      </p:sp>
      <p:sp>
        <p:nvSpPr>
          <p:cNvPr id="20484" name="Rectangle 72"/>
          <p:cNvSpPr>
            <a:spLocks noGrp="1" noChangeArrowheads="1"/>
          </p:cNvSpPr>
          <p:nvPr>
            <p:ph type="title"/>
          </p:nvPr>
        </p:nvSpPr>
        <p:spPr>
          <a:xfrm>
            <a:off x="685800" y="685800"/>
            <a:ext cx="7772400" cy="685800"/>
          </a:xfrm>
        </p:spPr>
        <p:txBody>
          <a:bodyPr/>
          <a:lstStyle/>
          <a:p>
            <a:r>
              <a:rPr lang="en-US" dirty="0" smtClean="0"/>
              <a:t>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xmlns="" val="436154255"/>
              </p:ext>
            </p:extLst>
          </p:nvPr>
        </p:nvGraphicFramePr>
        <p:xfrm>
          <a:off x="304800" y="1268946"/>
          <a:ext cx="5384800" cy="4023168"/>
        </p:xfrm>
        <a:graphic>
          <a:graphicData uri="http://schemas.openxmlformats.org/drawingml/2006/table">
            <a:tbl>
              <a:tblPr/>
              <a:tblGrid>
                <a:gridCol w="2692400"/>
                <a:gridCol w="2692400"/>
              </a:tblGrid>
              <a:tr h="396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Project</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PAR Expiration Date</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AF</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31-DEC-2014</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AH</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31-DEC-2014</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AI</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31-DEC-2014</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31-DEC-2014</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AJ</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AK</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AQ</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17</a:t>
            </a:fld>
            <a:endParaRPr lang="en-US"/>
          </a:p>
        </p:txBody>
      </p:sp>
      <p:sp>
        <p:nvSpPr>
          <p:cNvPr id="9" name="Left Arrow 8"/>
          <p:cNvSpPr/>
          <p:nvPr/>
        </p:nvSpPr>
        <p:spPr bwMode="auto">
          <a:xfrm>
            <a:off x="5867400" y="2819400"/>
            <a:ext cx="838200" cy="381000"/>
          </a:xfrm>
          <a:prstGeom prst="leftArrow">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p:txBody>
      </p:sp>
      <p:sp>
        <p:nvSpPr>
          <p:cNvPr id="10" name="Left Arrow 9"/>
          <p:cNvSpPr/>
          <p:nvPr/>
        </p:nvSpPr>
        <p:spPr bwMode="auto">
          <a:xfrm>
            <a:off x="5867400" y="2209800"/>
            <a:ext cx="838200" cy="381000"/>
          </a:xfrm>
          <a:prstGeom prst="leftArrow">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7002439" y="2126902"/>
            <a:ext cx="1685718" cy="1384995"/>
          </a:xfrm>
          <a:prstGeom prst="rect">
            <a:avLst/>
          </a:prstGeom>
          <a:noFill/>
        </p:spPr>
        <p:txBody>
          <a:bodyPr wrap="square" rtlCol="0">
            <a:spAutoFit/>
          </a:bodyPr>
          <a:lstStyle/>
          <a:p>
            <a:r>
              <a:rPr lang="en-US" b="1" dirty="0" smtClean="0"/>
              <a:t>July 2014</a:t>
            </a:r>
          </a:p>
          <a:p>
            <a:r>
              <a:rPr lang="en-US" b="1" dirty="0" smtClean="0"/>
              <a:t>extension requests</a:t>
            </a:r>
            <a:endParaRPr lang="en-US" b="1" dirty="0"/>
          </a:p>
        </p:txBody>
      </p:sp>
      <p:sp>
        <p:nvSpPr>
          <p:cNvPr id="11"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extLst>
      <p:ext uri="{BB962C8B-B14F-4D97-AF65-F5344CB8AC3E}">
        <p14:creationId xmlns:p14="http://schemas.microsoft.com/office/powerpoint/2010/main" xmlns="" val="19738151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96913" y="347663"/>
            <a:ext cx="1528762" cy="276225"/>
          </a:xfrm>
          <a:noFill/>
        </p:spPr>
        <p:txBody>
          <a:bodyPr/>
          <a:lstStyle/>
          <a:p>
            <a:r>
              <a:rPr lang="en-US" smtClean="0"/>
              <a:t>March 2014</a:t>
            </a:r>
          </a:p>
        </p:txBody>
      </p:sp>
      <p:sp>
        <p:nvSpPr>
          <p:cNvPr id="24580" name="Slide Number Placeholder 5"/>
          <p:cNvSpPr>
            <a:spLocks noGrp="1"/>
          </p:cNvSpPr>
          <p:nvPr>
            <p:ph type="sldNum" sz="quarter" idx="12"/>
          </p:nvPr>
        </p:nvSpPr>
        <p:spPr>
          <a:xfrm>
            <a:off x="4357688" y="6475413"/>
            <a:ext cx="504825" cy="182562"/>
          </a:xfrm>
          <a:noFill/>
        </p:spPr>
        <p:txBody>
          <a:bodyPr/>
          <a:lstStyle/>
          <a:p>
            <a:r>
              <a:rPr lang="en-US"/>
              <a:t>Slide </a:t>
            </a:r>
            <a:fld id="{7A01D804-5E23-4659-8A64-3DB677798775}" type="slidenum">
              <a:rPr lang="en-US"/>
              <a:pPr/>
              <a:t>18</a:t>
            </a:fld>
            <a:endParaRPr lang="en-US"/>
          </a:p>
        </p:txBody>
      </p:sp>
      <p:sp>
        <p:nvSpPr>
          <p:cNvPr id="24581" name="Rectangle 2"/>
          <p:cNvSpPr>
            <a:spLocks noGrp="1" noChangeArrowheads="1"/>
          </p:cNvSpPr>
          <p:nvPr>
            <p:ph type="title"/>
          </p:nvPr>
        </p:nvSpPr>
        <p:spPr>
          <a:xfrm>
            <a:off x="404813" y="798513"/>
            <a:ext cx="8321675" cy="446087"/>
          </a:xfrm>
        </p:spPr>
        <p:txBody>
          <a:bodyPr/>
          <a:lstStyle/>
          <a:p>
            <a:r>
              <a:rPr lang="en-US" dirty="0" smtClean="0"/>
              <a:t>IEEE </a:t>
            </a:r>
            <a:r>
              <a:rPr lang="en-US" dirty="0" smtClean="0"/>
              <a:t>Store Contents  - May  2014</a:t>
            </a:r>
          </a:p>
        </p:txBody>
      </p:sp>
      <p:graphicFrame>
        <p:nvGraphicFramePr>
          <p:cNvPr id="77901" name="Group 77"/>
          <p:cNvGraphicFramePr>
            <a:graphicFrameLocks noGrp="1"/>
          </p:cNvGraphicFramePr>
          <p:nvPr>
            <p:ph idx="1"/>
          </p:nvPr>
        </p:nvGraphicFramePr>
        <p:xfrm>
          <a:off x="282575" y="1503363"/>
          <a:ext cx="8632825" cy="4881562"/>
        </p:xfrm>
        <a:graphic>
          <a:graphicData uri="http://schemas.openxmlformats.org/drawingml/2006/table">
            <a:tbl>
              <a:tblPr/>
              <a:tblGrid>
                <a:gridCol w="3564886"/>
                <a:gridCol w="1825143"/>
                <a:gridCol w="1520264"/>
                <a:gridCol w="1722532"/>
              </a:tblGrid>
              <a:tr h="94493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Publication</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hlinkClick r:id="rId3"/>
                        </a:rPr>
                        <a:t>TechStreet</a:t>
                      </a: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hlinkClick r:id="rId4"/>
                        </a:rPr>
                        <a:t>Get 802</a:t>
                      </a:r>
                      <a:r>
                        <a:rPr kumimoji="0" lang="en-US" sz="2000" b="1" i="0" u="none" strike="noStrike" cap="none" normalizeH="0" baseline="0" dirty="0" smtClean="0">
                          <a:ln>
                            <a:noFill/>
                          </a:ln>
                          <a:solidFill>
                            <a:schemeClr val="tx1"/>
                          </a:solidFill>
                          <a:effectLst/>
                          <a:latin typeface="Times New Roman" pitchFamily="18" charset="0"/>
                        </a:rPr>
                        <a:t>?</a:t>
                      </a: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IEEE P802.11REVmc</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pdf</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1200" cap="none" normalizeH="0" baseline="0" dirty="0" smtClean="0">
                          <a:ln>
                            <a:noFill/>
                          </a:ln>
                          <a:solidFill>
                            <a:schemeClr val="tx1"/>
                          </a:solidFill>
                          <a:effectLst/>
                          <a:latin typeface="Times New Roman" pitchFamily="18" charset="0"/>
                          <a:ea typeface="+mn-ea"/>
                          <a:cs typeface="+mn-cs"/>
                        </a:rPr>
                        <a:t>2.8</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92">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IEEE </a:t>
                      </a: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802.11af-2013</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$165 pdf</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00B050"/>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9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IEEE </a:t>
                      </a: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802.11ac-2013</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$258 pdf</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00B050"/>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9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IEEE </a:t>
                      </a: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802.11ad-2012</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$371  pdf</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9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IEEE </a:t>
                      </a: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802.11ae-2012</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$108  print</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800" dirty="0"/>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9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IEEE </a:t>
                      </a: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802.11aa-2012</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$185  print</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800"/>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9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IEEE </a:t>
                      </a: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802.11-2012</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$556 print</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800" dirty="0"/>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76209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IEEE </a:t>
                      </a:r>
                      <a:r>
                        <a:rPr kumimoji="0" lang="en-US" sz="2000" b="1" i="0" u="none" strike="noStrike" cap="none" normalizeH="0" baseline="0" dirty="0" err="1" smtClean="0">
                          <a:ln>
                            <a:noFill/>
                          </a:ln>
                          <a:solidFill>
                            <a:schemeClr val="tx1"/>
                          </a:solidFill>
                          <a:effectLst/>
                          <a:latin typeface="Times New Roman" pitchFamily="18" charset="0"/>
                        </a:rPr>
                        <a:t>Std</a:t>
                      </a:r>
                      <a:r>
                        <a:rPr kumimoji="0" lang="en-US" sz="2000" b="1" i="0" u="none" strike="noStrike" cap="none" normalizeH="0" baseline="0" dirty="0" smtClean="0">
                          <a:ln>
                            <a:noFill/>
                          </a:ln>
                          <a:solidFill>
                            <a:schemeClr val="tx1"/>
                          </a:solidFill>
                          <a:effectLst/>
                          <a:latin typeface="Times New Roman" pitchFamily="18" charset="0"/>
                        </a:rPr>
                        <a:t> 802.11&lt;x&gt;: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$309 </a:t>
                      </a: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9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L="91437" marR="91437"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24639" name="TextBox 2"/>
          <p:cNvSpPr txBox="1">
            <a:spLocks noChangeArrowheads="1"/>
          </p:cNvSpPr>
          <p:nvPr/>
        </p:nvSpPr>
        <p:spPr bwMode="auto">
          <a:xfrm>
            <a:off x="1303338" y="6473825"/>
            <a:ext cx="2871787" cy="368300"/>
          </a:xfrm>
          <a:prstGeom prst="rect">
            <a:avLst/>
          </a:prstGeom>
          <a:noFill/>
          <a:ln w="9525">
            <a:noFill/>
            <a:miter lim="800000"/>
            <a:headEnd/>
            <a:tailEnd/>
          </a:ln>
        </p:spPr>
        <p:txBody>
          <a:bodyPr>
            <a:spAutoFit/>
          </a:bodyPr>
          <a:lstStyle/>
          <a:p>
            <a:r>
              <a:rPr lang="en-GB" sz="1800" b="0"/>
              <a:t>Last updated: 2014-04-25</a:t>
            </a:r>
          </a:p>
        </p:txBody>
      </p:sp>
      <p:sp>
        <p:nvSpPr>
          <p:cNvPr id="8"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AU" dirty="0" smtClean="0"/>
              <a:t>802.11  </a:t>
            </a:r>
            <a:r>
              <a:rPr lang="en-AU" dirty="0" smtClean="0"/>
              <a:t>drafts to ISO/IEC JTC1/SC6</a:t>
            </a:r>
          </a:p>
        </p:txBody>
      </p:sp>
      <p:sp>
        <p:nvSpPr>
          <p:cNvPr id="26627" name="Content Placeholder 5"/>
          <p:cNvSpPr>
            <a:spLocks noGrp="1"/>
          </p:cNvSpPr>
          <p:nvPr>
            <p:ph idx="1"/>
          </p:nvPr>
        </p:nvSpPr>
        <p:spPr/>
        <p:txBody>
          <a:bodyPr/>
          <a:lstStyle/>
          <a:p>
            <a:r>
              <a:rPr lang="en-GB" smtClean="0"/>
              <a:t>Drafts are sent to ISO during sponsor ballot to solicit comments.  Approved drafts may also be sent during working group ballot.</a:t>
            </a:r>
          </a:p>
          <a:p>
            <a:r>
              <a:rPr lang="en-GB" smtClean="0"/>
              <a:t>Any comments received from ISO are processed by the comment resolution committee</a:t>
            </a:r>
          </a:p>
          <a:p>
            <a:endParaRPr lang="en-GB" smtClean="0"/>
          </a:p>
          <a:p>
            <a:r>
              <a:rPr lang="en-GB" smtClean="0"/>
              <a:t>If P802.11REVmc D3 receives 75% approval in a forthcoming WG letter ballot,  it will be sent to JTC1/SC6.</a:t>
            </a:r>
          </a:p>
        </p:txBody>
      </p:sp>
      <p:sp>
        <p:nvSpPr>
          <p:cNvPr id="26628" name="Date Placeholder 3"/>
          <p:cNvSpPr>
            <a:spLocks noGrp="1"/>
          </p:cNvSpPr>
          <p:nvPr>
            <p:ph type="dt" sz="quarter" idx="10"/>
          </p:nvPr>
        </p:nvSpPr>
        <p:spPr>
          <a:noFill/>
        </p:spPr>
        <p:txBody>
          <a:bodyPr/>
          <a:lstStyle/>
          <a:p>
            <a:r>
              <a:rPr lang="en-US" sz="2400" smtClean="0"/>
              <a:t>March 2014</a:t>
            </a:r>
          </a:p>
        </p:txBody>
      </p:sp>
      <p:sp>
        <p:nvSpPr>
          <p:cNvPr id="5"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May 2014</a:t>
            </a:r>
            <a:endParaRPr lang="en-US" sz="1800" dirty="0" smtClean="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Jon Rosdahl (CSR)</a:t>
            </a:r>
            <a:endParaRPr lang="en-US" sz="1200" b="0" dirty="0" smtClean="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Slide </a:t>
            </a:r>
            <a:fld id="{1F1C73C8-2275-44E9-B341-5CDD5B9F6099}" type="slidenum">
              <a:rPr lang="en-US" sz="1200" b="0" smtClean="0"/>
              <a:pPr/>
              <a:t>2</a:t>
            </a:fld>
            <a:endParaRPr lang="en-US" sz="1200" b="0" dirty="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GB" dirty="0" smtClean="0"/>
              <a:t>This document is the 802.11 WG Agenda and reports for the 802.11 China Interim in Beijing, China May 2014.</a:t>
            </a:r>
          </a:p>
          <a:p>
            <a:r>
              <a:rPr lang="en-GB" dirty="0" smtClean="0"/>
              <a:t>This </a:t>
            </a:r>
            <a:r>
              <a:rPr lang="en-GB" dirty="0" smtClean="0"/>
              <a:t>document </a:t>
            </a:r>
            <a:r>
              <a:rPr lang="en-GB" dirty="0" smtClean="0"/>
              <a:t>also includes the </a:t>
            </a:r>
            <a:r>
              <a:rPr lang="en-GB" dirty="0" smtClean="0"/>
              <a:t>digest of the </a:t>
            </a:r>
            <a:r>
              <a:rPr lang="en-GB" dirty="0" smtClean="0"/>
              <a:t>802.11 </a:t>
            </a:r>
            <a:r>
              <a:rPr lang="en-GB" dirty="0" smtClean="0"/>
              <a:t>May 2014 </a:t>
            </a:r>
            <a:r>
              <a:rPr lang="en-GB" dirty="0" smtClean="0"/>
              <a:t>closing </a:t>
            </a:r>
            <a:r>
              <a:rPr lang="en-GB" dirty="0" smtClean="0"/>
              <a:t>reports of all 802.11 sub-groups for presentation at the May 2014 closing plenary meeting. Attendance information is also included. </a:t>
            </a:r>
            <a:r>
              <a:rPr lang="en-GB" dirty="0" smtClean="0"/>
              <a:t>(11-14/474r1)</a:t>
            </a: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Recent Actions approved by 802.11 WG</a:t>
            </a:r>
            <a:endParaRPr lang="en-US" dirty="0"/>
          </a:p>
        </p:txBody>
      </p:sp>
      <p:sp>
        <p:nvSpPr>
          <p:cNvPr id="3" name="Content Placeholder 2"/>
          <p:cNvSpPr>
            <a:spLocks noGrp="1"/>
          </p:cNvSpPr>
          <p:nvPr>
            <p:ph idx="1"/>
          </p:nvPr>
        </p:nvSpPr>
        <p:spPr>
          <a:xfrm>
            <a:off x="685800" y="1371600"/>
            <a:ext cx="7772400" cy="4953000"/>
          </a:xfrm>
        </p:spPr>
        <p:txBody>
          <a:bodyPr/>
          <a:lstStyle/>
          <a:p>
            <a:pPr marL="457200" lvl="0" indent="-457200">
              <a:buFont typeface="+mj-lt"/>
              <a:buAutoNum type="arabicPeriod"/>
            </a:pPr>
            <a:r>
              <a:rPr lang="en-US" sz="2000" dirty="0" smtClean="0"/>
              <a:t>Approved </a:t>
            </a:r>
            <a:r>
              <a:rPr lang="en-US" sz="2000" dirty="0" smtClean="0"/>
              <a:t>the Liaison to the IETF in 11-14/0683r1 and request that it be sent by the IEEE 802.11 WG Chair</a:t>
            </a:r>
            <a:r>
              <a:rPr lang="en-US" sz="2000" dirty="0" smtClean="0"/>
              <a:t>.</a:t>
            </a:r>
          </a:p>
          <a:p>
            <a:pPr marL="457200" indent="-457200">
              <a:buFont typeface="+mj-lt"/>
              <a:buAutoNum type="arabicPeriod"/>
            </a:pPr>
            <a:r>
              <a:rPr lang="en-US" sz="2000" dirty="0" smtClean="0"/>
              <a:t>Approved </a:t>
            </a:r>
            <a:r>
              <a:rPr lang="en-US" sz="2000" dirty="0" smtClean="0"/>
              <a:t>the Liaison to the IETF in 11-14/0684r1 and request that it be sent by the IEEE 802.11 WG Chair.</a:t>
            </a:r>
          </a:p>
          <a:p>
            <a:pPr marL="457200" indent="-457200">
              <a:buFont typeface="+mj-lt"/>
              <a:buAutoNum type="arabicPeriod"/>
            </a:pPr>
            <a:r>
              <a:rPr lang="en-AU" altLang="en-US" sz="2000" dirty="0" smtClean="0"/>
              <a:t>Approved the liaising of </a:t>
            </a:r>
            <a:r>
              <a:rPr lang="en-AU" altLang="en-US" sz="2000" dirty="0" smtClean="0">
                <a:hlinkClick r:id="rId2"/>
              </a:rPr>
              <a:t>11-14-0552-00</a:t>
            </a:r>
            <a:r>
              <a:rPr lang="en-AU" altLang="en-US" sz="2000" dirty="0" smtClean="0"/>
              <a:t>  to SC6 as the IEEE 802.11 WG response to SC6 NB comments on the recent FDIS ballots on 802.11aa/ad/</a:t>
            </a:r>
            <a:r>
              <a:rPr lang="en-AU" altLang="en-US" sz="2000" dirty="0" err="1" smtClean="0"/>
              <a:t>ae</a:t>
            </a:r>
            <a:r>
              <a:rPr lang="en-AU" altLang="en-US" sz="2000" dirty="0" smtClean="0"/>
              <a:t>.</a:t>
            </a:r>
          </a:p>
          <a:p>
            <a:pPr marL="457200" indent="-457200">
              <a:buFont typeface="+mj-lt"/>
              <a:buAutoNum type="arabicPeriod"/>
            </a:pPr>
            <a:r>
              <a:rPr lang="en-US" altLang="en-US" sz="2000" dirty="0" smtClean="0"/>
              <a:t>Approved </a:t>
            </a:r>
            <a:r>
              <a:rPr lang="en-US" altLang="en-US" sz="2000" dirty="0" smtClean="0"/>
              <a:t>a 20 day Working Group </a:t>
            </a:r>
            <a:r>
              <a:rPr lang="en-US" altLang="en-US" sz="2000" dirty="0" smtClean="0"/>
              <a:t>Recirculation Ballot </a:t>
            </a:r>
            <a:r>
              <a:rPr lang="en-US" altLang="en-US" sz="2000" dirty="0" smtClean="0"/>
              <a:t>asking the question “Should P802.11REVmc D3.0 be forwarded to Sponsor Ballot</a:t>
            </a:r>
            <a:r>
              <a:rPr lang="en-US" altLang="en-US" sz="2000" dirty="0" smtClean="0"/>
              <a:t>?”</a:t>
            </a:r>
          </a:p>
          <a:p>
            <a:pPr marL="457200" indent="-457200">
              <a:buFont typeface="+mj-lt"/>
              <a:buAutoNum type="arabicPeriod"/>
            </a:pPr>
            <a:r>
              <a:rPr lang="en-US" altLang="en-US" sz="2000" dirty="0" smtClean="0"/>
              <a:t>Approved </a:t>
            </a:r>
            <a:r>
              <a:rPr lang="en-US" altLang="en-US" sz="2000" dirty="0" smtClean="0"/>
              <a:t>a 30 day Working Group Technical Letter </a:t>
            </a:r>
            <a:r>
              <a:rPr lang="en-US" altLang="en-US" sz="2000" dirty="0" smtClean="0"/>
              <a:t>Ballot </a:t>
            </a:r>
            <a:r>
              <a:rPr lang="en-US" altLang="en-US" sz="2000" dirty="0" smtClean="0"/>
              <a:t>asking the question “Should P802.11ah D2.0 be forwarded to Sponsor Ballot</a:t>
            </a:r>
            <a:r>
              <a:rPr lang="en-US" altLang="en-US" sz="2000" dirty="0" smtClean="0"/>
              <a:t>?”</a:t>
            </a:r>
          </a:p>
          <a:p>
            <a:pPr marL="457200" indent="-457200">
              <a:buFont typeface="+mj-lt"/>
              <a:buAutoNum type="arabicPeriod"/>
            </a:pPr>
            <a:r>
              <a:rPr lang="en-US" altLang="en-US" sz="2000" dirty="0" smtClean="0"/>
              <a:t>Approved the </a:t>
            </a:r>
            <a:r>
              <a:rPr lang="en-US" altLang="en-US" sz="2000" dirty="0" smtClean="0"/>
              <a:t>3GPP liaison response in </a:t>
            </a:r>
            <a:r>
              <a:rPr lang="en-US" altLang="en-US" dirty="0" smtClean="0">
                <a:hlinkClick r:id="rId3"/>
              </a:rPr>
              <a:t>11-14/0658r06</a:t>
            </a:r>
            <a:r>
              <a:rPr lang="en-US" altLang="en-US" dirty="0" smtClean="0"/>
              <a:t>.</a:t>
            </a:r>
            <a:endParaRPr lang="en-US" altLang="en-US" dirty="0" smtClean="0"/>
          </a:p>
          <a:p>
            <a:pPr marL="457200" indent="-457200">
              <a:buFont typeface="+mj-lt"/>
              <a:buAutoNum type="arabicPeriod"/>
            </a:pPr>
            <a:endParaRPr lang="en-AU" sz="2000" i="1" dirty="0" smtClean="0"/>
          </a:p>
          <a:p>
            <a:pPr lvl="0"/>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May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7772400" cy="5105400"/>
          </a:xfrm>
        </p:spPr>
        <p:txBody>
          <a:bodyPr/>
          <a:lstStyle/>
          <a:p>
            <a:pPr marL="457200" indent="-457200">
              <a:buFont typeface="+mj-lt"/>
              <a:buAutoNum type="arabicPeriod" startAt="7"/>
            </a:pPr>
            <a:r>
              <a:rPr lang="en-GB" altLang="ko-KR" sz="2000" dirty="0" smtClean="0"/>
              <a:t>Approved the </a:t>
            </a:r>
            <a:r>
              <a:rPr lang="en-GB" altLang="ko-KR" sz="2000" dirty="0" smtClean="0"/>
              <a:t>PAR </a:t>
            </a:r>
            <a:r>
              <a:rPr lang="en-GB" altLang="ko-KR" sz="2000" dirty="0" smtClean="0"/>
              <a:t>extension contained </a:t>
            </a:r>
            <a:r>
              <a:rPr lang="en-GB" altLang="ko-KR" sz="2000" dirty="0" smtClean="0"/>
              <a:t>in 11-14/0590r1 be posted to the IEEE 802 Executive Committee (EC) agenda for WG 802 preview and EC approval to submit to </a:t>
            </a:r>
            <a:r>
              <a:rPr lang="en-GB" altLang="ko-KR" sz="2000" dirty="0" err="1" smtClean="0"/>
              <a:t>NesCom</a:t>
            </a:r>
            <a:r>
              <a:rPr lang="en-GB" altLang="ko-KR" sz="2000" dirty="0" smtClean="0"/>
              <a:t>. </a:t>
            </a:r>
            <a:endParaRPr lang="en-GB" altLang="ko-KR" sz="2000" dirty="0" smtClean="0"/>
          </a:p>
          <a:p>
            <a:pPr marL="457200" indent="-457200">
              <a:buFont typeface="+mj-lt"/>
              <a:buAutoNum type="arabicPeriod" startAt="7"/>
            </a:pPr>
            <a:r>
              <a:rPr lang="en-GB" altLang="ko-KR" sz="2000" dirty="0" smtClean="0"/>
              <a:t>Approved the </a:t>
            </a:r>
            <a:r>
              <a:rPr lang="en-GB" altLang="ko-KR" sz="2000" dirty="0" smtClean="0"/>
              <a:t>CSD contained in 11-14/0591r0 be posted to the IEEE 802 Executive Committee (EC) agenda for WG 802 preview and EC approval. </a:t>
            </a:r>
            <a:endParaRPr lang="en-CA" altLang="ko-KR" sz="2000" dirty="0" smtClean="0"/>
          </a:p>
          <a:p>
            <a:pPr marL="457200" lvl="0" indent="-457200">
              <a:buFont typeface="+mj-lt"/>
              <a:buAutoNum type="arabicPeriod" startAt="7"/>
            </a:pPr>
            <a:r>
              <a:rPr lang="en-GB" sz="2000" dirty="0" smtClean="0"/>
              <a:t>Approved the </a:t>
            </a:r>
            <a:r>
              <a:rPr lang="en-GB" sz="2000" dirty="0" smtClean="0"/>
              <a:t>PAR extension contained in 11-14/0653r2 be posted to the IEEE 802 Executive Committee (EC) agenda for approval to submit to </a:t>
            </a:r>
            <a:r>
              <a:rPr lang="en-GB" sz="2000" dirty="0" err="1" smtClean="0"/>
              <a:t>NesCom</a:t>
            </a:r>
            <a:r>
              <a:rPr lang="en-GB" sz="2000" dirty="0" smtClean="0"/>
              <a:t>.</a:t>
            </a:r>
          </a:p>
          <a:p>
            <a:pPr marL="457200" indent="-457200">
              <a:buFont typeface="+mj-lt"/>
              <a:buAutoNum type="arabicPeriod" startAt="7"/>
            </a:pPr>
            <a:r>
              <a:rPr lang="en-GB" sz="2000" dirty="0" smtClean="0"/>
              <a:t>Approved the </a:t>
            </a:r>
            <a:r>
              <a:rPr lang="en-GB" sz="2000" dirty="0" smtClean="0"/>
              <a:t>Five Criteria contained in 11-10/1153r0 be posted to the IEEE 802 Executive Committee (EC) agenda for WG 802 preview and EC approval.</a:t>
            </a:r>
          </a:p>
          <a:p>
            <a:pPr marL="457200" indent="-457200">
              <a:buFont typeface="+mj-lt"/>
              <a:buAutoNum type="arabicPeriod" startAt="7"/>
            </a:pPr>
            <a:r>
              <a:rPr lang="en-GB" altLang="en-US" sz="2000" dirty="0" smtClean="0"/>
              <a:t>Approved the IEEE 802.11 WG chair to liaise document </a:t>
            </a:r>
            <a:r>
              <a:rPr lang="en-GB" altLang="en-US" sz="2000" dirty="0" smtClean="0"/>
              <a:t>“11-14-0705-00-0000-liaison-response-to-wba-carrier-wi-fi.doc” to </a:t>
            </a:r>
            <a:r>
              <a:rPr lang="en-GB" altLang="en-US" sz="2000" dirty="0" smtClean="0"/>
              <a:t>the Wireless Broadband Alliance.</a:t>
            </a:r>
            <a:endParaRPr lang="en-GB" altLang="en-US" sz="2000" dirty="0" smtClean="0"/>
          </a:p>
          <a:p>
            <a:pPr marL="457200" lvl="0" indent="-457200">
              <a:buFont typeface="+mj-lt"/>
              <a:buAutoNum type="arabicPeriod" startAt="7"/>
            </a:pPr>
            <a:endParaRPr lang="en-GB" sz="2000" dirty="0" smtClean="0"/>
          </a:p>
          <a:p>
            <a:pPr marL="457200" indent="-457200">
              <a:buFont typeface="+mj-lt"/>
              <a:buAutoNum type="arabicPeriod" startAt="7"/>
            </a:pPr>
            <a:endParaRPr lang="en-CA" altLang="ko-KR"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21</a:t>
            </a:fld>
            <a:endParaRPr lang="en-US"/>
          </a:p>
        </p:txBody>
      </p:sp>
      <p:sp>
        <p:nvSpPr>
          <p:cNvPr id="7" name="Title 1"/>
          <p:cNvSpPr>
            <a:spLocks noGrp="1"/>
          </p:cNvSpPr>
          <p:nvPr>
            <p:ph type="title"/>
          </p:nvPr>
        </p:nvSpPr>
        <p:spPr>
          <a:xfrm>
            <a:off x="685800" y="685800"/>
            <a:ext cx="7772400" cy="457200"/>
          </a:xfrm>
        </p:spPr>
        <p:txBody>
          <a:bodyPr/>
          <a:lstStyle/>
          <a:p>
            <a:r>
              <a:rPr lang="en-US" dirty="0" smtClean="0"/>
              <a:t>Recent Actions approved by 802.11 WG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22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xmlns="" val="1715108584"/>
              </p:ext>
            </p:extLst>
          </p:nvPr>
        </p:nvGraphicFramePr>
        <p:xfrm>
          <a:off x="98286" y="990597"/>
          <a:ext cx="8893314" cy="4070864"/>
        </p:xfrm>
        <a:graphic>
          <a:graphicData uri="http://schemas.openxmlformats.org/drawingml/2006/table">
            <a:tbl>
              <a:tblPr/>
              <a:tblGrid>
                <a:gridCol w="2833734"/>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Monday </a:t>
                      </a:r>
                      <a:r>
                        <a:rPr lang="fr-FR" sz="2100" b="0" i="0" u="none" strike="noStrike" dirty="0" smtClean="0">
                          <a:solidFill>
                            <a:srgbClr val="000000"/>
                          </a:solidFill>
                          <a:effectLst/>
                          <a:latin typeface="Calibri" panose="020F0502020204030204" pitchFamily="34" charset="0"/>
                        </a:rPr>
                        <a:t>Jun </a:t>
                      </a:r>
                      <a:r>
                        <a:rPr lang="fr-FR" sz="2100" b="0" i="0" u="none" strike="noStrike" dirty="0" smtClean="0">
                          <a:solidFill>
                            <a:srgbClr val="000000"/>
                          </a:solidFill>
                          <a:effectLst/>
                          <a:latin typeface="Calibri" panose="020F0502020204030204" pitchFamily="34" charset="0"/>
                        </a:rPr>
                        <a:t>9; July</a:t>
                      </a:r>
                      <a:r>
                        <a:rPr lang="fr-FR" sz="2100" b="0" i="0" u="none" strike="noStrike" baseline="0" dirty="0" smtClean="0">
                          <a:solidFill>
                            <a:srgbClr val="000000"/>
                          </a:solidFill>
                          <a:effectLst/>
                          <a:latin typeface="Calibri" panose="020F0502020204030204" pitchFamily="34" charset="0"/>
                        </a:rPr>
                        <a:t> 7</a:t>
                      </a:r>
                      <a:endParaRPr lang="fr-FR"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REG SC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a:solidFill>
                            <a:srgbClr val="000000"/>
                          </a:solidFill>
                          <a:effectLst/>
                          <a:latin typeface="Calibri" panose="020F0502020204030204" pitchFamily="34" charset="0"/>
                        </a:rPr>
                        <a:t>Thursdays to </a:t>
                      </a:r>
                      <a:r>
                        <a:rPr lang="en-GB" sz="2100" b="0" i="0" u="none" strike="noStrike" dirty="0" smtClean="0">
                          <a:solidFill>
                            <a:srgbClr val="000000"/>
                          </a:solidFill>
                          <a:effectLst/>
                          <a:latin typeface="Calibri" panose="020F0502020204030204" pitchFamily="34" charset="0"/>
                        </a:rPr>
                        <a:t>July </a:t>
                      </a:r>
                      <a:r>
                        <a:rPr lang="en-GB" sz="2100" b="0" i="0" u="none" strike="noStrike" dirty="0">
                          <a:solidFill>
                            <a:srgbClr val="000000"/>
                          </a:solidFill>
                          <a:effectLst/>
                          <a:latin typeface="Calibri" panose="020F0502020204030204" pitchFamily="34" charset="0"/>
                        </a:rPr>
                        <a:t>31</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12:30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a:solidFill>
                            <a:srgbClr val="000000"/>
                          </a:solidFill>
                          <a:effectLst/>
                          <a:latin typeface="Calibri" panose="020F0502020204030204" pitchFamily="34" charset="0"/>
                        </a:rPr>
                        <a:t>REG SC DSRC Tiger </a:t>
                      </a:r>
                      <a:r>
                        <a:rPr lang="en-GB" sz="2100" b="0" i="0" u="none" strike="noStrike" dirty="0" smtClean="0">
                          <a:solidFill>
                            <a:srgbClr val="000000"/>
                          </a:solidFill>
                          <a:effectLst/>
                          <a:latin typeface="Calibri" panose="020F0502020204030204" pitchFamily="34" charset="0"/>
                        </a:rPr>
                        <a:t>Team</a:t>
                      </a: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Bi-weekly Fridays May 23 to July </a:t>
                      </a:r>
                      <a:r>
                        <a:rPr lang="en-GB" sz="2100" b="0" i="0" u="none" strike="noStrike" dirty="0">
                          <a:solidFill>
                            <a:srgbClr val="000000"/>
                          </a:solidFill>
                          <a:effectLst/>
                          <a:latin typeface="Calibri" panose="020F0502020204030204" pitchFamily="34" charset="0"/>
                        </a:rPr>
                        <a:t>31</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13:00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a:solidFill>
                            <a:srgbClr val="000000"/>
                          </a:solidFill>
                          <a:effectLst/>
                          <a:latin typeface="Calibri" panose="020F0502020204030204" pitchFamily="34" charset="0"/>
                        </a:rPr>
                        <a:t>TGah</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May 28,</a:t>
                      </a:r>
                      <a:r>
                        <a:rPr lang="en-GB" sz="2100" b="0" i="0" u="none" strike="noStrike" baseline="0" dirty="0" smtClean="0">
                          <a:solidFill>
                            <a:srgbClr val="000000"/>
                          </a:solidFill>
                          <a:effectLst/>
                          <a:latin typeface="Calibri" panose="020F0502020204030204" pitchFamily="34" charset="0"/>
                        </a:rPr>
                        <a:t> Jun 4, July 2, 9</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20:00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err="1">
                          <a:solidFill>
                            <a:srgbClr val="000000"/>
                          </a:solidFill>
                          <a:effectLst/>
                          <a:latin typeface="Calibri" panose="020F0502020204030204" pitchFamily="34" charset="0"/>
                        </a:rPr>
                        <a:t>TGai</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Tuesdays</a:t>
                      </a:r>
                      <a:r>
                        <a:rPr lang="en-GB" sz="2100" b="0" i="0" u="none" strike="noStrike" baseline="0" dirty="0" smtClean="0">
                          <a:solidFill>
                            <a:srgbClr val="000000"/>
                          </a:solidFill>
                          <a:effectLst/>
                          <a:latin typeface="Calibri" panose="020F0502020204030204" pitchFamily="34" charset="0"/>
                        </a:rPr>
                        <a:t> to July 31</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a:solidFill>
                            <a:srgbClr val="000000"/>
                          </a:solidFill>
                          <a:effectLst/>
                          <a:latin typeface="Calibri" panose="020F0502020204030204" pitchFamily="34" charset="0"/>
                        </a:rPr>
                        <a:t>TGak</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Monday June</a:t>
                      </a:r>
                      <a:r>
                        <a:rPr lang="en-GB" sz="2100" b="0" i="0" u="none" strike="noStrike" baseline="0" dirty="0" smtClean="0">
                          <a:solidFill>
                            <a:srgbClr val="000000"/>
                          </a:solidFill>
                          <a:effectLst/>
                          <a:latin typeface="Calibri" panose="020F0502020204030204" pitchFamily="34" charset="0"/>
                        </a:rPr>
                        <a:t> 2, 16, 30</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a:solidFill>
                            <a:srgbClr val="000000"/>
                          </a:solidFill>
                          <a:effectLst/>
                          <a:latin typeface="Calibri" panose="020F0502020204030204" pitchFamily="34" charset="0"/>
                        </a:rPr>
                        <a:t>17:00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1.5 </a:t>
                      </a:r>
                      <a:r>
                        <a:rPr lang="en-GB" sz="2100" b="0" i="0" u="none" strike="noStrike" dirty="0" err="1" smtClean="0">
                          <a:solidFill>
                            <a:srgbClr val="000000"/>
                          </a:solidFill>
                          <a:effectLst/>
                          <a:latin typeface="Calibri" panose="020F0502020204030204" pitchFamily="34" charset="0"/>
                        </a:rPr>
                        <a:t>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a:solidFill>
                            <a:srgbClr val="000000"/>
                          </a:solidFill>
                          <a:effectLst/>
                          <a:latin typeface="Calibri" panose="020F0502020204030204" pitchFamily="34" charset="0"/>
                        </a:rPr>
                        <a:t>TGaq</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Tuesday July</a:t>
                      </a:r>
                      <a:r>
                        <a:rPr lang="en-GB" sz="2100" b="0" i="0" u="none" strike="noStrike" baseline="0" dirty="0" smtClean="0">
                          <a:solidFill>
                            <a:srgbClr val="000000"/>
                          </a:solidFill>
                          <a:effectLst/>
                          <a:latin typeface="Calibri" panose="020F0502020204030204" pitchFamily="34" charset="0"/>
                        </a:rPr>
                        <a:t> 8</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a:solidFill>
                            <a:srgbClr val="000000"/>
                          </a:solidFill>
                          <a:effectLst/>
                          <a:latin typeface="Calibri" panose="020F0502020204030204" pitchFamily="34" charset="0"/>
                        </a:rPr>
                        <a:t>TGmc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a:solidFill>
                            <a:srgbClr val="000000"/>
                          </a:solidFill>
                          <a:effectLst/>
                          <a:latin typeface="Calibri" panose="020F0502020204030204" pitchFamily="34" charset="0"/>
                        </a:rPr>
                        <a:t>Friday </a:t>
                      </a:r>
                      <a:r>
                        <a:rPr lang="en-GB" sz="2100" b="0" i="0" u="none" strike="noStrike" dirty="0" smtClean="0">
                          <a:solidFill>
                            <a:srgbClr val="000000"/>
                          </a:solidFill>
                          <a:effectLst/>
                          <a:latin typeface="Calibri" panose="020F0502020204030204" pitchFamily="34" charset="0"/>
                        </a:rPr>
                        <a:t>June 20; July 11</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err="1">
                          <a:solidFill>
                            <a:srgbClr val="000000"/>
                          </a:solidFill>
                          <a:effectLst/>
                          <a:latin typeface="Calibri" panose="020F0502020204030204" pitchFamily="34" charset="0"/>
                        </a:rPr>
                        <a:t>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TGax</a:t>
                      </a:r>
                      <a:endParaRPr lang="en-GB" sz="2100" b="0" i="0" u="none" strike="noStrike" dirty="0" smtClean="0">
                        <a:solidFill>
                          <a:srgbClr val="000000"/>
                        </a:solidFill>
                        <a:effectLst/>
                        <a:latin typeface="Calibri" panose="020F0502020204030204" pitchFamily="34" charset="0"/>
                      </a:endParaRP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Wed</a:t>
                      </a:r>
                      <a:r>
                        <a:rPr lang="en-GB" sz="2100" b="0" i="0" u="none" strike="noStrike" baseline="0" dirty="0" smtClean="0">
                          <a:solidFill>
                            <a:srgbClr val="000000"/>
                          </a:solidFill>
                          <a:effectLst/>
                          <a:latin typeface="Calibri" panose="020F0502020204030204" pitchFamily="34" charset="0"/>
                        </a:rPr>
                        <a:t> Jun 4, July 2</a:t>
                      </a:r>
                    </a:p>
                    <a:p>
                      <a:pPr algn="l" fontAlgn="b"/>
                      <a:r>
                        <a:rPr lang="en-GB" sz="2100" b="0" i="0" u="none" strike="noStrike" baseline="0" dirty="0" smtClean="0">
                          <a:solidFill>
                            <a:srgbClr val="000000"/>
                          </a:solidFill>
                          <a:effectLst/>
                          <a:latin typeface="Calibri" panose="020F0502020204030204" pitchFamily="34" charset="0"/>
                        </a:rPr>
                        <a:t>Wed Jun 18</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p>
                      <a:pPr algn="ctr" fontAlgn="b"/>
                      <a:r>
                        <a:rPr lang="en-GB" sz="2100" b="0" i="0" u="none" strike="noStrike" dirty="0" smtClean="0">
                          <a:solidFill>
                            <a:srgbClr val="000000"/>
                          </a:solidFill>
                          <a:effectLst/>
                          <a:latin typeface="Calibri" panose="020F0502020204030204" pitchFamily="34" charset="0"/>
                        </a:rPr>
                        <a:t>20:00ET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2</a:t>
                      </a:r>
                      <a:r>
                        <a:rPr lang="en-GB" sz="2100" b="0" i="0" u="none" strike="noStrike" baseline="0" dirty="0" smtClean="0">
                          <a:solidFill>
                            <a:srgbClr val="000000"/>
                          </a:solidFill>
                          <a:effectLst/>
                          <a:latin typeface="Calibri" panose="020F0502020204030204" pitchFamily="34" charset="0"/>
                        </a:rPr>
                        <a:t> </a:t>
                      </a:r>
                      <a:r>
                        <a:rPr lang="en-GB" sz="2100" b="0" i="0" u="none" strike="noStrike" baseline="0" dirty="0" err="1" smtClean="0">
                          <a:solidFill>
                            <a:srgbClr val="000000"/>
                          </a:solidFill>
                          <a:effectLst/>
                          <a:latin typeface="Calibri" panose="020F0502020204030204" pitchFamily="34" charset="0"/>
                        </a:rPr>
                        <a:t>hrs</a:t>
                      </a:r>
                      <a:endParaRPr lang="en-GB" sz="2100" b="0" i="0" u="none" strike="noStrike" baseline="0" dirty="0" smtClean="0">
                        <a:solidFill>
                          <a:srgbClr val="000000"/>
                        </a:solidFill>
                        <a:effectLst/>
                        <a:latin typeface="Calibri" panose="020F0502020204030204" pitchFamily="34" charset="0"/>
                      </a:endParaRPr>
                    </a:p>
                    <a:p>
                      <a:pPr algn="ctr" fontAlgn="b"/>
                      <a:r>
                        <a:rPr lang="en-GB" sz="2100" b="0" i="0" u="none" strike="noStrike" dirty="0" smtClean="0">
                          <a:solidFill>
                            <a:srgbClr val="000000"/>
                          </a:solidFill>
                          <a:effectLst/>
                          <a:latin typeface="Calibri" panose="020F0502020204030204" pitchFamily="34" charset="0"/>
                        </a:rPr>
                        <a:t>2 </a:t>
                      </a:r>
                      <a:r>
                        <a:rPr lang="en-GB" sz="2100" b="0" i="0" u="none" strike="noStrike" dirty="0" err="1" smtClean="0">
                          <a:solidFill>
                            <a:srgbClr val="000000"/>
                          </a:solidFill>
                          <a:effectLst/>
                          <a:latin typeface="Calibri" panose="020F0502020204030204" pitchFamily="34" charset="0"/>
                        </a:rPr>
                        <a:t>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2" name="TextBox 1"/>
          <p:cNvSpPr txBox="1"/>
          <p:nvPr/>
        </p:nvSpPr>
        <p:spPr>
          <a:xfrm>
            <a:off x="1981200" y="5562600"/>
            <a:ext cx="5626092" cy="461665"/>
          </a:xfrm>
          <a:prstGeom prst="rect">
            <a:avLst/>
          </a:prstGeom>
          <a:noFill/>
        </p:spPr>
        <p:txBody>
          <a:bodyPr wrap="none" rtlCol="0">
            <a:spAutoFit/>
          </a:bodyPr>
          <a:lstStyle/>
          <a:p>
            <a:pPr algn="ctr"/>
            <a:r>
              <a:rPr lang="en-US" dirty="0" smtClean="0"/>
              <a:t>Approved </a:t>
            </a:r>
            <a:r>
              <a:rPr lang="en-US" dirty="0" smtClean="0"/>
              <a:t>16 May 2014 without </a:t>
            </a:r>
            <a:r>
              <a:rPr lang="en-US" dirty="0" smtClean="0"/>
              <a:t>objection</a:t>
            </a:r>
            <a:endParaRPr lang="en-US" dirty="0"/>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extLst>
      <p:ext uri="{BB962C8B-B14F-4D97-AF65-F5344CB8AC3E}">
        <p14:creationId xmlns:p14="http://schemas.microsoft.com/office/powerpoint/2010/main" xmlns="" val="30602713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3375"/>
            <a:ext cx="1528762" cy="276225"/>
          </a:xfrm>
          <a:noFill/>
        </p:spPr>
        <p:txBody>
          <a:bodyPr/>
          <a:lstStyle/>
          <a:p>
            <a:r>
              <a:rPr lang="en-US" smtClean="0"/>
              <a:t>May 2014</a:t>
            </a:r>
          </a:p>
        </p:txBody>
      </p:sp>
      <p:sp>
        <p:nvSpPr>
          <p:cNvPr id="14339" name="Rectangle 2"/>
          <p:cNvSpPr>
            <a:spLocks noGrp="1" noChangeArrowheads="1"/>
          </p:cNvSpPr>
          <p:nvPr>
            <p:ph type="title"/>
          </p:nvPr>
        </p:nvSpPr>
        <p:spPr>
          <a:xfrm>
            <a:off x="685800" y="930275"/>
            <a:ext cx="7772400" cy="822325"/>
          </a:xfrm>
        </p:spPr>
        <p:txBody>
          <a:bodyPr/>
          <a:lstStyle/>
          <a:p>
            <a:r>
              <a:rPr lang="en-US" dirty="0" smtClean="0"/>
              <a:t>802.11 WG Appointed Positions</a:t>
            </a:r>
            <a:endParaRPr lang="en-US" dirty="0" smtClean="0"/>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Publicity – Stephen McCann</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2" name="Slide Number Placeholder 2"/>
          <p:cNvSpPr>
            <a:spLocks noGrp="1"/>
          </p:cNvSpPr>
          <p:nvPr>
            <p:ph type="sldNum" sz="quarter" idx="12"/>
          </p:nvPr>
        </p:nvSpPr>
        <p:spPr>
          <a:noFill/>
        </p:spPr>
        <p:txBody>
          <a:bodyPr/>
          <a:lstStyle/>
          <a:p>
            <a:r>
              <a:rPr lang="en-US"/>
              <a:t>Slide </a:t>
            </a:r>
            <a:fld id="{84132EBD-37A9-4951-8644-A2B019733349}" type="slidenum">
              <a:rPr lang="en-US"/>
              <a:pPr/>
              <a:t>23</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smtClean="0"/>
              <a:t>May 2014</a:t>
            </a:r>
          </a:p>
        </p:txBody>
      </p:sp>
      <p:sp>
        <p:nvSpPr>
          <p:cNvPr id="15363" name="Rectangle 2"/>
          <p:cNvSpPr>
            <a:spLocks noGrp="1" noChangeArrowheads="1"/>
          </p:cNvSpPr>
          <p:nvPr>
            <p:ph type="title"/>
          </p:nvPr>
        </p:nvSpPr>
        <p:spPr>
          <a:xfrm>
            <a:off x="152400" y="609600"/>
            <a:ext cx="8991600" cy="381000"/>
          </a:xfrm>
        </p:spPr>
        <p:txBody>
          <a:bodyPr/>
          <a:lstStyle/>
          <a:p>
            <a:r>
              <a:rPr lang="en-US" sz="2800" dirty="0" smtClean="0"/>
              <a:t>SC &amp; TG officers for confirmation - Approved</a:t>
            </a:r>
          </a:p>
        </p:txBody>
      </p:sp>
      <p:sp>
        <p:nvSpPr>
          <p:cNvPr id="15367" name="Slide Number Placeholder 2"/>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Slide </a:t>
            </a:r>
            <a:fld id="{5AD1D3E6-BEC2-4CC4-AA4A-24C4FDB4CDB9}" type="slidenum">
              <a:rPr lang="en-US" sz="1200" b="0" smtClean="0"/>
              <a:pPr>
                <a:spcBef>
                  <a:spcPct val="0"/>
                </a:spcBef>
                <a:buFontTx/>
                <a:buNone/>
              </a:pPr>
              <a:t>24</a:t>
            </a:fld>
            <a:endParaRPr lang="en-US" sz="1200" b="0" smtClean="0"/>
          </a:p>
        </p:txBody>
      </p:sp>
      <p:graphicFrame>
        <p:nvGraphicFramePr>
          <p:cNvPr id="11" name="Group 148"/>
          <p:cNvGraphicFramePr>
            <a:graphicFrameLocks/>
          </p:cNvGraphicFramePr>
          <p:nvPr>
            <p:extLst>
              <p:ext uri="{D42A27DB-BD31-4B8C-83A1-F6EECF244321}">
                <p14:modId xmlns:p14="http://schemas.microsoft.com/office/powerpoint/2010/main" xmlns="" val="161652871"/>
              </p:ext>
            </p:extLst>
          </p:nvPr>
        </p:nvGraphicFramePr>
        <p:xfrm>
          <a:off x="152400" y="1011173"/>
          <a:ext cx="8839200" cy="4823993"/>
        </p:xfrm>
        <a:graphic>
          <a:graphicData uri="http://schemas.openxmlformats.org/drawingml/2006/table">
            <a:tbl>
              <a:tblPr/>
              <a:tblGrid>
                <a:gridCol w="514350"/>
                <a:gridCol w="685800"/>
                <a:gridCol w="1828800"/>
                <a:gridCol w="2600325"/>
                <a:gridCol w="1905000"/>
                <a:gridCol w="1304925"/>
              </a:tblGrid>
              <a:tr h="32575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698" marB="4569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Vice 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Technical Editor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 Secretary</a:t>
                      </a:r>
                    </a:p>
                  </a:txBody>
                  <a:tcPr marT="45698" marB="4569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Joe LEVY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REG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PUB</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Clint CHAPLIN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Adrian STEPHENS, sub-editors Emily QI, Edward AU</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60000"/>
                        <a:lumOff val="4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7942">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Alfred ASTERJADHI </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 Alfred ASTERJADHI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AI</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7942">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AJ</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Eldad PERAHIA, </a:t>
                      </a: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Haiming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WANG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4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40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AK</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Filip MESTANOV</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60000"/>
                        <a:lumOff val="40000"/>
                      </a:schemeClr>
                    </a:solidFill>
                  </a:tcPr>
                </a:tc>
              </a:tr>
              <a:tr h="27060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AQ</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YANG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Dan GAL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Dapeng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LIU </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7942">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AX</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CA" altLang="en-US" sz="1400" b="1" dirty="0" smtClean="0"/>
                        <a:t>Yasuhiko Inoue</a:t>
                      </a:r>
                      <a:r>
                        <a:rPr lang="en-CA" altLang="en-US" sz="1400" dirty="0" smtClean="0"/>
                        <a:t>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TextBox 1"/>
          <p:cNvSpPr txBox="1"/>
          <p:nvPr/>
        </p:nvSpPr>
        <p:spPr>
          <a:xfrm>
            <a:off x="1676401" y="5914212"/>
            <a:ext cx="2286000" cy="461665"/>
          </a:xfrm>
          <a:prstGeom prst="rect">
            <a:avLst/>
          </a:prstGeom>
          <a:solidFill>
            <a:srgbClr val="FFFF00"/>
          </a:solidFill>
        </p:spPr>
        <p:txBody>
          <a:bodyPr wrap="square" rtlCol="0">
            <a:spAutoFit/>
          </a:bodyPr>
          <a:lstStyle/>
          <a:p>
            <a:r>
              <a:rPr lang="en-GB" dirty="0" smtClean="0"/>
              <a:t>To be updated</a:t>
            </a:r>
            <a:endParaRPr lang="en-GB" dirty="0"/>
          </a:p>
        </p:txBody>
      </p:sp>
      <p:sp>
        <p:nvSpPr>
          <p:cNvPr id="3" name="TextBox 2"/>
          <p:cNvSpPr txBox="1"/>
          <p:nvPr/>
        </p:nvSpPr>
        <p:spPr>
          <a:xfrm>
            <a:off x="4419600" y="5944989"/>
            <a:ext cx="3048000" cy="400110"/>
          </a:xfrm>
          <a:prstGeom prst="rect">
            <a:avLst/>
          </a:prstGeom>
          <a:solidFill>
            <a:schemeClr val="accent1">
              <a:lumMod val="60000"/>
              <a:lumOff val="40000"/>
            </a:schemeClr>
          </a:solidFill>
        </p:spPr>
        <p:txBody>
          <a:bodyPr wrap="square" rtlCol="0">
            <a:spAutoFit/>
          </a:bodyPr>
          <a:lstStyle/>
          <a:p>
            <a:r>
              <a:rPr lang="en-GB" sz="2000" dirty="0" smtClean="0"/>
              <a:t>Officers recently changed</a:t>
            </a:r>
            <a:endParaRPr lang="en-GB" sz="2000" dirty="0"/>
          </a:p>
        </p:txBody>
      </p:sp>
      <p:sp>
        <p:nvSpPr>
          <p:cNvPr id="9"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extLst>
      <p:ext uri="{BB962C8B-B14F-4D97-AF65-F5344CB8AC3E}">
        <p14:creationId xmlns:p14="http://schemas.microsoft.com/office/powerpoint/2010/main" xmlns="" val="16747940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0" y="1524000"/>
            <a:ext cx="7772400" cy="1362075"/>
          </a:xfrm>
        </p:spPr>
        <p:txBody>
          <a:bodyPr/>
          <a:lstStyle/>
          <a:p>
            <a:pPr algn="ctr"/>
            <a:r>
              <a:rPr lang="en-US" sz="3600" dirty="0" smtClean="0"/>
              <a:t>802.11 May 2014 Interim Closing Reports</a:t>
            </a:r>
            <a:endParaRPr lang="en-US" sz="3600" dirty="0"/>
          </a:p>
        </p:txBody>
      </p:sp>
      <p:sp>
        <p:nvSpPr>
          <p:cNvPr id="8" name="Text Placeholder 7"/>
          <p:cNvSpPr>
            <a:spLocks noGrp="1"/>
          </p:cNvSpPr>
          <p:nvPr>
            <p:ph type="body" idx="1"/>
          </p:nvPr>
        </p:nvSpPr>
        <p:spPr>
          <a:xfrm>
            <a:off x="722313" y="2906713"/>
            <a:ext cx="7772400" cy="1741487"/>
          </a:xfrm>
        </p:spPr>
        <p:txBody>
          <a:bodyPr/>
          <a:lstStyle/>
          <a:p>
            <a:pPr algn="ctr"/>
            <a:r>
              <a:rPr lang="en-US" sz="2800" dirty="0" smtClean="0">
                <a:hlinkClick r:id="rId2"/>
              </a:rPr>
              <a:t>11-14/0474r01 “May 2014 WG Closing Report"</a:t>
            </a:r>
            <a:endParaRPr lang="en-US" sz="2800" dirty="0" smtClean="0"/>
          </a:p>
          <a:p>
            <a:pPr algn="ctr"/>
            <a:r>
              <a:rPr lang="en-US" sz="2800" dirty="0" smtClean="0"/>
              <a:t>Presented by Dorothy Stanley (Aruba Networks)</a:t>
            </a:r>
          </a:p>
          <a:p>
            <a:pPr algn="ctr"/>
            <a:r>
              <a:rPr lang="en-US" sz="2800" dirty="0" smtClean="0"/>
              <a:t>            IEEE 802.11 2</a:t>
            </a:r>
            <a:r>
              <a:rPr lang="en-US" sz="2800" baseline="30000" dirty="0" smtClean="0"/>
              <a:t>nd</a:t>
            </a:r>
            <a:r>
              <a:rPr lang="en-US" sz="2800" dirty="0" smtClean="0"/>
              <a:t> Vice Chair</a:t>
            </a:r>
            <a:endParaRPr lang="en-US" sz="2800" dirty="0"/>
          </a:p>
        </p:txBody>
      </p:sp>
      <p:sp>
        <p:nvSpPr>
          <p:cNvPr id="4" name="Date Placeholder 3"/>
          <p:cNvSpPr>
            <a:spLocks noGrp="1"/>
          </p:cNvSpPr>
          <p:nvPr>
            <p:ph type="dt" sz="half" idx="10"/>
          </p:nvPr>
        </p:nvSpPr>
        <p:spPr/>
        <p:txBody>
          <a:bodyPr/>
          <a:lstStyle/>
          <a:p>
            <a:pPr>
              <a:defRPr/>
            </a:pPr>
            <a:r>
              <a:rPr lang="en-US" smtClean="0"/>
              <a:t>May 2014</a:t>
            </a:r>
            <a:endParaRPr lang="en-US"/>
          </a:p>
        </p:txBody>
      </p:sp>
      <p:sp>
        <p:nvSpPr>
          <p:cNvPr id="5" name="Footer Placeholder 4"/>
          <p:cNvSpPr>
            <a:spLocks noGrp="1"/>
          </p:cNvSpPr>
          <p:nvPr>
            <p:ph type="ftr" sz="quarter" idx="11"/>
          </p:nvPr>
        </p:nvSpPr>
        <p:spPr/>
        <p:txBody>
          <a:bodyPr/>
          <a:lstStyle/>
          <a:p>
            <a:pPr>
              <a:defRPr/>
            </a:pPr>
            <a:r>
              <a:rPr lang="en-US" dirty="0" smtClean="0"/>
              <a:t>Jon Rosdahl (CSR)</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0" y="1371600"/>
            <a:ext cx="7772400" cy="1362075"/>
          </a:xfrm>
        </p:spPr>
        <p:txBody>
          <a:bodyPr/>
          <a:lstStyle/>
          <a:p>
            <a:pPr algn="ctr"/>
            <a:r>
              <a:rPr lang="en-US" dirty="0" smtClean="0"/>
              <a:t>Other IEEE </a:t>
            </a:r>
            <a:r>
              <a:rPr lang="en-US" dirty="0" smtClean="0"/>
              <a:t>802 information</a:t>
            </a:r>
            <a:r>
              <a:rPr lang="en-US" dirty="0" smtClean="0"/>
              <a:t/>
            </a:r>
            <a:br>
              <a:rPr lang="en-US" dirty="0" smtClean="0"/>
            </a:b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May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81101DF-3CCF-4DBE-9F6F-C2C8287AACB7}"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dirty="0" smtClean="0"/>
              <a:t>July </a:t>
            </a:r>
            <a:r>
              <a:rPr lang="en-GB" dirty="0" smtClean="0"/>
              <a:t>2014 Tutorials - 1</a:t>
            </a:r>
          </a:p>
        </p:txBody>
      </p:sp>
      <p:sp>
        <p:nvSpPr>
          <p:cNvPr id="28675" name="Content Placeholder 2"/>
          <p:cNvSpPr>
            <a:spLocks noGrp="1"/>
          </p:cNvSpPr>
          <p:nvPr>
            <p:ph idx="1"/>
          </p:nvPr>
        </p:nvSpPr>
        <p:spPr/>
        <p:txBody>
          <a:bodyPr/>
          <a:lstStyle/>
          <a:p>
            <a:r>
              <a:rPr lang="en-GB" dirty="0" smtClean="0"/>
              <a:t>Monday 6-7:30pm</a:t>
            </a:r>
          </a:p>
          <a:p>
            <a:pPr lvl="1"/>
            <a:r>
              <a:rPr lang="en-GB" dirty="0" smtClean="0"/>
              <a:t>Sponsored by 802.21 </a:t>
            </a:r>
          </a:p>
          <a:p>
            <a:pPr lvl="1"/>
            <a:r>
              <a:rPr lang="en-GB" dirty="0" smtClean="0"/>
              <a:t>Presented by Juan Carlos Zuniga</a:t>
            </a:r>
          </a:p>
          <a:p>
            <a:pPr lvl="1"/>
            <a:r>
              <a:rPr lang="en-GB" dirty="0" smtClean="0"/>
              <a:t>“Pervasive Surveillance of Internet”</a:t>
            </a:r>
          </a:p>
          <a:p>
            <a:r>
              <a:rPr lang="en-GB" dirty="0" smtClean="0"/>
              <a:t>Abstract</a:t>
            </a:r>
          </a:p>
          <a:p>
            <a:pPr lvl="1"/>
            <a:r>
              <a:rPr lang="en-US" sz="1600" dirty="0" smtClean="0"/>
              <a:t>Pervasive surveillance of Internet refers to bulk-data collection and massive monitoring. Standards Developing Organizations (SDOs) such as IETF and W3C consider pervasive monitoring similar to other security problems and they are currently working to strengthen Internet technologies to better defend against this problem.</a:t>
            </a:r>
            <a:endParaRPr lang="en-GB" sz="1600" dirty="0" smtClean="0"/>
          </a:p>
          <a:p>
            <a:pPr lvl="1"/>
            <a:r>
              <a:rPr lang="en-US" sz="1600" dirty="0" smtClean="0"/>
              <a:t>The objective of this tutorial is to create awareness of the latest developments in this area, initiate dialogue within IEEE 802 WGs, and raise questions that could potentially need further consideration and generate immediate and long term action plans in the different IEEE 802 WGs. </a:t>
            </a:r>
            <a:endParaRPr lang="en-GB" sz="1600" dirty="0" smtClean="0"/>
          </a:p>
          <a:p>
            <a:pPr lvl="1"/>
            <a:endParaRPr lang="en-GB" dirty="0" smtClean="0"/>
          </a:p>
        </p:txBody>
      </p:sp>
      <p:sp>
        <p:nvSpPr>
          <p:cNvPr id="28676" name="Date Placeholder 3"/>
          <p:cNvSpPr>
            <a:spLocks noGrp="1"/>
          </p:cNvSpPr>
          <p:nvPr>
            <p:ph type="dt" sz="quarter" idx="10"/>
          </p:nvPr>
        </p:nvSpPr>
        <p:spPr>
          <a:noFill/>
        </p:spPr>
        <p:txBody>
          <a:bodyPr/>
          <a:lstStyle/>
          <a:p>
            <a:r>
              <a:rPr lang="en-US" smtClean="0"/>
              <a:t>May 2014</a:t>
            </a:r>
          </a:p>
        </p:txBody>
      </p:sp>
      <p:sp>
        <p:nvSpPr>
          <p:cNvPr id="28678" name="Slide Number Placeholder 5"/>
          <p:cNvSpPr>
            <a:spLocks noGrp="1"/>
          </p:cNvSpPr>
          <p:nvPr>
            <p:ph type="sldNum" sz="quarter" idx="12"/>
          </p:nvPr>
        </p:nvSpPr>
        <p:spPr>
          <a:noFill/>
        </p:spPr>
        <p:txBody>
          <a:bodyPr/>
          <a:lstStyle/>
          <a:p>
            <a:r>
              <a:rPr lang="en-US"/>
              <a:t>Slide </a:t>
            </a:r>
            <a:fld id="{7119D796-D27E-47C7-9BBA-A3FC9469AA2A}" type="slidenum">
              <a:rPr lang="en-US"/>
              <a:pPr/>
              <a:t>27</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smtClean="0"/>
              <a:t>July </a:t>
            </a:r>
            <a:r>
              <a:rPr lang="en-GB" dirty="0" smtClean="0"/>
              <a:t>2014 Tutorials – 2</a:t>
            </a:r>
          </a:p>
        </p:txBody>
      </p:sp>
      <p:sp>
        <p:nvSpPr>
          <p:cNvPr id="29699" name="Content Placeholder 2"/>
          <p:cNvSpPr>
            <a:spLocks noGrp="1"/>
          </p:cNvSpPr>
          <p:nvPr>
            <p:ph idx="1"/>
          </p:nvPr>
        </p:nvSpPr>
        <p:spPr/>
        <p:txBody>
          <a:bodyPr/>
          <a:lstStyle/>
          <a:p>
            <a:r>
              <a:rPr lang="en-GB" smtClean="0"/>
              <a:t>Monday 7:30-9:00pm</a:t>
            </a:r>
          </a:p>
          <a:p>
            <a:r>
              <a:rPr lang="en-GB" sz="2000" smtClean="0"/>
              <a:t>“Spectrum Occupancy Sensing”</a:t>
            </a:r>
          </a:p>
          <a:p>
            <a:r>
              <a:rPr lang="en-GB" sz="2000" smtClean="0"/>
              <a:t>Presented by Apurva Mody et al</a:t>
            </a:r>
          </a:p>
          <a:p>
            <a:endParaRPr lang="en-GB" sz="2000" smtClean="0"/>
          </a:p>
          <a:p>
            <a:r>
              <a:rPr lang="en-GB" sz="2000" smtClean="0"/>
              <a:t>ABSTRACT</a:t>
            </a:r>
          </a:p>
          <a:p>
            <a:pPr lvl="1"/>
            <a:r>
              <a:rPr lang="en-GB" sz="1600" smtClean="0"/>
              <a:t>Recently, FCC, NTIA and other regulators have broadened their horizons for cooperative spectrum sharing approaches in order to optimize spectrum utilization. For example see the PCAST Report [1] - Realizing Full Potential of Government Held Spectrum. FCC/ NTIA are in the process of opening new spectrum bands that specifically require multi-levels of regulated users to share the spectrum utilizing cognitive radio behavior. For our purposes, we define spectrum sharing as a mechanism that ensures that primary services are protected from interference while allowing other opportunistic devices to share the spectrum.</a:t>
            </a:r>
          </a:p>
          <a:p>
            <a:pPr lvl="1"/>
            <a:endParaRPr lang="en-GB" smtClean="0"/>
          </a:p>
        </p:txBody>
      </p:sp>
      <p:sp>
        <p:nvSpPr>
          <p:cNvPr id="29700" name="Date Placeholder 3"/>
          <p:cNvSpPr>
            <a:spLocks noGrp="1"/>
          </p:cNvSpPr>
          <p:nvPr>
            <p:ph type="dt" sz="quarter" idx="10"/>
          </p:nvPr>
        </p:nvSpPr>
        <p:spPr>
          <a:noFill/>
        </p:spPr>
        <p:txBody>
          <a:bodyPr/>
          <a:lstStyle/>
          <a:p>
            <a:r>
              <a:rPr lang="en-US" smtClean="0"/>
              <a:t>May 2014</a:t>
            </a:r>
          </a:p>
        </p:txBody>
      </p:sp>
      <p:sp>
        <p:nvSpPr>
          <p:cNvPr id="29702" name="Slide Number Placeholder 5"/>
          <p:cNvSpPr>
            <a:spLocks noGrp="1"/>
          </p:cNvSpPr>
          <p:nvPr>
            <p:ph type="sldNum" sz="quarter" idx="12"/>
          </p:nvPr>
        </p:nvSpPr>
        <p:spPr>
          <a:noFill/>
        </p:spPr>
        <p:txBody>
          <a:bodyPr/>
          <a:lstStyle/>
          <a:p>
            <a:r>
              <a:rPr lang="en-US"/>
              <a:t>Slide </a:t>
            </a:r>
            <a:fld id="{7DD53A92-3ABE-4BA4-B9A7-7C05D1CCF2CB}" type="slidenum">
              <a:rPr lang="en-US"/>
              <a:pPr/>
              <a:t>28</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dirty="0" smtClean="0"/>
              <a:t>July </a:t>
            </a:r>
            <a:r>
              <a:rPr lang="en-GB" dirty="0" smtClean="0"/>
              <a:t>2014 tutorials - 3</a:t>
            </a:r>
          </a:p>
        </p:txBody>
      </p:sp>
      <p:sp>
        <p:nvSpPr>
          <p:cNvPr id="30723" name="Content Placeholder 2"/>
          <p:cNvSpPr>
            <a:spLocks noGrp="1"/>
          </p:cNvSpPr>
          <p:nvPr>
            <p:ph idx="1"/>
          </p:nvPr>
        </p:nvSpPr>
        <p:spPr>
          <a:xfrm>
            <a:off x="685800" y="1524000"/>
            <a:ext cx="7772400" cy="4572000"/>
          </a:xfrm>
        </p:spPr>
        <p:txBody>
          <a:bodyPr/>
          <a:lstStyle/>
          <a:p>
            <a:r>
              <a:rPr lang="en-GB" sz="1800" smtClean="0"/>
              <a:t>Monday 9:00 – 10:30pm</a:t>
            </a:r>
          </a:p>
          <a:p>
            <a:r>
              <a:rPr lang="en-US" sz="1800" smtClean="0"/>
              <a:t>NETCONF/YANG tutorial</a:t>
            </a:r>
          </a:p>
          <a:p>
            <a:r>
              <a:rPr lang="en-US" sz="1800" smtClean="0"/>
              <a:t>Presented by Any Berman, YumaWorks</a:t>
            </a:r>
            <a:endParaRPr lang="en-GB" sz="1800" smtClean="0"/>
          </a:p>
          <a:p>
            <a:r>
              <a:rPr lang="en-GB" sz="1800" smtClean="0"/>
              <a:t>Sponsored by Pat Thaler</a:t>
            </a:r>
          </a:p>
          <a:p>
            <a:r>
              <a:rPr lang="en-US" sz="1600" smtClean="0"/>
              <a:t>NETCONF is a standards track protocol developed in the IETF, and YANG is the associated data modeling language. Recently the IESG recommended the usage of NETCONF and YANG for new management work in the IETF that involves configuration management operations.   This 1.5 hour tutorial covers the NETCONF and YANG  concepts</a:t>
            </a:r>
          </a:p>
          <a:p>
            <a:r>
              <a:rPr lang="en-US" sz="1600" smtClean="0"/>
              <a:t>Taken into account that the IEEE has been developing its data models with SMIv2, this session will highlight the differences and advantages of YANG/NETCONF over SMIv2/SNMP.</a:t>
            </a:r>
            <a:endParaRPr lang="en-GB" sz="1600" smtClean="0"/>
          </a:p>
          <a:p>
            <a:r>
              <a:rPr lang="en-US" sz="1600" smtClean="0"/>
              <a:t>As an introduction, the basics will be covered (operations, datastore, capabilities, etc...), then some more advanced concepts such as NETCONF datastore editing, YANG constraints, YANG module reuse, NETCONF and YANG extensions, etc. The tutorial objectives are to trigger interest and provide some starting points to start developing data models with YANG.</a:t>
            </a:r>
            <a:endParaRPr lang="en-GB" sz="1600" smtClean="0"/>
          </a:p>
          <a:p>
            <a:endParaRPr lang="en-GB" sz="1800" smtClean="0"/>
          </a:p>
        </p:txBody>
      </p:sp>
      <p:sp>
        <p:nvSpPr>
          <p:cNvPr id="30724" name="Date Placeholder 3"/>
          <p:cNvSpPr>
            <a:spLocks noGrp="1"/>
          </p:cNvSpPr>
          <p:nvPr>
            <p:ph type="dt" sz="quarter" idx="10"/>
          </p:nvPr>
        </p:nvSpPr>
        <p:spPr>
          <a:noFill/>
        </p:spPr>
        <p:txBody>
          <a:bodyPr/>
          <a:lstStyle/>
          <a:p>
            <a:r>
              <a:rPr lang="en-US" smtClean="0"/>
              <a:t>May 2014</a:t>
            </a:r>
          </a:p>
        </p:txBody>
      </p:sp>
      <p:sp>
        <p:nvSpPr>
          <p:cNvPr id="30726" name="Slide Number Placeholder 5"/>
          <p:cNvSpPr>
            <a:spLocks noGrp="1"/>
          </p:cNvSpPr>
          <p:nvPr>
            <p:ph type="sldNum" sz="quarter" idx="12"/>
          </p:nvPr>
        </p:nvSpPr>
        <p:spPr>
          <a:noFill/>
        </p:spPr>
        <p:txBody>
          <a:bodyPr/>
          <a:lstStyle/>
          <a:p>
            <a:r>
              <a:rPr lang="en-US"/>
              <a:t>Slide </a:t>
            </a:r>
            <a:fld id="{CD8C7BC0-402F-4E69-B7A4-6E3B61E7A89A}" type="slidenum">
              <a:rPr lang="en-US"/>
              <a:pPr/>
              <a:t>29</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Interim Agenda plan</a:t>
            </a:r>
            <a:endParaRPr lang="en-US" dirty="0"/>
          </a:p>
        </p:txBody>
      </p:sp>
      <p:sp>
        <p:nvSpPr>
          <p:cNvPr id="4" name="Date Placeholder 3"/>
          <p:cNvSpPr>
            <a:spLocks noGrp="1"/>
          </p:cNvSpPr>
          <p:nvPr>
            <p:ph type="dt" sz="half" idx="10"/>
          </p:nvPr>
        </p:nvSpPr>
        <p:spPr/>
        <p:txBody>
          <a:bodyPr/>
          <a:lstStyle/>
          <a:p>
            <a:pPr>
              <a:defRPr/>
            </a:pPr>
            <a:r>
              <a:rPr lang="en-US" dirty="0"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6D810085-7017-4368-A971-DE56F883B38A}" type="slidenum">
              <a:rPr lang="en-US" smtClean="0"/>
              <a:pPr>
                <a:defRPr/>
              </a:pPr>
              <a:t>3</a:t>
            </a:fld>
            <a:endParaRPr lang="en-US" dirty="0"/>
          </a:p>
        </p:txBody>
      </p:sp>
      <p:sp>
        <p:nvSpPr>
          <p:cNvPr id="8" name="Rectangle 7"/>
          <p:cNvSpPr/>
          <p:nvPr/>
        </p:nvSpPr>
        <p:spPr>
          <a:xfrm>
            <a:off x="914400" y="1295400"/>
            <a:ext cx="6934200" cy="4893647"/>
          </a:xfrm>
          <a:prstGeom prst="rect">
            <a:avLst/>
          </a:prstGeom>
        </p:spPr>
        <p:txBody>
          <a:bodyPr wrap="square">
            <a:spAutoFit/>
          </a:bodyPr>
          <a:lstStyle/>
          <a:p>
            <a:r>
              <a:rPr lang="en-US" sz="2400" u="sng" dirty="0" smtClean="0">
                <a:hlinkClick r:id="rId2"/>
              </a:rPr>
              <a:t>21 May 2014</a:t>
            </a:r>
            <a:r>
              <a:rPr lang="en-US" sz="2400" dirty="0"/>
              <a:t/>
            </a:r>
            <a:br>
              <a:rPr lang="en-US" sz="2400" dirty="0"/>
            </a:br>
            <a:r>
              <a:rPr lang="en-US" sz="2400" u="sng" dirty="0">
                <a:hlinkClick r:id="rId3"/>
              </a:rPr>
              <a:t>9:00 - 10:00</a:t>
            </a:r>
            <a:r>
              <a:rPr lang="en-US" sz="2400" dirty="0"/>
              <a:t>        IEEE 802.11 opening session</a:t>
            </a:r>
            <a:br>
              <a:rPr lang="en-US" sz="2400" dirty="0"/>
            </a:br>
            <a:r>
              <a:rPr lang="en-US" sz="2400" u="sng" dirty="0">
                <a:hlinkClick r:id="rId4"/>
              </a:rPr>
              <a:t>10:00 - 10:30</a:t>
            </a:r>
            <a:r>
              <a:rPr lang="en-US" sz="2400" dirty="0"/>
              <a:t>        Tea Break</a:t>
            </a:r>
            <a:br>
              <a:rPr lang="en-US" sz="2400" dirty="0"/>
            </a:br>
            <a:r>
              <a:rPr lang="en-US" sz="2400" u="sng" dirty="0">
                <a:hlinkClick r:id="rId5"/>
              </a:rPr>
              <a:t>10:30 - 12:30</a:t>
            </a:r>
            <a:r>
              <a:rPr lang="en-US" sz="2400" dirty="0"/>
              <a:t>        IEEE 802.11aj session</a:t>
            </a:r>
            <a:br>
              <a:rPr lang="en-US" sz="2400" dirty="0"/>
            </a:br>
            <a:r>
              <a:rPr lang="en-US" sz="2400" u="sng" dirty="0">
                <a:hlinkClick r:id="rId6"/>
              </a:rPr>
              <a:t>12:30 - 13:30</a:t>
            </a:r>
            <a:r>
              <a:rPr lang="en-US" sz="2400" dirty="0"/>
              <a:t>        Lunch</a:t>
            </a:r>
            <a:br>
              <a:rPr lang="en-US" sz="2400" dirty="0"/>
            </a:br>
            <a:r>
              <a:rPr lang="en-US" sz="2400" u="sng" dirty="0">
                <a:hlinkClick r:id="rId7"/>
              </a:rPr>
              <a:t>13:30 - 15:30</a:t>
            </a:r>
            <a:r>
              <a:rPr lang="en-US" sz="2400" dirty="0"/>
              <a:t>        IEEE 802.11aj session</a:t>
            </a:r>
            <a:br>
              <a:rPr lang="en-US" sz="2400" dirty="0"/>
            </a:br>
            <a:r>
              <a:rPr lang="en-US" sz="2400" u="sng" dirty="0">
                <a:hlinkClick r:id="rId8"/>
              </a:rPr>
              <a:t>15:30 - 16:00</a:t>
            </a:r>
            <a:r>
              <a:rPr lang="en-US" sz="2400" dirty="0"/>
              <a:t>        Tea Break</a:t>
            </a:r>
            <a:br>
              <a:rPr lang="en-US" sz="2400" dirty="0"/>
            </a:br>
            <a:r>
              <a:rPr lang="en-US" sz="2400" u="sng" dirty="0">
                <a:hlinkClick r:id="rId9"/>
              </a:rPr>
              <a:t>16:00 - 18:00</a:t>
            </a:r>
            <a:r>
              <a:rPr lang="en-US" sz="2400" dirty="0"/>
              <a:t>        IEEE 802.11aj session</a:t>
            </a:r>
            <a:br>
              <a:rPr lang="en-US" sz="2400" dirty="0"/>
            </a:br>
            <a:r>
              <a:rPr lang="en-US" sz="2400" dirty="0"/>
              <a:t/>
            </a:r>
            <a:br>
              <a:rPr lang="en-US" sz="2400" dirty="0"/>
            </a:br>
            <a:r>
              <a:rPr lang="en-US" sz="2400" u="sng" dirty="0" smtClean="0">
                <a:hlinkClick r:id="rId10"/>
              </a:rPr>
              <a:t>22 May 2014</a:t>
            </a:r>
            <a:r>
              <a:rPr lang="en-US" sz="2400" dirty="0"/>
              <a:t/>
            </a:r>
            <a:br>
              <a:rPr lang="en-US" sz="2400" dirty="0"/>
            </a:br>
            <a:r>
              <a:rPr lang="en-US" sz="2400" u="sng" dirty="0">
                <a:hlinkClick r:id="rId11"/>
              </a:rPr>
              <a:t>9:00 - 10:00</a:t>
            </a:r>
            <a:r>
              <a:rPr lang="en-US" sz="2400" dirty="0"/>
              <a:t>        IEEE 802.11aj session</a:t>
            </a:r>
            <a:br>
              <a:rPr lang="en-US" sz="2400" dirty="0"/>
            </a:br>
            <a:r>
              <a:rPr lang="en-US" sz="2400" u="sng" dirty="0">
                <a:hlinkClick r:id="rId12"/>
              </a:rPr>
              <a:t>10:00 - 10:30</a:t>
            </a:r>
            <a:r>
              <a:rPr lang="en-US" sz="2400" dirty="0"/>
              <a:t>        Tea Break</a:t>
            </a:r>
            <a:br>
              <a:rPr lang="en-US" sz="2400" dirty="0"/>
            </a:br>
            <a:r>
              <a:rPr lang="en-US" sz="2400" u="sng" dirty="0">
                <a:hlinkClick r:id="rId13"/>
              </a:rPr>
              <a:t>10:30 - </a:t>
            </a:r>
            <a:r>
              <a:rPr lang="en-US" sz="2400" u="sng" dirty="0" smtClean="0">
                <a:hlinkClick r:id="rId13"/>
              </a:rPr>
              <a:t>12:00</a:t>
            </a:r>
            <a:r>
              <a:rPr lang="en-US" sz="2400" dirty="0"/>
              <a:t>        IEEE 802.11 closing session</a:t>
            </a:r>
          </a:p>
        </p:txBody>
      </p:sp>
      <p:sp>
        <p:nvSpPr>
          <p:cNvPr id="9" name="Right Arrow 8"/>
          <p:cNvSpPr/>
          <p:nvPr/>
        </p:nvSpPr>
        <p:spPr bwMode="auto">
          <a:xfrm>
            <a:off x="228600" y="1752600"/>
            <a:ext cx="685800" cy="3048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p:txBody>
      </p:sp>
      <p:sp>
        <p:nvSpPr>
          <p:cNvPr id="11" name="Footer Placeholder 4"/>
          <p:cNvSpPr>
            <a:spLocks noGrp="1"/>
          </p:cNvSpPr>
          <p:nvPr>
            <p:ph type="ftr" sz="quarter" idx="11"/>
          </p:nvPr>
        </p:nvSpPr>
        <p:spPr>
          <a:xfrm>
            <a:off x="7239000" y="6476998"/>
            <a:ext cx="13049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Jon Rosdahl (CSR)</a:t>
            </a:r>
            <a:endParaRPr lang="en-US" sz="1200" b="0" dirty="0" smtClean="0"/>
          </a:p>
        </p:txBody>
      </p:sp>
    </p:spTree>
    <p:extLst>
      <p:ext uri="{BB962C8B-B14F-4D97-AF65-F5344CB8AC3E}">
        <p14:creationId xmlns:p14="http://schemas.microsoft.com/office/powerpoint/2010/main" xmlns="" val="7607129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685800"/>
            <a:ext cx="7772400" cy="533400"/>
          </a:xfrm>
        </p:spPr>
        <p:txBody>
          <a:bodyPr/>
          <a:lstStyle/>
          <a:p>
            <a:r>
              <a:rPr lang="en-GB" dirty="0" smtClean="0"/>
              <a:t>July </a:t>
            </a:r>
            <a:r>
              <a:rPr lang="en-GB" dirty="0" smtClean="0"/>
              <a:t>2014 Birds of a Feather</a:t>
            </a:r>
          </a:p>
        </p:txBody>
      </p:sp>
      <p:sp>
        <p:nvSpPr>
          <p:cNvPr id="35843" name="Content Placeholder 2"/>
          <p:cNvSpPr>
            <a:spLocks noGrp="1"/>
          </p:cNvSpPr>
          <p:nvPr>
            <p:ph idx="1"/>
          </p:nvPr>
        </p:nvSpPr>
        <p:spPr>
          <a:xfrm>
            <a:off x="228600" y="1309688"/>
            <a:ext cx="8763000" cy="5014912"/>
          </a:xfrm>
        </p:spPr>
        <p:txBody>
          <a:bodyPr/>
          <a:lstStyle/>
          <a:p>
            <a:pPr marL="0" indent="0">
              <a:buFontTx/>
              <a:buNone/>
              <a:defRPr/>
            </a:pPr>
            <a:r>
              <a:rPr lang="en-US" sz="1800" dirty="0" smtClean="0"/>
              <a:t>Emerging </a:t>
            </a:r>
            <a:r>
              <a:rPr lang="en-US" sz="1800" dirty="0"/>
              <a:t>Applications Birds-of-a-Feather </a:t>
            </a:r>
            <a:endParaRPr lang="en-GB" sz="1800" dirty="0"/>
          </a:p>
          <a:p>
            <a:pPr>
              <a:defRPr/>
            </a:pPr>
            <a:r>
              <a:rPr lang="en-US" sz="1800" dirty="0"/>
              <a:t>Wednesday, July 15, 2014, </a:t>
            </a:r>
            <a:r>
              <a:rPr lang="en-US" sz="1800" dirty="0" smtClean="0"/>
              <a:t>6:15pm </a:t>
            </a:r>
            <a:r>
              <a:rPr lang="en-US" sz="1800" dirty="0"/>
              <a:t>to </a:t>
            </a:r>
            <a:r>
              <a:rPr lang="en-US" sz="1800" dirty="0" smtClean="0"/>
              <a:t>9:00pm.  </a:t>
            </a:r>
            <a:r>
              <a:rPr lang="en-US" sz="1800" b="0" dirty="0" smtClean="0"/>
              <a:t>Replaces old “social”.  Drinks &amp; snacks.  1 Drink coupon per attendee, other drinks may be purchased.</a:t>
            </a:r>
            <a:endParaRPr lang="en-GB" sz="1800" b="0" dirty="0"/>
          </a:p>
          <a:p>
            <a:pPr>
              <a:defRPr/>
            </a:pPr>
            <a:r>
              <a:rPr lang="en-US" sz="1800" b="0" dirty="0"/>
              <a:t>On the evening of Wednesday, July 16, of the IEEE 802 July 2014 Plenary week, a Birds-of-a-Feather (BOF) session will be held for all attendees to gather and discuss Emerging Applications that may leverage or impact the overall IEEE 802 community.  The format of the BOF will be short presentations from a selected panel to seed the discussion on how Emerging Applications may affect, leverage, or utilize technology based on the IEEE 802 family of standards.  </a:t>
            </a:r>
            <a:endParaRPr lang="en-GB" sz="1800" b="0" dirty="0"/>
          </a:p>
          <a:p>
            <a:pPr>
              <a:defRPr/>
            </a:pPr>
            <a:r>
              <a:rPr lang="en-US" sz="1800" b="0" dirty="0"/>
              <a:t>Attendees should plan to gather at 6:30pm </a:t>
            </a:r>
            <a:r>
              <a:rPr lang="en-US" sz="1800" b="0" dirty="0" smtClean="0"/>
              <a:t>(serving starts at 6:15pm) for </a:t>
            </a:r>
            <a:r>
              <a:rPr lang="en-US" sz="1800" b="0" dirty="0"/>
              <a:t>light hors d’oeuvres and a drink prior to the start of the BOF Panel at 7pm.       </a:t>
            </a:r>
            <a:endParaRPr lang="en-GB" sz="1800" b="0" dirty="0"/>
          </a:p>
          <a:p>
            <a:pPr>
              <a:defRPr/>
            </a:pPr>
            <a:r>
              <a:rPr lang="en-US" sz="1800" i="1" dirty="0"/>
              <a:t>Proposals on Emerging Application topics are invited</a:t>
            </a:r>
            <a:r>
              <a:rPr lang="en-US" sz="1800" b="0" dirty="0"/>
              <a:t>.    Potential topics include, but are not limited to: Internet of Things, Vehicular Networking, Industrial Networking, Changing Existing Application Spaces, etc.  Please submit your proposed topic via the </a:t>
            </a:r>
            <a:r>
              <a:rPr lang="en-US" sz="1800" b="0" u="sng" dirty="0">
                <a:hlinkClick r:id="rId2"/>
              </a:rPr>
              <a:t>Topic Proposal Submission Form</a:t>
            </a:r>
            <a:r>
              <a:rPr lang="en-US" sz="1800" b="0" dirty="0" smtClean="0"/>
              <a:t>.  Submission deadline is May 21</a:t>
            </a:r>
            <a:r>
              <a:rPr lang="en-US" sz="1800" b="0" baseline="30000" dirty="0" smtClean="0"/>
              <a:t>st</a:t>
            </a:r>
            <a:r>
              <a:rPr lang="en-US" sz="1800" b="0" dirty="0" smtClean="0"/>
              <a:t>, 2014.</a:t>
            </a:r>
            <a:endParaRPr lang="en-GB" sz="1800" b="0" dirty="0"/>
          </a:p>
          <a:p>
            <a:pPr>
              <a:defRPr/>
            </a:pPr>
            <a:r>
              <a:rPr lang="en-US" sz="1800" b="0" dirty="0"/>
              <a:t>Questions should be directed to Pat </a:t>
            </a:r>
            <a:r>
              <a:rPr lang="en-US" sz="1800" b="0" dirty="0" err="1"/>
              <a:t>Thaler</a:t>
            </a:r>
            <a:r>
              <a:rPr lang="en-US" sz="1800" b="0" dirty="0"/>
              <a:t> (</a:t>
            </a:r>
            <a:r>
              <a:rPr lang="en-US" sz="1800" b="0" u="sng" dirty="0">
                <a:hlinkClick r:id="rId3"/>
              </a:rPr>
              <a:t>pthaler@broadcom.com</a:t>
            </a:r>
            <a:r>
              <a:rPr lang="en-US" sz="1800" b="0" dirty="0"/>
              <a:t>)  or John </a:t>
            </a:r>
            <a:r>
              <a:rPr lang="en-US" sz="1800" b="0" dirty="0" err="1"/>
              <a:t>D’Ambrosia</a:t>
            </a:r>
            <a:r>
              <a:rPr lang="en-US" sz="1800" b="0" dirty="0"/>
              <a:t> (</a:t>
            </a:r>
            <a:r>
              <a:rPr lang="en-US" sz="1800" b="0" u="sng" dirty="0">
                <a:hlinkClick r:id="rId4"/>
              </a:rPr>
              <a:t>jdambrosia@ieee.org</a:t>
            </a:r>
            <a:r>
              <a:rPr lang="en-US" sz="1800" b="0" dirty="0"/>
              <a:t>). </a:t>
            </a:r>
            <a:endParaRPr lang="en-GB" sz="1800" b="0" dirty="0" smtClean="0"/>
          </a:p>
        </p:txBody>
      </p:sp>
      <p:sp>
        <p:nvSpPr>
          <p:cNvPr id="31748" name="Date Placeholder 3"/>
          <p:cNvSpPr>
            <a:spLocks noGrp="1"/>
          </p:cNvSpPr>
          <p:nvPr>
            <p:ph type="dt" sz="quarter" idx="10"/>
          </p:nvPr>
        </p:nvSpPr>
        <p:spPr>
          <a:noFill/>
        </p:spPr>
        <p:txBody>
          <a:bodyPr/>
          <a:lstStyle/>
          <a:p>
            <a:r>
              <a:rPr lang="en-US" smtClean="0"/>
              <a:t>May 2014</a:t>
            </a:r>
          </a:p>
        </p:txBody>
      </p:sp>
      <p:sp>
        <p:nvSpPr>
          <p:cNvPr id="31750" name="Slide Number Placeholder 5"/>
          <p:cNvSpPr>
            <a:spLocks noGrp="1"/>
          </p:cNvSpPr>
          <p:nvPr>
            <p:ph type="sldNum" sz="quarter" idx="12"/>
          </p:nvPr>
        </p:nvSpPr>
        <p:spPr>
          <a:noFill/>
        </p:spPr>
        <p:txBody>
          <a:bodyPr/>
          <a:lstStyle/>
          <a:p>
            <a:r>
              <a:rPr lang="en-US"/>
              <a:t>Slide </a:t>
            </a:r>
            <a:fld id="{4EEE909A-93CE-49A7-B1B0-AB0B0290B183}" type="slidenum">
              <a:rPr lang="en-US"/>
              <a:pPr/>
              <a:t>30</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dirty="0" smtClean="0"/>
              <a:t>Early </a:t>
            </a:r>
            <a:r>
              <a:rPr lang="en-GB" dirty="0" smtClean="0"/>
              <a:t>802.11 Documentation Project</a:t>
            </a:r>
          </a:p>
        </p:txBody>
      </p:sp>
      <p:sp>
        <p:nvSpPr>
          <p:cNvPr id="32771" name="Content Placeholder 2"/>
          <p:cNvSpPr>
            <a:spLocks noGrp="1"/>
          </p:cNvSpPr>
          <p:nvPr>
            <p:ph idx="1"/>
          </p:nvPr>
        </p:nvSpPr>
        <p:spPr>
          <a:xfrm>
            <a:off x="685800" y="1600200"/>
            <a:ext cx="7772400" cy="4495800"/>
          </a:xfrm>
        </p:spPr>
        <p:txBody>
          <a:bodyPr/>
          <a:lstStyle/>
          <a:p>
            <a:r>
              <a:rPr lang="en-GB" smtClean="0"/>
              <a:t>There is a continuing interest in being able to access early 802.11 submissions.</a:t>
            </a:r>
          </a:p>
          <a:p>
            <a:r>
              <a:rPr lang="en-GB" smtClean="0"/>
              <a:t>The submissions on the server are not necessarily accessible:</a:t>
            </a:r>
          </a:p>
          <a:p>
            <a:pPr lvl="1"/>
            <a:r>
              <a:rPr lang="en-GB" smtClean="0"/>
              <a:t>Some submissions were never uploaded</a:t>
            </a:r>
          </a:p>
          <a:p>
            <a:pPr lvl="1"/>
            <a:r>
              <a:rPr lang="en-GB" smtClean="0"/>
              <a:t>Some submissions are in word processor formats that are no longer generally available.</a:t>
            </a:r>
          </a:p>
          <a:p>
            <a:r>
              <a:rPr lang="en-GB" smtClean="0"/>
              <a:t>Vic Hayes, former chair, has a large paper archive of early submissions.  He has obtained funding and will scan his archive of documents covering the early years of 802.11.</a:t>
            </a:r>
          </a:p>
        </p:txBody>
      </p:sp>
      <p:sp>
        <p:nvSpPr>
          <p:cNvPr id="32772" name="Date Placeholder 3"/>
          <p:cNvSpPr>
            <a:spLocks noGrp="1"/>
          </p:cNvSpPr>
          <p:nvPr>
            <p:ph type="dt" sz="quarter" idx="10"/>
          </p:nvPr>
        </p:nvSpPr>
        <p:spPr>
          <a:noFill/>
        </p:spPr>
        <p:txBody>
          <a:bodyPr/>
          <a:lstStyle/>
          <a:p>
            <a:r>
              <a:rPr lang="en-US" smtClean="0"/>
              <a:t>May 2014</a:t>
            </a:r>
          </a:p>
        </p:txBody>
      </p:sp>
      <p:sp>
        <p:nvSpPr>
          <p:cNvPr id="32774" name="Slide Number Placeholder 5"/>
          <p:cNvSpPr>
            <a:spLocks noGrp="1"/>
          </p:cNvSpPr>
          <p:nvPr>
            <p:ph type="sldNum" sz="quarter" idx="12"/>
          </p:nvPr>
        </p:nvSpPr>
        <p:spPr>
          <a:noFill/>
        </p:spPr>
        <p:txBody>
          <a:bodyPr/>
          <a:lstStyle/>
          <a:p>
            <a:r>
              <a:rPr lang="en-US"/>
              <a:t>Slide </a:t>
            </a:r>
            <a:fld id="{9B4901C5-6256-4D33-B707-C8A808C4DAB2}" type="slidenum">
              <a:rPr lang="en-US"/>
              <a:pPr/>
              <a:t>31</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dirty="0" smtClean="0"/>
              <a:t>Early </a:t>
            </a:r>
            <a:r>
              <a:rPr lang="en-GB" dirty="0" smtClean="0"/>
              <a:t>Documentation - continued</a:t>
            </a:r>
          </a:p>
        </p:txBody>
      </p:sp>
      <p:sp>
        <p:nvSpPr>
          <p:cNvPr id="33795" name="Content Placeholder 2"/>
          <p:cNvSpPr>
            <a:spLocks noGrp="1"/>
          </p:cNvSpPr>
          <p:nvPr>
            <p:ph idx="1"/>
          </p:nvPr>
        </p:nvSpPr>
        <p:spPr>
          <a:xfrm>
            <a:off x="685800" y="1600200"/>
            <a:ext cx="7772400" cy="4495800"/>
          </a:xfrm>
        </p:spPr>
        <p:txBody>
          <a:bodyPr/>
          <a:lstStyle/>
          <a:p>
            <a:r>
              <a:rPr lang="en-GB" smtClean="0"/>
              <a:t>There will be thousands of documents.  There are some tasks required to make this useful:</a:t>
            </a:r>
          </a:p>
          <a:p>
            <a:pPr lvl="1"/>
            <a:r>
              <a:rPr lang="en-GB" smtClean="0"/>
              <a:t>Split bulk pdf files into a file per submission</a:t>
            </a:r>
          </a:p>
          <a:p>
            <a:pPr lvl="1"/>
            <a:r>
              <a:rPr lang="en-GB" smtClean="0"/>
              <a:t>Perform OCR on .pdf files</a:t>
            </a:r>
          </a:p>
          <a:p>
            <a:pPr lvl="1"/>
            <a:r>
              <a:rPr lang="en-GB" smtClean="0"/>
              <a:t>Merge .pdf files into 802.11 website document archive</a:t>
            </a:r>
          </a:p>
          <a:p>
            <a:pPr lvl="1"/>
            <a:endParaRPr lang="en-GB" smtClean="0"/>
          </a:p>
          <a:p>
            <a:r>
              <a:rPr lang="en-GB" smtClean="0"/>
              <a:t>There are probably other tasks not identified above.</a:t>
            </a:r>
          </a:p>
          <a:p>
            <a:endParaRPr lang="en-GB" smtClean="0"/>
          </a:p>
          <a:p>
            <a:r>
              <a:rPr lang="en-GB" smtClean="0"/>
              <a:t>As much as possible I hope to “Crowd-source” these tasks amongst the 802.11 members.</a:t>
            </a:r>
          </a:p>
          <a:p>
            <a:r>
              <a:rPr lang="en-GB" smtClean="0"/>
              <a:t>This is an FYI.   Expect more detail at the next meeting.</a:t>
            </a:r>
          </a:p>
        </p:txBody>
      </p:sp>
      <p:sp>
        <p:nvSpPr>
          <p:cNvPr id="33796" name="Date Placeholder 3"/>
          <p:cNvSpPr>
            <a:spLocks noGrp="1"/>
          </p:cNvSpPr>
          <p:nvPr>
            <p:ph type="dt" sz="quarter" idx="10"/>
          </p:nvPr>
        </p:nvSpPr>
        <p:spPr>
          <a:noFill/>
        </p:spPr>
        <p:txBody>
          <a:bodyPr/>
          <a:lstStyle/>
          <a:p>
            <a:r>
              <a:rPr lang="en-US" smtClean="0"/>
              <a:t>May 2014</a:t>
            </a:r>
          </a:p>
        </p:txBody>
      </p:sp>
      <p:sp>
        <p:nvSpPr>
          <p:cNvPr id="33798" name="Slide Number Placeholder 5"/>
          <p:cNvSpPr>
            <a:spLocks noGrp="1"/>
          </p:cNvSpPr>
          <p:nvPr>
            <p:ph type="sldNum" sz="quarter" idx="12"/>
          </p:nvPr>
        </p:nvSpPr>
        <p:spPr>
          <a:noFill/>
        </p:spPr>
        <p:txBody>
          <a:bodyPr/>
          <a:lstStyle/>
          <a:p>
            <a:r>
              <a:rPr lang="en-US"/>
              <a:t>Slide </a:t>
            </a:r>
            <a:fld id="{2719DE3B-35D4-44CC-8900-A6660578FA60}" type="slidenum">
              <a:rPr lang="en-US"/>
              <a:pPr/>
              <a:t>32</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09600" y="2743200"/>
            <a:ext cx="7772400" cy="1066800"/>
          </a:xfrm>
        </p:spPr>
        <p:txBody>
          <a:bodyPr/>
          <a:lstStyle/>
          <a:p>
            <a:r>
              <a:rPr lang="en-US" dirty="0" smtClean="0"/>
              <a:t>Recess until Thursday 10:30am</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33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agenda plan </a:t>
            </a:r>
            <a:br>
              <a:rPr lang="en-US" dirty="0" smtClean="0"/>
            </a:br>
            <a:r>
              <a:rPr lang="en-US" dirty="0" smtClean="0"/>
              <a:t>Wednesday 09:00-10:00</a:t>
            </a:r>
            <a:endParaRPr lang="en-US" dirty="0"/>
          </a:p>
        </p:txBody>
      </p:sp>
      <p:sp>
        <p:nvSpPr>
          <p:cNvPr id="3" name="Content Placeholder 2"/>
          <p:cNvSpPr>
            <a:spLocks noGrp="1"/>
          </p:cNvSpPr>
          <p:nvPr>
            <p:ph idx="1"/>
          </p:nvPr>
        </p:nvSpPr>
        <p:spPr/>
        <p:txBody>
          <a:bodyPr/>
          <a:lstStyle/>
          <a:p>
            <a:r>
              <a:rPr lang="en-US" dirty="0" smtClean="0"/>
              <a:t>Policies and Procedures</a:t>
            </a:r>
          </a:p>
          <a:p>
            <a:r>
              <a:rPr lang="en-US" dirty="0" smtClean="0"/>
              <a:t>802.11 </a:t>
            </a:r>
            <a:r>
              <a:rPr lang="en-US" dirty="0" smtClean="0"/>
              <a:t>Status and Overview</a:t>
            </a:r>
            <a:endParaRPr lang="en-US" dirty="0" smtClean="0"/>
          </a:p>
          <a:p>
            <a:r>
              <a:rPr lang="en-US" dirty="0" smtClean="0"/>
              <a:t>Project status Reports</a:t>
            </a:r>
          </a:p>
          <a:p>
            <a:r>
              <a:rPr lang="en-US" dirty="0" smtClean="0"/>
              <a:t>Other IEEE 802 and IEEE SA information</a:t>
            </a:r>
            <a:endParaRPr lang="en-US" dirty="0"/>
          </a:p>
        </p:txBody>
      </p:sp>
      <p:sp>
        <p:nvSpPr>
          <p:cNvPr id="4" name="Date Placeholder 3"/>
          <p:cNvSpPr>
            <a:spLocks noGrp="1"/>
          </p:cNvSpPr>
          <p:nvPr>
            <p:ph type="dt" sz="half" idx="10"/>
          </p:nvPr>
        </p:nvSpPr>
        <p:spPr/>
        <p:txBody>
          <a:bodyPr/>
          <a:lstStyle/>
          <a:p>
            <a:pPr>
              <a:defRPr/>
            </a:pPr>
            <a:r>
              <a:rPr lang="en-US" dirty="0"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6D810085-7017-4368-A971-DE56F883B38A}" type="slidenum">
              <a:rPr lang="en-US" smtClean="0"/>
              <a:pPr>
                <a:defRPr/>
              </a:pPr>
              <a:t>4</a:t>
            </a:fld>
            <a:endParaRPr lang="en-US" dirty="0"/>
          </a:p>
        </p:txBody>
      </p:sp>
      <p:sp>
        <p:nvSpPr>
          <p:cNvPr id="7" name="Footer Placeholder 4"/>
          <p:cNvSpPr>
            <a:spLocks noGrp="1"/>
          </p:cNvSpPr>
          <p:nvPr>
            <p:ph type="ftr" sz="quarter" idx="11"/>
          </p:nvPr>
        </p:nvSpPr>
        <p:spPr>
          <a:xfrm>
            <a:off x="7239000" y="6476998"/>
            <a:ext cx="13049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Jon Rosdahl (CSR)</a:t>
            </a:r>
            <a:endParaRPr lang="en-US" sz="1200" b="0" dirty="0" smtClean="0"/>
          </a:p>
        </p:txBody>
      </p:sp>
    </p:spTree>
    <p:extLst>
      <p:ext uri="{BB962C8B-B14F-4D97-AF65-F5344CB8AC3E}">
        <p14:creationId xmlns:p14="http://schemas.microsoft.com/office/powerpoint/2010/main" xmlns="" val="3348377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696200" cy="533400"/>
          </a:xfrm>
        </p:spPr>
        <p:txBody>
          <a:bodyPr/>
          <a:lstStyle/>
          <a:p>
            <a:r>
              <a:rPr lang="en-US" dirty="0" smtClean="0"/>
              <a:t>Policies and Procedures </a:t>
            </a:r>
            <a:endParaRPr lang="en-US" dirty="0"/>
          </a:p>
        </p:txBody>
      </p:sp>
      <p:sp>
        <p:nvSpPr>
          <p:cNvPr id="3" name="Content Placeholder 2"/>
          <p:cNvSpPr>
            <a:spLocks noGrp="1"/>
          </p:cNvSpPr>
          <p:nvPr>
            <p:ph idx="1"/>
          </p:nvPr>
        </p:nvSpPr>
        <p:spPr>
          <a:xfrm>
            <a:off x="685800" y="1295400"/>
            <a:ext cx="7772400" cy="838200"/>
          </a:xfrm>
        </p:spPr>
        <p:txBody>
          <a:bodyPr/>
          <a:lstStyle/>
          <a:p>
            <a:r>
              <a:rPr lang="en-US" dirty="0" smtClean="0"/>
              <a:t>Dorothy Stanley– 2</a:t>
            </a:r>
            <a:r>
              <a:rPr lang="en-US" baseline="30000" dirty="0" smtClean="0"/>
              <a:t>nd</a:t>
            </a:r>
            <a:r>
              <a:rPr lang="en-US" dirty="0" smtClean="0"/>
              <a:t> Vice Chair</a:t>
            </a:r>
          </a:p>
          <a:p>
            <a:r>
              <a:rPr lang="en-US" dirty="0" smtClean="0"/>
              <a:t>See doc: </a:t>
            </a:r>
            <a:r>
              <a:rPr lang="en-US" dirty="0" smtClean="0">
                <a:hlinkClick r:id="rId2"/>
              </a:rPr>
              <a:t>11-14/0499r0</a:t>
            </a:r>
            <a:endParaRPr lang="en-US" dirty="0"/>
          </a:p>
        </p:txBody>
      </p:sp>
      <p:sp>
        <p:nvSpPr>
          <p:cNvPr id="4" name="Date Placeholder 3"/>
          <p:cNvSpPr>
            <a:spLocks noGrp="1"/>
          </p:cNvSpPr>
          <p:nvPr>
            <p:ph type="dt" sz="half" idx="10"/>
          </p:nvPr>
        </p:nvSpPr>
        <p:spPr/>
        <p:txBody>
          <a:bodyPr/>
          <a:lstStyle/>
          <a:p>
            <a:pPr>
              <a:defRPr/>
            </a:pPr>
            <a:r>
              <a:rPr lang="en-US" dirty="0"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6D810085-7017-4368-A971-DE56F883B38A}" type="slidenum">
              <a:rPr lang="en-US" smtClean="0"/>
              <a:pPr>
                <a:defRPr/>
              </a:pPr>
              <a:t>5</a:t>
            </a:fld>
            <a:endParaRPr lang="en-US" dirty="0"/>
          </a:p>
        </p:txBody>
      </p:sp>
      <p:pic>
        <p:nvPicPr>
          <p:cNvPr id="4608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4383" y="2286000"/>
            <a:ext cx="8609703" cy="3733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extLst>
      <p:ext uri="{BB962C8B-B14F-4D97-AF65-F5344CB8AC3E}">
        <p14:creationId xmlns:p14="http://schemas.microsoft.com/office/powerpoint/2010/main" xmlns="" val="3494153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685800"/>
            <a:ext cx="7772400" cy="533400"/>
          </a:xfrm>
        </p:spPr>
        <p:txBody>
          <a:bodyPr/>
          <a:lstStyle/>
          <a:p>
            <a:r>
              <a:rPr lang="en-GB" dirty="0" smtClean="0"/>
              <a:t>Letters </a:t>
            </a:r>
            <a:r>
              <a:rPr lang="en-GB" dirty="0" smtClean="0"/>
              <a:t>of </a:t>
            </a:r>
            <a:r>
              <a:rPr lang="en-GB" dirty="0" smtClean="0"/>
              <a:t>Assurance Report</a:t>
            </a:r>
            <a:endParaRPr lang="en-GB" dirty="0" smtClean="0"/>
          </a:p>
        </p:txBody>
      </p:sp>
      <p:sp>
        <p:nvSpPr>
          <p:cNvPr id="23555" name="Content Placeholder 2"/>
          <p:cNvSpPr>
            <a:spLocks noGrp="1"/>
          </p:cNvSpPr>
          <p:nvPr>
            <p:ph idx="1"/>
          </p:nvPr>
        </p:nvSpPr>
        <p:spPr>
          <a:xfrm>
            <a:off x="1219200" y="1789113"/>
            <a:ext cx="7010400" cy="4114800"/>
          </a:xfrm>
        </p:spPr>
        <p:txBody>
          <a:bodyPr/>
          <a:lstStyle/>
          <a:p>
            <a:r>
              <a:rPr lang="en-GB" dirty="0" smtClean="0"/>
              <a:t>Database is </a:t>
            </a:r>
            <a:r>
              <a:rPr lang="en-GB" dirty="0" smtClean="0">
                <a:hlinkClick r:id="rId2"/>
              </a:rPr>
              <a:t>here</a:t>
            </a:r>
            <a:r>
              <a:rPr lang="en-GB" dirty="0" smtClean="0"/>
              <a:t>.</a:t>
            </a:r>
          </a:p>
          <a:p>
            <a:r>
              <a:rPr lang="en-GB" dirty="0" smtClean="0"/>
              <a:t>9 Entries with 2014 submission dates.</a:t>
            </a:r>
          </a:p>
          <a:p>
            <a:r>
              <a:rPr lang="en-GB" dirty="0" smtClean="0"/>
              <a:t>9 Request for </a:t>
            </a:r>
            <a:r>
              <a:rPr lang="en-GB" dirty="0" err="1" smtClean="0"/>
              <a:t>LoAs</a:t>
            </a:r>
            <a:r>
              <a:rPr lang="en-GB" dirty="0" smtClean="0"/>
              <a:t> sent out as of March 2014.</a:t>
            </a:r>
          </a:p>
        </p:txBody>
      </p:sp>
      <p:sp>
        <p:nvSpPr>
          <p:cNvPr id="23556" name="Date Placeholder 3"/>
          <p:cNvSpPr>
            <a:spLocks noGrp="1"/>
          </p:cNvSpPr>
          <p:nvPr>
            <p:ph type="dt" sz="quarter" idx="10"/>
          </p:nvPr>
        </p:nvSpPr>
        <p:spPr>
          <a:noFill/>
        </p:spPr>
        <p:txBody>
          <a:bodyPr/>
          <a:lstStyle/>
          <a:p>
            <a:r>
              <a:rPr lang="en-US" smtClean="0"/>
              <a:t>May 2014</a:t>
            </a:r>
          </a:p>
        </p:txBody>
      </p:sp>
      <p:sp>
        <p:nvSpPr>
          <p:cNvPr id="23558" name="Slide Number Placeholder 5"/>
          <p:cNvSpPr>
            <a:spLocks noGrp="1"/>
          </p:cNvSpPr>
          <p:nvPr>
            <p:ph type="sldNum" sz="quarter" idx="12"/>
          </p:nvPr>
        </p:nvSpPr>
        <p:spPr>
          <a:noFill/>
        </p:spPr>
        <p:txBody>
          <a:bodyPr/>
          <a:lstStyle/>
          <a:p>
            <a:r>
              <a:rPr lang="en-US"/>
              <a:t>Slide </a:t>
            </a:r>
            <a:fld id="{69113780-E895-4C9D-A5DE-88F12FD39367}" type="slidenum">
              <a:rPr lang="en-US"/>
              <a:pPr/>
              <a:t>6</a:t>
            </a:fld>
            <a:endParaRPr lang="en-US"/>
          </a:p>
        </p:txBody>
      </p:sp>
      <p:sp>
        <p:nvSpPr>
          <p:cNvPr id="7"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IMAT Attendance Steps</a:t>
            </a:r>
            <a:endParaRPr lang="en-US" dirty="0"/>
          </a:p>
        </p:txBody>
      </p:sp>
      <p:sp>
        <p:nvSpPr>
          <p:cNvPr id="13" name="Content Placeholder 12"/>
          <p:cNvSpPr>
            <a:spLocks noGrp="1"/>
          </p:cNvSpPr>
          <p:nvPr>
            <p:ph idx="1"/>
          </p:nvPr>
        </p:nvSpPr>
        <p:spPr>
          <a:xfrm>
            <a:off x="685800" y="1447800"/>
            <a:ext cx="7696200" cy="4876800"/>
          </a:xfrm>
        </p:spPr>
        <p:txBody>
          <a:bodyPr/>
          <a:lstStyle/>
          <a:p>
            <a:pPr marL="457200" indent="-457200">
              <a:buFont typeface="+mj-lt"/>
              <a:buAutoNum type="arabicPeriod"/>
            </a:pPr>
            <a:r>
              <a:rPr lang="en-US" dirty="0" smtClean="0">
                <a:hlinkClick r:id="rId3"/>
              </a:rPr>
              <a:t>https</a:t>
            </a:r>
            <a:r>
              <a:rPr lang="en-US" dirty="0" smtClean="0">
                <a:hlinkClick r:id="rId3"/>
              </a:rPr>
              <a:t>://</a:t>
            </a:r>
            <a:r>
              <a:rPr lang="en-US" dirty="0" smtClean="0">
                <a:hlinkClick r:id="rId3"/>
              </a:rPr>
              <a:t>imat.ieee.org/attendance</a:t>
            </a:r>
            <a:endParaRPr lang="en-US" dirty="0" smtClean="0"/>
          </a:p>
          <a:p>
            <a:pPr marL="457200" indent="-457200">
              <a:buFont typeface="+mj-lt"/>
              <a:buAutoNum type="arabicPeriod"/>
            </a:pPr>
            <a:endParaRPr lang="en-US" dirty="0" smtClean="0"/>
          </a:p>
          <a:p>
            <a:pPr marL="457200" indent="-457200">
              <a:buFont typeface="+mj-lt"/>
              <a:buAutoNum type="arabicPeriod"/>
            </a:pPr>
            <a:r>
              <a:rPr lang="en-US" dirty="0" smtClean="0"/>
              <a:t>Login in with IEEE-SA account username/password</a:t>
            </a:r>
          </a:p>
          <a:p>
            <a:pPr marL="457200" indent="-457200">
              <a:buFont typeface="+mj-lt"/>
              <a:buAutoNum type="arabicPeriod"/>
            </a:pPr>
            <a:endParaRPr lang="en-US" dirty="0" smtClean="0"/>
          </a:p>
          <a:p>
            <a:pPr marL="457200" indent="-457200">
              <a:buFont typeface="+mj-lt"/>
              <a:buAutoNum type="arabicPeriod"/>
            </a:pPr>
            <a:r>
              <a:rPr lang="en-US" dirty="0" smtClean="0"/>
              <a:t>Select </a:t>
            </a:r>
            <a:r>
              <a:rPr lang="en-US" dirty="0" smtClean="0">
                <a:hlinkClick r:id="rId4" action="ppaction://hlinkfile"/>
              </a:rPr>
              <a:t>802.11 China </a:t>
            </a:r>
            <a:r>
              <a:rPr lang="en-US" dirty="0" smtClean="0">
                <a:hlinkClick r:id="rId4" action="ppaction://hlinkfile"/>
              </a:rPr>
              <a:t>Interim</a:t>
            </a:r>
            <a:r>
              <a:rPr lang="en-US" dirty="0" smtClean="0"/>
              <a:t>BeijingCN21-May-2014</a:t>
            </a:r>
          </a:p>
          <a:p>
            <a:pPr marL="457200" indent="-457200">
              <a:buFont typeface="+mj-lt"/>
              <a:buAutoNum type="arabicPeriod"/>
            </a:pPr>
            <a:endParaRPr lang="en-US" dirty="0" smtClean="0"/>
          </a:p>
          <a:p>
            <a:pPr marL="457200" indent="-457200">
              <a:buFont typeface="+mj-lt"/>
              <a:buAutoNum type="arabicPeriod"/>
            </a:pPr>
            <a:r>
              <a:rPr lang="en-US" dirty="0" smtClean="0"/>
              <a:t>Enter the meeting code (given in the room)</a:t>
            </a:r>
          </a:p>
          <a:p>
            <a:pPr marL="514350" indent="-457200">
              <a:buFont typeface="+mj-lt"/>
              <a:buAutoNum type="arabicPeriod"/>
            </a:pPr>
            <a:endParaRPr lang="en-US" dirty="0" smtClean="0"/>
          </a:p>
          <a:p>
            <a:pPr marL="457200" indent="-457200" fontAlgn="t">
              <a:buFont typeface="+mj-lt"/>
              <a:buAutoNum type="arabicPeriod"/>
            </a:pPr>
            <a:r>
              <a:rPr lang="en-US" dirty="0" smtClean="0"/>
              <a:t>Select Working </a:t>
            </a:r>
            <a:r>
              <a:rPr lang="en-US" dirty="0" smtClean="0"/>
              <a:t>Group: </a:t>
            </a:r>
            <a:r>
              <a:rPr lang="en-US" b="0" dirty="0" smtClean="0">
                <a:hlinkClick r:id="rId5" action="ppaction://hlinkfile"/>
              </a:rPr>
              <a:t>C/LM/WG802.11 Attendance</a:t>
            </a:r>
            <a:endParaRPr lang="en-US" b="0" dirty="0" smtClean="0"/>
          </a:p>
          <a:p>
            <a:pPr marL="457200" indent="-457200" fontAlgn="t">
              <a:buFont typeface="+mj-lt"/>
              <a:buAutoNum type="arabicPeriod"/>
            </a:pPr>
            <a:endParaRPr lang="en-US" b="0" dirty="0" smtClean="0"/>
          </a:p>
          <a:p>
            <a:pPr marL="457200" indent="-457200" fontAlgn="t">
              <a:buFont typeface="+mj-lt"/>
              <a:buAutoNum type="arabicPeriod"/>
            </a:pPr>
            <a:r>
              <a:rPr lang="en-US" dirty="0" smtClean="0"/>
              <a:t>Mark Attendance for current slot</a:t>
            </a:r>
          </a:p>
        </p:txBody>
      </p:sp>
      <p:sp>
        <p:nvSpPr>
          <p:cNvPr id="4" name="Date Placeholder 3"/>
          <p:cNvSpPr>
            <a:spLocks noGrp="1"/>
          </p:cNvSpPr>
          <p:nvPr>
            <p:ph type="dt" sz="half" idx="10"/>
          </p:nvPr>
        </p:nvSpPr>
        <p:spPr/>
        <p:txBody>
          <a:bodyPr/>
          <a:lstStyle/>
          <a:p>
            <a:r>
              <a:rPr lang="en-US" smtClean="0"/>
              <a:t>January 2014</a:t>
            </a:r>
            <a:endParaRPr lang="en-US" dirty="0"/>
          </a:p>
        </p:txBody>
      </p:sp>
      <p:sp>
        <p:nvSpPr>
          <p:cNvPr id="6" name="Slide Number Placeholder 5"/>
          <p:cNvSpPr>
            <a:spLocks noGrp="1"/>
          </p:cNvSpPr>
          <p:nvPr>
            <p:ph type="sldNum" sz="quarter" idx="12"/>
          </p:nvPr>
        </p:nvSpPr>
        <p:spPr/>
        <p:txBody>
          <a:bodyPr/>
          <a:lstStyle/>
          <a:p>
            <a:r>
              <a:rPr lang="en-US" smtClean="0"/>
              <a:t>Slide </a:t>
            </a:r>
            <a:fld id="{6D810085-7017-4368-A971-DE56F883B38A}" type="slidenum">
              <a:rPr lang="en-US" smtClean="0"/>
              <a:pPr/>
              <a:t>7</a:t>
            </a:fld>
            <a:endParaRPr lang="en-US"/>
          </a:p>
        </p:txBody>
      </p:sp>
      <p:sp>
        <p:nvSpPr>
          <p:cNvPr id="14"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extLst>
      <p:ext uri="{BB962C8B-B14F-4D97-AF65-F5344CB8AC3E}">
        <p14:creationId xmlns:p14="http://schemas.microsoft.com/office/powerpoint/2010/main" xmlns="" val="1079669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3"/>
          <p:cNvSpPr>
            <a:spLocks noGrp="1"/>
          </p:cNvSpPr>
          <p:nvPr>
            <p:ph type="dt"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dirty="0" smtClean="0"/>
              <a:t>January 2014</a:t>
            </a:r>
            <a:endParaRPr lang="en-US" sz="1800" dirty="0"/>
          </a:p>
        </p:txBody>
      </p:sp>
      <p:sp>
        <p:nvSpPr>
          <p:cNvPr id="21507" name="Slide Number Placeholder 5"/>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smtClean="0"/>
              <a:t>Slide </a:t>
            </a:r>
            <a:fld id="{1F1E0DA8-6854-4BDD-A032-34A8662B865D}" type="slidenum">
              <a:rPr lang="en-US" sz="1200" smtClean="0"/>
              <a:pPr/>
              <a:t>8</a:t>
            </a:fld>
            <a:endParaRPr lang="en-US" sz="1200" dirty="0" smtClean="0"/>
          </a:p>
        </p:txBody>
      </p:sp>
      <p:sp>
        <p:nvSpPr>
          <p:cNvPr id="21508" name="WordArt 2"/>
          <p:cNvSpPr>
            <a:spLocks noChangeArrowheads="1" noChangeShapeType="1" noTextEdit="1"/>
          </p:cNvSpPr>
          <p:nvPr/>
        </p:nvSpPr>
        <p:spPr bwMode="auto">
          <a:xfrm>
            <a:off x="1447800" y="1600200"/>
            <a:ext cx="6934200" cy="20574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8000" kern="10" dirty="0" smtClean="0">
                <a:solidFill>
                  <a:srgbClr val="336699"/>
                </a:solidFill>
                <a:effectLst>
                  <a:outerShdw dist="45791" dir="2021404" algn="ctr" rotWithShape="0">
                    <a:srgbClr val="B2B2B2">
                      <a:alpha val="79999"/>
                    </a:srgbClr>
                  </a:outerShdw>
                </a:effectLst>
                <a:latin typeface="Times New Roman"/>
                <a:cs typeface="Times New Roman"/>
              </a:rPr>
              <a:t>802.11 Activities </a:t>
            </a:r>
            <a:endParaRPr lang="en-US" sz="8000" kern="10" dirty="0" smtClean="0">
              <a:solidFill>
                <a:srgbClr val="336699"/>
              </a:solidFill>
              <a:effectLst>
                <a:outerShdw dist="45791" dir="2021404" algn="ctr" rotWithShape="0">
                  <a:srgbClr val="B2B2B2">
                    <a:alpha val="79999"/>
                  </a:srgbClr>
                </a:outerShdw>
              </a:effectLst>
              <a:latin typeface="Times New Roman"/>
              <a:cs typeface="Times New Roman"/>
            </a:endParaRPr>
          </a:p>
        </p:txBody>
      </p:sp>
      <p:sp>
        <p:nvSpPr>
          <p:cNvPr id="6"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685800"/>
          </a:xfrm>
        </p:spPr>
        <p:txBody>
          <a:bodyPr/>
          <a:lstStyle/>
          <a:p>
            <a:r>
              <a:rPr lang="en-GB" dirty="0" smtClean="0"/>
              <a:t>802.11 </a:t>
            </a:r>
            <a:r>
              <a:rPr lang="en-GB" dirty="0" smtClean="0"/>
              <a:t>Working Group Session Documents</a:t>
            </a:r>
          </a:p>
        </p:txBody>
      </p:sp>
      <p:sp>
        <p:nvSpPr>
          <p:cNvPr id="9219" name="Date Placeholder 3"/>
          <p:cNvSpPr>
            <a:spLocks noGrp="1"/>
          </p:cNvSpPr>
          <p:nvPr>
            <p:ph type="dt" sz="quarter" idx="10"/>
          </p:nvPr>
        </p:nvSpPr>
        <p:spPr>
          <a:noFill/>
        </p:spPr>
        <p:txBody>
          <a:bodyPr/>
          <a:lstStyle/>
          <a:p>
            <a:r>
              <a:rPr lang="en-US" smtClean="0"/>
              <a:t>May 2014</a:t>
            </a:r>
          </a:p>
        </p:txBody>
      </p:sp>
      <p:sp>
        <p:nvSpPr>
          <p:cNvPr id="9221" name="Slide Number Placeholder 5"/>
          <p:cNvSpPr>
            <a:spLocks noGrp="1"/>
          </p:cNvSpPr>
          <p:nvPr>
            <p:ph type="sldNum" sz="quarter" idx="12"/>
          </p:nvPr>
        </p:nvSpPr>
        <p:spPr>
          <a:noFill/>
        </p:spPr>
        <p:txBody>
          <a:bodyPr/>
          <a:lstStyle/>
          <a:p>
            <a:r>
              <a:rPr lang="en-US"/>
              <a:t>Slide </a:t>
            </a:r>
            <a:fld id="{EE91D8F9-D975-402F-B182-C0667EBDC206}" type="slidenum">
              <a:rPr lang="en-US"/>
              <a:pPr/>
              <a:t>9</a:t>
            </a:fld>
            <a:endParaRPr lang="en-US"/>
          </a:p>
        </p:txBody>
      </p:sp>
      <p:graphicFrame>
        <p:nvGraphicFramePr>
          <p:cNvPr id="7" name="Table 6"/>
          <p:cNvGraphicFramePr>
            <a:graphicFrameLocks noGrp="1"/>
          </p:cNvGraphicFramePr>
          <p:nvPr/>
        </p:nvGraphicFramePr>
        <p:xfrm>
          <a:off x="533400" y="1524000"/>
          <a:ext cx="7924800" cy="4648196"/>
        </p:xfrm>
        <a:graphic>
          <a:graphicData uri="http://schemas.openxmlformats.org/drawingml/2006/table">
            <a:tbl>
              <a:tblPr>
                <a:tableStyleId>{21E4AEA4-8DFA-4A89-87EB-49C32662AFE0}</a:tableStyleId>
              </a:tblPr>
              <a:tblGrid>
                <a:gridCol w="2896881"/>
                <a:gridCol w="5027919"/>
              </a:tblGrid>
              <a:tr h="454134">
                <a:tc>
                  <a:txBody>
                    <a:bodyPr/>
                    <a:lstStyle/>
                    <a:p>
                      <a:pPr marL="0" algn="l" defTabSz="914400" rtl="0" eaLnBrk="1" fontAlgn="b" latinLnBrk="0" hangingPunct="1"/>
                      <a:r>
                        <a:rPr lang="en-GB" sz="1800" b="1" u="none" strike="noStrike" kern="1200" dirty="0" smtClean="0">
                          <a:effectLst/>
                        </a:rPr>
                        <a:t>Document</a:t>
                      </a:r>
                      <a:endParaRPr lang="en-GB" sz="1800" b="1"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GB" sz="1800" b="1" u="none" strike="noStrike" kern="1200" dirty="0" smtClean="0">
                          <a:effectLst/>
                        </a:rPr>
                        <a:t>Link to document</a:t>
                      </a:r>
                      <a:endParaRPr lang="en-GB" sz="1800" b="1" u="none" strike="noStrike" kern="1200" dirty="0">
                        <a:solidFill>
                          <a:schemeClr val="tx1"/>
                        </a:solidFill>
                        <a:effectLst/>
                        <a:latin typeface="+mn-lt"/>
                        <a:ea typeface="+mn-ea"/>
                        <a:cs typeface="+mn-cs"/>
                      </a:endParaRPr>
                    </a:p>
                  </a:txBody>
                  <a:tcPr marL="9525" marR="9525" marT="9525" marB="0" anchor="b"/>
                </a:tc>
              </a:tr>
              <a:tr h="454134">
                <a:tc>
                  <a:txBody>
                    <a:bodyPr/>
                    <a:lstStyle/>
                    <a:p>
                      <a:pPr algn="l" fontAlgn="b"/>
                      <a:r>
                        <a:rPr lang="en-GB" sz="1800" u="none" strike="noStrike" dirty="0">
                          <a:effectLst/>
                        </a:rPr>
                        <a:t>WG Agenda</a:t>
                      </a:r>
                      <a:endParaRPr lang="en-GB" sz="1800" b="0" i="0" u="none" strike="noStrike" dirty="0">
                        <a:solidFill>
                          <a:srgbClr val="323232"/>
                        </a:solidFill>
                        <a:effectLst/>
                        <a:latin typeface="Arial" panose="020B0604020202020204" pitchFamily="34" charset="0"/>
                      </a:endParaRPr>
                    </a:p>
                  </a:txBody>
                  <a:tcPr marL="9525" marR="9525" marT="9525" marB="0" anchor="b"/>
                </a:tc>
                <a:tc>
                  <a:txBody>
                    <a:bodyPr/>
                    <a:lstStyle/>
                    <a:p>
                      <a:pPr algn="l" fontAlgn="b"/>
                      <a:r>
                        <a:rPr lang="en-GB" sz="1600" u="sng" strike="noStrike" dirty="0">
                          <a:effectLst/>
                          <a:hlinkClick r:id="rId2"/>
                        </a:rPr>
                        <a:t>https://mentor.ieee.org/802.11/dcn/14/11-14-0470-0000</a:t>
                      </a:r>
                      <a:endParaRPr lang="en-GB" sz="1600" b="0" i="0" u="sng" strike="noStrike" dirty="0">
                        <a:solidFill>
                          <a:srgbClr val="0000D4"/>
                        </a:solidFill>
                        <a:effectLst/>
                        <a:latin typeface="Arial" panose="020B0604020202020204" pitchFamily="34" charset="0"/>
                      </a:endParaRPr>
                    </a:p>
                  </a:txBody>
                  <a:tcPr marL="9525" marR="9525" marT="9525" marB="0" anchor="b"/>
                </a:tc>
              </a:tr>
              <a:tr h="454134">
                <a:tc>
                  <a:txBody>
                    <a:bodyPr/>
                    <a:lstStyle/>
                    <a:p>
                      <a:pPr algn="l" fontAlgn="b"/>
                      <a:r>
                        <a:rPr lang="en-GB" sz="1800" u="none" strike="noStrike">
                          <a:effectLst/>
                        </a:rPr>
                        <a:t>Opening report</a:t>
                      </a:r>
                      <a:endParaRPr lang="en-GB" sz="1800" b="0" i="0" u="none" strike="noStrike">
                        <a:solidFill>
                          <a:srgbClr val="323232"/>
                        </a:solidFill>
                        <a:effectLst/>
                        <a:latin typeface="Arial" panose="020B0604020202020204" pitchFamily="34" charset="0"/>
                      </a:endParaRPr>
                    </a:p>
                  </a:txBody>
                  <a:tcPr marL="9525" marR="9525" marT="9525" marB="0" anchor="b"/>
                </a:tc>
                <a:tc>
                  <a:txBody>
                    <a:bodyPr/>
                    <a:lstStyle/>
                    <a:p>
                      <a:pPr algn="l" fontAlgn="b"/>
                      <a:r>
                        <a:rPr lang="en-GB" sz="1600" u="sng" strike="noStrike">
                          <a:effectLst/>
                          <a:hlinkClick r:id="rId3"/>
                        </a:rPr>
                        <a:t>https://mentor.ieee.org/802.11/dcn/14/11-14-0510-0000</a:t>
                      </a:r>
                      <a:endParaRPr lang="en-GB" sz="1600" b="0" i="0" u="sng" strike="noStrike">
                        <a:solidFill>
                          <a:srgbClr val="0000D4"/>
                        </a:solidFill>
                        <a:effectLst/>
                        <a:latin typeface="Arial" panose="020B0604020202020204" pitchFamily="34" charset="0"/>
                      </a:endParaRPr>
                    </a:p>
                  </a:txBody>
                  <a:tcPr marL="9525" marR="9525" marT="9525" marB="0" anchor="b"/>
                </a:tc>
              </a:tr>
              <a:tr h="454134">
                <a:tc>
                  <a:txBody>
                    <a:bodyPr/>
                    <a:lstStyle/>
                    <a:p>
                      <a:pPr algn="l" fontAlgn="b"/>
                      <a:r>
                        <a:rPr lang="en-GB" sz="1800" u="none" strike="noStrike">
                          <a:effectLst/>
                        </a:rPr>
                        <a:t>Snapshots</a:t>
                      </a:r>
                      <a:endParaRPr lang="en-GB" sz="1800" b="0" i="0" u="none" strike="noStrike">
                        <a:solidFill>
                          <a:srgbClr val="323232"/>
                        </a:solidFill>
                        <a:effectLst/>
                        <a:latin typeface="Arial" panose="020B0604020202020204" pitchFamily="34" charset="0"/>
                      </a:endParaRPr>
                    </a:p>
                  </a:txBody>
                  <a:tcPr marL="9525" marR="9525" marT="9525" marB="0" anchor="b"/>
                </a:tc>
                <a:tc>
                  <a:txBody>
                    <a:bodyPr/>
                    <a:lstStyle/>
                    <a:p>
                      <a:pPr algn="l" fontAlgn="b"/>
                      <a:r>
                        <a:rPr lang="en-GB" sz="1600" u="sng" strike="noStrike">
                          <a:effectLst/>
                          <a:hlinkClick r:id="rId4"/>
                        </a:rPr>
                        <a:t>https://mentor.ieee.org/802.11/dcn/14/11-14-0471-0000</a:t>
                      </a:r>
                      <a:endParaRPr lang="en-GB" sz="1600" b="0" i="0" u="sng" strike="noStrike">
                        <a:solidFill>
                          <a:srgbClr val="0000D4"/>
                        </a:solidFill>
                        <a:effectLst/>
                        <a:latin typeface="Arial" panose="020B0604020202020204" pitchFamily="34" charset="0"/>
                      </a:endParaRPr>
                    </a:p>
                  </a:txBody>
                  <a:tcPr marL="9525" marR="9525" marT="9525" marB="0" anchor="b"/>
                </a:tc>
              </a:tr>
              <a:tr h="454134">
                <a:tc>
                  <a:txBody>
                    <a:bodyPr/>
                    <a:lstStyle/>
                    <a:p>
                      <a:pPr algn="l" fontAlgn="b"/>
                      <a:r>
                        <a:rPr lang="en-GB" sz="1800" u="none" strike="noStrike">
                          <a:effectLst/>
                        </a:rPr>
                        <a:t>Supplementary Material</a:t>
                      </a:r>
                      <a:endParaRPr lang="en-GB" sz="1800" b="0" i="0" u="none" strike="noStrike">
                        <a:solidFill>
                          <a:srgbClr val="323232"/>
                        </a:solidFill>
                        <a:effectLst/>
                        <a:latin typeface="Arial" panose="020B0604020202020204" pitchFamily="34" charset="0"/>
                      </a:endParaRPr>
                    </a:p>
                  </a:txBody>
                  <a:tcPr marL="9525" marR="9525" marT="9525" marB="0" anchor="b"/>
                </a:tc>
                <a:tc>
                  <a:txBody>
                    <a:bodyPr/>
                    <a:lstStyle/>
                    <a:p>
                      <a:pPr algn="l" fontAlgn="b"/>
                      <a:r>
                        <a:rPr lang="en-GB" sz="1600" u="sng" strike="noStrike">
                          <a:effectLst/>
                          <a:hlinkClick r:id="rId5"/>
                        </a:rPr>
                        <a:t>https://mentor.ieee.org/802.11/dcn/14/11-14-0472-0000</a:t>
                      </a:r>
                      <a:endParaRPr lang="en-GB" sz="1600" b="0" i="0" u="sng" strike="noStrike">
                        <a:solidFill>
                          <a:srgbClr val="0000D4"/>
                        </a:solidFill>
                        <a:effectLst/>
                        <a:latin typeface="Arial" panose="020B0604020202020204" pitchFamily="34" charset="0"/>
                      </a:endParaRPr>
                    </a:p>
                  </a:txBody>
                  <a:tcPr marL="9525" marR="9525" marT="9525" marB="0" anchor="b"/>
                </a:tc>
              </a:tr>
              <a:tr h="454134">
                <a:tc>
                  <a:txBody>
                    <a:bodyPr/>
                    <a:lstStyle/>
                    <a:p>
                      <a:pPr algn="l" fontAlgn="b"/>
                      <a:r>
                        <a:rPr lang="en-GB" sz="1800" u="none" strike="noStrike">
                          <a:effectLst/>
                        </a:rPr>
                        <a:t>Motions</a:t>
                      </a:r>
                      <a:endParaRPr lang="en-GB" sz="1800" b="0" i="0" u="none" strike="noStrike">
                        <a:solidFill>
                          <a:srgbClr val="323232"/>
                        </a:solidFill>
                        <a:effectLst/>
                        <a:latin typeface="Arial" panose="020B0604020202020204" pitchFamily="34" charset="0"/>
                      </a:endParaRPr>
                    </a:p>
                  </a:txBody>
                  <a:tcPr marL="9525" marR="9525" marT="9525" marB="0" anchor="b"/>
                </a:tc>
                <a:tc>
                  <a:txBody>
                    <a:bodyPr/>
                    <a:lstStyle/>
                    <a:p>
                      <a:pPr algn="l" fontAlgn="b"/>
                      <a:r>
                        <a:rPr lang="en-GB" sz="1600" u="sng" strike="noStrike" dirty="0">
                          <a:effectLst/>
                          <a:hlinkClick r:id="rId6"/>
                        </a:rPr>
                        <a:t>https://mentor.ieee.org/802.11/dcn/14/11-14-0473-0000</a:t>
                      </a:r>
                      <a:endParaRPr lang="en-GB" sz="1600" b="0" i="0" u="sng" strike="noStrike" dirty="0">
                        <a:solidFill>
                          <a:srgbClr val="0000D4"/>
                        </a:solidFill>
                        <a:effectLst/>
                        <a:latin typeface="Arial" panose="020B0604020202020204" pitchFamily="34" charset="0"/>
                      </a:endParaRPr>
                    </a:p>
                  </a:txBody>
                  <a:tcPr marL="9525" marR="9525" marT="9525" marB="0" anchor="b"/>
                </a:tc>
              </a:tr>
              <a:tr h="454134">
                <a:tc>
                  <a:txBody>
                    <a:bodyPr/>
                    <a:lstStyle/>
                    <a:p>
                      <a:pPr algn="l" fontAlgn="b"/>
                      <a:r>
                        <a:rPr lang="en-GB" sz="1800" u="none" strike="noStrike" dirty="0">
                          <a:effectLst/>
                        </a:rPr>
                        <a:t>Closing report</a:t>
                      </a:r>
                      <a:endParaRPr lang="en-GB" sz="1800" b="0" i="0" u="none" strike="noStrike" dirty="0">
                        <a:solidFill>
                          <a:srgbClr val="323232"/>
                        </a:solidFill>
                        <a:effectLst/>
                        <a:latin typeface="Arial" panose="020B0604020202020204" pitchFamily="34" charset="0"/>
                      </a:endParaRPr>
                    </a:p>
                  </a:txBody>
                  <a:tcPr marL="9525" marR="9525" marT="9525" marB="0" anchor="b"/>
                </a:tc>
                <a:tc>
                  <a:txBody>
                    <a:bodyPr/>
                    <a:lstStyle/>
                    <a:p>
                      <a:pPr algn="l" fontAlgn="b"/>
                      <a:r>
                        <a:rPr lang="en-GB" sz="1600" u="sng" strike="noStrike">
                          <a:effectLst/>
                          <a:hlinkClick r:id="rId7"/>
                        </a:rPr>
                        <a:t>https://mentor.ieee.org/802.11/dcn/14/11-14-0474-0000</a:t>
                      </a:r>
                      <a:endParaRPr lang="en-GB" sz="1600" b="0" i="0" u="sng" strike="noStrike">
                        <a:solidFill>
                          <a:srgbClr val="0000D4"/>
                        </a:solidFill>
                        <a:effectLst/>
                        <a:latin typeface="Arial" panose="020B0604020202020204" pitchFamily="34" charset="0"/>
                      </a:endParaRPr>
                    </a:p>
                  </a:txBody>
                  <a:tcPr marL="9525" marR="9525" marT="9525" marB="0" anchor="b"/>
                </a:tc>
              </a:tr>
              <a:tr h="507562">
                <a:tc>
                  <a:txBody>
                    <a:bodyPr/>
                    <a:lstStyle/>
                    <a:p>
                      <a:pPr algn="l" fontAlgn="b"/>
                      <a:r>
                        <a:rPr lang="en-GB" sz="1800" u="none" strike="noStrike">
                          <a:effectLst/>
                        </a:rPr>
                        <a:t>1</a:t>
                      </a:r>
                      <a:r>
                        <a:rPr lang="en-GB" sz="1800" u="none" strike="noStrike" baseline="30000">
                          <a:effectLst/>
                        </a:rPr>
                        <a:t>st</a:t>
                      </a:r>
                      <a:r>
                        <a:rPr lang="en-GB" sz="1800" u="none" strike="noStrike">
                          <a:effectLst/>
                        </a:rPr>
                        <a:t> vice chair</a:t>
                      </a:r>
                      <a:endParaRPr lang="en-GB" sz="1800" b="0" i="0" u="none" strike="noStrike">
                        <a:solidFill>
                          <a:srgbClr val="323232"/>
                        </a:solidFill>
                        <a:effectLst/>
                        <a:latin typeface="Arial" panose="020B0604020202020204" pitchFamily="34" charset="0"/>
                      </a:endParaRPr>
                    </a:p>
                  </a:txBody>
                  <a:tcPr marL="9525" marR="9525" marT="9525" marB="0" anchor="b"/>
                </a:tc>
                <a:tc>
                  <a:txBody>
                    <a:bodyPr/>
                    <a:lstStyle/>
                    <a:p>
                      <a:pPr algn="l" fontAlgn="b"/>
                      <a:r>
                        <a:rPr lang="en-GB" sz="1600" u="sng" strike="noStrike">
                          <a:effectLst/>
                          <a:hlinkClick r:id="rId8"/>
                        </a:rPr>
                        <a:t>https://mentor.ieee.org/802.11/dcn/14/11-14-0493-0000</a:t>
                      </a:r>
                      <a:endParaRPr lang="en-GB" sz="1600" b="0" i="0" u="sng" strike="noStrike">
                        <a:solidFill>
                          <a:srgbClr val="0000D4"/>
                        </a:solidFill>
                        <a:effectLst/>
                        <a:latin typeface="Arial" panose="020B0604020202020204" pitchFamily="34" charset="0"/>
                      </a:endParaRPr>
                    </a:p>
                  </a:txBody>
                  <a:tcPr marL="9525" marR="9525" marT="9525" marB="0" anchor="b"/>
                </a:tc>
              </a:tr>
              <a:tr h="454134">
                <a:tc>
                  <a:txBody>
                    <a:bodyPr/>
                    <a:lstStyle/>
                    <a:p>
                      <a:pPr algn="l" fontAlgn="b"/>
                      <a:r>
                        <a:rPr lang="en-GB" sz="1800" u="none" strike="noStrike">
                          <a:effectLst/>
                        </a:rPr>
                        <a:t>Treasurer</a:t>
                      </a:r>
                      <a:endParaRPr lang="en-GB" sz="1800" b="0" i="0" u="none" strike="noStrike">
                        <a:solidFill>
                          <a:srgbClr val="323232"/>
                        </a:solidFill>
                        <a:effectLst/>
                        <a:latin typeface="Arial" panose="020B0604020202020204" pitchFamily="34" charset="0"/>
                      </a:endParaRPr>
                    </a:p>
                  </a:txBody>
                  <a:tcPr marL="9525" marR="9525" marT="9525" marB="0" anchor="b"/>
                </a:tc>
                <a:tc>
                  <a:txBody>
                    <a:bodyPr/>
                    <a:lstStyle/>
                    <a:p>
                      <a:pPr algn="l" fontAlgn="b"/>
                      <a:r>
                        <a:rPr lang="en-GB" sz="1600" u="sng" strike="noStrike">
                          <a:effectLst/>
                          <a:hlinkClick r:id="rId9"/>
                        </a:rPr>
                        <a:t>https://mentor.ieee.org/802.11/dcn/14/11-14-0495-0000</a:t>
                      </a:r>
                      <a:endParaRPr lang="en-GB" sz="1600" b="0" i="0" u="sng" strike="noStrike">
                        <a:solidFill>
                          <a:srgbClr val="0000D4"/>
                        </a:solidFill>
                        <a:effectLst/>
                        <a:latin typeface="Arial" panose="020B0604020202020204" pitchFamily="34" charset="0"/>
                      </a:endParaRPr>
                    </a:p>
                  </a:txBody>
                  <a:tcPr marL="9525" marR="9525" marT="9525" marB="0" anchor="b"/>
                </a:tc>
              </a:tr>
              <a:tr h="507562">
                <a:tc>
                  <a:txBody>
                    <a:bodyPr/>
                    <a:lstStyle/>
                    <a:p>
                      <a:pPr algn="l" fontAlgn="b"/>
                      <a:r>
                        <a:rPr lang="en-GB" sz="1800" u="none" strike="noStrike" dirty="0">
                          <a:effectLst/>
                        </a:rPr>
                        <a:t>2</a:t>
                      </a:r>
                      <a:r>
                        <a:rPr lang="en-GB" sz="1800" u="none" strike="noStrike" baseline="30000" dirty="0">
                          <a:effectLst/>
                        </a:rPr>
                        <a:t>nd</a:t>
                      </a:r>
                      <a:r>
                        <a:rPr lang="en-GB" sz="1800" u="none" strike="noStrike" dirty="0">
                          <a:effectLst/>
                        </a:rPr>
                        <a:t> vice chair</a:t>
                      </a:r>
                      <a:endParaRPr lang="en-GB" sz="1800" b="0" i="0" u="none" strike="noStrike" dirty="0">
                        <a:solidFill>
                          <a:srgbClr val="323232"/>
                        </a:solidFill>
                        <a:effectLst/>
                        <a:latin typeface="Arial" panose="020B0604020202020204" pitchFamily="34" charset="0"/>
                      </a:endParaRPr>
                    </a:p>
                  </a:txBody>
                  <a:tcPr marL="9525" marR="9525" marT="9525" marB="0" anchor="b"/>
                </a:tc>
                <a:tc>
                  <a:txBody>
                    <a:bodyPr/>
                    <a:lstStyle/>
                    <a:p>
                      <a:pPr algn="l" fontAlgn="b"/>
                      <a:r>
                        <a:rPr lang="en-GB" sz="1600" u="sng" strike="noStrike" dirty="0">
                          <a:effectLst/>
                          <a:hlinkClick r:id="rId10"/>
                        </a:rPr>
                        <a:t>https://mentor.ieee.org/802.11/dcn/14/11-14-0499-0000</a:t>
                      </a:r>
                      <a:endParaRPr lang="en-GB" sz="1600" b="0" i="0" u="sng" strike="noStrike" dirty="0">
                        <a:solidFill>
                          <a:srgbClr val="0000D4"/>
                        </a:solidFill>
                        <a:effectLst/>
                        <a:latin typeface="Arial" panose="020B0604020202020204" pitchFamily="34" charset="0"/>
                      </a:endParaRPr>
                    </a:p>
                  </a:txBody>
                  <a:tcPr marL="9525" marR="9525" marT="9525" marB="0" anchor="b"/>
                </a:tc>
              </a:tr>
            </a:tbl>
          </a:graphicData>
        </a:graphic>
      </p:graphicFrame>
      <p:sp>
        <p:nvSpPr>
          <p:cNvPr id="8" name="Footer Placeholder 4"/>
          <p:cNvSpPr>
            <a:spLocks noGrp="1"/>
          </p:cNvSpPr>
          <p:nvPr>
            <p:ph type="ftr" sz="quarter" idx="11"/>
          </p:nvPr>
        </p:nvSpPr>
        <p:spPr>
          <a:xfrm>
            <a:off x="7239000" y="6476998"/>
            <a:ext cx="1304925" cy="184666"/>
          </a:xfrm>
        </p:spPr>
        <p:txBody>
          <a:bodyPr/>
          <a:lstStyle/>
          <a:p>
            <a:pPr>
              <a:defRPr/>
            </a:pPr>
            <a:r>
              <a:rPr lang="en-US" dirty="0" smtClean="0"/>
              <a:t>Jon Rosdahl (CSR)</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74114</TotalTime>
  <Words>2399</Words>
  <Application>Microsoft Office PowerPoint</Application>
  <PresentationFormat>On-screen Show (4:3)</PresentationFormat>
  <Paragraphs>624</Paragraphs>
  <Slides>33</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36" baseType="lpstr">
      <vt:lpstr>Default Design</vt:lpstr>
      <vt:lpstr>Microsoft Office Word 97 - 2003 Document</vt:lpstr>
      <vt:lpstr>Microsoft Excel Binary Worksheet</vt:lpstr>
      <vt:lpstr>802-11 WG Agenda and Opening Report Beijing Interim May 2014</vt:lpstr>
      <vt:lpstr>Abstract</vt:lpstr>
      <vt:lpstr>Interim Agenda plan</vt:lpstr>
      <vt:lpstr>802.11 agenda plan  Wednesday 09:00-10:00</vt:lpstr>
      <vt:lpstr>Policies and Procedures </vt:lpstr>
      <vt:lpstr>Letters of Assurance Report</vt:lpstr>
      <vt:lpstr>IMAT Attendance Steps</vt:lpstr>
      <vt:lpstr>Slide 8</vt:lpstr>
      <vt:lpstr>802.11 Working Group Session Documents</vt:lpstr>
      <vt:lpstr>M4.1.4 IEEE 802.11 Standards Pipeline</vt:lpstr>
      <vt:lpstr>M4.1.4 IEEE 802.11 Revisions</vt:lpstr>
      <vt:lpstr>M4.1.5 Summary of ballots and comment collections</vt:lpstr>
      <vt:lpstr>M4.1.6 Current Membership Status</vt:lpstr>
      <vt:lpstr>M4.1.6 “Ex Officio” voting members</vt:lpstr>
      <vt:lpstr>M4.1.6 Recent voting member history</vt:lpstr>
      <vt:lpstr>M4.1.7 ANA Status</vt:lpstr>
      <vt:lpstr>PAR Expiration/Renewal Schedule</vt:lpstr>
      <vt:lpstr>IEEE Store Contents  - May  2014</vt:lpstr>
      <vt:lpstr>802.11  drafts to ISO/IEC JTC1/SC6</vt:lpstr>
      <vt:lpstr>Recent Actions approved by 802.11 WG</vt:lpstr>
      <vt:lpstr>Recent Actions approved by 802.11 WG</vt:lpstr>
      <vt:lpstr>Slide 22</vt:lpstr>
      <vt:lpstr>802.11 WG Appointed Positions</vt:lpstr>
      <vt:lpstr>SC &amp; TG officers for confirmation - Approved</vt:lpstr>
      <vt:lpstr>802.11 May 2014 Interim Closing Reports</vt:lpstr>
      <vt:lpstr>Other IEEE 802 information </vt:lpstr>
      <vt:lpstr>July 2014 Tutorials - 1</vt:lpstr>
      <vt:lpstr>July 2014 Tutorials – 2</vt:lpstr>
      <vt:lpstr>July 2014 tutorials - 3</vt:lpstr>
      <vt:lpstr>July 2014 Birds of a Feather</vt:lpstr>
      <vt:lpstr>Early 802.11 Documentation Project</vt:lpstr>
      <vt:lpstr>Early Documentation - continued</vt:lpstr>
      <vt:lpstr>Recess until Thursday 10:30am</vt:lpstr>
    </vt:vector>
  </TitlesOfParts>
  <Company>Aruba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Agenda and Opening Report Beijing Interim May 2014</dc:title>
  <dc:creator>Jon Rosdahl</dc:creator>
  <cp:keywords>May 2014</cp:keywords>
  <dc:description>Jon Rosdahl (CSR Technologies), Dorothy Stanley (Aruba Networks), Adrian Stephens (Intel Corp).</dc:description>
  <cp:lastModifiedBy>jr05</cp:lastModifiedBy>
  <cp:revision>1255</cp:revision>
  <cp:lastPrinted>1998-02-10T13:28:06Z</cp:lastPrinted>
  <dcterms:created xsi:type="dcterms:W3CDTF">1998-02-10T13:07:52Z</dcterms:created>
  <dcterms:modified xsi:type="dcterms:W3CDTF">2014-05-20T19:18:56Z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