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20"/>
  </p:notesMasterIdLst>
  <p:handoutMasterIdLst>
    <p:handoutMasterId r:id="rId21"/>
  </p:handoutMasterIdLst>
  <p:sldIdLst>
    <p:sldId id="399" r:id="rId2"/>
    <p:sldId id="407" r:id="rId3"/>
    <p:sldId id="403" r:id="rId4"/>
    <p:sldId id="400" r:id="rId5"/>
    <p:sldId id="410" r:id="rId6"/>
    <p:sldId id="412" r:id="rId7"/>
    <p:sldId id="413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4" r:id="rId17"/>
    <p:sldId id="425" r:id="rId18"/>
    <p:sldId id="426" r:id="rId19"/>
  </p:sldIdLst>
  <p:sldSz cx="9144000" cy="6858000" type="screen4x3"/>
  <p:notesSz cx="9874250" cy="67976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0" autoAdjust="0"/>
  </p:normalViewPr>
  <p:slideViewPr>
    <p:cSldViewPr showGuides="1">
      <p:cViewPr varScale="1">
        <p:scale>
          <a:sx n="95" d="100"/>
          <a:sy n="95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61C86FB5-2016-4E35-861E-818B62ED70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5026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FA073560-107F-4598-8AE5-C029EF43FE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1764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gilent.com/agilent/redirector.jspx?action=obs&amp;lc=eng&amp;cc=US&amp;exttxt=40/80%20MHz%20bandwidth%20digitizers%20online%20demo!&amp;turl=http://wireless.agilent.com/videos/econtent/PSA/&amp;exturl=http://wireless.agilent.com/videos/econtent/PSA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ome.agilent.com/agilent/redirector.jspx?action=ref&amp;lc=eng&amp;cc=SG&amp;nfr=-536902959.536881892&amp;ckey=1441596&amp;cname=AGILENT_EDITORIAL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gilent.com/agilent/redirector.jspx?action=obs&amp;lc=eng&amp;cc=US&amp;exttxt=40/80%20MHz%20bandwidth%20digitizers%20online%20demo!&amp;turl=http://wireless.agilent.com/videos/econtent/PSA/&amp;exturl=http://wireless.agilent.com/videos/econtent/PSA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ome.agilent.com/agilent/redirector.jspx?action=ref&amp;lc=eng&amp;cc=SG&amp;nfr=-536902959.536881892&amp;ckey=1441596&amp;cname=AGILENT_EDITORIAL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gilent.com/agilent/redirector.jspx?action=obs&amp;lc=eng&amp;cc=US&amp;exttxt=40/80%20MHz%20bandwidth%20digitizers%20online%20demo!&amp;turl=http://wireless.agilent.com/videos/econtent/PSA/&amp;exturl=http://wireless.agilent.com/videos/econtent/PSA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ome.agilent.com/agilent/redirector.jspx?action=ref&amp;lc=eng&amp;cc=SG&amp;nfr=-536902959.536881892&amp;ckey=1441596&amp;cname=AGILENT_EDITORIAL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gilent.com/agilent/redirector.jspx?action=obs&amp;lc=eng&amp;cc=US&amp;exttxt=40/80%20MHz%20bandwidth%20digitizers%20online%20demo!&amp;turl=http://wireless.agilent.com/videos/econtent/PSA/&amp;exturl=http://wireless.agilent.com/videos/econtent/PSA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ome.agilent.com/agilent/redirector.jspx?action=ref&amp;lc=eng&amp;cc=SG&amp;nfr=-536902959.536881892&amp;ckey=1441596&amp;cname=AGILENT_EDITORIAL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gilent.com/agilent/redirector.jspx?action=obs&amp;lc=eng&amp;cc=US&amp;exttxt=40/80%20MHz%20bandwidth%20digitizers%20online%20demo!&amp;turl=http://wireless.agilent.com/videos/econtent/PSA/&amp;exturl=http://wireless.agilent.com/videos/econtent/PSA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ome.agilent.com/agilent/redirector.jspx?action=ref&amp;lc=eng&amp;cc=SG&amp;nfr=-536902959.536881892&amp;ckey=1441596&amp;cname=AGILENT_EDITORIAL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gilent.com/agilent/redirector.jspx?action=obs&amp;lc=eng&amp;cc=US&amp;exttxt=40/80%20MHz%20bandwidth%20digitizers%20online%20demo!&amp;turl=http://wireless.agilent.com/videos/econtent/PSA/&amp;exturl=http://wireless.agilent.com/videos/econtent/PSA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ome.agilent.com/agilent/redirector.jspx?action=ref&amp;lc=eng&amp;cc=SG&amp;nfr=-536902959.536881892&amp;ckey=1441596&amp;cname=AGILENT_EDITORIAL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gilent.com/agilent/redirector.jspx?action=obs&amp;lc=eng&amp;cc=US&amp;exttxt=40/80%20MHz%20bandwidth%20digitizers%20online%20demo!&amp;turl=http://wireless.agilent.com/videos/econtent/PSA/&amp;exturl=http://wireless.agilent.com/videos/econtent/PSA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ome.agilent.com/agilent/redirector.jspx?action=ref&amp;lc=eng&amp;cc=SG&amp;nfr=-536902959.536881892&amp;ckey=1441596&amp;cname=AGILENT_EDITORIA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73560-107F-4598-8AE5-C029EF43FEF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528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b="1" dirty="0" smtClean="0">
                <a:latin typeface="+mn-lt"/>
                <a:ea typeface="+mn-ea"/>
              </a:rPr>
              <a:t>Agilent technologies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altLang="zh-CN" b="1" dirty="0" smtClean="0">
                <a:latin typeface="+mn-lt"/>
                <a:ea typeface="+mn-ea"/>
              </a:rPr>
              <a:t>E8267D PSG Vector Signal Generator, up to 44GHz, 160 MHz (extendable to 2 GHz) RF modulation bandwidth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pt-BR" altLang="zh-CN" b="1" dirty="0" smtClean="0">
                <a:latin typeface="+mn-lt"/>
                <a:ea typeface="+mn-ea"/>
              </a:rPr>
              <a:t>E4448A PSA Spectrum Analyzer, 3 Hz - 50 GHz, </a:t>
            </a:r>
            <a:r>
              <a:rPr lang="en-US" altLang="zh-CN" b="1" dirty="0" smtClean="0">
                <a:latin typeface="+mn-lt"/>
                <a:ea typeface="+mn-ea"/>
              </a:rPr>
              <a:t>Analysis Bandwidth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10 MHz analysis bandwidth (option B7J for the Basic mode)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Optional 40 or 80 MHz analysis bandwidth to capture and measure complex signals. View the </a:t>
            </a:r>
            <a:r>
              <a:rPr lang="en-US" altLang="zh-CN" dirty="0" smtClean="0">
                <a:latin typeface="+mn-lt"/>
                <a:ea typeface="+mn-ea"/>
                <a:hlinkClick r:id="rId3" action="ppaction://hlinkfile"/>
              </a:rPr>
              <a:t>demo</a:t>
            </a:r>
            <a:r>
              <a:rPr lang="en-US" altLang="zh-CN" dirty="0" smtClean="0">
                <a:latin typeface="+mn-lt"/>
                <a:ea typeface="+mn-ea"/>
              </a:rPr>
              <a:t>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-78 dB (nominal) third order intermodulation for 40 or 80 MHz analysis bandwidth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Up to 300 MHz analysis bandwidth for </a:t>
            </a:r>
            <a:r>
              <a:rPr lang="en-US" altLang="zh-CN" dirty="0" smtClean="0">
                <a:latin typeface="+mn-lt"/>
                <a:ea typeface="+mn-ea"/>
                <a:hlinkClick r:id="rId4"/>
              </a:rPr>
              <a:t>calibrated VSA measurements</a:t>
            </a:r>
            <a:endParaRPr lang="en-US" altLang="zh-CN" dirty="0" smtClean="0">
              <a:latin typeface="+mn-lt"/>
              <a:ea typeface="+mn-ea"/>
            </a:endParaRPr>
          </a:p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dirty="0" err="1" smtClean="0"/>
              <a:t>Rohde&amp;Schwarz</a:t>
            </a:r>
            <a:r>
              <a:rPr lang="en-US" altLang="zh-CN" dirty="0" smtClean="0"/>
              <a:t> (R&amp;S)</a:t>
            </a:r>
            <a:endParaRPr lang="zh-CN" altLang="en-US" dirty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E65208F-80AD-46BB-808E-28B8F40E7430}" type="slidenum">
              <a:rPr lang="zh-CN" altLang="en-US" sz="1200" i="0" smtClean="0">
                <a:solidFill>
                  <a:srgbClr val="000000"/>
                </a:solidFill>
              </a:rPr>
              <a:pPr/>
              <a:t>9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42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b="1" dirty="0" smtClean="0">
                <a:latin typeface="+mn-lt"/>
                <a:ea typeface="+mn-ea"/>
              </a:rPr>
              <a:t>Agilent technologies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altLang="zh-CN" b="1" dirty="0" smtClean="0">
                <a:latin typeface="+mn-lt"/>
                <a:ea typeface="+mn-ea"/>
              </a:rPr>
              <a:t>E8267D PSG Vector Signal Generator, up to 44GHz, 160 MHz (extendable to 2 GHz) RF modulation bandwidth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pt-BR" altLang="zh-CN" b="1" dirty="0" smtClean="0">
                <a:latin typeface="+mn-lt"/>
                <a:ea typeface="+mn-ea"/>
              </a:rPr>
              <a:t>E4448A PSA Spectrum Analyzer, 3 Hz - 50 GHz, </a:t>
            </a:r>
            <a:r>
              <a:rPr lang="en-US" altLang="zh-CN" b="1" dirty="0" smtClean="0">
                <a:latin typeface="+mn-lt"/>
                <a:ea typeface="+mn-ea"/>
              </a:rPr>
              <a:t>Analysis Bandwidth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10 MHz analysis bandwidth (option B7J for the Basic mode)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Optional 40 or 80 MHz analysis bandwidth to capture and measure complex signals. View the </a:t>
            </a:r>
            <a:r>
              <a:rPr lang="en-US" altLang="zh-CN" dirty="0" smtClean="0">
                <a:latin typeface="+mn-lt"/>
                <a:ea typeface="+mn-ea"/>
                <a:hlinkClick r:id="rId3" action="ppaction://hlinkfile"/>
              </a:rPr>
              <a:t>demo</a:t>
            </a:r>
            <a:r>
              <a:rPr lang="en-US" altLang="zh-CN" dirty="0" smtClean="0">
                <a:latin typeface="+mn-lt"/>
                <a:ea typeface="+mn-ea"/>
              </a:rPr>
              <a:t>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-78 dB (nominal) third order intermodulation for 40 or 80 MHz analysis bandwidth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Up to 300 MHz analysis bandwidth for </a:t>
            </a:r>
            <a:r>
              <a:rPr lang="en-US" altLang="zh-CN" dirty="0" smtClean="0">
                <a:latin typeface="+mn-lt"/>
                <a:ea typeface="+mn-ea"/>
                <a:hlinkClick r:id="rId4"/>
              </a:rPr>
              <a:t>calibrated VSA measurements</a:t>
            </a:r>
            <a:endParaRPr lang="en-US" altLang="zh-CN" dirty="0" smtClean="0">
              <a:latin typeface="+mn-lt"/>
              <a:ea typeface="+mn-ea"/>
            </a:endParaRPr>
          </a:p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dirty="0" err="1" smtClean="0"/>
              <a:t>Rohde&amp;Schwarz</a:t>
            </a:r>
            <a:r>
              <a:rPr lang="en-US" altLang="zh-CN" dirty="0" smtClean="0"/>
              <a:t> (R&amp;S)</a:t>
            </a:r>
            <a:endParaRPr lang="zh-CN" altLang="en-US" dirty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BAF7D96-5D70-4FA3-8FBD-4961D758EB4D}" type="slidenum">
              <a:rPr lang="zh-CN" altLang="en-US" sz="1200" i="0" smtClean="0">
                <a:solidFill>
                  <a:srgbClr val="000000"/>
                </a:solidFill>
              </a:rPr>
              <a:pPr/>
              <a:t>10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8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b="1" dirty="0" smtClean="0">
                <a:latin typeface="+mn-lt"/>
                <a:ea typeface="+mn-ea"/>
              </a:rPr>
              <a:t>Agilent technologies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altLang="zh-CN" b="1" dirty="0" smtClean="0">
                <a:latin typeface="+mn-lt"/>
                <a:ea typeface="+mn-ea"/>
              </a:rPr>
              <a:t>E8267D PSG Vector Signal Generator, up to 44GHz, 160 MHz (extendable to 2 GHz) RF modulation bandwidth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pt-BR" altLang="zh-CN" b="1" dirty="0" smtClean="0">
                <a:latin typeface="+mn-lt"/>
                <a:ea typeface="+mn-ea"/>
              </a:rPr>
              <a:t>E4448A PSA Spectrum Analyzer, 3 Hz - 50 GHz, </a:t>
            </a:r>
            <a:r>
              <a:rPr lang="en-US" altLang="zh-CN" b="1" dirty="0" smtClean="0">
                <a:latin typeface="+mn-lt"/>
                <a:ea typeface="+mn-ea"/>
              </a:rPr>
              <a:t>Analysis Bandwidth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10 MHz analysis bandwidth (option B7J for the Basic mode)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Optional 40 or 80 MHz analysis bandwidth to capture and measure complex signals. View the </a:t>
            </a:r>
            <a:r>
              <a:rPr lang="en-US" altLang="zh-CN" dirty="0" smtClean="0">
                <a:latin typeface="+mn-lt"/>
                <a:ea typeface="+mn-ea"/>
                <a:hlinkClick r:id="rId3" action="ppaction://hlinkfile"/>
              </a:rPr>
              <a:t>demo</a:t>
            </a:r>
            <a:r>
              <a:rPr lang="en-US" altLang="zh-CN" dirty="0" smtClean="0">
                <a:latin typeface="+mn-lt"/>
                <a:ea typeface="+mn-ea"/>
              </a:rPr>
              <a:t>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-78 dB (nominal) third order intermodulation for 40 or 80 MHz analysis bandwidth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Up to 300 MHz analysis bandwidth for </a:t>
            </a:r>
            <a:r>
              <a:rPr lang="en-US" altLang="zh-CN" dirty="0" smtClean="0">
                <a:latin typeface="+mn-lt"/>
                <a:ea typeface="+mn-ea"/>
                <a:hlinkClick r:id="rId4"/>
              </a:rPr>
              <a:t>calibrated VSA measurements</a:t>
            </a:r>
            <a:endParaRPr lang="en-US" altLang="zh-CN" dirty="0" smtClean="0">
              <a:latin typeface="+mn-lt"/>
              <a:ea typeface="+mn-ea"/>
            </a:endParaRPr>
          </a:p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dirty="0" err="1" smtClean="0"/>
              <a:t>Rohde&amp;Schwarz</a:t>
            </a:r>
            <a:r>
              <a:rPr lang="en-US" altLang="zh-CN" dirty="0" smtClean="0"/>
              <a:t> (R&amp;S)</a:t>
            </a:r>
            <a:endParaRPr lang="zh-CN" altLang="en-US" dirty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187E8D2-ADDC-4238-BA00-2280DDDAA42D}" type="slidenum">
              <a:rPr lang="zh-CN" altLang="en-US" sz="1200" i="0" smtClean="0">
                <a:solidFill>
                  <a:srgbClr val="000000"/>
                </a:solidFill>
              </a:rPr>
              <a:pPr/>
              <a:t>11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36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b="1" dirty="0" smtClean="0">
                <a:latin typeface="+mn-lt"/>
                <a:ea typeface="+mn-ea"/>
              </a:rPr>
              <a:t>Agilent technologies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altLang="zh-CN" b="1" dirty="0" smtClean="0">
                <a:latin typeface="+mn-lt"/>
                <a:ea typeface="+mn-ea"/>
              </a:rPr>
              <a:t>E8267D PSG Vector Signal Generator, up to 44GHz, 160 MHz (extendable to 2 GHz) RF modulation bandwidth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pt-BR" altLang="zh-CN" b="1" dirty="0" smtClean="0">
                <a:latin typeface="+mn-lt"/>
                <a:ea typeface="+mn-ea"/>
              </a:rPr>
              <a:t>E4448A PSA Spectrum Analyzer, 3 Hz - 50 GHz, </a:t>
            </a:r>
            <a:r>
              <a:rPr lang="en-US" altLang="zh-CN" b="1" dirty="0" smtClean="0">
                <a:latin typeface="+mn-lt"/>
                <a:ea typeface="+mn-ea"/>
              </a:rPr>
              <a:t>Analysis Bandwidth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10 MHz analysis bandwidth (option B7J for the Basic mode)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Optional 40 or 80 MHz analysis bandwidth to capture and measure complex signals. View the </a:t>
            </a:r>
            <a:r>
              <a:rPr lang="en-US" altLang="zh-CN" dirty="0" smtClean="0">
                <a:latin typeface="+mn-lt"/>
                <a:ea typeface="+mn-ea"/>
                <a:hlinkClick r:id="rId3" action="ppaction://hlinkfile"/>
              </a:rPr>
              <a:t>demo</a:t>
            </a:r>
            <a:r>
              <a:rPr lang="en-US" altLang="zh-CN" dirty="0" smtClean="0">
                <a:latin typeface="+mn-lt"/>
                <a:ea typeface="+mn-ea"/>
              </a:rPr>
              <a:t>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-78 dB (nominal) third order intermodulation for 40 or 80 MHz analysis bandwidth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Up to 300 MHz analysis bandwidth for </a:t>
            </a:r>
            <a:r>
              <a:rPr lang="en-US" altLang="zh-CN" dirty="0" smtClean="0">
                <a:latin typeface="+mn-lt"/>
                <a:ea typeface="+mn-ea"/>
                <a:hlinkClick r:id="rId4"/>
              </a:rPr>
              <a:t>calibrated VSA measurements</a:t>
            </a:r>
            <a:endParaRPr lang="en-US" altLang="zh-CN" dirty="0" smtClean="0">
              <a:latin typeface="+mn-lt"/>
              <a:ea typeface="+mn-ea"/>
            </a:endParaRPr>
          </a:p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dirty="0" err="1" smtClean="0"/>
              <a:t>Rohde&amp;Schwarz</a:t>
            </a:r>
            <a:r>
              <a:rPr lang="en-US" altLang="zh-CN" dirty="0" smtClean="0"/>
              <a:t> (R&amp;S)</a:t>
            </a:r>
            <a:endParaRPr lang="zh-CN" altLang="en-US" dirty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A2C1974-6008-4A91-9B7F-90949B63F9B1}" type="slidenum">
              <a:rPr lang="zh-CN" altLang="en-US" sz="1200" i="0" smtClean="0">
                <a:solidFill>
                  <a:srgbClr val="000000"/>
                </a:solidFill>
              </a:rPr>
              <a:pPr/>
              <a:t>12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84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b="1" dirty="0" smtClean="0">
                <a:latin typeface="+mn-lt"/>
                <a:ea typeface="+mn-ea"/>
              </a:rPr>
              <a:t>Agilent technologies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altLang="zh-CN" b="1" dirty="0" smtClean="0">
                <a:latin typeface="+mn-lt"/>
                <a:ea typeface="+mn-ea"/>
              </a:rPr>
              <a:t>E8267D PSG Vector Signal Generator, up to 44GHz, 160 MHz (extendable to 2 GHz) RF modulation bandwidth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pt-BR" altLang="zh-CN" b="1" dirty="0" smtClean="0">
                <a:latin typeface="+mn-lt"/>
                <a:ea typeface="+mn-ea"/>
              </a:rPr>
              <a:t>E4448A PSA Spectrum Analyzer, 3 Hz - 50 GHz, </a:t>
            </a:r>
            <a:r>
              <a:rPr lang="en-US" altLang="zh-CN" b="1" dirty="0" smtClean="0">
                <a:latin typeface="+mn-lt"/>
                <a:ea typeface="+mn-ea"/>
              </a:rPr>
              <a:t>Analysis Bandwidth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10 MHz analysis bandwidth (option B7J for the Basic mode)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Optional 40 or 80 MHz analysis bandwidth to capture and measure complex signals. View the </a:t>
            </a:r>
            <a:r>
              <a:rPr lang="en-US" altLang="zh-CN" dirty="0" smtClean="0">
                <a:latin typeface="+mn-lt"/>
                <a:ea typeface="+mn-ea"/>
                <a:hlinkClick r:id="rId3" action="ppaction://hlinkfile"/>
              </a:rPr>
              <a:t>demo</a:t>
            </a:r>
            <a:r>
              <a:rPr lang="en-US" altLang="zh-CN" dirty="0" smtClean="0">
                <a:latin typeface="+mn-lt"/>
                <a:ea typeface="+mn-ea"/>
              </a:rPr>
              <a:t>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-78 dB (nominal) third order intermodulation for 40 or 80 MHz analysis bandwidth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Up to 300 MHz analysis bandwidth for </a:t>
            </a:r>
            <a:r>
              <a:rPr lang="en-US" altLang="zh-CN" dirty="0" smtClean="0">
                <a:latin typeface="+mn-lt"/>
                <a:ea typeface="+mn-ea"/>
                <a:hlinkClick r:id="rId4"/>
              </a:rPr>
              <a:t>calibrated VSA measurements</a:t>
            </a:r>
            <a:endParaRPr lang="en-US" altLang="zh-CN" dirty="0" smtClean="0">
              <a:latin typeface="+mn-lt"/>
              <a:ea typeface="+mn-ea"/>
            </a:endParaRPr>
          </a:p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dirty="0" err="1" smtClean="0"/>
              <a:t>Rohde&amp;Schwarz</a:t>
            </a:r>
            <a:r>
              <a:rPr lang="en-US" altLang="zh-CN" dirty="0" smtClean="0"/>
              <a:t> (R&amp;S)</a:t>
            </a:r>
            <a:endParaRPr lang="zh-CN" altLang="en-US" dirty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2A22F89-2BF2-411C-8453-A6537829D838}" type="slidenum">
              <a:rPr lang="zh-CN" altLang="en-US" sz="1200" i="0" smtClean="0">
                <a:solidFill>
                  <a:srgbClr val="000000"/>
                </a:solidFill>
              </a:rPr>
              <a:pPr/>
              <a:t>13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26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b="1" dirty="0" smtClean="0">
                <a:latin typeface="+mn-lt"/>
                <a:ea typeface="+mn-ea"/>
              </a:rPr>
              <a:t>Agilent technologies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altLang="zh-CN" b="1" dirty="0" smtClean="0">
                <a:latin typeface="+mn-lt"/>
                <a:ea typeface="+mn-ea"/>
              </a:rPr>
              <a:t>E8267D PSG Vector Signal Generator, up to 44GHz, 160 MHz (extendable to 2 GHz) RF modulation bandwidth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pt-BR" altLang="zh-CN" b="1" dirty="0" smtClean="0">
                <a:latin typeface="+mn-lt"/>
                <a:ea typeface="+mn-ea"/>
              </a:rPr>
              <a:t>E4448A PSA Spectrum Analyzer, 3 Hz - 50 GHz, </a:t>
            </a:r>
            <a:r>
              <a:rPr lang="en-US" altLang="zh-CN" b="1" dirty="0" smtClean="0">
                <a:latin typeface="+mn-lt"/>
                <a:ea typeface="+mn-ea"/>
              </a:rPr>
              <a:t>Analysis Bandwidth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10 MHz analysis bandwidth (option B7J for the Basic mode)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Optional 40 or 80 MHz analysis bandwidth to capture and measure complex signals. View the </a:t>
            </a:r>
            <a:r>
              <a:rPr lang="en-US" altLang="zh-CN" dirty="0" smtClean="0">
                <a:latin typeface="+mn-lt"/>
                <a:ea typeface="+mn-ea"/>
                <a:hlinkClick r:id="rId3" action="ppaction://hlinkfile"/>
              </a:rPr>
              <a:t>demo</a:t>
            </a:r>
            <a:r>
              <a:rPr lang="en-US" altLang="zh-CN" dirty="0" smtClean="0">
                <a:latin typeface="+mn-lt"/>
                <a:ea typeface="+mn-ea"/>
              </a:rPr>
              <a:t>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-78 dB (nominal) third order intermodulation for 40 or 80 MHz analysis bandwidth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Up to 300 MHz analysis bandwidth for </a:t>
            </a:r>
            <a:r>
              <a:rPr lang="en-US" altLang="zh-CN" dirty="0" smtClean="0">
                <a:latin typeface="+mn-lt"/>
                <a:ea typeface="+mn-ea"/>
                <a:hlinkClick r:id="rId4"/>
              </a:rPr>
              <a:t>calibrated VSA measurements</a:t>
            </a:r>
            <a:endParaRPr lang="en-US" altLang="zh-CN" dirty="0" smtClean="0">
              <a:latin typeface="+mn-lt"/>
              <a:ea typeface="+mn-ea"/>
            </a:endParaRPr>
          </a:p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dirty="0" err="1" smtClean="0"/>
              <a:t>Rohde&amp;Schwarz</a:t>
            </a:r>
            <a:r>
              <a:rPr lang="en-US" altLang="zh-CN" dirty="0" smtClean="0"/>
              <a:t> (R&amp;S)</a:t>
            </a:r>
            <a:endParaRPr lang="zh-CN" altLang="en-US" dirty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8097663-ED45-4DD3-BEA4-C1856BB1FE3B}" type="slidenum">
              <a:rPr lang="zh-CN" altLang="en-US" sz="1200" i="0" smtClean="0">
                <a:solidFill>
                  <a:srgbClr val="000000"/>
                </a:solidFill>
              </a:rPr>
              <a:pPr/>
              <a:t>14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99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b="1" dirty="0" smtClean="0">
                <a:latin typeface="+mn-lt"/>
                <a:ea typeface="+mn-ea"/>
              </a:rPr>
              <a:t>Agilent technologies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altLang="zh-CN" b="1" dirty="0" smtClean="0">
                <a:latin typeface="+mn-lt"/>
                <a:ea typeface="+mn-ea"/>
              </a:rPr>
              <a:t>E8267D PSG Vector Signal Generator, up to 44GHz, 160 MHz (extendable to 2 GHz) RF modulation bandwidth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pt-BR" altLang="zh-CN" b="1" dirty="0" smtClean="0">
                <a:latin typeface="+mn-lt"/>
                <a:ea typeface="+mn-ea"/>
              </a:rPr>
              <a:t>E4448A PSA Spectrum Analyzer, 3 Hz - 50 GHz, </a:t>
            </a:r>
            <a:r>
              <a:rPr lang="en-US" altLang="zh-CN" b="1" dirty="0" smtClean="0">
                <a:latin typeface="+mn-lt"/>
                <a:ea typeface="+mn-ea"/>
              </a:rPr>
              <a:t>Analysis Bandwidth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10 MHz analysis bandwidth (option B7J for the Basic mode)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Optional 40 or 80 MHz analysis bandwidth to capture and measure complex signals. View the </a:t>
            </a:r>
            <a:r>
              <a:rPr lang="en-US" altLang="zh-CN" dirty="0" smtClean="0">
                <a:latin typeface="+mn-lt"/>
                <a:ea typeface="+mn-ea"/>
                <a:hlinkClick r:id="rId3" action="ppaction://hlinkfile"/>
              </a:rPr>
              <a:t>demo</a:t>
            </a:r>
            <a:r>
              <a:rPr lang="en-US" altLang="zh-CN" dirty="0" smtClean="0">
                <a:latin typeface="+mn-lt"/>
                <a:ea typeface="+mn-ea"/>
              </a:rPr>
              <a:t>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-78 dB (nominal) third order intermodulation for 40 or 80 MHz analysis bandwidth </a:t>
            </a:r>
          </a:p>
          <a:p>
            <a:pPr lvl="2">
              <a:defRPr/>
            </a:pPr>
            <a:r>
              <a:rPr lang="en-US" altLang="zh-CN" dirty="0" smtClean="0">
                <a:latin typeface="+mn-lt"/>
                <a:ea typeface="+mn-ea"/>
              </a:rPr>
              <a:t>Up to 300 MHz analysis bandwidth for </a:t>
            </a:r>
            <a:r>
              <a:rPr lang="en-US" altLang="zh-CN" dirty="0" smtClean="0">
                <a:latin typeface="+mn-lt"/>
                <a:ea typeface="+mn-ea"/>
                <a:hlinkClick r:id="rId4"/>
              </a:rPr>
              <a:t>calibrated VSA measurements</a:t>
            </a:r>
            <a:endParaRPr lang="en-US" altLang="zh-CN" dirty="0" smtClean="0">
              <a:latin typeface="+mn-lt"/>
              <a:ea typeface="+mn-ea"/>
            </a:endParaRPr>
          </a:p>
          <a:p>
            <a:pPr marL="228600" indent="-228600">
              <a:buFont typeface="Wingdings" pitchFamily="2" charset="2"/>
              <a:buChar char="u"/>
              <a:defRPr/>
            </a:pPr>
            <a:r>
              <a:rPr lang="en-US" altLang="zh-CN" dirty="0" err="1" smtClean="0"/>
              <a:t>Rohde&amp;Schwarz</a:t>
            </a:r>
            <a:r>
              <a:rPr lang="en-US" altLang="zh-CN" dirty="0" smtClean="0"/>
              <a:t> (R&amp;S)</a:t>
            </a:r>
            <a:endParaRPr lang="zh-CN" altLang="en-US" dirty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02E6D13-F857-4A22-95A4-D59D7E73A729}" type="slidenum">
              <a:rPr lang="zh-CN" altLang="en-US" sz="1200" i="0" smtClean="0">
                <a:solidFill>
                  <a:srgbClr val="000000"/>
                </a:solidFill>
              </a:rPr>
              <a:pPr/>
              <a:t>15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8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437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0232" y="6476561"/>
            <a:ext cx="1883693" cy="20674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Slide </a:t>
            </a:r>
            <a:fld id="{E0874973-B46E-4694-A771-C5BBA27C98C6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5001" y="6492293"/>
            <a:ext cx="1688924" cy="184666"/>
          </a:xfrm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56"/>
          <p:cNvSpPr>
            <a:spLocks noChangeArrowheads="1"/>
          </p:cNvSpPr>
          <p:nvPr userDrawn="1"/>
        </p:nvSpPr>
        <p:spPr bwMode="auto">
          <a:xfrm>
            <a:off x="8097838" y="6308725"/>
            <a:ext cx="722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1400"/>
              <a:t>彭晓明</a:t>
            </a:r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5001" y="6475413"/>
            <a:ext cx="1688924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6" y="302439"/>
            <a:ext cx="32830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</a:rPr>
              <a:t>doc.: </a:t>
            </a:r>
            <a:r>
              <a:rPr lang="en-US" sz="1800" b="1">
                <a:latin typeface="+mj-lt"/>
              </a:rPr>
              <a:t>IEEE </a:t>
            </a:r>
            <a:r>
              <a:rPr lang="en-US" sz="1800" b="1" smtClean="0">
                <a:latin typeface="+mj-lt"/>
              </a:rPr>
              <a:t>802.11-13/</a:t>
            </a:r>
            <a:r>
              <a:rPr lang="en-US" altLang="zh-CN" sz="1800" b="1" smtClean="0">
                <a:effectLst/>
                <a:latin typeface="+mj-lt"/>
              </a:rPr>
              <a:t>1364r0</a:t>
            </a:r>
            <a:endParaRPr lang="en-US" sz="1800" b="1" dirty="0">
              <a:latin typeface="+mj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  <p:sldLayoutId id="2147484285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i="1" dirty="0">
                <a:solidFill>
                  <a:schemeClr val="tx1"/>
                </a:solidFill>
              </a:rPr>
              <a:t>PHY SIG Frame Structure for IEEE 802.11aj (45GHz</a:t>
            </a:r>
            <a:r>
              <a:rPr lang="en-US" altLang="zh-CN" i="1" dirty="0" smtClean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899592" y="2903984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065382"/>
              </p:ext>
            </p:extLst>
          </p:nvPr>
        </p:nvGraphicFramePr>
        <p:xfrm>
          <a:off x="889000" y="3335338"/>
          <a:ext cx="7327900" cy="310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3" name="Document" r:id="rId4" imgW="9059245" imgH="3839175" progId="Word.Document.8">
                  <p:embed/>
                </p:oleObj>
              </mc:Choice>
              <mc:Fallback>
                <p:oleObj name="Document" r:id="rId4" imgW="9059245" imgH="38391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3335338"/>
                        <a:ext cx="7327900" cy="310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72711" y="2145050"/>
            <a:ext cx="2998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Date: </a:t>
            </a:r>
            <a:r>
              <a:rPr lang="en-US" altLang="zh-CN" sz="2000" dirty="0" smtClean="0">
                <a:latin typeface="+mj-lt"/>
              </a:rPr>
              <a:t>2015-11-14</a:t>
            </a:r>
            <a:endParaRPr lang="en-US" altLang="zh-CN" sz="2000" dirty="0" smtClean="0">
              <a:latin typeface="+mj-lt"/>
            </a:endParaRPr>
          </a:p>
          <a:p>
            <a:r>
              <a:rPr lang="en-US" altLang="zh-CN" sz="2000" dirty="0" smtClean="0">
                <a:latin typeface="+mj-lt"/>
              </a:rPr>
              <a:t>Presenter: Haiming WANG</a:t>
            </a:r>
            <a:endParaRPr lang="zh-CN" altLang="en-US" sz="2000" dirty="0">
              <a:latin typeface="+mj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ay</a:t>
            </a: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2014</a:t>
            </a:r>
            <a:endParaRPr lang="en-GB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6375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Fields in SIG-A</a:t>
            </a:r>
            <a:endParaRPr lang="zh-CN" altLang="en-US" sz="3200" smtClean="0"/>
          </a:p>
        </p:txBody>
      </p:sp>
      <p:sp>
        <p:nvSpPr>
          <p:cNvPr id="17411" name="矩形 2"/>
          <p:cNvSpPr>
            <a:spLocks noChangeArrowheads="1"/>
          </p:cNvSpPr>
          <p:nvPr/>
        </p:nvSpPr>
        <p:spPr bwMode="auto">
          <a:xfrm>
            <a:off x="1619250" y="1341438"/>
            <a:ext cx="3132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 i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2275" y="1789113"/>
          <a:ext cx="5819775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627106"/>
                <a:gridCol w="1421145"/>
                <a:gridCol w="989533"/>
                <a:gridCol w="2781991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B12-B29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zh-CN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Range 1-162143;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zh-CN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Maximum number of data octets in the PSDU of all users, Range </a:t>
                      </a:r>
                      <a:r>
                        <a:rPr lang="en-US" sz="10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1-162143;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STBC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an SU PPDU: set to 1 if space time block coding is used and set to 0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set to 0.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B31-B36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GroupID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the value of the TXVECTOR parameter GROUP_ID. A value of 0 or 63 indicates a SU PPDU; otherwise, indicates a MU PPDU.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B37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Aggregation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indicate that the PPDU in the data portion of the packet contains an A-MPDU; otherwise, set to 0.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53024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Fields in SIG-A</a:t>
            </a:r>
            <a:endParaRPr lang="zh-CN" altLang="en-US" sz="3200" smtClean="0"/>
          </a:p>
        </p:txBody>
      </p:sp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1619250" y="1341438"/>
            <a:ext cx="3132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 i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21545" name="表格 21544"/>
          <p:cNvGraphicFramePr>
            <a:graphicFrameLocks noGrp="1"/>
          </p:cNvGraphicFramePr>
          <p:nvPr/>
        </p:nvGraphicFramePr>
        <p:xfrm>
          <a:off x="1692275" y="1787525"/>
          <a:ext cx="5903913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636173"/>
                <a:gridCol w="1441690"/>
                <a:gridCol w="1003839"/>
                <a:gridCol w="2822211"/>
              </a:tblGrid>
              <a:tr h="1682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2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B38-B48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NSTS/Partial AID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NSTS is divided into 4 user positions of 2 bits each. User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position 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where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uses bits B(38+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 B(39+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00" kern="1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number of space time streams for user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are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indicated at user position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=USER</a:t>
                      </a:r>
                      <a:r>
                        <a:rPr lang="en-US" sz="800" kern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position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], 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where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…..,NUM-USERS-1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and the notation A[b] denotes the value of array A at index b. Zero space-time streams are indicated at positions not listed in the USER_POSITION array. Each user position is set as follows: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0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for 1 space-time stream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2 for 2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3 for 3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4 for 4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B46-B48</a:t>
                      </a:r>
                      <a:r>
                        <a:rPr lang="zh-CN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zero, reserved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B38-B39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1 space-time stream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for 2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2 for 3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3 for 4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B40-B48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Partial AID: Set to the value of the TXVECTOR parameter PARTIAL_AID. Partial AID provides an abbreviated indication of the intended recipient(s) of the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PSDU.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477" name="对象 52"/>
          <p:cNvGraphicFramePr>
            <a:graphicFrameLocks noChangeAspect="1"/>
          </p:cNvGraphicFramePr>
          <p:nvPr/>
        </p:nvGraphicFramePr>
        <p:xfrm>
          <a:off x="6029325" y="2193925"/>
          <a:ext cx="395288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Equation" r:id="rId4" imgW="583947" imgH="203112" progId="Equation.DSMT4">
                  <p:embed/>
                </p:oleObj>
              </mc:Choice>
              <mc:Fallback>
                <p:oleObj name="Equation" r:id="rId4" imgW="5839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2193925"/>
                        <a:ext cx="395288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对象 21556"/>
          <p:cNvGraphicFramePr>
            <a:graphicFrameLocks noChangeAspect="1"/>
          </p:cNvGraphicFramePr>
          <p:nvPr/>
        </p:nvGraphicFramePr>
        <p:xfrm>
          <a:off x="5614988" y="2201863"/>
          <a:ext cx="106362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2201863"/>
                        <a:ext cx="106362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对象 21557"/>
          <p:cNvGraphicFramePr>
            <a:graphicFrameLocks noChangeAspect="1"/>
          </p:cNvGraphicFramePr>
          <p:nvPr/>
        </p:nvGraphicFramePr>
        <p:xfrm>
          <a:off x="5072063" y="2368550"/>
          <a:ext cx="161925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Equation" r:id="rId8" imgW="228501" imgH="203112" progId="Equation.DSMT4">
                  <p:embed/>
                </p:oleObj>
              </mc:Choice>
              <mc:Fallback>
                <p:oleObj name="Equation" r:id="rId8" imgW="22850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2368550"/>
                        <a:ext cx="161925" cy="14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0" name="对象 55"/>
          <p:cNvGraphicFramePr>
            <a:graphicFrameLocks noChangeAspect="1"/>
          </p:cNvGraphicFramePr>
          <p:nvPr/>
        </p:nvGraphicFramePr>
        <p:xfrm>
          <a:off x="7092950" y="2178050"/>
          <a:ext cx="163513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5" name="Equation" r:id="rId10" imgW="228501" imgH="203112" progId="Equation.DSMT4">
                  <p:embed/>
                </p:oleObj>
              </mc:Choice>
              <mc:Fallback>
                <p:oleObj name="Equation" r:id="rId10" imgW="22850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2178050"/>
                        <a:ext cx="163513" cy="14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1" name="对象 56"/>
          <p:cNvGraphicFramePr>
            <a:graphicFrameLocks noChangeAspect="1"/>
          </p:cNvGraphicFramePr>
          <p:nvPr/>
        </p:nvGraphicFramePr>
        <p:xfrm>
          <a:off x="5843588" y="2565400"/>
          <a:ext cx="106362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2565400"/>
                        <a:ext cx="106362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2" name="对象 21558"/>
          <p:cNvGraphicFramePr>
            <a:graphicFrameLocks noChangeAspect="1"/>
          </p:cNvGraphicFramePr>
          <p:nvPr/>
        </p:nvGraphicFramePr>
        <p:xfrm>
          <a:off x="6635750" y="2581275"/>
          <a:ext cx="107950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13" imgW="126835" imgH="139518" progId="Equation.DSMT4">
                  <p:embed/>
                </p:oleObj>
              </mc:Choice>
              <mc:Fallback>
                <p:oleObj name="Equation" r:id="rId13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2581275"/>
                        <a:ext cx="107950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3" name="对象 21559"/>
          <p:cNvGraphicFramePr>
            <a:graphicFrameLocks noChangeAspect="1"/>
          </p:cNvGraphicFramePr>
          <p:nvPr/>
        </p:nvGraphicFramePr>
        <p:xfrm>
          <a:off x="7085013" y="2552700"/>
          <a:ext cx="312737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15" imgW="457002" imgH="203112" progId="Equation.DSMT4">
                  <p:embed/>
                </p:oleObj>
              </mc:Choice>
              <mc:Fallback>
                <p:oleObj name="Equation" r:id="rId15" imgW="457002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2552700"/>
                        <a:ext cx="312737" cy="13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4" name="对象 59"/>
          <p:cNvGraphicFramePr>
            <a:graphicFrameLocks noChangeAspect="1"/>
          </p:cNvGraphicFramePr>
          <p:nvPr/>
        </p:nvGraphicFramePr>
        <p:xfrm>
          <a:off x="7078663" y="2395538"/>
          <a:ext cx="107950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17" imgW="126835" imgH="139518" progId="Equation.DSMT4">
                  <p:embed/>
                </p:oleObj>
              </mc:Choice>
              <mc:Fallback>
                <p:oleObj name="Equation" r:id="rId17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663" y="2395538"/>
                        <a:ext cx="107950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67323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Fields in SIG-A</a:t>
            </a:r>
            <a:endParaRPr lang="zh-CN" altLang="en-US" sz="3200" smtClean="0"/>
          </a:p>
        </p:txBody>
      </p:sp>
      <p:sp>
        <p:nvSpPr>
          <p:cNvPr id="21507" name="矩形 2"/>
          <p:cNvSpPr>
            <a:spLocks noChangeArrowheads="1"/>
          </p:cNvSpPr>
          <p:nvPr/>
        </p:nvSpPr>
        <p:spPr bwMode="auto">
          <a:xfrm>
            <a:off x="1619250" y="1341438"/>
            <a:ext cx="3132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 i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2275" y="1789113"/>
          <a:ext cx="5819775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627106"/>
                <a:gridCol w="1421145"/>
                <a:gridCol w="989533"/>
                <a:gridCol w="2781991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B49-B51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 MCS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MCS index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B52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Precoded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if a </a:t>
                      </a: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Beam-forming </a:t>
                      </a: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steering matrix is applied to the waveform in an SU transmission as described in TBD, set to 0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 and set to 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B53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TXOP_PS_NOT_ALLOWED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by AP if it allows non-AP STAs in TXOP power save mode to enter Doze state during a TXOP.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otherwise.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B54-B69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SIG-A check sequence. Definition of this field calculation is in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TBD.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B70-B71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35615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Fields in SIG-A</a:t>
            </a:r>
            <a:endParaRPr lang="zh-CN" altLang="en-US" sz="3200" smtClean="0"/>
          </a:p>
        </p:txBody>
      </p:sp>
      <p:sp>
        <p:nvSpPr>
          <p:cNvPr id="23555" name="矩形 2"/>
          <p:cNvSpPr>
            <a:spLocks noChangeArrowheads="1"/>
          </p:cNvSpPr>
          <p:nvPr/>
        </p:nvSpPr>
        <p:spPr bwMode="auto">
          <a:xfrm>
            <a:off x="1619250" y="1341438"/>
            <a:ext cx="208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 i="0">
                <a:solidFill>
                  <a:srgbClr val="000000"/>
                </a:solidFill>
              </a:rPr>
              <a:t>Energy efficiency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2275" y="1789113"/>
          <a:ext cx="5819775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627106"/>
                <a:gridCol w="1421145"/>
                <a:gridCol w="989533"/>
                <a:gridCol w="2781991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B49-B51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 MCS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MCS index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B52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Precoded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if a 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Beam-forming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steering matrix is applied to the waveform in an SU transmission as described in TBD, set to 0 otherwise.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 and set to 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B53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TXOP_PS_NOT_ALLOWED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by AP if it allows non-AP STAs in TXOP power save mode to enter Doze state during a TXOP.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B54-B69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SIG-A check sequence. Definition of this field calculation is in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TBD.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B70-B71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83156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Fields in SIG-A</a:t>
            </a:r>
            <a:endParaRPr lang="zh-CN" altLang="en-US" sz="3200" smtClean="0"/>
          </a:p>
        </p:txBody>
      </p:sp>
      <p:sp>
        <p:nvSpPr>
          <p:cNvPr id="25603" name="矩形 2"/>
          <p:cNvSpPr>
            <a:spLocks noChangeArrowheads="1"/>
          </p:cNvSpPr>
          <p:nvPr/>
        </p:nvSpPr>
        <p:spPr bwMode="auto">
          <a:xfrm>
            <a:off x="1619250" y="1341438"/>
            <a:ext cx="1338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2000" b="1" i="0">
                <a:solidFill>
                  <a:srgbClr val="000000"/>
                </a:solidFill>
              </a:rPr>
              <a:t>Scrambler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2275" y="1789113"/>
          <a:ext cx="5819775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627106"/>
                <a:gridCol w="1421145"/>
                <a:gridCol w="989533"/>
                <a:gridCol w="2781991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77361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Fields in SIG-A</a:t>
            </a:r>
            <a:endParaRPr lang="zh-CN" altLang="en-US" sz="3200" smtClean="0"/>
          </a:p>
        </p:txBody>
      </p:sp>
      <p:sp>
        <p:nvSpPr>
          <p:cNvPr id="3" name="矩形 2"/>
          <p:cNvSpPr/>
          <p:nvPr/>
        </p:nvSpPr>
        <p:spPr>
          <a:xfrm>
            <a:off x="1619250" y="1341438"/>
            <a:ext cx="3167063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800" b="1" i="0" kern="0" dirty="0">
                <a:solidFill>
                  <a:srgbClr val="000000"/>
                </a:solidFill>
                <a:latin typeface="Times New Roman"/>
                <a:ea typeface="宋体"/>
              </a:rPr>
              <a:t>Single carrier &amp; Multi-carrier</a:t>
            </a:r>
            <a:endParaRPr lang="zh-CN" altLang="en-US" sz="1800" b="1" i="0" kern="0" dirty="0">
              <a:solidFill>
                <a:srgbClr val="000000"/>
              </a:solidFill>
              <a:latin typeface="Times New Roman"/>
              <a:ea typeface="宋体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2275" y="1789113"/>
          <a:ext cx="5819775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627106"/>
                <a:gridCol w="1421145"/>
                <a:gridCol w="989533"/>
                <a:gridCol w="2781991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01664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SIG-B structure</a:t>
            </a:r>
            <a:endParaRPr lang="zh-CN" altLang="en-US" sz="3200" smtClean="0"/>
          </a:p>
        </p:txBody>
      </p:sp>
      <p:pic>
        <p:nvPicPr>
          <p:cNvPr id="3072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49500"/>
            <a:ext cx="5438775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535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solidFill>
                  <a:srgbClr val="000000"/>
                </a:solidFill>
              </a:rPr>
              <a:t>SIG-B structure</a:t>
            </a:r>
            <a:endParaRPr lang="zh-CN" altLang="en-US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2275" y="1789113"/>
          <a:ext cx="5762625" cy="2360614"/>
        </p:xfrm>
        <a:graphic>
          <a:graphicData uri="http://schemas.openxmlformats.org/drawingml/2006/table">
            <a:tbl>
              <a:tblPr firstRow="1" firstCol="1" bandRow="1"/>
              <a:tblGrid>
                <a:gridCol w="627311"/>
                <a:gridCol w="1632405"/>
                <a:gridCol w="1139064"/>
                <a:gridCol w="2363845"/>
              </a:tblGrid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B7-B9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index;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B10-B27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 1-162143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B28-B31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Reserved.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B32-B47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HCS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SIG-B check sequence. Definition of this field calculation is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TBD.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3254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内容占位符 2"/>
          <p:cNvSpPr>
            <a:spLocks noGrp="1"/>
          </p:cNvSpPr>
          <p:nvPr>
            <p:ph idx="1"/>
          </p:nvPr>
        </p:nvSpPr>
        <p:spPr>
          <a:xfrm>
            <a:off x="611188" y="2924175"/>
            <a:ext cx="7772400" cy="754063"/>
          </a:xfrm>
        </p:spPr>
        <p:txBody>
          <a:bodyPr/>
          <a:lstStyle/>
          <a:p>
            <a:pPr algn="ctr"/>
            <a:r>
              <a:rPr lang="en-US" altLang="zh-CN" smtClean="0"/>
              <a:t>Thanks for Your Attention.</a:t>
            </a: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73885416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95288" y="1049338"/>
            <a:ext cx="8405812" cy="586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项目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:</a:t>
            </a:r>
            <a: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中国无线个域网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项目</a:t>
            </a:r>
            <a: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组</a:t>
            </a:r>
            <a:endParaRPr lang="en-US" b="1" dirty="0">
              <a:latin typeface="宋体" pitchFamily="2" charset="-122"/>
            </a:endParaRPr>
          </a:p>
          <a:p>
            <a:pPr>
              <a:buFont typeface="Arial" pitchFamily="34" charset="0"/>
              <a:buNone/>
              <a:defRPr/>
            </a:pPr>
            <a:endParaRPr lang="en-US" sz="1600" dirty="0">
              <a:ea typeface="MS PGothic" pitchFamily="34" charset="-128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r>
              <a:rPr lang="ja-JP" altLang="en-US" sz="1600" b="1" dirty="0">
                <a:solidFill>
                  <a:schemeClr val="tx2"/>
                </a:solidFill>
                <a:latin typeface="宋体" pitchFamily="2" charset="-122"/>
              </a:rPr>
              <a:t>提案标题</a:t>
            </a:r>
            <a:r>
              <a:rPr lang="en-US" sz="1600" b="1" dirty="0">
                <a:solidFill>
                  <a:schemeClr val="tx2"/>
                </a:solidFill>
                <a:latin typeface="宋体" pitchFamily="2" charset="-122"/>
              </a:rPr>
              <a:t>:</a:t>
            </a:r>
            <a:r>
              <a:rPr lang="en-US" sz="1600" dirty="0">
                <a:solidFill>
                  <a:schemeClr val="tx2"/>
                </a:solidFill>
                <a:latin typeface="宋体" pitchFamily="2" charset="-122"/>
              </a:rPr>
              <a:t> [</a:t>
            </a:r>
            <a:r>
              <a:rPr lang="en-US" altLang="zh-CN" sz="1600" b="1" dirty="0"/>
              <a:t>802.11aj(45GHz)PHY SIG  Frame Structure </a:t>
            </a:r>
            <a:r>
              <a:rPr lang="en-US" sz="1600" dirty="0">
                <a:latin typeface="Arial" pitchFamily="34" charset="0"/>
              </a:rPr>
              <a:t/>
            </a:r>
            <a:br>
              <a:rPr lang="en-US" sz="1600" dirty="0">
                <a:latin typeface="Arial" pitchFamily="34" charset="0"/>
              </a:rPr>
            </a:br>
            <a:r>
              <a:rPr lang="ja-JP" altLang="en-US" sz="1600" b="1" dirty="0">
                <a:solidFill>
                  <a:schemeClr val="tx2"/>
                </a:solidFill>
                <a:latin typeface="宋体" pitchFamily="2" charset="-122"/>
              </a:rPr>
              <a:t>提交日期</a:t>
            </a:r>
            <a:r>
              <a:rPr lang="en-US" sz="1600" b="1" dirty="0">
                <a:solidFill>
                  <a:schemeClr val="tx2"/>
                </a:solidFill>
                <a:latin typeface="宋体" pitchFamily="2" charset="-122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宋体" pitchFamily="2" charset="-122"/>
              </a:rPr>
              <a:t>[2014</a:t>
            </a:r>
            <a:r>
              <a:rPr lang="zh-CN" altLang="en-US" sz="1600" dirty="0">
                <a:solidFill>
                  <a:schemeClr val="tx2"/>
                </a:solidFill>
                <a:latin typeface="宋体" pitchFamily="2" charset="-122"/>
              </a:rPr>
              <a:t>年</a:t>
            </a:r>
            <a:r>
              <a:rPr lang="en-US" altLang="zh-CN" sz="1600" dirty="0">
                <a:solidFill>
                  <a:schemeClr val="tx2"/>
                </a:solidFill>
                <a:latin typeface="宋体" pitchFamily="2" charset="-122"/>
              </a:rPr>
              <a:t>03</a:t>
            </a:r>
            <a:r>
              <a:rPr lang="zh-CN" altLang="en-US" sz="1600" dirty="0">
                <a:solidFill>
                  <a:schemeClr val="tx2"/>
                </a:solidFill>
                <a:latin typeface="宋体" pitchFamily="2" charset="-122"/>
              </a:rPr>
              <a:t>月</a:t>
            </a:r>
            <a:r>
              <a:rPr lang="en-US" altLang="zh-CN" sz="1600">
                <a:solidFill>
                  <a:schemeClr val="tx2"/>
                </a:solidFill>
                <a:latin typeface="宋体" pitchFamily="2" charset="-122"/>
              </a:rPr>
              <a:t>19</a:t>
            </a:r>
            <a:r>
              <a:rPr lang="zh-CN" altLang="en-US" sz="1600">
                <a:solidFill>
                  <a:schemeClr val="tx2"/>
                </a:solidFill>
                <a:latin typeface="宋体" pitchFamily="2" charset="-122"/>
              </a:rPr>
              <a:t>日</a:t>
            </a:r>
            <a:r>
              <a:rPr lang="en-US" sz="1600" dirty="0">
                <a:solidFill>
                  <a:schemeClr val="tx2"/>
                </a:solidFill>
                <a:latin typeface="宋体" pitchFamily="2" charset="-122"/>
              </a:rPr>
              <a:t>]	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Arial" pitchFamily="34" charset="0"/>
              <a:buNone/>
              <a:defRPr/>
            </a:pPr>
            <a:endParaRPr lang="en-US" sz="1600" b="1" dirty="0">
              <a:solidFill>
                <a:schemeClr val="tx2"/>
              </a:solidFill>
              <a:latin typeface="宋体" pitchFamily="2" charset="-122"/>
            </a:endParaRP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Arial" pitchFamily="34" charset="0"/>
              <a:buNone/>
              <a:defRPr/>
            </a:pPr>
            <a:r>
              <a:rPr lang="ja-JP" altLang="en-US" sz="1600" b="1" dirty="0">
                <a:solidFill>
                  <a:schemeClr val="tx2"/>
                </a:solidFill>
                <a:latin typeface="宋体" pitchFamily="2" charset="-122"/>
              </a:rPr>
              <a:t>摘要</a:t>
            </a:r>
            <a:r>
              <a:rPr lang="en-US" sz="1600" b="1" dirty="0">
                <a:solidFill>
                  <a:schemeClr val="tx2"/>
                </a:solidFill>
                <a:latin typeface="宋体" pitchFamily="2" charset="-122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宋体" pitchFamily="2" charset="-122"/>
              </a:rPr>
              <a:t>[</a:t>
            </a:r>
            <a:r>
              <a:rPr lang="en-US" altLang="zh-CN" sz="1600" b="1" dirty="0"/>
              <a:t>PHY SIG Frame Structure for IEEE 802.11aj (45GHz)]</a:t>
            </a:r>
            <a:endParaRPr lang="ja-JP" altLang="en-US" sz="16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ja-JP" altLang="en-US" sz="1600" b="1" dirty="0">
                <a:solidFill>
                  <a:schemeClr val="tx2"/>
                </a:solidFill>
                <a:latin typeface="宋体" pitchFamily="2" charset="-122"/>
              </a:rPr>
              <a:t>提案目的</a:t>
            </a:r>
            <a:r>
              <a:rPr lang="en-US" sz="1600" b="1" dirty="0">
                <a:solidFill>
                  <a:schemeClr val="tx2"/>
                </a:solidFill>
                <a:latin typeface="宋体" pitchFamily="2" charset="-122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宋体" pitchFamily="2" charset="-122"/>
              </a:rPr>
              <a:t>[</a:t>
            </a:r>
            <a:r>
              <a:rPr lang="en-US" altLang="zh-CN" sz="1600" b="1" dirty="0"/>
              <a:t>PHY SIG Frame Structure for IEEE 802.11aj (45GHz) </a:t>
            </a:r>
            <a:r>
              <a:rPr lang="en-US" sz="1600" dirty="0">
                <a:solidFill>
                  <a:schemeClr val="tx2"/>
                </a:solidFill>
                <a:latin typeface="宋体" pitchFamily="2" charset="-122"/>
              </a:rPr>
              <a:t>]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ja-JP" altLang="en-US" sz="1600" b="1" dirty="0">
                <a:solidFill>
                  <a:schemeClr val="tx2"/>
                </a:solidFill>
                <a:latin typeface="宋体" pitchFamily="2" charset="-122"/>
              </a:rPr>
              <a:t>注意事项</a:t>
            </a:r>
            <a:r>
              <a:rPr lang="en-US" sz="1600" b="1" dirty="0">
                <a:solidFill>
                  <a:schemeClr val="tx2"/>
                </a:solidFill>
                <a:latin typeface="宋体" pitchFamily="2" charset="-122"/>
              </a:rPr>
              <a:t>: </a:t>
            </a:r>
            <a:r>
              <a:rPr lang="zh-CN" altLang="en-US" sz="1600" dirty="0">
                <a:solidFill>
                  <a:schemeClr val="tx2"/>
                </a:solidFill>
                <a:latin typeface="宋体" pitchFamily="2" charset="-122"/>
              </a:rPr>
              <a:t>此文档为辅助中国无线个域网工作组而准备，它作为工作组讨论的一个基础，不构成对提案作者和提交单位的一种约束。经过进一步的研究，此文档中的材料在形式和内容上都可能发生改变。提案作者保留对其中材料进行添加、修改和删除的权利。</a:t>
            </a:r>
            <a:endParaRPr lang="en-US" sz="1600" dirty="0">
              <a:solidFill>
                <a:schemeClr val="tx2"/>
              </a:solidFill>
              <a:latin typeface="宋体" pitchFamily="2" charset="-122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dirty="0">
                <a:ea typeface="MS PGothic" pitchFamily="34" charset="-128"/>
              </a:rPr>
              <a:t>	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684213" y="2349500"/>
          <a:ext cx="7777162" cy="2438400"/>
        </p:xfrm>
        <a:graphic>
          <a:graphicData uri="http://schemas.openxmlformats.org/drawingml/2006/table">
            <a:tbl>
              <a:tblPr/>
              <a:tblGrid>
                <a:gridCol w="1362075"/>
                <a:gridCol w="1792287"/>
                <a:gridCol w="1003300"/>
                <a:gridCol w="1863725"/>
                <a:gridCol w="17557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提案作者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单位</a:t>
                      </a:r>
                      <a:endParaRPr kumimoji="0" 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电话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E—mail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地址</a:t>
                      </a:r>
                      <a:endParaRPr kumimoji="0" 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何世文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Southeast University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hesw01@seu.edu.cn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王海明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Southeast University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hmwang@seu.edu.cn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黄永明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Southeast University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huangym@seu.edu.cn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洪伟 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Southeast University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weihong@seu.edu.cn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杨绿溪</a:t>
                      </a:r>
                      <a:endParaRPr kumimoji="0" lang="zh-CN" altLang="zh-CN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Southeast University</a:t>
                      </a:r>
                      <a:endParaRPr kumimoji="0" lang="zh-CN" alt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+mn-cs"/>
                        </a:rPr>
                        <a:t>lxyang@seu.edu.cn</a:t>
                      </a:r>
                      <a:endParaRPr kumimoji="0" lang="zh-CN" alt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孙波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ZTE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sun.bo1@zte.com.cn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余光识</a:t>
                      </a:r>
                      <a:endParaRPr kumimoji="0" lang="zh-CN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marL="91431" marR="91431" marT="45628" marB="456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Southeast University</a:t>
                      </a:r>
                      <a:endParaRPr kumimoji="0" lang="zh-CN" alt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ygs-ymz@163.com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1431" marR="91431" marT="45628" marB="456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5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describes a New Technique proposal of the Distributed Timeslot Allocation (DTA) Mechanism for IEEE 802.11aj (60 GHz).</a:t>
            </a:r>
          </a:p>
          <a:p>
            <a:r>
              <a:rPr lang="en-US" altLang="zh-CN" b="0" dirty="0" smtClean="0"/>
              <a:t>Using the proposed DTA mechanism, more than two non-overlapped BSSs can be established with only 2</a:t>
            </a:r>
            <a:r>
              <a:rPr lang="en-US" altLang="zh-CN" b="0" dirty="0" smtClean="0">
                <a:latin typeface="Times New Roman"/>
                <a:cs typeface="Times New Roman"/>
              </a:rPr>
              <a:t>×2.16 GHz channels at 60 GHz band in China</a:t>
            </a:r>
            <a:r>
              <a:rPr lang="en-US" altLang="zh-CN" b="0" dirty="0" smtClean="0"/>
              <a:t>.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err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</a:t>
            </a: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2013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7158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916832"/>
            <a:ext cx="792088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1800" dirty="0"/>
              <a:t>Challenges of future </a:t>
            </a:r>
            <a:r>
              <a:rPr lang="en-US" altLang="zh-CN" sz="1800" dirty="0" smtClean="0"/>
              <a:t>WPAN</a:t>
            </a:r>
          </a:p>
          <a:p>
            <a:pPr marL="0" indent="0">
              <a:buNone/>
              <a:defRPr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Limited spectrum resources 	</a:t>
            </a:r>
          </a:p>
          <a:p>
            <a:pPr marL="0" indent="0">
              <a:buNone/>
              <a:defRPr/>
            </a:pPr>
            <a:r>
              <a:rPr lang="en-US" altLang="zh-CN" sz="1800" dirty="0" smtClean="0"/>
              <a:t>         Requirement of high </a:t>
            </a:r>
            <a:r>
              <a:rPr lang="en-US" altLang="zh-CN" sz="1800" dirty="0"/>
              <a:t>data transfer rates </a:t>
            </a:r>
            <a:endParaRPr lang="en-US" altLang="zh-CN" sz="18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1800" dirty="0" smtClean="0"/>
              <a:t>Features </a:t>
            </a:r>
            <a:r>
              <a:rPr lang="en-US" altLang="zh-CN" sz="1800" dirty="0"/>
              <a:t>of future WPAN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</a:t>
            </a:r>
            <a:r>
              <a:rPr lang="en-US" altLang="zh-CN" sz="1800" dirty="0" smtClean="0"/>
              <a:t>Large </a:t>
            </a:r>
            <a:r>
              <a:rPr lang="en-US" altLang="zh-CN" sz="1800" dirty="0"/>
              <a:t>bandwidth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</a:t>
            </a:r>
            <a:r>
              <a:rPr lang="en-US" altLang="zh-CN" sz="1800" dirty="0" smtClean="0"/>
              <a:t>Multiple </a:t>
            </a:r>
            <a:r>
              <a:rPr lang="en-US" altLang="zh-CN" sz="1800" dirty="0"/>
              <a:t>channel mode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</a:t>
            </a:r>
            <a:r>
              <a:rPr lang="en-US" altLang="zh-CN" sz="1800" dirty="0" smtClean="0"/>
              <a:t>Multi-user</a:t>
            </a:r>
            <a:endParaRPr lang="en-US" altLang="zh-CN" sz="1800" dirty="0"/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</a:t>
            </a:r>
            <a:r>
              <a:rPr lang="en-US" altLang="zh-CN" sz="1800" dirty="0" smtClean="0"/>
              <a:t>Multi-stream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1800" dirty="0"/>
              <a:t>45GHz millimeter-wave communication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object to digital home appliances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object to ultra-high-speed wireless transmission applications 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achieve 10Gbps throughput 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 smtClean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 smtClean="0"/>
          </a:p>
          <a:p>
            <a:pPr marL="457200" indent="-457200">
              <a:buFont typeface="+mj-lt"/>
              <a:buAutoNum type="arabicPeriod"/>
            </a:pPr>
            <a:endParaRPr lang="zh-CN" altLang="en-US" sz="18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01514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smtClean="0">
                <a:solidFill>
                  <a:srgbClr val="000000"/>
                </a:solidFill>
              </a:rPr>
              <a:t>Background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/>
              <a:t>Challenges of future WPAN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/>
              <a:t>	</a:t>
            </a:r>
            <a:r>
              <a:rPr lang="en-US" altLang="zh-CN" sz="2000" b="1" dirty="0" smtClean="0"/>
              <a:t> </a:t>
            </a:r>
            <a:r>
              <a:rPr lang="en-US" altLang="zh-CN" sz="1800" dirty="0" smtClean="0"/>
              <a:t>spectrum resources limited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</a:t>
            </a:r>
            <a:r>
              <a:rPr lang="en-US" altLang="zh-CN" sz="1800" dirty="0" smtClean="0"/>
              <a:t> high data transfer rates required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/>
              <a:t>Features of future WPAN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/>
              <a:t>	</a:t>
            </a:r>
            <a:r>
              <a:rPr lang="en-US" altLang="zh-CN" sz="2000" b="1" dirty="0" smtClean="0"/>
              <a:t> </a:t>
            </a:r>
            <a:r>
              <a:rPr lang="en-US" altLang="zh-CN" sz="1800" dirty="0"/>
              <a:t>large bandwidth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multiple channel mode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multi-user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multi-stream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/>
              <a:t>45GHz millimeter-wave communication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 smtClean="0"/>
              <a:t>	 </a:t>
            </a:r>
            <a:r>
              <a:rPr lang="en-US" altLang="zh-CN" sz="1800" dirty="0"/>
              <a:t>object to digital home appliances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object to ultra-high-speed wireless transmission applications </a:t>
            </a:r>
          </a:p>
          <a:p>
            <a:pPr marL="0" indent="0">
              <a:buFontTx/>
              <a:buNone/>
              <a:defRPr/>
            </a:pPr>
            <a:r>
              <a:rPr lang="en-US" altLang="zh-CN" sz="1800" dirty="0"/>
              <a:t>	 achieve 10Gbps throughput </a:t>
            </a:r>
          </a:p>
        </p:txBody>
      </p:sp>
    </p:spTree>
    <p:extLst>
      <p:ext uri="{BB962C8B-B14F-4D97-AF65-F5344CB8AC3E}">
        <p14:creationId xmlns:p14="http://schemas.microsoft.com/office/powerpoint/2010/main" val="42176944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solidFill>
                  <a:srgbClr val="000000"/>
                </a:solidFill>
              </a:rPr>
              <a:t>Technology Object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en-US" altLang="zh-CN" sz="1800" b="1" dirty="0" smtClean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en-US" altLang="zh-CN" sz="1800" b="1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altLang="zh-CN" sz="1800" b="1" dirty="0" smtClean="0">
                <a:solidFill>
                  <a:srgbClr val="000000"/>
                </a:solidFill>
              </a:rPr>
              <a:t>The </a:t>
            </a:r>
            <a:r>
              <a:rPr lang="en-US" altLang="zh-CN" sz="1800" b="1" dirty="0">
                <a:solidFill>
                  <a:srgbClr val="000000"/>
                </a:solidFill>
              </a:rPr>
              <a:t>proposal presents a kind of physical layer SIG frame structure in millimeter-wave multi-user MIMO WLAN </a:t>
            </a:r>
            <a:r>
              <a:rPr lang="en-US" altLang="zh-CN" sz="1800" b="1" dirty="0" smtClean="0">
                <a:solidFill>
                  <a:srgbClr val="000000"/>
                </a:solidFill>
              </a:rPr>
              <a:t>communication</a:t>
            </a:r>
          </a:p>
          <a:p>
            <a:pPr algn="just">
              <a:defRPr/>
            </a:pPr>
            <a:endParaRPr lang="en-US" altLang="zh-CN" sz="1800" b="1" dirty="0">
              <a:solidFill>
                <a:srgbClr val="000000"/>
              </a:solidFill>
            </a:endParaRPr>
          </a:p>
          <a:p>
            <a:pPr algn="just">
              <a:defRPr/>
            </a:pPr>
            <a:endParaRPr lang="en-US" altLang="zh-CN" sz="18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The SIG frame structure try to achieve the following technical </a:t>
            </a:r>
            <a:r>
              <a:rPr lang="en-US" altLang="zh-CN" sz="1800" b="1" dirty="0" smtClean="0">
                <a:solidFill>
                  <a:srgbClr val="000000"/>
                </a:solidFill>
              </a:rPr>
              <a:t>goals</a:t>
            </a:r>
          </a:p>
          <a:p>
            <a:pPr marL="0" indent="0">
              <a:buFontTx/>
              <a:buNone/>
              <a:defRPr/>
            </a:pPr>
            <a:endParaRPr lang="zh-CN" altLang="en-US" sz="1800" b="1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+mn-cs"/>
              </a:rPr>
              <a:t>Dynamic bandwidth</a:t>
            </a:r>
            <a:endParaRPr lang="zh-CN" altLang="en-US" sz="1800" b="1" dirty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+mn-cs"/>
              </a:rPr>
              <a:t>Multi-user &amp; Multi-stream</a:t>
            </a:r>
            <a:endParaRPr lang="zh-CN" altLang="en-US" sz="1800" b="1" dirty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+mn-cs"/>
              </a:rPr>
              <a:t>Energy efficiency</a:t>
            </a:r>
            <a:endParaRPr lang="zh-CN" altLang="en-US" sz="1800" b="1" dirty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r>
              <a:rPr lang="en-US" altLang="zh-CN" sz="1800" b="1" dirty="0" smtClean="0">
                <a:solidFill>
                  <a:srgbClr val="000000"/>
                </a:solidFill>
                <a:cs typeface="+mn-cs"/>
              </a:rPr>
              <a:t>Scrambler</a:t>
            </a:r>
          </a:p>
          <a:p>
            <a:pPr lvl="1">
              <a:defRPr/>
            </a:pPr>
            <a:r>
              <a:rPr lang="en-US" altLang="zh-CN" sz="1800" b="1" dirty="0" smtClean="0">
                <a:solidFill>
                  <a:srgbClr val="000000"/>
                </a:solidFill>
                <a:cs typeface="+mn-cs"/>
              </a:rPr>
              <a:t>Single &amp; Multi-carrier</a:t>
            </a:r>
            <a:endParaRPr lang="zh-CN" altLang="en-US" sz="1800" b="1" dirty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134294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solidFill>
                  <a:srgbClr val="000000"/>
                </a:solidFill>
              </a:rPr>
              <a:t>Technology Object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188" y="1268413"/>
            <a:ext cx="7772400" cy="47244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US" altLang="zh-CN" sz="800" b="1" kern="1200" dirty="0" smtClean="0"/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2000" b="1" kern="1200" dirty="0" smtClean="0"/>
              <a:t>Dynamic bandwidth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en-US" altLang="zh-CN" sz="1800" i="1" kern="1200" dirty="0" smtClean="0">
                <a:solidFill>
                  <a:srgbClr val="000000"/>
                </a:solidFill>
              </a:rPr>
              <a:t>      </a:t>
            </a:r>
            <a:r>
              <a:rPr lang="en-US" altLang="zh-CN" sz="1800" kern="1200" dirty="0" smtClean="0">
                <a:solidFill>
                  <a:srgbClr val="000000"/>
                </a:solidFill>
              </a:rPr>
              <a:t>Achieve </a:t>
            </a:r>
            <a:r>
              <a:rPr lang="en-US" altLang="zh-CN" sz="1800" kern="1200" dirty="0">
                <a:solidFill>
                  <a:srgbClr val="000000"/>
                </a:solidFill>
              </a:rPr>
              <a:t>dynamically transform of channel bandwidth for 1080MHz channel  to enhance the adaptability in different channel environments and improve bandwidth utilization</a:t>
            </a:r>
            <a:r>
              <a:rPr lang="en-US" altLang="zh-CN" sz="1800" kern="12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zh-CN" altLang="en-US" sz="800" i="1" kern="12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2000" b="1" kern="1200" dirty="0" smtClean="0"/>
              <a:t>Multi-user </a:t>
            </a:r>
            <a:r>
              <a:rPr lang="en-US" altLang="zh-CN" sz="2000" b="1" kern="1200" dirty="0"/>
              <a:t>&amp; </a:t>
            </a:r>
            <a:r>
              <a:rPr lang="en-US" altLang="zh-CN" sz="2000" b="1" kern="1200" dirty="0" smtClean="0"/>
              <a:t>Multi-stream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en-US" altLang="zh-CN" sz="1800" i="1" kern="1200" dirty="0" smtClean="0">
                <a:solidFill>
                  <a:srgbClr val="000000"/>
                </a:solidFill>
              </a:rPr>
              <a:t>      </a:t>
            </a:r>
            <a:r>
              <a:rPr lang="en-US" altLang="zh-CN" sz="1800" kern="1200" dirty="0" smtClean="0">
                <a:solidFill>
                  <a:srgbClr val="000000"/>
                </a:solidFill>
              </a:rPr>
              <a:t>Achieve </a:t>
            </a:r>
            <a:r>
              <a:rPr lang="en-US" altLang="zh-CN" sz="1800" kern="1200" dirty="0">
                <a:solidFill>
                  <a:srgbClr val="000000"/>
                </a:solidFill>
              </a:rPr>
              <a:t>a multi-user multi-stream control to obtain the  multiplexing gain</a:t>
            </a:r>
            <a:r>
              <a:rPr lang="en-US" altLang="zh-CN" sz="1800" kern="12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zh-CN" altLang="en-US" sz="800" i="1" kern="1200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2000" b="1" kern="1200" dirty="0"/>
              <a:t>Energy </a:t>
            </a:r>
            <a:r>
              <a:rPr lang="en-US" altLang="zh-CN" sz="2000" b="1" kern="1200" dirty="0" smtClean="0"/>
              <a:t>efficiency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en-US" altLang="zh-CN" sz="1800" i="1" kern="1200" dirty="0" smtClean="0">
                <a:solidFill>
                  <a:srgbClr val="000000"/>
                </a:solidFill>
              </a:rPr>
              <a:t>      </a:t>
            </a:r>
            <a:r>
              <a:rPr lang="en-US" altLang="zh-CN" sz="1800" kern="1200" dirty="0" smtClean="0">
                <a:solidFill>
                  <a:srgbClr val="000000"/>
                </a:solidFill>
              </a:rPr>
              <a:t>Achieve </a:t>
            </a:r>
            <a:r>
              <a:rPr lang="en-US" altLang="zh-CN" sz="1800" kern="1200" dirty="0">
                <a:solidFill>
                  <a:srgbClr val="000000"/>
                </a:solidFill>
              </a:rPr>
              <a:t>energy efficient communication,  i.e., allow non-AP STAs in TXOP power save mode to enter Doze state during a </a:t>
            </a:r>
            <a:r>
              <a:rPr lang="en-US" altLang="zh-CN" sz="1800" kern="1200" dirty="0" smtClean="0">
                <a:solidFill>
                  <a:srgbClr val="000000"/>
                </a:solidFill>
              </a:rPr>
              <a:t>TXOP.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zh-CN" altLang="en-US" sz="800" i="1" kern="12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zh-CN" sz="2000" b="1" kern="1200" dirty="0" smtClean="0"/>
              <a:t>Scrambler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1800" i="1" kern="1200" dirty="0" smtClean="0">
                <a:solidFill>
                  <a:srgbClr val="000000"/>
                </a:solidFill>
              </a:rPr>
              <a:t>      </a:t>
            </a:r>
            <a:r>
              <a:rPr lang="en-US" altLang="zh-CN" sz="1800" kern="1200" dirty="0" smtClean="0">
                <a:solidFill>
                  <a:srgbClr val="000000"/>
                </a:solidFill>
              </a:rPr>
              <a:t>Scrambling </a:t>
            </a:r>
            <a:r>
              <a:rPr lang="en-US" altLang="zh-CN" sz="1800" kern="1200" dirty="0">
                <a:solidFill>
                  <a:srgbClr val="000000"/>
                </a:solidFill>
              </a:rPr>
              <a:t>effectively reduces the PAPR in OFDM system </a:t>
            </a:r>
            <a:r>
              <a:rPr lang="en-US" altLang="zh-CN" sz="1800" i="1" kern="12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US" altLang="zh-CN" sz="800" i="1" kern="12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1800" b="1" dirty="0" smtClean="0">
                <a:solidFill>
                  <a:srgbClr val="000000"/>
                </a:solidFill>
              </a:rPr>
              <a:t>Single carrier </a:t>
            </a:r>
            <a:r>
              <a:rPr lang="en-US" altLang="zh-CN" sz="1800" b="1" dirty="0">
                <a:solidFill>
                  <a:srgbClr val="000000"/>
                </a:solidFill>
              </a:rPr>
              <a:t>&amp; </a:t>
            </a:r>
            <a:r>
              <a:rPr lang="en-US" altLang="zh-CN" sz="1800" b="1" dirty="0" smtClean="0">
                <a:solidFill>
                  <a:srgbClr val="000000"/>
                </a:solidFill>
              </a:rPr>
              <a:t>Multi-carrier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1800" kern="1200" dirty="0" smtClean="0">
                <a:solidFill>
                  <a:srgbClr val="000000"/>
                </a:solidFill>
              </a:rPr>
              <a:t>      Switch </a:t>
            </a:r>
            <a:r>
              <a:rPr lang="en-US" altLang="zh-CN" sz="1800" kern="1200" dirty="0">
                <a:solidFill>
                  <a:srgbClr val="000000"/>
                </a:solidFill>
              </a:rPr>
              <a:t>in single carrier and multi-carrier</a:t>
            </a:r>
            <a:endParaRPr lang="zh-CN" altLang="en-US" sz="18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644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SIG-A structure</a:t>
            </a:r>
            <a:endParaRPr lang="zh-CN" altLang="en-US" sz="32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2400"/>
          </a:p>
        </p:txBody>
      </p:sp>
      <p:pic>
        <p:nvPicPr>
          <p:cNvPr id="14340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00213"/>
            <a:ext cx="6967538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4062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Fields in SIG-A</a:t>
            </a:r>
            <a:endParaRPr lang="zh-CN" altLang="en-US" sz="320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92275" y="1789113"/>
          <a:ext cx="5819775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627106"/>
                <a:gridCol w="1421145"/>
                <a:gridCol w="989533"/>
                <a:gridCol w="2781991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00" name="矩形 2"/>
          <p:cNvSpPr>
            <a:spLocks noChangeArrowheads="1"/>
          </p:cNvSpPr>
          <p:nvPr/>
        </p:nvSpPr>
        <p:spPr bwMode="auto">
          <a:xfrm>
            <a:off x="1619250" y="1341438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 i="0">
                <a:solidFill>
                  <a:srgbClr val="000000"/>
                </a:solidFill>
              </a:rPr>
              <a:t>Dynamic bandwidth</a:t>
            </a:r>
          </a:p>
        </p:txBody>
      </p:sp>
    </p:spTree>
    <p:extLst>
      <p:ext uri="{BB962C8B-B14F-4D97-AF65-F5344CB8AC3E}">
        <p14:creationId xmlns:p14="http://schemas.microsoft.com/office/powerpoint/2010/main" val="270038560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11-12-1361-03-00aj-Ch-Meas-(45GHz)</Template>
  <TotalTime>23854</TotalTime>
  <Words>2065</Words>
  <Application>Microsoft Office PowerPoint</Application>
  <PresentationFormat>全屏显示(4:3)</PresentationFormat>
  <Paragraphs>395</Paragraphs>
  <Slides>18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 Unicode MS</vt:lpstr>
      <vt:lpstr>MS PGothic</vt:lpstr>
      <vt:lpstr>宋体</vt:lpstr>
      <vt:lpstr>Arial</vt:lpstr>
      <vt:lpstr>Calibri</vt:lpstr>
      <vt:lpstr>Times New Roman</vt:lpstr>
      <vt:lpstr>Wingdings</vt:lpstr>
      <vt:lpstr>Default Design</vt:lpstr>
      <vt:lpstr>Microsoft Word 97 - 2003 文档</vt:lpstr>
      <vt:lpstr>MathType 6.0 Equation</vt:lpstr>
      <vt:lpstr>PHY SIG Frame Structure for IEEE 802.11aj (45GHz)</vt:lpstr>
      <vt:lpstr>PowerPoint 演示文稿</vt:lpstr>
      <vt:lpstr>Abstract</vt:lpstr>
      <vt:lpstr>Outline</vt:lpstr>
      <vt:lpstr>Background</vt:lpstr>
      <vt:lpstr>Technology Object</vt:lpstr>
      <vt:lpstr>Technology Object</vt:lpstr>
      <vt:lpstr>SIG-A structure</vt:lpstr>
      <vt:lpstr>Fields in SIG-A</vt:lpstr>
      <vt:lpstr>Fields in SIG-A</vt:lpstr>
      <vt:lpstr>Fields in SIG-A</vt:lpstr>
      <vt:lpstr>Fields in SIG-A</vt:lpstr>
      <vt:lpstr>Fields in SIG-A</vt:lpstr>
      <vt:lpstr>Fields in SIG-A</vt:lpstr>
      <vt:lpstr>Fields in SIG-A</vt:lpstr>
      <vt:lpstr>SIG-B structure</vt:lpstr>
      <vt:lpstr>SIG-B structure</vt:lpstr>
      <vt:lpstr>PowerPoint 演示文稿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Hey</cp:lastModifiedBy>
  <cp:revision>875</cp:revision>
  <dcterms:created xsi:type="dcterms:W3CDTF">2006-02-24T01:46:22Z</dcterms:created>
  <dcterms:modified xsi:type="dcterms:W3CDTF">2014-05-20T04:37:22Z</dcterms:modified>
</cp:coreProperties>
</file>