
<file path=[Content_Types].xml><?xml version="1.0" encoding="utf-8"?>
<Types xmlns="http://schemas.openxmlformats.org/package/2006/content-types">
  <Override PartName="/ppt/notesSlides/notesSlide5.xml" ContentType="application/vnd.openxmlformats-officedocument.presentationml.notesSlide+xml"/>
  <Override PartName="/ppt/slideLayouts/slideLayout1.xml" ContentType="application/vnd.openxmlformats-officedocument.presentationml.slideLayout+xml"/>
  <Default Extension="rels" ContentType="application/vnd.openxmlformats-package.relationships+xml"/>
  <Default Extension="jpeg" ContentType="image/jpeg"/>
  <Default Extension="xml" ContentType="application/xml"/>
  <Override PartName="/ppt/slides/slide9.xml" ContentType="application/vnd.openxmlformats-officedocument.presentationml.slide+xml"/>
  <Override PartName="/ppt/notesSlides/notesSlide3.xml" ContentType="application/vnd.openxmlformats-officedocument.presentationml.notes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notesSlides/notesSlide4.xml" ContentType="application/vnd.openxmlformats-officedocument.presentationml.notesSlide+xml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2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257" r:id="rId3"/>
    <p:sldId id="388" r:id="rId4"/>
    <p:sldId id="316" r:id="rId5"/>
    <p:sldId id="396" r:id="rId6"/>
    <p:sldId id="397" r:id="rId7"/>
    <p:sldId id="398" r:id="rId8"/>
    <p:sldId id="399" r:id="rId9"/>
    <p:sldId id="384" r:id="rId10"/>
    <p:sldId id="301" r:id="rId1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1pPr>
    <a:lvl2pPr marL="4572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2pPr>
    <a:lvl3pPr marL="9144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3pPr>
    <a:lvl4pPr marL="13716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4pPr>
    <a:lvl5pPr marL="18288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848" y="-3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>
      <p:cViewPr varScale="1">
        <p:scale>
          <a:sx n="61" d="100"/>
          <a:sy n="61" d="100"/>
        </p:scale>
        <p:origin x="-1878" y="-90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kumimoji="0"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kumimoji="0"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kumimoji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kumimoji="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4905E270-E2D4-244B-90A9-676D74C86C9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kumimoji="0" lang="en-US">
                <a:latin typeface="Times New Roman" pitchFamily="18" charset="0"/>
                <a:ea typeface="+mn-ea"/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kumimoji="0"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kumimoji="0"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 kumimoji="0"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kumimoji="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E04F12BE-F34E-1248-940B-8EC27E93B95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kumimoji="0" lang="en-US">
                <a:latin typeface="Times New Roman" pitchFamily="18" charset="0"/>
                <a:ea typeface="+mn-ea"/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doc.: IEEE 802.19-09/xxxxr0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April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Rich Kennedy, Research In Motion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cs typeface="ＭＳ Ｐゴシック" charset="-128"/>
              </a:rPr>
              <a:t>Page </a:t>
            </a:r>
            <a:fld id="{9B4F10BE-8640-3647-A390-79D9D5117F41}" type="slidenum">
              <a:rPr lang="en-US" altLang="ja-JP">
                <a:cs typeface="ＭＳ Ｐゴシック" charset="-128"/>
              </a:rPr>
              <a:pPr>
                <a:defRPr/>
              </a:pPr>
              <a:t>1</a:t>
            </a:fld>
            <a:endParaRPr lang="en-US" altLang="ja-JP">
              <a:cs typeface="ＭＳ Ｐゴシック" charset="-128"/>
            </a:endParaRPr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0" lang="ja-JP" altLang="en-US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doc.: IEEE 802.19-09/xxxxr0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April 2009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Rich Kennedy, Research In Motion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cs typeface="ＭＳ Ｐゴシック" charset="-128"/>
              </a:rPr>
              <a:t>Page </a:t>
            </a:r>
            <a:fld id="{24E42ACE-54C0-684C-BB9D-E50577322B6F}" type="slidenum">
              <a:rPr lang="en-US" altLang="ja-JP">
                <a:cs typeface="ＭＳ Ｐゴシック" charset="-128"/>
              </a:rPr>
              <a:pPr>
                <a:defRPr/>
              </a:pPr>
              <a:t>2</a:t>
            </a:fld>
            <a:endParaRPr lang="en-US" altLang="ja-JP">
              <a:cs typeface="ＭＳ Ｐゴシック" charset="-128"/>
            </a:endParaRPr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kumimoji="0" lang="ja-JP" altLang="en-US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7327" y="95706"/>
            <a:ext cx="2194411" cy="215444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doc.: IEEE 802.11-09/xxxxr0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2948" cy="215444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May 2008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709493" y="8985250"/>
            <a:ext cx="1572245" cy="184666"/>
          </a:xfrm>
          <a:noFill/>
        </p:spPr>
        <p:txBody>
          <a:bodyPr/>
          <a:lstStyle/>
          <a:p>
            <a:pPr lvl="4"/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836" y="8985250"/>
            <a:ext cx="414552" cy="184666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Page </a:t>
            </a:r>
            <a:fld id="{87BF803F-B4E9-DF4C-AC7F-01BAADF0F0A5}" type="slidenum">
              <a:rPr lang="en-US" altLang="ja-JP">
                <a:latin typeface="Times New Roman" pitchFamily="-84" charset="0"/>
                <a:cs typeface="ＭＳ Ｐゴシック" pitchFamily="-84" charset="-128"/>
              </a:rPr>
              <a:pPr/>
              <a:t>3</a:t>
            </a:fld>
            <a:endParaRPr lang="en-US" altLang="ja-JP">
              <a:latin typeface="Times New Roman" pitchFamily="-84" charset="0"/>
              <a:cs typeface="ＭＳ Ｐゴシック" pitchFamily="-84" charset="-128"/>
            </a:endParaRPr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7763" y="696913"/>
            <a:ext cx="4638675" cy="3479800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2793" y="4407617"/>
            <a:ext cx="5548614" cy="4176552"/>
          </a:xfrm>
          <a:noFill/>
          <a:ln/>
        </p:spPr>
        <p:txBody>
          <a:bodyPr/>
          <a:lstStyle/>
          <a:p>
            <a:endParaRPr kumimoji="0" lang="en-GB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7327" y="95706"/>
            <a:ext cx="2194411" cy="215444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doc.: IEEE 802.11-09/xxxxr0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2948" cy="215444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May 2008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709493" y="8985250"/>
            <a:ext cx="1572245" cy="184666"/>
          </a:xfrm>
          <a:noFill/>
        </p:spPr>
        <p:txBody>
          <a:bodyPr/>
          <a:lstStyle/>
          <a:p>
            <a:pPr lvl="4"/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836" y="8985250"/>
            <a:ext cx="414552" cy="184666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Page </a:t>
            </a:r>
            <a:fld id="{87BF803F-B4E9-DF4C-AC7F-01BAADF0F0A5}" type="slidenum">
              <a:rPr lang="en-US" altLang="ja-JP">
                <a:latin typeface="Times New Roman" pitchFamily="-84" charset="0"/>
                <a:cs typeface="ＭＳ Ｐゴシック" pitchFamily="-84" charset="-128"/>
              </a:rPr>
              <a:pPr/>
              <a:t>6</a:t>
            </a:fld>
            <a:endParaRPr lang="en-US" altLang="ja-JP">
              <a:latin typeface="Times New Roman" pitchFamily="-84" charset="0"/>
              <a:cs typeface="ＭＳ Ｐゴシック" pitchFamily="-84" charset="-128"/>
            </a:endParaRPr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7763" y="696913"/>
            <a:ext cx="4638675" cy="3479800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2793" y="4407617"/>
            <a:ext cx="5548614" cy="4176552"/>
          </a:xfrm>
          <a:noFill/>
          <a:ln/>
        </p:spPr>
        <p:txBody>
          <a:bodyPr/>
          <a:lstStyle/>
          <a:p>
            <a:endParaRPr kumimoji="0" lang="en-GB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5603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ja-JP" altLang="en-US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49156" name="ヘッダー プレースホルダ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-65" charset="0"/>
                <a:cs typeface="ＭＳ Ｐゴシック" pitchFamily="-65" charset="-128"/>
              </a:rPr>
              <a:t>doc.: IEEE 802.19-09/xxxxr0</a:t>
            </a:r>
          </a:p>
        </p:txBody>
      </p:sp>
      <p:sp>
        <p:nvSpPr>
          <p:cNvPr id="49157" name="日付プレースホルダ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-65" charset="0"/>
                <a:cs typeface="ＭＳ Ｐゴシック" pitchFamily="-65" charset="-128"/>
              </a:rPr>
              <a:t>April 2009</a:t>
            </a:r>
          </a:p>
        </p:txBody>
      </p:sp>
      <p:sp>
        <p:nvSpPr>
          <p:cNvPr id="49158" name="フッター プレースホルダ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>
                <a:latin typeface="Times New Roman" pitchFamily="-65" charset="0"/>
                <a:cs typeface="ＭＳ Ｐゴシック" pitchFamily="-65" charset="-128"/>
              </a:rPr>
              <a:t>Rich Kennedy, Research In Motion</a:t>
            </a:r>
          </a:p>
        </p:txBody>
      </p:sp>
      <p:sp>
        <p:nvSpPr>
          <p:cNvPr id="49159" name="スライド番号プレースホルダ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-65" charset="0"/>
                <a:cs typeface="ＭＳ Ｐゴシック" pitchFamily="-65" charset="-128"/>
              </a:rPr>
              <a:t>Page </a:t>
            </a:r>
            <a:fld id="{DCE342CC-A869-8243-8F84-6087C7487882}" type="slidenum">
              <a:rPr lang="en-US" altLang="ja-JP" smtClean="0">
                <a:latin typeface="Times New Roman" pitchFamily="-65" charset="0"/>
                <a:cs typeface="ＭＳ Ｐゴシック" pitchFamily="-65" charset="-128"/>
              </a:rPr>
              <a:pPr>
                <a:defRPr/>
              </a:pPr>
              <a:t>7</a:t>
            </a:fld>
            <a:endParaRPr lang="en-US" altLang="ja-JP" smtClean="0">
              <a:latin typeface="Times New Roman" pitchFamily="-65" charset="0"/>
              <a:cs typeface="ＭＳ Ｐゴシック" pitchFamily="-65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7ADBB542-38F7-9C45-BCDD-DCC7B823100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F55546F9-920E-3A4A-94F7-0B73B8ABAD3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529C8B3A-FD94-074C-8D14-7F9744A2E3C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A5EA9570-58F0-F54E-929D-9A3B14FC28F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588B0B6F-BD44-A24E-8797-F8320AF415C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D3E472F8-D8AA-154D-9715-5D93D3475F7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C231E51B-BD78-D348-92FB-5D900C1310C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6334B10A-C981-7D40-9A54-AFAF1785ABE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C56A1BDB-D0D8-8C4A-A719-54CC2599CA4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7207FB9F-40D0-3448-9501-793B3918C3A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954B80AC-CDD4-5C41-8ADF-1E99C8CDF9D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dirty="0"/>
              <a:t>Click to edit Master text styles</a:t>
            </a:r>
          </a:p>
          <a:p>
            <a:pPr lvl="1"/>
            <a:r>
              <a:rPr lang="en-US" altLang="ja-JP" dirty="0"/>
              <a:t>Second level</a:t>
            </a:r>
          </a:p>
          <a:p>
            <a:pPr lvl="2"/>
            <a:r>
              <a:rPr lang="en-US" altLang="ja-JP" dirty="0"/>
              <a:t>Third level</a:t>
            </a:r>
          </a:p>
          <a:p>
            <a:pPr lvl="3"/>
            <a:r>
              <a:rPr lang="en-US" altLang="ja-JP" dirty="0"/>
              <a:t>Fourth level</a:t>
            </a:r>
          </a:p>
          <a:p>
            <a:pPr lvl="4"/>
            <a:r>
              <a:rPr lang="en-US" altLang="ja-JP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07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kumimoji="0"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kumimoji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kumimoji="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ja-JP"/>
              <a:t>Slide </a:t>
            </a:r>
            <a:fld id="{09855669-8358-5E44-8EA6-32B31101D08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486400" y="304800"/>
            <a:ext cx="3352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1" dirty="0"/>
              <a:t>doc.: IEEE 802.11-</a:t>
            </a:r>
            <a:r>
              <a:rPr kumimoji="0" lang="en-US" altLang="ja-JP" sz="1800" b="1" dirty="0" smtClean="0"/>
              <a:t>14/</a:t>
            </a:r>
            <a:r>
              <a:rPr kumimoji="0" lang="en-US" altLang="ja-JP" sz="1800" b="1" dirty="0" smtClean="0"/>
              <a:t>0704r0</a:t>
            </a:r>
            <a:endParaRPr kumimoji="1" lang="en-US" altLang="ja-JP" sz="1200" b="1" kern="1200" dirty="0" smtClean="0">
              <a:solidFill>
                <a:schemeClr val="tx1"/>
              </a:solidFill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kumimoji="0" lang="en-US">
                <a:latin typeface="Times New Roman" pitchFamily="18" charset="0"/>
                <a:ea typeface="+mn-ea"/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 dirty="0"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ano@koden-ti.com" TargetMode="External"/><Relationship Id="rId4" Type="http://schemas.openxmlformats.org/officeDocument/2006/relationships/hyperlink" Target="mailto:hiroshi@manosan.org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hyperlink" Target="http://grouper.ieee.org/groups/802/11/SponsorBallots.html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802.11/poll-vote?p=13400008&amp;t=13400008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802.11/poll-vote?p=13400008&amp;t=13400008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IEEE 802.11TGai</a:t>
            </a:r>
            <a:b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Closing Report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ja-JP" sz="2000" dirty="0" smtClean="0">
                <a:ea typeface="ＭＳ Ｐゴシック" pitchFamily="-84" charset="-128"/>
                <a:cs typeface="ＭＳ Ｐゴシック" pitchFamily="-84" charset="-128"/>
              </a:rPr>
              <a:t>Date:</a:t>
            </a:r>
            <a:r>
              <a:rPr lang="en-US" altLang="ja-JP" sz="2000" b="0" dirty="0" smtClean="0">
                <a:ea typeface="ＭＳ Ｐゴシック" pitchFamily="-84" charset="-128"/>
                <a:cs typeface="ＭＳ Ｐゴシック" pitchFamily="-84" charset="-128"/>
              </a:rPr>
              <a:t> 2014</a:t>
            </a:r>
            <a:r>
              <a:rPr lang="en-US" altLang="ja-JP" sz="2000" b="0" dirty="0" smtClean="0">
                <a:ea typeface="ＭＳ Ｐゴシック" pitchFamily="-84" charset="-128"/>
                <a:cs typeface="ＭＳ Ｐゴシック" pitchFamily="-84" charset="-128"/>
              </a:rPr>
              <a:t>-5-16</a:t>
            </a:r>
            <a:endParaRPr lang="en-US" altLang="ja-JP" sz="2000" b="0" dirty="0" smtClean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5367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 eaLnBrk="0" hangingPunct="0">
              <a:spcBef>
                <a:spcPct val="20000"/>
              </a:spcBef>
            </a:pPr>
            <a:r>
              <a:rPr kumimoji="0" lang="en-US" altLang="ja-JP" sz="2000" b="1"/>
              <a:t>Authors:</a:t>
            </a:r>
            <a:endParaRPr kumimoji="0" lang="en-US" altLang="ja-JP" sz="2000"/>
          </a:p>
        </p:txBody>
      </p:sp>
      <p:graphicFrame>
        <p:nvGraphicFramePr>
          <p:cNvPr id="9" name="Group 80"/>
          <p:cNvGraphicFramePr>
            <a:graphicFrameLocks noGrp="1"/>
          </p:cNvGraphicFramePr>
          <p:nvPr/>
        </p:nvGraphicFramePr>
        <p:xfrm>
          <a:off x="533400" y="3429000"/>
          <a:ext cx="8085859" cy="968692"/>
        </p:xfrm>
        <a:graphic>
          <a:graphicData uri="http://schemas.openxmlformats.org/drawingml/2006/table">
            <a:tbl>
              <a:tblPr/>
              <a:tblGrid>
                <a:gridCol w="1616075"/>
                <a:gridCol w="1000125"/>
                <a:gridCol w="2306637"/>
                <a:gridCol w="1392959"/>
                <a:gridCol w="1770063"/>
              </a:tblGrid>
              <a:tr h="32861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Name</a:t>
                      </a:r>
                      <a:endParaRPr kumimoji="1" lang="ja-JP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Company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Address</a:t>
                      </a:r>
                      <a:endParaRPr kumimoji="1" lang="ja-JP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Phone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email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70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Hiroshi MANO</a:t>
                      </a:r>
                      <a:endParaRPr kumimoji="1" lang="ja-JP" sz="13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Times New Roman" pitchFamily="-65" charset="0"/>
                          <a:cs typeface="Times New Roman" pitchFamily="-65" charset="0"/>
                        </a:rPr>
                        <a:t>Koden</a:t>
                      </a: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Times New Roman" pitchFamily="-65" charset="0"/>
                          <a:cs typeface="Times New Roman" pitchFamily="-65" charset="0"/>
                        </a:rPr>
                        <a:t> Techno Info K.K.</a:t>
                      </a:r>
                      <a:endParaRPr kumimoji="1" lang="ja-JP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  <a:cs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ja-JP" sz="1400" dirty="0" err="1" smtClean="0"/>
                        <a:t>Davinchi</a:t>
                      </a:r>
                      <a:r>
                        <a:rPr lang="en-US" altLang="ja-JP" sz="1400" dirty="0" smtClean="0"/>
                        <a:t> Shinjuku 6F </a:t>
                      </a:r>
                      <a:br>
                        <a:rPr lang="en-US" altLang="ja-JP" sz="1400" dirty="0" smtClean="0"/>
                      </a:br>
                      <a:r>
                        <a:rPr lang="en-US" altLang="ja-JP" sz="1400" dirty="0" smtClean="0"/>
                        <a:t>4-3-17 </a:t>
                      </a:r>
                      <a:r>
                        <a:rPr lang="en-US" altLang="ja-JP" sz="1400" dirty="0" err="1" smtClean="0"/>
                        <a:t>Shinjuku,Shinjuku-ku</a:t>
                      </a:r>
                      <a:r>
                        <a:rPr lang="en-US" altLang="ja-JP" sz="1400" dirty="0" smtClean="0"/>
                        <a:t>,</a:t>
                      </a:r>
                      <a:br>
                        <a:rPr lang="en-US" altLang="ja-JP" sz="1400" dirty="0" smtClean="0"/>
                      </a:br>
                      <a:r>
                        <a:rPr lang="en-US" altLang="ja-JP" sz="1400" dirty="0" smtClean="0"/>
                        <a:t>Tokyo 160-0022 Japan </a:t>
                      </a:r>
                      <a:endParaRPr kumimoji="1" lang="ja-JP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  <a:cs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ja-JP" sz="1400" dirty="0" smtClean="0"/>
                        <a:t>+81-3-6867-1581</a:t>
                      </a:r>
                      <a:endParaRPr kumimoji="1" lang="ja-JP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  <a:cs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Times New Roman" pitchFamily="-65" charset="0"/>
                          <a:cs typeface="Times New Roman" pitchFamily="-65" charset="0"/>
                          <a:hlinkClick r:id="rId3"/>
                        </a:rPr>
                        <a:t>mano@koden-ti.com</a:t>
                      </a:r>
                      <a:endParaRPr kumimoji="1" lang="en-US" altLang="ja-JP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Times New Roman" pitchFamily="-65" charset="0"/>
                        <a:cs typeface="Times New Roman" pitchFamily="-65" charset="0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Times New Roman" pitchFamily="-65" charset="0"/>
                          <a:cs typeface="Times New Roman" pitchFamily="-65" charset="0"/>
                          <a:hlinkClick r:id="rId4"/>
                        </a:rPr>
                        <a:t>hiroshi@manosan.org</a:t>
                      </a:r>
                      <a:endParaRPr kumimoji="1" lang="en-US" altLang="ja-JP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Times New Roman" pitchFamily="-65" charset="0"/>
                        <a:cs typeface="Times New Roman" pitchFamily="-65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日付プレースホルダ 9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177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11" name="スライド番号プレースホルダ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>
                <a:defRPr/>
              </a:pPr>
              <a:t>1</a:t>
            </a:fld>
            <a:endParaRPr lang="en-US" altLang="ja-JP"/>
          </a:p>
        </p:txBody>
      </p:sp>
      <p:sp>
        <p:nvSpPr>
          <p:cNvPr id="12" name="フッター プレースホルダ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>
                <a:ea typeface="ＭＳ Ｐゴシック" pitchFamily="-84" charset="-128"/>
                <a:cs typeface="ＭＳ Ｐゴシック" pitchFamily="-84" charset="-128"/>
              </a:rPr>
              <a:t>Thanks to all who participated!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7ADBB542-38F7-9C45-BCDD-DCC7B8231002}" type="slidenum">
              <a:rPr lang="en-US" altLang="ja-JP" smtClean="0"/>
              <a:pPr>
                <a:defRPr/>
              </a:pPr>
              <a:t>10</a:t>
            </a:fld>
            <a:endParaRPr lang="en-US" altLang="ja-JP"/>
          </a:p>
        </p:txBody>
      </p:sp>
      <p:pic>
        <p:nvPicPr>
          <p:cNvPr id="10" name="図 9" descr="Unknown-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2600" y="2057399"/>
            <a:ext cx="5791200" cy="356381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4000">
                <a:ea typeface="ＭＳ Ｐゴシック" pitchFamily="-84" charset="-128"/>
                <a:cs typeface="ＭＳ Ｐゴシック" pitchFamily="-84" charset="-128"/>
              </a:rPr>
              <a:t>Abstract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0010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This presentation is the closing report for 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the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 Waikoloa 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meeting 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of the IEEE 802.11 </a:t>
            </a:r>
            <a:r>
              <a:rPr lang="en-US" altLang="ja-JP" dirty="0" err="1">
                <a:ea typeface="ＭＳ Ｐゴシック" pitchFamily="-84" charset="-128"/>
                <a:cs typeface="ＭＳ Ｐゴシック" pitchFamily="-84" charset="-128"/>
              </a:rPr>
              <a:t>TGai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.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>
                <a:defRPr/>
              </a:pPr>
              <a:t>2</a:t>
            </a:fld>
            <a:endParaRPr lang="en-US" altLang="ja-JP"/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 lIns="91440" tIns="45720" rIns="91440" bIns="45720"/>
          <a:lstStyle/>
          <a:p>
            <a:r>
              <a:rPr lang="en-US" altLang="ja-JP" sz="2900" dirty="0" smtClean="0">
                <a:ea typeface="ＭＳ Ｐゴシック" pitchFamily="-65" charset="-128"/>
                <a:cs typeface="ＭＳ Ｐゴシック" pitchFamily="-65" charset="-128"/>
              </a:rPr>
              <a:t>IEEE 802.11 FILS </a:t>
            </a:r>
            <a:r>
              <a:rPr lang="en-US" altLang="ja-JP" sz="2900" dirty="0" err="1" smtClean="0">
                <a:ea typeface="ＭＳ Ｐゴシック" pitchFamily="-65" charset="-128"/>
                <a:cs typeface="ＭＳ Ｐゴシック" pitchFamily="-65" charset="-128"/>
              </a:rPr>
              <a:t>TGai</a:t>
            </a:r>
            <a:r>
              <a:rPr lang="en-US" altLang="ja-JP" sz="2900" dirty="0" smtClean="0">
                <a:ea typeface="ＭＳ Ｐゴシック" pitchFamily="-65" charset="-128"/>
                <a:cs typeface="ＭＳ Ｐゴシック" pitchFamily="-65" charset="-128"/>
              </a:rPr>
              <a:t> – </a:t>
            </a:r>
            <a:br>
              <a:rPr lang="en-US" altLang="ja-JP" sz="2900" dirty="0" smtClean="0">
                <a:ea typeface="ＭＳ Ｐゴシック" pitchFamily="-65" charset="-128"/>
                <a:cs typeface="ＭＳ Ｐゴシック" pitchFamily="-65" charset="-128"/>
              </a:rPr>
            </a:br>
            <a:r>
              <a:rPr lang="en-US" altLang="ja-JP" sz="2900" dirty="0" smtClean="0">
                <a:ea typeface="ＭＳ Ｐゴシック" pitchFamily="-65" charset="-128"/>
                <a:cs typeface="ＭＳ Ｐゴシック" pitchFamily="-65" charset="-128"/>
              </a:rPr>
              <a:t>May </a:t>
            </a:r>
            <a:r>
              <a:rPr lang="en-US" altLang="ja-JP" sz="2900" dirty="0" smtClean="0">
                <a:ea typeface="ＭＳ Ｐゴシック" pitchFamily="-65" charset="-128"/>
                <a:cs typeface="ＭＳ Ｐゴシック" pitchFamily="-65" charset="-128"/>
              </a:rPr>
              <a:t>2014</a:t>
            </a:r>
            <a:r>
              <a:rPr lang="en-US" altLang="ja-JP" sz="2900" dirty="0" smtClean="0">
                <a:ea typeface="ＭＳ Ｐゴシック" pitchFamily="-65" charset="-128"/>
                <a:cs typeface="ＭＳ Ｐゴシック" pitchFamily="-65" charset="-128"/>
              </a:rPr>
              <a:t> Waikoloa</a:t>
            </a:r>
            <a:r>
              <a:rPr lang="en-US" altLang="ja-JP" sz="2900" dirty="0" smtClean="0">
                <a:ea typeface="ＭＳ Ｐゴシック" pitchFamily="-84" charset="-128"/>
                <a:cs typeface="ＭＳ Ｐゴシック" pitchFamily="-84" charset="-128"/>
              </a:rPr>
              <a:t> </a:t>
            </a:r>
            <a:r>
              <a:rPr lang="en-US" altLang="ja-JP" sz="2900" dirty="0" smtClean="0">
                <a:ea typeface="ＭＳ Ｐゴシック" pitchFamily="-84" charset="-128"/>
                <a:cs typeface="ＭＳ Ｐゴシック" pitchFamily="-84" charset="-128"/>
              </a:rPr>
              <a:t>meeting</a:t>
            </a:r>
            <a:endParaRPr lang="en-US" altLang="ja-JP" sz="2900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04800" y="2133600"/>
            <a:ext cx="8458200" cy="4191000"/>
          </a:xfrm>
        </p:spPr>
        <p:txBody>
          <a:bodyPr lIns="91440" tIns="45720" rIns="91440" bIns="45720"/>
          <a:lstStyle/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Goals for the  Meeting:</a:t>
            </a:r>
            <a:endParaRPr lang="en-US" altLang="ja-JP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pPr lvl="1"/>
            <a:r>
              <a:rPr lang="en-US" altLang="ja-JP" sz="2800" dirty="0" smtClean="0"/>
              <a:t>Approve </a:t>
            </a:r>
            <a:r>
              <a:rPr lang="en-US" altLang="ja-JP" sz="2800" dirty="0" smtClean="0"/>
              <a:t>minutes of past meeting and teleconference</a:t>
            </a:r>
          </a:p>
          <a:p>
            <a:pPr lvl="1"/>
            <a:r>
              <a:rPr lang="en-US" altLang="ja-JP" sz="2800" dirty="0" smtClean="0"/>
              <a:t>Officer Election</a:t>
            </a:r>
          </a:p>
          <a:p>
            <a:pPr lvl="1"/>
            <a:r>
              <a:rPr lang="en-US" altLang="ja-JP" sz="2800" dirty="0" smtClean="0"/>
              <a:t>Comment resolution of WG LB for D2.0.</a:t>
            </a:r>
          </a:p>
          <a:p>
            <a:pPr lvl="1"/>
            <a:r>
              <a:rPr lang="en-US" altLang="ja-JP" sz="2800" dirty="0" smtClean="0"/>
              <a:t>Approve Timeline</a:t>
            </a:r>
          </a:p>
          <a:p>
            <a:pPr lvl="1"/>
            <a:r>
              <a:rPr lang="en-US" altLang="ja-JP" sz="2800" dirty="0" smtClean="0"/>
              <a:t>Approve Teleconference schedule</a:t>
            </a:r>
          </a:p>
          <a:p>
            <a:pPr lvl="1"/>
            <a:r>
              <a:rPr lang="en-US" altLang="ja-JP" sz="2800" dirty="0" smtClean="0"/>
              <a:t>Approve Plan for  July</a:t>
            </a:r>
          </a:p>
          <a:p>
            <a:pPr lvl="1">
              <a:buNone/>
            </a:pPr>
            <a:endParaRPr lang="en-US" altLang="ja-JP" sz="2600" dirty="0" smtClean="0"/>
          </a:p>
        </p:txBody>
      </p:sp>
      <p:sp>
        <p:nvSpPr>
          <p:cNvPr id="1536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076" cy="276999"/>
          </a:xfrm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May 2014</a:t>
            </a:r>
            <a:endParaRPr lang="en-US" altLang="ja-JP" dirty="0">
              <a:latin typeface="Times New Roman" pitchFamily="-84" charset="0"/>
            </a:endParaRPr>
          </a:p>
        </p:txBody>
      </p:sp>
      <p:sp>
        <p:nvSpPr>
          <p:cNvPr id="1536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Hiroshi Mano (KDTI)</a:t>
            </a:r>
            <a:endParaRPr lang="en-US" altLang="ja-JP" smtClean="0">
              <a:latin typeface="Times New Roman" pitchFamily="-84" charset="0"/>
            </a:endParaRPr>
          </a:p>
        </p:txBody>
      </p:sp>
      <p:sp>
        <p:nvSpPr>
          <p:cNvPr id="153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</a:rPr>
              <a:t>Slide </a:t>
            </a:r>
            <a:fld id="{8D83B171-138C-9B40-B65D-0769730DEDCE}" type="slidenum">
              <a:rPr lang="en-US" altLang="ja-JP">
                <a:latin typeface="Times New Roman" pitchFamily="-84" charset="0"/>
              </a:rPr>
              <a:pPr/>
              <a:t>3</a:t>
            </a:fld>
            <a:endParaRPr lang="en-US" altLang="ja-JP">
              <a:latin typeface="Times New Roman" pitchFamily="-8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1000"/>
          </a:xfrm>
        </p:spPr>
        <p:txBody>
          <a:bodyPr/>
          <a:lstStyle/>
          <a:p>
            <a:r>
              <a:rPr lang="en-US" altLang="ja-JP" dirty="0" smtClean="0"/>
              <a:t>Accomplishments 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 1/2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915400" cy="5105400"/>
          </a:xfrm>
        </p:spPr>
        <p:txBody>
          <a:bodyPr>
            <a:noAutofit/>
          </a:bodyPr>
          <a:lstStyle/>
          <a:p>
            <a:r>
              <a:rPr lang="en-US" altLang="ja-JP" dirty="0" smtClean="0"/>
              <a:t>7regular </a:t>
            </a:r>
            <a:r>
              <a:rPr lang="en-US" altLang="ja-JP" dirty="0" smtClean="0"/>
              <a:t>slots </a:t>
            </a:r>
            <a:endParaRPr lang="en-US" altLang="ja-JP" dirty="0" smtClean="0"/>
          </a:p>
          <a:p>
            <a:r>
              <a:rPr lang="en-GB" altLang="ja-JP" dirty="0" smtClean="0">
                <a:ea typeface="ＭＳ Ｐゴシック" pitchFamily="-84" charset="-128"/>
                <a:cs typeface="ＭＳ Ｐゴシック" pitchFamily="-84" charset="-128"/>
              </a:rPr>
              <a:t>Approve </a:t>
            </a:r>
            <a:r>
              <a:rPr lang="en-US" altLang="ja-JP" dirty="0" err="1" smtClean="0">
                <a:ea typeface="ＭＳ Ｐゴシック" pitchFamily="-84" charset="-128"/>
                <a:cs typeface="ＭＳ Ｐゴシック" pitchFamily="-84" charset="-128"/>
              </a:rPr>
              <a:t>TGai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 Meeting Minutes for the IEEE 802.11 Beijing meeting</a:t>
            </a:r>
            <a:r>
              <a:rPr lang="en-GB" altLang="ja-JP" dirty="0" smtClean="0">
                <a:ea typeface="ＭＳ Ｐゴシック" pitchFamily="-84" charset="-128"/>
                <a:cs typeface="ＭＳ Ｐゴシック" pitchFamily="-84" charset="-128"/>
              </a:rPr>
              <a:t>:</a:t>
            </a:r>
          </a:p>
          <a:p>
            <a:pPr lvl="1"/>
            <a:r>
              <a:rPr lang="en-GB" altLang="ja-JP" dirty="0" smtClean="0">
                <a:ea typeface="ＭＳ Ｐゴシック" pitchFamily="-84" charset="-128"/>
                <a:cs typeface="ＭＳ Ｐゴシック" pitchFamily="-84" charset="-128"/>
              </a:rPr>
              <a:t>11-14/0448r0</a:t>
            </a:r>
            <a:endParaRPr lang="en-GB" altLang="ja-JP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Approve </a:t>
            </a:r>
            <a:r>
              <a:rPr lang="en-US" altLang="ja-JP" dirty="0" err="1" smtClean="0">
                <a:ea typeface="ＭＳ Ｐゴシック" pitchFamily="-84" charset="-128"/>
                <a:cs typeface="ＭＳ Ｐゴシック" pitchFamily="-84" charset="-128"/>
              </a:rPr>
              <a:t>TGai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 teleconference meeting minutes of  Beijing meeting to Waikoloa.</a:t>
            </a:r>
          </a:p>
          <a:p>
            <a:pPr lvl="1"/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11-14/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0489r0</a:t>
            </a:r>
            <a:endParaRPr lang="ja-JP" altLang="en-US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Officer Election</a:t>
            </a:r>
          </a:p>
          <a:p>
            <a:pPr lvl="1"/>
            <a:r>
              <a:rPr lang="en-US" altLang="ja-JP" dirty="0" err="1" smtClean="0"/>
              <a:t>TGai</a:t>
            </a:r>
            <a:r>
              <a:rPr lang="en-US" altLang="ja-JP" dirty="0" smtClean="0"/>
              <a:t> </a:t>
            </a:r>
            <a:r>
              <a:rPr lang="en-US" altLang="ja-JP" dirty="0" smtClean="0"/>
              <a:t>elected the following officers  by unanimous consent</a:t>
            </a:r>
            <a:endParaRPr lang="ja-JP" altLang="en-US" dirty="0" smtClean="0"/>
          </a:p>
          <a:p>
            <a:pPr lvl="2"/>
            <a:r>
              <a:rPr lang="en-US" altLang="ja-JP" dirty="0" smtClean="0"/>
              <a:t>Hiroshi </a:t>
            </a:r>
            <a:r>
              <a:rPr lang="en-US" altLang="ja-JP" dirty="0" err="1" smtClean="0"/>
              <a:t>Mano</a:t>
            </a:r>
            <a:r>
              <a:rPr lang="en-US" altLang="ja-JP" dirty="0" smtClean="0"/>
              <a:t> (</a:t>
            </a:r>
            <a:r>
              <a:rPr lang="en-US" altLang="ja-JP" dirty="0" err="1" smtClean="0"/>
              <a:t>Koden</a:t>
            </a:r>
            <a:r>
              <a:rPr lang="en-US" altLang="ja-JP" dirty="0" smtClean="0"/>
              <a:t> Techno Info K.K.) Chair</a:t>
            </a:r>
            <a:r>
              <a:rPr lang="en-US" altLang="ja-JP" dirty="0" smtClean="0"/>
              <a:t> </a:t>
            </a:r>
            <a:endParaRPr lang="ja-JP" altLang="en-US" dirty="0" smtClean="0"/>
          </a:p>
          <a:p>
            <a:pPr lvl="2"/>
            <a:r>
              <a:rPr lang="en-US" altLang="ja-JP" dirty="0" smtClean="0"/>
              <a:t>Marc </a:t>
            </a:r>
            <a:r>
              <a:rPr lang="en-US" altLang="ja-JP" dirty="0" err="1" smtClean="0"/>
              <a:t>Emmelman</a:t>
            </a:r>
            <a:r>
              <a:rPr lang="en-US" altLang="ja-JP" dirty="0" smtClean="0"/>
              <a:t> (self) Vice </a:t>
            </a:r>
            <a:r>
              <a:rPr lang="en-US" altLang="ja-JP" dirty="0" smtClean="0"/>
              <a:t>Chair</a:t>
            </a:r>
            <a:endParaRPr lang="ja-JP" altLang="en-US" dirty="0" smtClean="0"/>
          </a:p>
          <a:p>
            <a:pPr lvl="2"/>
            <a:r>
              <a:rPr lang="en-US" altLang="ja-JP" dirty="0" smtClean="0"/>
              <a:t> </a:t>
            </a:r>
            <a:r>
              <a:rPr lang="en-US" altLang="ja-JP" dirty="0" smtClean="0"/>
              <a:t>Lee Armstrong (US </a:t>
            </a:r>
            <a:r>
              <a:rPr lang="en-US" altLang="ja-JP" dirty="0" err="1" smtClean="0"/>
              <a:t>DoT</a:t>
            </a:r>
            <a:r>
              <a:rPr lang="en-US" altLang="ja-JP" dirty="0" smtClean="0"/>
              <a:t>) Technical editor</a:t>
            </a:r>
            <a:r>
              <a:rPr lang="en-US" altLang="ja-JP" dirty="0" smtClean="0"/>
              <a:t> </a:t>
            </a:r>
            <a:endParaRPr lang="ja-JP" altLang="en-US" dirty="0" smtClean="0"/>
          </a:p>
          <a:p>
            <a:pPr lvl="2"/>
            <a:r>
              <a:rPr lang="en-US" altLang="ja-JP" dirty="0" smtClean="0"/>
              <a:t>Hitoshi </a:t>
            </a:r>
            <a:r>
              <a:rPr lang="en-US" altLang="ja-JP" dirty="0" smtClean="0"/>
              <a:t>Morioka (ATRD) Secretary</a:t>
            </a:r>
            <a:r>
              <a:rPr lang="en-US" altLang="ja-JP" dirty="0" smtClean="0"/>
              <a:t> </a:t>
            </a:r>
            <a:endParaRPr lang="ja-JP" altLang="en-US" dirty="0" smtClean="0"/>
          </a:p>
          <a:p>
            <a:pPr lvl="2"/>
            <a:r>
              <a:rPr lang="en-US" altLang="ja-JP" dirty="0" smtClean="0"/>
              <a:t>Ping </a:t>
            </a:r>
            <a:r>
              <a:rPr lang="en-US" altLang="ja-JP" dirty="0" smtClean="0"/>
              <a:t>Fung (</a:t>
            </a:r>
            <a:r>
              <a:rPr lang="en-US" altLang="ja-JP" dirty="0" err="1" smtClean="0"/>
              <a:t>Huawei</a:t>
            </a:r>
            <a:r>
              <a:rPr lang="en-US" altLang="ja-JP" dirty="0" smtClean="0"/>
              <a:t>) Co-Technical</a:t>
            </a:r>
            <a:endParaRPr lang="en-US" altLang="ja-JP" dirty="0" smtClean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>
                <a:defRPr/>
              </a:pPr>
              <a:t>4</a:t>
            </a:fld>
            <a:endParaRPr lang="en-US" altLang="ja-JP"/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696200" cy="304800"/>
          </a:xfrm>
        </p:spPr>
        <p:txBody>
          <a:bodyPr/>
          <a:lstStyle/>
          <a:p>
            <a:r>
              <a:rPr lang="en-US" altLang="ja-JP" dirty="0" smtClean="0"/>
              <a:t>Accomplishments 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 2/2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838200" y="1143000"/>
            <a:ext cx="7848600" cy="5334000"/>
          </a:xfrm>
        </p:spPr>
        <p:txBody>
          <a:bodyPr>
            <a:normAutofit lnSpcReduction="10000"/>
          </a:bodyPr>
          <a:lstStyle/>
          <a:p>
            <a:r>
              <a:rPr lang="en-US" altLang="ja-JP" dirty="0" smtClean="0"/>
              <a:t>Approved extension PAR &amp; 5C</a:t>
            </a:r>
          </a:p>
          <a:p>
            <a:pPr lvl="1"/>
            <a:r>
              <a:rPr lang="en-GB" dirty="0" smtClean="0"/>
              <a:t>11-10/1153r0</a:t>
            </a:r>
            <a:r>
              <a:rPr lang="en-GB" dirty="0" smtClean="0"/>
              <a:t> 5C</a:t>
            </a:r>
          </a:p>
          <a:p>
            <a:pPr lvl="1"/>
            <a:r>
              <a:rPr lang="en-GB" dirty="0" smtClean="0"/>
              <a:t>11</a:t>
            </a:r>
            <a:r>
              <a:rPr lang="en-GB" dirty="0" smtClean="0"/>
              <a:t>-14/</a:t>
            </a:r>
            <a:r>
              <a:rPr lang="en-GB" dirty="0" smtClean="0"/>
              <a:t>0653r2 extension PAR</a:t>
            </a:r>
          </a:p>
          <a:p>
            <a:r>
              <a:rPr lang="en-GB" altLang="ja-JP" dirty="0" smtClean="0"/>
              <a:t>Approved to forward </a:t>
            </a:r>
            <a:r>
              <a:rPr lang="en-US" altLang="ja-JP" dirty="0" smtClean="0"/>
              <a:t>P802.11ai</a:t>
            </a:r>
            <a:r>
              <a:rPr lang="en-US" altLang="ja-JP" dirty="0" smtClean="0"/>
              <a:t>-D2.0</a:t>
            </a:r>
            <a:r>
              <a:rPr lang="en-US" altLang="ja-JP" dirty="0" smtClean="0"/>
              <a:t> to IEEE </a:t>
            </a:r>
            <a:r>
              <a:rPr lang="en-US" altLang="ja-JP" dirty="0" smtClean="0"/>
              <a:t>store</a:t>
            </a:r>
            <a:r>
              <a:rPr lang="en-US" altLang="ja-JP" dirty="0" smtClean="0"/>
              <a:t>.</a:t>
            </a:r>
          </a:p>
          <a:p>
            <a:r>
              <a:rPr lang="en-US" altLang="ja-JP" dirty="0" smtClean="0"/>
              <a:t>1186 comments were received by WG LB201</a:t>
            </a:r>
          </a:p>
          <a:p>
            <a:pPr lvl="1"/>
            <a:r>
              <a:rPr lang="en-US" altLang="ja-JP" dirty="0" smtClean="0"/>
              <a:t>176 resolved</a:t>
            </a:r>
          </a:p>
          <a:p>
            <a:pPr lvl="2"/>
            <a:r>
              <a:rPr lang="en-US" altLang="ja-JP" dirty="0" smtClean="0"/>
              <a:t>140 Editorial</a:t>
            </a:r>
          </a:p>
          <a:p>
            <a:pPr lvl="2"/>
            <a:r>
              <a:rPr lang="en-US" altLang="ja-JP" dirty="0" smtClean="0"/>
              <a:t>36 Technical</a:t>
            </a:r>
          </a:p>
          <a:p>
            <a:pPr lvl="1"/>
            <a:r>
              <a:rPr lang="en-US" altLang="ja-JP" dirty="0" smtClean="0"/>
              <a:t>956 without resolution (all CIDs were assigned to champions )</a:t>
            </a:r>
          </a:p>
          <a:p>
            <a:pPr lvl="2"/>
            <a:r>
              <a:rPr lang="en-US" altLang="ja-JP" dirty="0" smtClean="0"/>
              <a:t>467 editorial </a:t>
            </a:r>
          </a:p>
          <a:p>
            <a:pPr lvl="2"/>
            <a:r>
              <a:rPr lang="en-US" altLang="ja-JP" dirty="0" smtClean="0"/>
              <a:t>489 Technical</a:t>
            </a:r>
          </a:p>
          <a:p>
            <a:r>
              <a:rPr lang="en-US" altLang="ja-JP" dirty="0" smtClean="0"/>
              <a:t>Approved Plan for July</a:t>
            </a:r>
          </a:p>
          <a:p>
            <a:r>
              <a:rPr lang="en-US" altLang="ja-JP" dirty="0" smtClean="0"/>
              <a:t>Approved Time line</a:t>
            </a:r>
          </a:p>
          <a:p>
            <a:r>
              <a:rPr lang="en-US" altLang="ja-JP" dirty="0" smtClean="0"/>
              <a:t>Approved Teleconference Schedule</a:t>
            </a:r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>
                <a:defRPr/>
              </a:pPr>
              <a:t>5</a:t>
            </a:fld>
            <a:endParaRPr lang="en-US" altLang="ja-JP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 lIns="91440" tIns="45720" rIns="91440" bIns="45720"/>
          <a:lstStyle/>
          <a:p>
            <a:r>
              <a:rPr lang="en-US" altLang="ja-JP" sz="2900" dirty="0" smtClean="0">
                <a:ea typeface="ＭＳ Ｐゴシック" pitchFamily="-84" charset="-128"/>
                <a:cs typeface="ＭＳ Ｐゴシック" pitchFamily="-84" charset="-128"/>
              </a:rPr>
              <a:t>Plan for July (</a:t>
            </a:r>
            <a:r>
              <a:rPr lang="en-US" altLang="ja-JP" sz="2900" dirty="0" err="1" smtClean="0">
                <a:ea typeface="ＭＳ Ｐゴシック" pitchFamily="-84" charset="-128"/>
                <a:cs typeface="ＭＳ Ｐゴシック" pitchFamily="-84" charset="-128"/>
              </a:rPr>
              <a:t>Adhoc</a:t>
            </a:r>
            <a:r>
              <a:rPr lang="en-US" altLang="ja-JP" sz="2900" dirty="0" smtClean="0">
                <a:ea typeface="ＭＳ Ｐゴシック" pitchFamily="-84" charset="-128"/>
                <a:cs typeface="ＭＳ Ｐゴシック" pitchFamily="-84" charset="-128"/>
              </a:rPr>
              <a:t> and F2F)</a:t>
            </a:r>
            <a:endParaRPr lang="en-US" altLang="ja-JP" sz="2900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724400"/>
          </a:xfrm>
        </p:spPr>
        <p:txBody>
          <a:bodyPr lIns="91440" tIns="45720" rIns="91440" bIns="45720"/>
          <a:lstStyle/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Goals for the  Meeting:</a:t>
            </a:r>
          </a:p>
          <a:p>
            <a:pPr lvl="1"/>
            <a:r>
              <a:rPr lang="en-US" altLang="ja-JP" sz="2800" dirty="0" smtClean="0"/>
              <a:t>Approve minutes of past meeting and teleconference</a:t>
            </a:r>
          </a:p>
          <a:p>
            <a:pPr lvl="1"/>
            <a:r>
              <a:rPr lang="en-US" altLang="ja-JP" sz="2800" dirty="0" smtClean="0"/>
              <a:t>Comment resolution of WG.</a:t>
            </a:r>
          </a:p>
          <a:p>
            <a:pPr lvl="1"/>
            <a:r>
              <a:rPr lang="en-US" altLang="ja-JP" sz="2800" dirty="0" smtClean="0"/>
              <a:t>Comment resolution.</a:t>
            </a:r>
          </a:p>
          <a:p>
            <a:pPr lvl="1"/>
            <a:r>
              <a:rPr lang="en-US" altLang="ja-JP" sz="2800" dirty="0" smtClean="0"/>
              <a:t>Approve Timeline</a:t>
            </a:r>
          </a:p>
          <a:p>
            <a:pPr lvl="1"/>
            <a:r>
              <a:rPr lang="en-US" altLang="ja-JP" sz="2800" dirty="0" smtClean="0"/>
              <a:t>Approve Teleconference schedule</a:t>
            </a:r>
          </a:p>
          <a:p>
            <a:pPr lvl="1"/>
            <a:r>
              <a:rPr lang="en-US" altLang="ja-JP" sz="2800" dirty="0" smtClean="0"/>
              <a:t>Approve Plan for  Sep</a:t>
            </a:r>
          </a:p>
          <a:p>
            <a:pPr lvl="1"/>
            <a:endParaRPr lang="en-US" altLang="ja-JP" sz="2600" dirty="0" smtClean="0"/>
          </a:p>
        </p:txBody>
      </p:sp>
      <p:sp>
        <p:nvSpPr>
          <p:cNvPr id="1536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076" cy="276999"/>
          </a:xfrm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May 2014</a:t>
            </a:r>
            <a:endParaRPr lang="en-US" altLang="ja-JP" dirty="0">
              <a:latin typeface="Times New Roman" pitchFamily="-84" charset="0"/>
            </a:endParaRPr>
          </a:p>
        </p:txBody>
      </p:sp>
      <p:sp>
        <p:nvSpPr>
          <p:cNvPr id="1536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Hiroshi Mano (KDTI)</a:t>
            </a:r>
            <a:endParaRPr lang="en-US" altLang="ja-JP" smtClean="0">
              <a:latin typeface="Times New Roman" pitchFamily="-84" charset="0"/>
            </a:endParaRPr>
          </a:p>
        </p:txBody>
      </p:sp>
      <p:sp>
        <p:nvSpPr>
          <p:cNvPr id="153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</a:rPr>
              <a:t>Slide </a:t>
            </a:r>
            <a:fld id="{8D83B171-138C-9B40-B65D-0769730DEDCE}" type="slidenum">
              <a:rPr lang="en-US" altLang="ja-JP">
                <a:latin typeface="Times New Roman" pitchFamily="-84" charset="0"/>
              </a:rPr>
              <a:pPr/>
              <a:t>6</a:t>
            </a:fld>
            <a:endParaRPr lang="en-US" altLang="ja-JP">
              <a:latin typeface="Times New Roman" pitchFamily="-8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Time line of </a:t>
            </a:r>
            <a:r>
              <a:rPr lang="en-US" altLang="ja-JP" dirty="0" err="1" smtClean="0">
                <a:ea typeface="ＭＳ Ｐゴシック" pitchFamily="-84" charset="-128"/>
                <a:cs typeface="ＭＳ Ｐゴシック" pitchFamily="-84" charset="-128"/>
              </a:rPr>
              <a:t>TGai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 (</a:t>
            </a:r>
            <a:r>
              <a:rPr lang="en-US" altLang="ja-JP" dirty="0" smtClean="0">
                <a:solidFill>
                  <a:srgbClr val="FF0000"/>
                </a:solidFill>
                <a:ea typeface="ＭＳ Ｐゴシック" pitchFamily="-84" charset="-128"/>
                <a:cs typeface="ＭＳ Ｐゴシック" pitchFamily="-84" charset="-128"/>
              </a:rPr>
              <a:t>changed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)</a:t>
            </a:r>
            <a:endParaRPr lang="en-US" altLang="ja-JP" dirty="0" smtClean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915400" cy="4724400"/>
          </a:xfrm>
        </p:spPr>
        <p:txBody>
          <a:bodyPr/>
          <a:lstStyle/>
          <a:p>
            <a:endParaRPr lang="en-US" altLang="ja-JP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pPr lvl="1">
              <a:buFontTx/>
              <a:buNone/>
            </a:pPr>
            <a:r>
              <a:rPr lang="en-US" altLang="ja-JP" dirty="0" smtClean="0"/>
              <a:t>PAR Approved, Modified, or Extended 		2010-12-08</a:t>
            </a:r>
          </a:p>
          <a:p>
            <a:pPr lvl="1"/>
            <a:r>
              <a:rPr lang="en-US" altLang="ja-JP" dirty="0" smtClean="0"/>
              <a:t>WG Letter Ballots Initial / </a:t>
            </a:r>
            <a:r>
              <a:rPr lang="en-US" altLang="ja-JP" dirty="0" err="1" smtClean="0"/>
              <a:t>Recirc</a:t>
            </a:r>
            <a:r>
              <a:rPr lang="en-US" altLang="ja-JP" dirty="0" smtClean="0"/>
              <a:t>		Mar14/Sep14/Jan15</a:t>
            </a:r>
          </a:p>
          <a:p>
            <a:pPr lvl="1"/>
            <a:r>
              <a:rPr lang="en-US" altLang="ja-JP" dirty="0" smtClean="0"/>
              <a:t>MEC Done				Nov14		</a:t>
            </a:r>
          </a:p>
          <a:p>
            <a:pPr lvl="1"/>
            <a:r>
              <a:rPr lang="en-US" altLang="ja-JP" dirty="0" smtClean="0"/>
              <a:t>Form Sponsor Ballot Pool / Reform	            	Mar15</a:t>
            </a:r>
          </a:p>
          <a:p>
            <a:pPr lvl="1"/>
            <a:r>
              <a:rPr lang="en-US" altLang="ja-JP" dirty="0" smtClean="0"/>
              <a:t>IEEE-SA Sponsor Ballots Initial / </a:t>
            </a:r>
            <a:r>
              <a:rPr lang="en-US" altLang="ja-JP" dirty="0" err="1" smtClean="0"/>
              <a:t>Recirc</a:t>
            </a:r>
            <a:r>
              <a:rPr lang="en-US" altLang="ja-JP" dirty="0" smtClean="0"/>
              <a:t>         Jul15/ Sep 15		</a:t>
            </a:r>
          </a:p>
          <a:p>
            <a:pPr lvl="1"/>
            <a:r>
              <a:rPr lang="en-US" altLang="ja-JP" dirty="0" smtClean="0"/>
              <a:t>Final 802.11 WG Approval	                             Nov 15</a:t>
            </a:r>
          </a:p>
          <a:p>
            <a:pPr lvl="1"/>
            <a:r>
              <a:rPr lang="en-US" altLang="ja-JP" dirty="0" smtClean="0"/>
              <a:t>final or Conditional 802 EC Approval           	Nov 15</a:t>
            </a:r>
          </a:p>
          <a:p>
            <a:pPr lvl="1"/>
            <a:r>
              <a:rPr lang="en-US" altLang="ja-JP" dirty="0" err="1" smtClean="0"/>
              <a:t>RevCom</a:t>
            </a:r>
            <a:r>
              <a:rPr lang="en-US" altLang="ja-JP" dirty="0" smtClean="0"/>
              <a:t> &amp; Standards Board Final or</a:t>
            </a:r>
            <a:br>
              <a:rPr lang="en-US" altLang="ja-JP" dirty="0" smtClean="0"/>
            </a:br>
            <a:r>
              <a:rPr lang="en-US" altLang="ja-JP" dirty="0" smtClean="0"/>
              <a:t> Continuous Process Approval 		</a:t>
            </a:r>
            <a:r>
              <a:rPr lang="en-US" altLang="ja-JP" dirty="0" smtClean="0">
                <a:solidFill>
                  <a:srgbClr val="FF0000"/>
                </a:solidFill>
              </a:rPr>
              <a:t>Mar 16</a:t>
            </a:r>
          </a:p>
          <a:p>
            <a:pPr lvl="1"/>
            <a:r>
              <a:rPr lang="en-US" altLang="ja-JP" dirty="0" smtClean="0"/>
              <a:t>ANSI Approved				N/A</a:t>
            </a:r>
            <a:endParaRPr lang="en-US" altLang="ja-JP" dirty="0" smtClean="0">
              <a:hlinkClick r:id="rId3"/>
            </a:endParaRPr>
          </a:p>
        </p:txBody>
      </p:sp>
      <p:sp>
        <p:nvSpPr>
          <p:cNvPr id="4813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076" cy="276999"/>
          </a:xfrm>
        </p:spPr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-65" charset="0"/>
              </a:rPr>
              <a:t>May 2014</a:t>
            </a:r>
            <a:endParaRPr lang="en-US" altLang="ja-JP" dirty="0">
              <a:latin typeface="Times New Roman" pitchFamily="-65" charset="0"/>
            </a:endParaRPr>
          </a:p>
        </p:txBody>
      </p:sp>
      <p:sp>
        <p:nvSpPr>
          <p:cNvPr id="4813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-65" charset="0"/>
              </a:rPr>
              <a:t>Hiroshi Mano (KDTI)</a:t>
            </a:r>
            <a:endParaRPr lang="en-US" altLang="ja-JP">
              <a:latin typeface="Times New Roman" pitchFamily="-65" charset="0"/>
            </a:endParaRPr>
          </a:p>
        </p:txBody>
      </p:sp>
      <p:sp>
        <p:nvSpPr>
          <p:cNvPr id="4813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-65" charset="0"/>
              </a:rPr>
              <a:t>Slide </a:t>
            </a:r>
            <a:fld id="{D8ED85B9-6057-E848-AA14-8586BCE1CDB6}" type="slidenum">
              <a:rPr lang="en-US" altLang="ja-JP" smtClean="0">
                <a:latin typeface="Times New Roman" pitchFamily="-65" charset="0"/>
              </a:rPr>
              <a:pPr>
                <a:defRPr/>
              </a:pPr>
              <a:t>7</a:t>
            </a:fld>
            <a:endParaRPr lang="en-US" altLang="ja-JP" smtClean="0">
              <a:latin typeface="Times New Roman" pitchFamily="-65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-100" charset="0"/>
              </a:rPr>
              <a:t>May 2014</a:t>
            </a:r>
            <a:endParaRPr lang="en-US">
              <a:latin typeface="Times New Roman" pitchFamily="-100" charset="0"/>
            </a:endParaRPr>
          </a:p>
        </p:txBody>
      </p:sp>
      <p:sp>
        <p:nvSpPr>
          <p:cNvPr id="25603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100" charset="0"/>
              </a:rPr>
              <a:t>Hiroshi Mano (KDTI)</a:t>
            </a:r>
            <a:endParaRPr lang="en-US">
              <a:latin typeface="Times New Roman" pitchFamily="-100" charset="0"/>
            </a:endParaRPr>
          </a:p>
        </p:txBody>
      </p:sp>
      <p:sp>
        <p:nvSpPr>
          <p:cNvPr id="25604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-100" charset="0"/>
              </a:rPr>
              <a:t>Slide </a:t>
            </a:r>
            <a:fld id="{AD497C4E-A0FB-2049-A4D3-63A44F350376}" type="slidenum">
              <a:rPr lang="en-US" smtClean="0">
                <a:latin typeface="Times New Roman" pitchFamily="-100" charset="0"/>
              </a:rPr>
              <a:pPr/>
              <a:t>8</a:t>
            </a:fld>
            <a:endParaRPr lang="en-US" smtClean="0">
              <a:latin typeface="Times New Roman" pitchFamily="-100" charset="0"/>
            </a:endParaRPr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>
                <a:ea typeface="ＭＳ Ｐゴシック" pitchFamily="-100" charset="-128"/>
                <a:cs typeface="ＭＳ Ｐゴシック" pitchFamily="-100" charset="-128"/>
              </a:rPr>
              <a:t>San Diego </a:t>
            </a:r>
            <a:r>
              <a:rPr lang="en-US" dirty="0" err="1" smtClean="0">
                <a:ea typeface="ＭＳ Ｐゴシック" pitchFamily="-100" charset="-128"/>
                <a:cs typeface="ＭＳ Ｐゴシック" pitchFamily="-100" charset="-128"/>
              </a:rPr>
              <a:t>Adhoc</a:t>
            </a:r>
            <a:r>
              <a:rPr lang="en-US" dirty="0" smtClean="0">
                <a:ea typeface="ＭＳ Ｐゴシック" pitchFamily="-100" charset="-128"/>
                <a:cs typeface="ＭＳ Ｐゴシック" pitchFamily="-100" charset="-128"/>
              </a:rPr>
              <a:t> (</a:t>
            </a:r>
            <a:r>
              <a:rPr lang="en-US" dirty="0" smtClean="0">
                <a:ea typeface="ＭＳ Ｐゴシック" pitchFamily="-100" charset="-128"/>
                <a:cs typeface="ＭＳ Ｐゴシック" pitchFamily="-100" charset="-128"/>
              </a:rPr>
              <a:t>Date </a:t>
            </a:r>
            <a:r>
              <a:rPr lang="en-US" dirty="0" smtClean="0">
                <a:ea typeface="ＭＳ Ｐゴシック" pitchFamily="-100" charset="-128"/>
                <a:cs typeface="ＭＳ Ｐゴシック" pitchFamily="-100" charset="-128"/>
              </a:rPr>
              <a:t>&amp; </a:t>
            </a:r>
            <a:r>
              <a:rPr lang="en-US" dirty="0" smtClean="0">
                <a:ea typeface="ＭＳ Ｐゴシック" pitchFamily="-100" charset="-128"/>
                <a:cs typeface="ＭＳ Ｐゴシック" pitchFamily="-100" charset="-128"/>
              </a:rPr>
              <a:t>Location)</a:t>
            </a:r>
            <a:endParaRPr lang="en-US" dirty="0">
              <a:ea typeface="ＭＳ Ｐゴシック" pitchFamily="-100" charset="-128"/>
              <a:cs typeface="ＭＳ Ｐゴシック" pitchFamily="-100" charset="-128"/>
            </a:endParaRP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8001000" cy="5334000"/>
          </a:xfrm>
        </p:spPr>
        <p:txBody>
          <a:bodyPr/>
          <a:lstStyle/>
          <a:p>
            <a:r>
              <a:rPr lang="en-US" sz="2000" dirty="0" smtClean="0">
                <a:ea typeface="ＭＳ Ｐゴシック" pitchFamily="-100" charset="-128"/>
                <a:cs typeface="ＭＳ Ｐゴシック" pitchFamily="-100" charset="-128"/>
              </a:rPr>
              <a:t>Date</a:t>
            </a:r>
          </a:p>
          <a:p>
            <a:pPr lvl="1"/>
            <a:r>
              <a:rPr lang="en-US" sz="1800" dirty="0" smtClean="0">
                <a:ea typeface="ＭＳ Ｐゴシック" pitchFamily="-100" charset="-128"/>
                <a:cs typeface="ＭＳ Ｐゴシック" pitchFamily="-100" charset="-128"/>
              </a:rPr>
              <a:t>Start:  	2014-07-10	9.00AM</a:t>
            </a:r>
          </a:p>
          <a:p>
            <a:pPr lvl="1"/>
            <a:r>
              <a:rPr lang="en-US" sz="1800" dirty="0" smtClean="0">
                <a:ea typeface="ＭＳ Ｐゴシック" pitchFamily="-100" charset="-128"/>
                <a:cs typeface="ＭＳ Ｐゴシック" pitchFamily="-100" charset="-128"/>
              </a:rPr>
              <a:t>End:	2014-07-11	5.00PM</a:t>
            </a:r>
          </a:p>
          <a:p>
            <a:r>
              <a:rPr lang="en-US" sz="2000" dirty="0" smtClean="0">
                <a:ea typeface="ＭＳ Ｐゴシック" pitchFamily="-100" charset="-128"/>
                <a:cs typeface="ＭＳ Ｐゴシック" pitchFamily="-100" charset="-128"/>
              </a:rPr>
              <a:t>Location</a:t>
            </a:r>
          </a:p>
          <a:p>
            <a:pPr lvl="2">
              <a:buNone/>
            </a:pPr>
            <a:r>
              <a:rPr lang="en-US" sz="1600" dirty="0" smtClean="0"/>
              <a:t>Qualcomm Morehouse Campus</a:t>
            </a:r>
          </a:p>
          <a:p>
            <a:pPr lvl="2">
              <a:buNone/>
            </a:pPr>
            <a:r>
              <a:rPr lang="en-US" sz="1600" dirty="0" smtClean="0"/>
              <a:t>Building QRC</a:t>
            </a:r>
          </a:p>
          <a:p>
            <a:pPr lvl="2">
              <a:buNone/>
            </a:pPr>
            <a:r>
              <a:rPr lang="en-US" sz="1600" dirty="0" smtClean="0"/>
              <a:t>5665 Morehouse </a:t>
            </a:r>
            <a:r>
              <a:rPr lang="en-US" sz="1600" dirty="0" smtClean="0"/>
              <a:t>Dr, San </a:t>
            </a:r>
            <a:r>
              <a:rPr lang="en-US" sz="1600" dirty="0" smtClean="0"/>
              <a:t>Diego, CA </a:t>
            </a:r>
            <a:r>
              <a:rPr lang="en-US" sz="1600" dirty="0" smtClean="0"/>
              <a:t>92121</a:t>
            </a:r>
          </a:p>
          <a:p>
            <a:pPr lvl="2">
              <a:buNone/>
            </a:pPr>
            <a:r>
              <a:rPr lang="en-US" sz="1600" dirty="0" smtClean="0"/>
              <a:t>Note: There is a parking structure on the right side as you enter into the Morehouse campus. Security folks will be able to help you out. There are enough parking spots there.</a:t>
            </a:r>
          </a:p>
          <a:p>
            <a:r>
              <a:rPr lang="en-US" sz="2000" dirty="0" smtClean="0">
                <a:ea typeface="ＭＳ Ｐゴシック" pitchFamily="-100" charset="-128"/>
                <a:cs typeface="ＭＳ Ｐゴシック" pitchFamily="-100" charset="-128"/>
              </a:rPr>
              <a:t>Registration</a:t>
            </a:r>
            <a:endParaRPr lang="en-US" sz="2000" dirty="0" smtClean="0">
              <a:ea typeface="ＭＳ Ｐゴシック" pitchFamily="-100" charset="-128"/>
              <a:cs typeface="ＭＳ Ｐゴシック" pitchFamily="-100" charset="-128"/>
            </a:endParaRPr>
          </a:p>
          <a:p>
            <a:pPr lvl="1"/>
            <a:r>
              <a:rPr lang="en-US" altLang="ja-JP" sz="1800" dirty="0" smtClean="0"/>
              <a:t>lease indicate if you are (or are not) participating in the </a:t>
            </a:r>
            <a:r>
              <a:rPr lang="en-US" altLang="ja-JP" sz="1800" dirty="0" err="1" smtClean="0"/>
              <a:t>TGai</a:t>
            </a:r>
            <a:r>
              <a:rPr lang="en-US" altLang="ja-JP" sz="1800" dirty="0" smtClean="0"/>
              <a:t> </a:t>
            </a:r>
            <a:r>
              <a:rPr lang="en-US" altLang="ja-JP" sz="1800" dirty="0" err="1" smtClean="0"/>
              <a:t>AdHoc</a:t>
            </a:r>
            <a:r>
              <a:rPr lang="en-US" altLang="ja-JP" sz="1800" dirty="0" smtClean="0"/>
              <a:t> in July by responding to the following </a:t>
            </a:r>
            <a:r>
              <a:rPr lang="en-US" altLang="ja-JP" sz="1800" dirty="0" err="1" smtClean="0"/>
              <a:t>e</a:t>
            </a:r>
            <a:r>
              <a:rPr lang="en-US" altLang="ja-JP" sz="1800" dirty="0" smtClean="0"/>
              <a:t>-poll</a:t>
            </a:r>
            <a:r>
              <a:rPr lang="en-US" altLang="ja-JP" sz="1800" dirty="0" smtClean="0"/>
              <a:t>.</a:t>
            </a:r>
          </a:p>
          <a:p>
            <a:pPr lvl="1"/>
            <a:r>
              <a:rPr lang="en-US" altLang="ja-JP" sz="1800" dirty="0" smtClean="0"/>
              <a:t> </a:t>
            </a:r>
            <a:r>
              <a:rPr lang="en-US" altLang="ja-JP" sz="1800" dirty="0" smtClean="0">
                <a:hlinkClick r:id="rId2"/>
              </a:rPr>
              <a:t>https://mentor.ieee.org/802.11/poll-vote?p=13400008&amp;t=</a:t>
            </a:r>
            <a:r>
              <a:rPr lang="en-US" altLang="ja-JP" sz="1800" dirty="0" smtClean="0">
                <a:hlinkClick r:id="rId2"/>
              </a:rPr>
              <a:t>13400008</a:t>
            </a:r>
            <a:endParaRPr lang="en-US" altLang="ja-JP" sz="1800" dirty="0" smtClean="0"/>
          </a:p>
          <a:p>
            <a:pPr lvl="1"/>
            <a:r>
              <a:rPr lang="ja-JP" altLang="en-US" sz="1800" dirty="0" smtClean="0"/>
              <a:t> </a:t>
            </a:r>
            <a:r>
              <a:rPr lang="en-US" altLang="ja-JP" sz="1800" dirty="0" smtClean="0"/>
              <a:t>Please vote "approve" if you are coming, "disapprove" if your will not be joining. </a:t>
            </a:r>
            <a:endParaRPr lang="en-US" sz="1800" dirty="0" smtClean="0">
              <a:ea typeface="ＭＳ Ｐゴシック" pitchFamily="-100" charset="-128"/>
              <a:cs typeface="ＭＳ Ｐゴシック" pitchFamily="-10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Reference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altLang="ja-JP" dirty="0" smtClean="0"/>
              <a:t>Motions</a:t>
            </a:r>
            <a:endParaRPr lang="ja-JP" altLang="en-US" dirty="0" smtClean="0"/>
          </a:p>
          <a:p>
            <a:pPr lvl="1"/>
            <a:r>
              <a:rPr lang="en-US" altLang="ja-JP" dirty="0" smtClean="0"/>
              <a:t>14-1186r4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-</a:t>
            </a:r>
            <a:r>
              <a:rPr lang="en-US" altLang="ja-JP" dirty="0" smtClean="0"/>
              <a:t>M</a:t>
            </a:r>
            <a:r>
              <a:rPr lang="en-US" altLang="ja-JP" dirty="0" smtClean="0"/>
              <a:t>otion-deck</a:t>
            </a:r>
          </a:p>
          <a:p>
            <a:r>
              <a:rPr lang="en-US" altLang="ja-JP" dirty="0" err="1" smtClean="0"/>
              <a:t>TGai</a:t>
            </a:r>
            <a:r>
              <a:rPr lang="en-US" altLang="ja-JP" dirty="0" smtClean="0"/>
              <a:t> </a:t>
            </a:r>
            <a:r>
              <a:rPr lang="en-US" altLang="ja-JP" dirty="0" smtClean="0"/>
              <a:t>LB201 comments for Draft </a:t>
            </a:r>
            <a:r>
              <a:rPr lang="en-US" altLang="ja-JP" dirty="0" smtClean="0"/>
              <a:t>2.0</a:t>
            </a:r>
          </a:p>
          <a:p>
            <a:pPr lvl="1"/>
            <a:r>
              <a:rPr lang="en-US" altLang="ja-JP" dirty="0" smtClean="0"/>
              <a:t>14-0565r7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LB201 comments for Draft </a:t>
            </a:r>
            <a:r>
              <a:rPr lang="en-US" altLang="ja-JP" dirty="0" smtClean="0"/>
              <a:t>2.0</a:t>
            </a:r>
          </a:p>
          <a:p>
            <a:r>
              <a:rPr lang="en-US" altLang="ja-JP" dirty="0" err="1" smtClean="0"/>
              <a:t>TGai</a:t>
            </a:r>
            <a:r>
              <a:rPr lang="en-US" altLang="ja-JP" dirty="0" smtClean="0"/>
              <a:t> </a:t>
            </a:r>
            <a:r>
              <a:rPr lang="en-US" altLang="ja-JP" dirty="0" smtClean="0"/>
              <a:t>July Ad-Hoc Information</a:t>
            </a:r>
            <a:r>
              <a:rPr lang="en-US" altLang="ja-JP" dirty="0" smtClean="0"/>
              <a:t>	</a:t>
            </a:r>
          </a:p>
          <a:p>
            <a:pPr lvl="1"/>
            <a:r>
              <a:rPr lang="en-US" altLang="ja-JP" dirty="0" smtClean="0"/>
              <a:t>14-0693r0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July Ad-Hoc </a:t>
            </a:r>
            <a:r>
              <a:rPr lang="en-US" altLang="ja-JP" dirty="0" smtClean="0"/>
              <a:t>Information</a:t>
            </a:r>
          </a:p>
          <a:p>
            <a:pPr lvl="1"/>
            <a:r>
              <a:rPr lang="en-US" altLang="ja-JP" dirty="0" smtClean="0">
                <a:hlinkClick r:id="rId2"/>
              </a:rPr>
              <a:t>https</a:t>
            </a:r>
            <a:r>
              <a:rPr lang="en-US" altLang="ja-JP" dirty="0" smtClean="0">
                <a:hlinkClick r:id="rId2"/>
              </a:rPr>
              <a:t>://mentor.ieee.org/802.11/poll-vote?p=13400008&amp;t=13400008</a:t>
            </a:r>
            <a:endParaRPr lang="en-US" altLang="ja-JP" dirty="0" smtClean="0"/>
          </a:p>
          <a:p>
            <a:pPr lvl="1">
              <a:buNone/>
            </a:pPr>
            <a:r>
              <a:rPr lang="en-US" altLang="ja-JP" dirty="0" smtClean="0"/>
              <a:t>	</a:t>
            </a:r>
            <a:endParaRPr lang="en-US" altLang="ja-JP" dirty="0" smtClean="0"/>
          </a:p>
          <a:p>
            <a:pPr lvl="1">
              <a:buNone/>
            </a:pPr>
            <a:r>
              <a:rPr lang="en-US" altLang="ja-JP" dirty="0" smtClean="0"/>
              <a:t>	</a:t>
            </a:r>
            <a:endParaRPr lang="en-US" altLang="ja-JP" dirty="0" smtClean="0"/>
          </a:p>
          <a:p>
            <a:pPr lvl="1"/>
            <a:endParaRPr lang="en-US" altLang="ja-JP" dirty="0" smtClean="0"/>
          </a:p>
          <a:p>
            <a:pPr>
              <a:buNone/>
            </a:pP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>
                <a:defRPr/>
              </a:pPr>
              <a:t>9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22531</TotalTime>
  <Words>825</Words>
  <Application>Microsoft Macintosh PowerPoint</Application>
  <PresentationFormat>画面に合わせる (4:3)</PresentationFormat>
  <Paragraphs>145</Paragraphs>
  <Slides>10</Slides>
  <Notes>5</Notes>
  <HiddenSlides>0</HiddenSlides>
  <MMClips>0</MMClips>
  <ScaleCrop>false</ScaleCrop>
  <HeadingPairs>
    <vt:vector size="4" baseType="variant">
      <vt:variant>
        <vt:lpstr>デザイン テンプレート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1" baseType="lpstr">
      <vt:lpstr>802-11-Submission</vt:lpstr>
      <vt:lpstr>IEEE 802.11TGai Closing Report</vt:lpstr>
      <vt:lpstr>Abstract</vt:lpstr>
      <vt:lpstr>IEEE 802.11 FILS TGai –  May 2014 Waikoloa meeting</vt:lpstr>
      <vt:lpstr>Accomplishments  TGai  1/2</vt:lpstr>
      <vt:lpstr>Accomplishments  TGai  2/2</vt:lpstr>
      <vt:lpstr>Plan for July (Adhoc and F2F)</vt:lpstr>
      <vt:lpstr>Time line of TGai (changed)</vt:lpstr>
      <vt:lpstr>San Diego Adhoc (Date &amp; Location)</vt:lpstr>
      <vt:lpstr>Reference</vt:lpstr>
      <vt:lpstr>Thanks to all who participated!</vt:lpstr>
    </vt:vector>
  </TitlesOfParts>
  <Manager/>
  <Company>Root Inc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 2013 Closing Report</dc:title>
  <dc:subject/>
  <dc:creator>Hiroshi Mano</dc:creator>
  <cp:keywords/>
  <dc:description/>
  <cp:lastModifiedBy>真野 浩</cp:lastModifiedBy>
  <cp:revision>529</cp:revision>
  <cp:lastPrinted>1998-02-10T13:28:06Z</cp:lastPrinted>
  <dcterms:created xsi:type="dcterms:W3CDTF">2014-05-16T04:17:32Z</dcterms:created>
  <dcterms:modified xsi:type="dcterms:W3CDTF">2014-05-16T05:11:53Z</dcterms:modified>
  <cp:category/>
</cp:coreProperties>
</file>