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11"/>
  </p:notesMasterIdLst>
  <p:handoutMasterIdLst>
    <p:handoutMasterId r:id="rId12"/>
  </p:handoutMasterIdLst>
  <p:sldIdLst>
    <p:sldId id="269" r:id="rId3"/>
    <p:sldId id="257" r:id="rId4"/>
    <p:sldId id="278" r:id="rId5"/>
    <p:sldId id="280" r:id="rId6"/>
    <p:sldId id="282" r:id="rId7"/>
    <p:sldId id="281" r:id="rId8"/>
    <p:sldId id="273" r:id="rId9"/>
    <p:sldId id="272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44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802.11-14/0702r0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4/11-14-0478-05-00ax-tgax-may-2014-meeting-agenda.pp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smtClean="0"/>
              <a:t>May 2014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 smtClean="0"/>
              <a:t>May</a:t>
            </a:r>
            <a:r>
              <a:rPr lang="en-US" dirty="0" smtClean="0"/>
              <a:t> </a:t>
            </a:r>
            <a:r>
              <a:rPr lang="en-US" dirty="0" smtClean="0"/>
              <a:t>2014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2014-05-15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20700" y="2590800"/>
          <a:ext cx="7535863" cy="2286000"/>
        </p:xfrm>
        <a:graphic>
          <a:graphicData uri="http://schemas.openxmlformats.org/presentationml/2006/ole">
            <p:oleObj spid="_x0000_s1026" name="Document" r:id="rId4" imgW="8610834" imgH="2617202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2014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the </a:t>
            </a:r>
            <a:r>
              <a:rPr lang="en-US" dirty="0" err="1" smtClean="0"/>
              <a:t>TGax</a:t>
            </a:r>
            <a:r>
              <a:rPr lang="en-US" dirty="0" smtClean="0"/>
              <a:t> for the May 2014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Work Completed- TG Elections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610600" cy="1447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CA" dirty="0" smtClean="0"/>
              <a:t>The TG elected a TG chair and a Secretary</a:t>
            </a:r>
          </a:p>
          <a:p>
            <a:pPr lvl="1">
              <a:lnSpc>
                <a:spcPct val="90000"/>
              </a:lnSpc>
              <a:defRPr/>
            </a:pPr>
            <a:r>
              <a:rPr lang="en-CA" dirty="0" smtClean="0"/>
              <a:t>TG Chair: Osama Aboul-Magd</a:t>
            </a:r>
          </a:p>
          <a:p>
            <a:pPr lvl="1">
              <a:lnSpc>
                <a:spcPct val="90000"/>
              </a:lnSpc>
              <a:defRPr/>
            </a:pPr>
            <a:r>
              <a:rPr lang="en-CA" dirty="0" smtClean="0"/>
              <a:t>TG Secretary: Yasuhiko Inoue</a:t>
            </a:r>
            <a:endParaRPr lang="en-US" dirty="0" smtClean="0"/>
          </a:p>
          <a:p>
            <a:pPr>
              <a:lnSpc>
                <a:spcPct val="80000"/>
              </a:lnSpc>
              <a:defRPr/>
            </a:pPr>
            <a:endParaRPr lang="en-US" sz="2800" dirty="0" smtClean="0">
              <a:sym typeface="Wingdings" pitchFamily="2" charset="2"/>
            </a:endParaRPr>
          </a:p>
        </p:txBody>
      </p:sp>
      <p:sp>
        <p:nvSpPr>
          <p:cNvPr id="92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2014</a:t>
            </a:r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 Completed – TG Documents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CA" dirty="0" smtClean="0"/>
              <a:t>Approved initial revisions of the TG Simulation Scenarios (</a:t>
            </a:r>
            <a:r>
              <a:rPr lang="en-CA" dirty="0" smtClean="0"/>
              <a:t>11-14/0612r4) </a:t>
            </a:r>
            <a:r>
              <a:rPr lang="en-CA" dirty="0" smtClean="0"/>
              <a:t>and Evaluation Methodology (</a:t>
            </a:r>
            <a:r>
              <a:rPr lang="en-CA" dirty="0" smtClean="0"/>
              <a:t>11-14/0571r2) </a:t>
            </a:r>
            <a:r>
              <a:rPr lang="en-CA" dirty="0" smtClean="0"/>
              <a:t>documents.</a:t>
            </a:r>
          </a:p>
          <a:p>
            <a:r>
              <a:rPr lang="en-CA" dirty="0" smtClean="0"/>
              <a:t>Started the discussion related to Functional Requirements document. Expectation is to approve the initial revision of the document in July.</a:t>
            </a:r>
          </a:p>
          <a:p>
            <a:r>
              <a:rPr lang="en-CA" dirty="0" smtClean="0"/>
              <a:t>Discussion related to Channel Model document is expected to start in July.</a:t>
            </a:r>
          </a:p>
          <a:p>
            <a:r>
              <a:rPr lang="en-CA" dirty="0" smtClean="0"/>
              <a:t>The TG had a brief discussion related to TG structure. More discussion on the process and TG structure is expected in July.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 Completed – Technical Presentation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40 submissions were covered during the week.</a:t>
            </a:r>
          </a:p>
          <a:p>
            <a:r>
              <a:rPr lang="en-CA" dirty="0" smtClean="0"/>
              <a:t>A list of the submissions is available in the agenda document available at: </a:t>
            </a:r>
            <a:endParaRPr lang="en-CA" dirty="0" smtClean="0"/>
          </a:p>
          <a:p>
            <a:pPr lvl="1"/>
            <a:r>
              <a:rPr lang="en-CA" dirty="0" smtClean="0">
                <a:hlinkClick r:id="rId2"/>
              </a:rPr>
              <a:t>https://</a:t>
            </a:r>
            <a:r>
              <a:rPr lang="en-CA" dirty="0" smtClean="0">
                <a:hlinkClick r:id="rId2"/>
              </a:rPr>
              <a:t>mentor.ieee.org/802.11/dcn/14/11-14-0478-05-00ax-tgax-may-2014-meeting-agenda.ppt</a:t>
            </a:r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 Completed - Timeline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Line 15"/>
          <p:cNvSpPr>
            <a:spLocks noChangeShapeType="1"/>
          </p:cNvSpPr>
          <p:nvPr/>
        </p:nvSpPr>
        <p:spPr bwMode="auto">
          <a:xfrm flipH="1">
            <a:off x="6226989" y="2169871"/>
            <a:ext cx="2810" cy="298088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8" name="Line 15"/>
          <p:cNvSpPr>
            <a:spLocks noChangeShapeType="1"/>
          </p:cNvSpPr>
          <p:nvPr/>
        </p:nvSpPr>
        <p:spPr bwMode="auto">
          <a:xfrm flipH="1">
            <a:off x="7343879" y="2202679"/>
            <a:ext cx="0" cy="2948071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9" name="Line 14"/>
          <p:cNvSpPr>
            <a:spLocks noChangeShapeType="1"/>
          </p:cNvSpPr>
          <p:nvPr/>
        </p:nvSpPr>
        <p:spPr bwMode="auto">
          <a:xfrm flipH="1">
            <a:off x="3967373" y="1979852"/>
            <a:ext cx="7159" cy="3170897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1666195" y="1962785"/>
            <a:ext cx="0" cy="3187966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36199" y="1961211"/>
            <a:ext cx="0" cy="3189538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6233109" y="1931717"/>
            <a:ext cx="1163743" cy="266984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/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103744" y="1940131"/>
            <a:ext cx="1129366" cy="25856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839711" y="1939598"/>
            <a:ext cx="1134821" cy="259103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2015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666195" y="1927620"/>
            <a:ext cx="1173515" cy="27107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2014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32453" y="1927620"/>
            <a:ext cx="1133741" cy="27107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2013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3967373" y="1927620"/>
            <a:ext cx="1149360" cy="27107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2016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>
            <a:off x="5116731" y="2198700"/>
            <a:ext cx="1" cy="29520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532453" y="1927620"/>
            <a:ext cx="7925747" cy="3223131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7294457" y="1941380"/>
            <a:ext cx="1163743" cy="25732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/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2019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Isosceles Triangle 20"/>
          <p:cNvSpPr>
            <a:spLocks noChangeArrowheads="1"/>
          </p:cNvSpPr>
          <p:nvPr/>
        </p:nvSpPr>
        <p:spPr bwMode="auto">
          <a:xfrm>
            <a:off x="1794983" y="4733412"/>
            <a:ext cx="219423" cy="228600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1650036" y="4975636"/>
            <a:ext cx="561649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Sept ‘08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1605458" y="4360714"/>
            <a:ext cx="659432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11ac PAR 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Approved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2754989" y="4407038"/>
            <a:ext cx="819733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11ac SFD R0 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(Mar)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endParaRPr lang="en-US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2875144" y="4975636"/>
            <a:ext cx="561649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Sept ‘09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024430" y="4696036"/>
            <a:ext cx="1517623" cy="2659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11ac SFD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3965686" y="4407038"/>
            <a:ext cx="980032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SFD R21, D 0.1   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(July )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endParaRPr lang="en-US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4236590" y="4975636"/>
            <a:ext cx="527986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Jan  ‘11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 Box 24"/>
          <p:cNvSpPr txBox="1">
            <a:spLocks noChangeArrowheads="1"/>
          </p:cNvSpPr>
          <p:nvPr/>
        </p:nvSpPr>
        <p:spPr bwMode="auto">
          <a:xfrm>
            <a:off x="4929565" y="4240271"/>
            <a:ext cx="606533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.11ac 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Draft  1.0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24"/>
          <p:cNvSpPr txBox="1">
            <a:spLocks noChangeArrowheads="1"/>
          </p:cNvSpPr>
          <p:nvPr/>
        </p:nvSpPr>
        <p:spPr bwMode="auto">
          <a:xfrm>
            <a:off x="5066623" y="4530148"/>
            <a:ext cx="332419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Jan</a:t>
            </a:r>
          </a:p>
        </p:txBody>
      </p:sp>
      <p:sp>
        <p:nvSpPr>
          <p:cNvPr id="31" name="Isosceles Triangle 30"/>
          <p:cNvSpPr>
            <a:spLocks noChangeArrowheads="1"/>
          </p:cNvSpPr>
          <p:nvPr/>
        </p:nvSpPr>
        <p:spPr bwMode="auto">
          <a:xfrm>
            <a:off x="5103745" y="4765965"/>
            <a:ext cx="226322" cy="196047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 Box 24"/>
          <p:cNvSpPr txBox="1">
            <a:spLocks noChangeArrowheads="1"/>
          </p:cNvSpPr>
          <p:nvPr/>
        </p:nvSpPr>
        <p:spPr bwMode="auto">
          <a:xfrm>
            <a:off x="5036968" y="4975636"/>
            <a:ext cx="544015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July  ‘11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 Box 24"/>
          <p:cNvSpPr txBox="1">
            <a:spLocks noChangeArrowheads="1"/>
          </p:cNvSpPr>
          <p:nvPr/>
        </p:nvSpPr>
        <p:spPr bwMode="auto">
          <a:xfrm>
            <a:off x="5580983" y="4242500"/>
            <a:ext cx="606533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.11ac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Draft  2.0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 Box 24"/>
          <p:cNvSpPr txBox="1">
            <a:spLocks noChangeArrowheads="1"/>
          </p:cNvSpPr>
          <p:nvPr/>
        </p:nvSpPr>
        <p:spPr bwMode="auto">
          <a:xfrm>
            <a:off x="5714198" y="4530148"/>
            <a:ext cx="407761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Sept </a:t>
            </a:r>
          </a:p>
        </p:txBody>
      </p:sp>
      <p:sp>
        <p:nvSpPr>
          <p:cNvPr id="35" name="Isosceles Triangle 34"/>
          <p:cNvSpPr>
            <a:spLocks noChangeArrowheads="1"/>
          </p:cNvSpPr>
          <p:nvPr/>
        </p:nvSpPr>
        <p:spPr bwMode="auto">
          <a:xfrm>
            <a:off x="5767649" y="4765965"/>
            <a:ext cx="242469" cy="196047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 Box 24"/>
          <p:cNvSpPr txBox="1">
            <a:spLocks noChangeArrowheads="1"/>
          </p:cNvSpPr>
          <p:nvPr/>
        </p:nvSpPr>
        <p:spPr bwMode="auto">
          <a:xfrm>
            <a:off x="5643722" y="4975636"/>
            <a:ext cx="521574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Feb ‘12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 Box 24"/>
          <p:cNvSpPr txBox="1">
            <a:spLocks noChangeArrowheads="1"/>
          </p:cNvSpPr>
          <p:nvPr/>
        </p:nvSpPr>
        <p:spPr bwMode="auto">
          <a:xfrm>
            <a:off x="7639403" y="4240271"/>
            <a:ext cx="425394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.11ac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Final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 Box 24"/>
          <p:cNvSpPr txBox="1">
            <a:spLocks noChangeArrowheads="1"/>
          </p:cNvSpPr>
          <p:nvPr/>
        </p:nvSpPr>
        <p:spPr bwMode="auto">
          <a:xfrm>
            <a:off x="7663449" y="4571575"/>
            <a:ext cx="377303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July </a:t>
            </a:r>
          </a:p>
        </p:txBody>
      </p:sp>
      <p:sp>
        <p:nvSpPr>
          <p:cNvPr id="39" name="Text Box 24"/>
          <p:cNvSpPr txBox="1">
            <a:spLocks noChangeArrowheads="1"/>
          </p:cNvSpPr>
          <p:nvPr/>
        </p:nvSpPr>
        <p:spPr bwMode="auto">
          <a:xfrm>
            <a:off x="7612335" y="4975636"/>
            <a:ext cx="527986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Dec ‘13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Isosceles Triangle 39"/>
          <p:cNvSpPr>
            <a:spLocks noChangeArrowheads="1"/>
          </p:cNvSpPr>
          <p:nvPr/>
        </p:nvSpPr>
        <p:spPr bwMode="auto">
          <a:xfrm>
            <a:off x="7709237" y="4765965"/>
            <a:ext cx="242469" cy="196047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 Box 26"/>
          <p:cNvSpPr txBox="1">
            <a:spLocks noChangeArrowheads="1"/>
          </p:cNvSpPr>
          <p:nvPr/>
        </p:nvSpPr>
        <p:spPr bwMode="auto">
          <a:xfrm flipH="1">
            <a:off x="5082824" y="2937472"/>
            <a:ext cx="702940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.11ax</a:t>
            </a:r>
            <a:br>
              <a:rPr lang="en-US" sz="800" b="1" dirty="0" smtClean="0">
                <a:latin typeface="Arial" pitchFamily="34" charset="0"/>
                <a:cs typeface="Arial" pitchFamily="34" charset="0"/>
              </a:rPr>
            </a:br>
            <a:r>
              <a:rPr lang="en-US" sz="800" b="1" dirty="0" smtClean="0">
                <a:latin typeface="Arial" pitchFamily="34" charset="0"/>
                <a:cs typeface="Arial" pitchFamily="34" charset="0"/>
              </a:rPr>
              <a:t>Draft 2.0</a:t>
            </a:r>
            <a:br>
              <a:rPr lang="en-US" sz="800" b="1" dirty="0" smtClean="0">
                <a:latin typeface="Arial" pitchFamily="34" charset="0"/>
                <a:cs typeface="Arial" pitchFamily="34" charset="0"/>
              </a:rPr>
            </a:br>
            <a:r>
              <a:rPr lang="en-US" sz="800" b="1" dirty="0" smtClean="0">
                <a:latin typeface="Arial" pitchFamily="34" charset="0"/>
                <a:cs typeface="Arial" pitchFamily="34" charset="0"/>
              </a:rPr>
              <a:t>(Mar 2017)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 Box 29"/>
          <p:cNvSpPr txBox="1">
            <a:spLocks noChangeArrowheads="1"/>
          </p:cNvSpPr>
          <p:nvPr/>
        </p:nvSpPr>
        <p:spPr bwMode="auto">
          <a:xfrm flipH="1">
            <a:off x="7301307" y="2937472"/>
            <a:ext cx="782738" cy="357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900" b="1" dirty="0" smtClean="0">
                <a:latin typeface="Arial" pitchFamily="34" charset="0"/>
                <a:cs typeface="Arial" pitchFamily="34" charset="0"/>
              </a:rPr>
              <a:t>.11ax</a:t>
            </a:r>
            <a:br>
              <a:rPr lang="en-US" sz="900" b="1" dirty="0" smtClean="0">
                <a:latin typeface="Arial" pitchFamily="34" charset="0"/>
                <a:cs typeface="Arial" pitchFamily="34" charset="0"/>
              </a:rPr>
            </a:br>
            <a:r>
              <a:rPr lang="en-US" sz="900" b="1" dirty="0" smtClean="0">
                <a:latin typeface="Arial" pitchFamily="34" charset="0"/>
                <a:cs typeface="Arial" pitchFamily="34" charset="0"/>
              </a:rPr>
              <a:t> Final</a:t>
            </a:r>
            <a:endParaRPr lang="en-US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 Box 24"/>
          <p:cNvSpPr txBox="1">
            <a:spLocks noChangeArrowheads="1"/>
          </p:cNvSpPr>
          <p:nvPr/>
        </p:nvSpPr>
        <p:spPr bwMode="auto">
          <a:xfrm>
            <a:off x="1595791" y="2217803"/>
            <a:ext cx="670141" cy="448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>
                <a:latin typeface="Arial" pitchFamily="34" charset="0"/>
                <a:cs typeface="Arial" pitchFamily="34" charset="0"/>
              </a:rPr>
              <a:t>PAR </a:t>
            </a:r>
            <a:r>
              <a:rPr lang="en-US" sz="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800" b="1" dirty="0" smtClean="0">
                <a:latin typeface="Arial" pitchFamily="34" charset="0"/>
                <a:cs typeface="Arial" pitchFamily="34" charset="0"/>
              </a:rPr>
            </a:br>
            <a:r>
              <a:rPr lang="en-US" sz="800" b="1" dirty="0" smtClean="0">
                <a:latin typeface="Arial" pitchFamily="34" charset="0"/>
                <a:cs typeface="Arial" pitchFamily="34" charset="0"/>
              </a:rPr>
              <a:t>Approved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(Mar 2014)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Isosceles Triangle 43"/>
          <p:cNvSpPr>
            <a:spLocks noChangeArrowheads="1"/>
          </p:cNvSpPr>
          <p:nvPr/>
        </p:nvSpPr>
        <p:spPr bwMode="auto">
          <a:xfrm>
            <a:off x="1829730" y="2664226"/>
            <a:ext cx="202264" cy="2269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Isosceles Triangle 44"/>
          <p:cNvSpPr>
            <a:spLocks noChangeArrowheads="1"/>
          </p:cNvSpPr>
          <p:nvPr/>
        </p:nvSpPr>
        <p:spPr bwMode="auto">
          <a:xfrm flipH="1">
            <a:off x="5311001" y="2694106"/>
            <a:ext cx="190050" cy="217339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 Box 24"/>
          <p:cNvSpPr txBox="1">
            <a:spLocks noChangeArrowheads="1"/>
          </p:cNvSpPr>
          <p:nvPr/>
        </p:nvSpPr>
        <p:spPr bwMode="auto">
          <a:xfrm>
            <a:off x="4192298" y="2937472"/>
            <a:ext cx="699507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.11ax</a:t>
            </a:r>
            <a:br>
              <a:rPr lang="en-US" sz="800" b="1" dirty="0" smtClean="0">
                <a:latin typeface="Arial" pitchFamily="34" charset="0"/>
                <a:cs typeface="Arial" pitchFamily="34" charset="0"/>
              </a:rPr>
            </a:br>
            <a:r>
              <a:rPr lang="en-US" sz="800" b="1" dirty="0" smtClean="0">
                <a:latin typeface="Arial" pitchFamily="34" charset="0"/>
                <a:cs typeface="Arial" pitchFamily="34" charset="0"/>
              </a:rPr>
              <a:t>Draft 1.0</a:t>
            </a:r>
            <a:br>
              <a:rPr lang="en-US" sz="800" b="1" dirty="0" smtClean="0">
                <a:latin typeface="Arial" pitchFamily="34" charset="0"/>
                <a:cs typeface="Arial" pitchFamily="34" charset="0"/>
              </a:rPr>
            </a:br>
            <a:r>
              <a:rPr lang="en-US" sz="800" b="1" dirty="0" smtClean="0">
                <a:latin typeface="Arial" pitchFamily="34" charset="0"/>
                <a:cs typeface="Arial" pitchFamily="34" charset="0"/>
              </a:rPr>
              <a:t>(July 2016)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Isosceles Triangle 46"/>
          <p:cNvSpPr>
            <a:spLocks noChangeArrowheads="1"/>
          </p:cNvSpPr>
          <p:nvPr/>
        </p:nvSpPr>
        <p:spPr bwMode="auto">
          <a:xfrm>
            <a:off x="4487532" y="2689966"/>
            <a:ext cx="202264" cy="22695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Isosceles Triangle 47"/>
          <p:cNvSpPr>
            <a:spLocks noChangeArrowheads="1"/>
          </p:cNvSpPr>
          <p:nvPr/>
        </p:nvSpPr>
        <p:spPr bwMode="auto">
          <a:xfrm>
            <a:off x="800754" y="2664226"/>
            <a:ext cx="202264" cy="2269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 Box 24"/>
          <p:cNvSpPr txBox="1">
            <a:spLocks noChangeArrowheads="1"/>
          </p:cNvSpPr>
          <p:nvPr/>
        </p:nvSpPr>
        <p:spPr bwMode="auto">
          <a:xfrm>
            <a:off x="544563" y="2937472"/>
            <a:ext cx="771793" cy="693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Study Group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Launch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(March 2013)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 Box 24"/>
          <p:cNvSpPr txBox="1">
            <a:spLocks noChangeArrowheads="1"/>
          </p:cNvSpPr>
          <p:nvPr/>
        </p:nvSpPr>
        <p:spPr bwMode="auto">
          <a:xfrm>
            <a:off x="2824932" y="2937472"/>
            <a:ext cx="1470896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Spec Framework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Document 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 (Nov 14 - </a:t>
            </a:r>
            <a:r>
              <a:rPr lang="en-US" sz="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b="1" dirty="0" smtClean="0">
                <a:latin typeface="Arial" pitchFamily="34" charset="0"/>
                <a:cs typeface="Arial" pitchFamily="34" charset="0"/>
              </a:rPr>
              <a:t>Jan  2016)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Isosceles Triangle 50"/>
          <p:cNvSpPr>
            <a:spLocks noChangeArrowheads="1"/>
          </p:cNvSpPr>
          <p:nvPr/>
        </p:nvSpPr>
        <p:spPr bwMode="auto">
          <a:xfrm>
            <a:off x="7612335" y="2668207"/>
            <a:ext cx="156007" cy="222969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692247" y="2656731"/>
            <a:ext cx="1374981" cy="2659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11ax SFD</a:t>
            </a:r>
            <a:endParaRPr lang="en-US" sz="1400" dirty="0"/>
          </a:p>
        </p:txBody>
      </p:sp>
      <p:sp>
        <p:nvSpPr>
          <p:cNvPr id="53" name="Text Box 24"/>
          <p:cNvSpPr txBox="1">
            <a:spLocks noChangeArrowheads="1"/>
          </p:cNvSpPr>
          <p:nvPr/>
        </p:nvSpPr>
        <p:spPr bwMode="auto">
          <a:xfrm>
            <a:off x="1743711" y="2937472"/>
            <a:ext cx="792731" cy="368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TG Kick Off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(May 2014)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Isosceles Triangle 53"/>
          <p:cNvSpPr>
            <a:spLocks noChangeArrowheads="1"/>
          </p:cNvSpPr>
          <p:nvPr/>
        </p:nvSpPr>
        <p:spPr bwMode="auto">
          <a:xfrm>
            <a:off x="2014406" y="2664226"/>
            <a:ext cx="202264" cy="2269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2014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July 2014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r>
              <a:rPr lang="en-CA" sz="2800" dirty="0" smtClean="0"/>
              <a:t>Continue to advance simulation scenarios (11-14/0621) and Evaluation Methodologies (11-14/0571) documents.</a:t>
            </a:r>
          </a:p>
          <a:p>
            <a:r>
              <a:rPr lang="en-CA" sz="2800" dirty="0" smtClean="0"/>
              <a:t>Approve an initial Functional Requirements documents</a:t>
            </a:r>
          </a:p>
          <a:p>
            <a:r>
              <a:rPr lang="en-CA" sz="2800" dirty="0" smtClean="0"/>
              <a:t>Approve an initial Channel Model document.</a:t>
            </a:r>
          </a:p>
          <a:p>
            <a:r>
              <a:rPr lang="en-CA" sz="2800" dirty="0" smtClean="0"/>
              <a:t>Discuss and approve TG structure and process.</a:t>
            </a:r>
          </a:p>
          <a:p>
            <a:r>
              <a:rPr lang="en-CA" sz="2800" dirty="0" smtClean="0"/>
              <a:t>Technical Presentations.</a:t>
            </a:r>
            <a:endParaRPr lang="en-C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2014</a:t>
            </a:r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Wednesday June 4 – 10:00 -12:00 ET</a:t>
            </a:r>
          </a:p>
          <a:p>
            <a:r>
              <a:rPr lang="en-US" dirty="0" smtClean="0"/>
              <a:t>Wednesday June 18 – 20:00 – 22:00 ET</a:t>
            </a:r>
          </a:p>
          <a:p>
            <a:r>
              <a:rPr lang="en-US" dirty="0" smtClean="0"/>
              <a:t>Wednesday July 2 – 10:00 – 12:00 ET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1692</TotalTime>
  <Words>461</Words>
  <Application>Microsoft Office PowerPoint</Application>
  <PresentationFormat>On-screen Show (4:3)</PresentationFormat>
  <Paragraphs>110</Paragraphs>
  <Slides>8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802-11-Submission</vt:lpstr>
      <vt:lpstr>Custom Design</vt:lpstr>
      <vt:lpstr>Document</vt:lpstr>
      <vt:lpstr>TGax May 2014 Closing Report</vt:lpstr>
      <vt:lpstr>Abstract</vt:lpstr>
      <vt:lpstr>Work Completed- TG Elections </vt:lpstr>
      <vt:lpstr>Work Completed – TG Documents</vt:lpstr>
      <vt:lpstr>Work Completed – Technical Presentation</vt:lpstr>
      <vt:lpstr>Work Completed - Timeline</vt:lpstr>
      <vt:lpstr>July 2014 Goals</vt:lpstr>
      <vt:lpstr>Conference Call Times</vt:lpstr>
    </vt:vector>
  </TitlesOfParts>
  <Company>Nortel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Osama Aboul-Magd</cp:lastModifiedBy>
  <cp:revision>244</cp:revision>
  <cp:lastPrinted>1998-02-10T13:28:06Z</cp:lastPrinted>
  <dcterms:created xsi:type="dcterms:W3CDTF">2008-11-13T20:03:38Z</dcterms:created>
  <dcterms:modified xsi:type="dcterms:W3CDTF">2014-05-16T01:24:27Z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
ClKE+vHO/U/mou29hu2KJjbhxmA5ItupcNMT5WxyRwq0fKJDbcWiYyTt/8iZm3AOuESsQJz7_x000d_
V3pWxeXK6X4vSpDQAnvber0IcvBEcnjNYBpi09gkS/TmNrztuO14Atmyvc9eA8oMoTO7wkPx_x000d_
SKNjUBUKXds/xZU/qW</vt:lpwstr>
  </property>
  <property fmtid="{D5CDD505-2E9C-101B-9397-08002B2CF9AE}" pid="3" name="_ms_pID_7253431">
    <vt:lpwstr>CFGJ8/9mSM4yAJbe8GQhOk0gw4ZpTxq26UBEdx+yGRpN5f15j49bQb_x000d_
tJtFInl2XK/t6FvYGkchB8hjPflZ380jfEhHIAKm9nvW1Gv7dIup7uGqvs5XUQZu+2RWCKgS_x000d_
zTexH88Tof87YZFCnxRtsnUsMJCpMI/CYLAfFrGZm5vA1k1BTBDFtsWNY1UZA0UlxjHdNP+K_x000d_
5jJjmnESZodqDEVmZB84Z88lkelQ6m9fsHD2</vt:lpwstr>
  </property>
  <property fmtid="{D5CDD505-2E9C-101B-9397-08002B2CF9AE}" pid="4" name="_ms_pID_7253432">
    <vt:lpwstr>uRiwDfhDUO9Fm4yPc8pLwVMwbgCRsw3Ybn4L_x000d_
EqgtdWSX6jaxrwrKOiP3jCoGM0kuXOH37+Xsd8E6pHgctbOdPSHYvwEEpmoxcORO43Us3M+T_x000d_
To6/idjEjKbPvpr6G9XRVeXrDBHN0unY971l8s3f68ja9RHeB+yFEsRcRwzWo5Ars4opwF3W_x000d_
9jUuT6T5YFH4nC5fL5vz01SqEaVDcQvlxVCnieNWWyNkdkWbuIAlNy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b2lxDI+fTHyGU52OPU_x000d_
4qMn4b0t4uVUREKw4vRPvpRg+U5tq4mBNh2l/rJd7KdhowmaoeOKes6Inek7IaB/5UvdBx9E_x000d_
TuhI5+3bEZfWn8SnZelCEEMfTm3UqBdhq8poAqnRkNVfgHbpcRG4jPmVYiTJ7ijs8VWv0fsw_x000d_
UDrEJVywoNQnr64LZoW4HxDr6ldKl8guzeN2mRGK6UwwjSwdGTBvve4qZnfH/5RRBqOMkWmO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Y4GX1lJ5D95kK1t8l/5PuCxo48rE75cwgd7OMsXQglvCMqc9HCPEgeZQFhU7B+qd8le50cNv_x000d_
FF1exRv5DLnmhvKwawt/naK6CXVmnaESZvAze9r9E2CxhBHOLY+PNEIPSIjRWPwwoxAT8tk7_x000d_
ueIPlsAIjocG4j9En1QDjjpduJnY13YaCGGiD7TT/ROhA8JcNyWzQzRnm0o6wyTTrVZjuk5m_x000d_
kog/TfU0B3ghJjYB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RvKnUiPMhslmntP9pW1h/gJvEVCGtCY5rjry0VFeFo2vHUTm9R+1Iz5u_x000d_
+1rB88Z/FcpaVer8pRfbe28lj333t+WQOMBGqxHsx7EShnnLcZtdBF3zIF9p8jQMeeu3WOUw_x000d_
/wpxSfoIg5zkd/12La5BEE1ZQI9K2mAev0pmLaJ6LC1oRzPB8iw6altHdyJ5TtuSotVYeJJu_x000d_
+nwUYBhrYkb4aXCu+SCwdfis0go0TzPSih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CPTjTbLkM9NBYntFSnFqwFKb5IVFIw4yYcA6GW_x000d_
Ty/vfnKFXm9nS4bmHB6q9dyn3pZxI/h/owZrKPc9cnhrihqvXdMhOfLadZ5ErWMJ9hI9oUG0_x000d_
hP67NANsXUuI9sr1mvzxar9w/1NrJCAWJWI9GIgxVvsAQia06/lprlrs15RnY42xT4c4lVKA_x000d_
e/QmmNuUX8JQeOnMxMY7CNYH+mdRzMD7BiZcfBTmgBm/q1zV/tu3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FmdBlR4hvNR+O7p4+09Y_x000d_
GxqTDr9heCE4l9W8qaMwBTBM6h7wiQoraiAIbrkv/mmSGMeF9I/rIHGmV3ss66poSo8+g6Ey_x000d_
iuXPZndUGNYOl8IF0BJBMlDvZKHRQ7zp+T012DgPrlTlkw99Amg+cWcP9qLduQsCiI7GA2C/_x000d_
Rr9jQ9S2jx0BwxOW3D+JjswMzWjShISSJLC9jAUACBYXrqHpocZy6sWrzqrB0Ao2oh3QGq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+2_x000d_
IhiBATFpjcb25RcWctqo0vuh8Kc0Hd/82jCjma3Q0iOx4gHrxQu57c3Vj+iPw9BJXZclqo4b_x000d_
Dx+/IeN8AFfzQbIhbJlGVq13CDkpEbxWVoRvZEkn4G44IvvbvzWqJ1GBlItX7zvV7Z7GmfI6_x000d_
Iu8s3Mr79JD1/BJa3wVbhtLez7GsA+D7KQ6u8KVZAxcfpOtm2LBn5oJEVxUYhxIx88rqCsFI_x000d_
y7TYmmOgBaFcsP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RQ3K295nvpge6ZVzPkdD2fgWLdinxVYdM41S55/GMg6kAOeQbzb22M/pFr_x000d_
lsHf54ZojuAgl/qxeUBbrcUxyY72UNrfDltXzrOES7FkneajPdow3rqURLvRCNWaPXyssWdl_x000d_
/F4f6T0j8TQIE1mQolEhGcoqOLafU26eoRF4TtJ/wvCORA3N8QRgcfq66njeRgJAyKnBmRjV_x000d_
DTzdVE2jkYDK5LHgr/JhEMwd2/E7Jxvw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vFfXRg291nmPPpllVFHIq7fd4H8L+6darn+QMKHy_x000d_
fG6KL1Wamnq2qidKap27keAIqZdaOCn5bb2fr0K9CH4Z4SRHAu54t+HQRQzTdmTDayYoCUKG_x000d_
7GPI8v9jXbS/XcDteqcqZABokd803HOuljXB4tYUWesP9fA+jO1BEbCg+b6xelBLcUWh6uFV_x000d_
8/zVdjkbj9tpiSPePDjvPvxZSMlqeb8Bfcm02tOi0SnbjlaLHY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pa2nOYZMJbmpdcwp+1RFzb_x000d_
Bv6sJS7NsyckLWXDcPUYVovXDg9k03r6w0mFX+E0pKEV+aJO/geLzqce6mgRJVKMUq7AbZHt_x000d_
3ZeUJxor9I+5vFlkOu+nGZLSP2cINEBlRAGnxKrL+ZRUKW/DW2muLotrUOpTXeVS7Aq393un_x000d_
lJejd+xhHpfWANFlJb3TLjSTdL123vSDF1EFLCAHAF0Ae650mOwj7dF9im08ZKLIlU9E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vrM5_x000d_
PAiFUX4louTy23OB1MgkwC7UqyueHg==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(3)Dp3tb2DYbcPBMoYabF8oa77lx00GNPWDQDJ0PxIKf68Sk94Gh/EuFIj8chJGFCpcW9Vg/5KN
Y8FQh/lUbILO33CTz2PNfO02FI8phbWjmsSaEO1bvnKBdXuIW17oeqKC302/knQmhrp/+IVt
xvFWUizx5SfpKzpvbA2EkfkS/+Z9oY/0SP1mpRxZPZ1YXi2+oMFHU3g5Lmex3dF69X/y8t2l
secX2LP04JS1UwsSRV</vt:lpwstr>
  </property>
  <property fmtid="{D5CDD505-2E9C-101B-9397-08002B2CF9AE}" pid="29" name="_new_ms_pID_725431">
    <vt:lpwstr>8x6CXgTbZZyytDm6kuPMz6QE9WPeGCwQAcIQIP9y0/T0/ZPu68dm0m
e0lZ5Xjv5MOtoUoQxaNY5wTdtFOIxxVBDloNlUtg4blgyWev7eDzASksMRck1RQyMZYT7i/1
av9X514fPXP48iJtCXxsJH7RzZHa+tEduelfrlzumEI74LpB/PJGsEdjFPlHDcLCuuJTaPSz
rbL9cH21h37/PnRcwVbXSLof5H4+mt1Qntod</vt:lpwstr>
  </property>
  <property fmtid="{D5CDD505-2E9C-101B-9397-08002B2CF9AE}" pid="30" name="_new_ms_pID_725432">
    <vt:lpwstr>fvPu8Z6nu5d9BG/0uwq8s+goaz0k9CFjDecu
JoZ2aNNtkXWcJNU9vxSKZ7KYNmd11w==</vt:lpwstr>
  </property>
  <property fmtid="{D5CDD505-2E9C-101B-9397-08002B2CF9AE}" pid="31" name="sflag">
    <vt:lpwstr>1400195844</vt:lpwstr>
  </property>
</Properties>
</file>