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3" r:id="rId4"/>
    <p:sldId id="285" r:id="rId5"/>
    <p:sldId id="286" r:id="rId6"/>
    <p:sldId id="287" r:id="rId7"/>
    <p:sldId id="288" r:id="rId8"/>
    <p:sldId id="28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Josiam et.al., Samsung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11-14/0695r1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Consensus on Outdoor Channel Models for </a:t>
            </a:r>
            <a:br>
              <a:rPr lang="en-GB" dirty="0" smtClean="0"/>
            </a:br>
            <a:r>
              <a:rPr lang="en-GB" dirty="0" smtClean="0"/>
              <a:t>System Level Simulations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68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959660"/>
              </p:ext>
            </p:extLst>
          </p:nvPr>
        </p:nvGraphicFramePr>
        <p:xfrm>
          <a:off x="514350" y="2276475"/>
          <a:ext cx="807720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54533" imgH="2534496" progId="Word.Document.8">
                  <p:embed/>
                </p:oleObj>
              </mc:Choice>
              <mc:Fallback>
                <p:oleObj name="Document" r:id="rId4" imgW="8254533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47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ITU-Urban Micro Channel Model [1] was agreed as a consensus model for AP</a:t>
            </a:r>
            <a:r>
              <a:rPr lang="en-GB" dirty="0" smtClean="0">
                <a:sym typeface="Wingdings" panose="05000000000000000000" pitchFamily="2" charset="2"/>
              </a:rPr>
              <a:t> STA links.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ym typeface="Wingdings" panose="05000000000000000000" pitchFamily="2" charset="2"/>
              </a:rPr>
              <a:t>	</a:t>
            </a:r>
            <a:r>
              <a:rPr lang="en-GB" dirty="0" smtClean="0">
                <a:sym typeface="Wingdings" panose="05000000000000000000" pitchFamily="2" charset="2"/>
              </a:rPr>
              <a:t>In addition, System Level Simulations require modelling both AP AP and STA STA links.  Our analysis [2] showed that the long term SINR is sensitive to the path loss model assumed. We propose a consensus model to use in simulations for Scenario IV.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Loss Equations for Scenario IV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33400" y="3192394"/>
                <a:ext cx="8182133" cy="1497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d>
                            <m:d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=40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&gt;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𝐵𝑃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+7.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 −1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𝐵𝑆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−1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8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𝑀𝑆</m:t>
                                  </m:r>
                                </m:sub>
                                <m:sup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+2</m:t>
                          </m:r>
                          <m:func>
                            <m:func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10</m:t>
                                  </m:r>
                                </m:sub>
                              </m:sSub>
                            </m:fName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𝑐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𝐺𝐻𝑧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 smtClean="0">
                    <a:solidFill>
                      <a:schemeClr val="tx1"/>
                    </a:solidFill>
                  </a:rPr>
                  <a:t>	where the effective antenna height parameters are given by</a:t>
                </a:r>
              </a:p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−1.0</m:t>
                    </m:r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  <m:sup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′</m:t>
                        </m:r>
                      </m:sup>
                    </m:sSubSup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−1.0</m:t>
                    </m:r>
                  </m:oMath>
                </a14:m>
                <a:endParaRPr lang="en-US" sz="1600" dirty="0" smtClean="0">
                  <a:solidFill>
                    <a:schemeClr val="tx1"/>
                  </a:solidFill>
                </a:endParaRPr>
              </a:p>
              <a:p>
                <a:r>
                  <a:rPr lang="en-US" sz="1600" dirty="0">
                    <a:solidFill>
                      <a:schemeClr val="tx1"/>
                    </a:solidFill>
                  </a:rPr>
                  <a:t>	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𝐵𝑃</m:t>
                        </m:r>
                      </m:sub>
                    </m:sSub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  <m:sSubSup>
                          <m:sSub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𝐵𝑆</m:t>
                            </m:r>
                          </m:sub>
                          <m:sup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𝑀𝑆</m:t>
                            </m:r>
                          </m:sub>
                          <m:sup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′</m:t>
                            </m:r>
                          </m:sup>
                        </m:sSubSup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𝐻𝑧</m:t>
                            </m:r>
                          </m:e>
                        </m:d>
                      </m:num>
                      <m:den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𝑐</m:t>
                        </m:r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(=3×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10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8</m:t>
                            </m:r>
                          </m:sup>
                        </m:sSup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192394"/>
                <a:ext cx="8182133" cy="1497782"/>
              </a:xfrm>
              <a:prstGeom prst="rect">
                <a:avLst/>
              </a:prstGeom>
              <a:blipFill rotWithShape="1">
                <a:blip r:embed="rId2"/>
                <a:stretch>
                  <a:fillRect b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5800" y="2853840"/>
                <a:ext cx="5943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 &lt; </m:t>
                      </m:r>
                      <m:sSub>
                        <m:sSubPr>
                          <m:ctrlPr>
                            <a:rPr lang="en-US" sz="16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sz="1600" i="1" dirty="0" err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𝐵𝑃</m:t>
                          </m:r>
                        </m:sub>
                      </m:sSub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22.0</m:t>
                      </m:r>
                      <m:func>
                        <m:funcPr>
                          <m:ctrlP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func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  <m:r>
                        <a:rPr lang="en-US" sz="1600" i="1" dirty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20</m:t>
                      </m:r>
                      <m:func>
                        <m:funcPr>
                          <m:ctrlP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 dirty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600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853840"/>
                <a:ext cx="5943600" cy="338554"/>
              </a:xfrm>
              <a:prstGeom prst="rect">
                <a:avLst/>
              </a:prstGeom>
              <a:blipFill rotWithShape="1"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85355" y="1600200"/>
            <a:ext cx="82965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The following equations from ITU-</a:t>
            </a:r>
            <a:r>
              <a:rPr lang="en-US" sz="2000" dirty="0" err="1" smtClean="0">
                <a:solidFill>
                  <a:schemeClr val="tx1"/>
                </a:solidFill>
              </a:rPr>
              <a:t>UMi</a:t>
            </a:r>
            <a:r>
              <a:rPr lang="en-US" sz="2000" dirty="0" smtClean="0">
                <a:solidFill>
                  <a:schemeClr val="tx1"/>
                </a:solidFill>
              </a:rPr>
              <a:t> model[2] are to be used for computing the path loss  for each drop in an outdoor scenario (Scenario IV)</a:t>
            </a:r>
            <a:endParaRPr lang="en-US" sz="2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85800" y="4961988"/>
                <a:ext cx="7749099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𝑃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𝐼𝑇𝑈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𝐿𝑂𝑆</m:t>
                          </m:r>
                        </m:sub>
                      </m:sSub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36.7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22.7+26.0</m:t>
                      </m:r>
                      <m:func>
                        <m:func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6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𝐺𝐻𝑧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961988"/>
                <a:ext cx="7749099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685800" y="2371942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LOS Links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000" y="4636798"/>
            <a:ext cx="182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NLOS Links</a:t>
            </a:r>
            <a:endParaRPr 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85800" y="5334000"/>
                <a:ext cx="8077199" cy="11079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800" dirty="0" smtClean="0">
                    <a:solidFill>
                      <a:schemeClr val="accent2"/>
                    </a:solidFill>
                  </a:rPr>
                  <a:t>Modify height parameters </a:t>
                </a:r>
                <a:r>
                  <a:rPr lang="en-US" sz="1800" dirty="0" smtClean="0">
                    <a:solidFill>
                      <a:schemeClr val="tx1"/>
                    </a:solidFill>
                  </a:rPr>
                  <a:t>as follows depending on the link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𝑀𝑆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1.5m for the STA;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= </a:t>
                </a:r>
                <a:r>
                  <a:rPr lang="en-US" sz="1600" dirty="0" smtClean="0">
                    <a:solidFill>
                      <a:schemeClr val="tx1"/>
                    </a:solidFill>
                  </a:rPr>
                  <a:t>10m for AP in the </a:t>
                </a:r>
                <a:r>
                  <a:rPr lang="en-US" sz="1600" dirty="0">
                    <a:solidFill>
                      <a:schemeClr val="tx1"/>
                    </a:solidFill>
                  </a:rPr>
                  <a:t>AP</a:t>
                </a:r>
                <a:r>
                  <a:rPr lang="en-US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 STA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𝑀𝑆</m:t>
                        </m:r>
                      </m:sub>
                    </m:sSub>
                    <m:r>
                      <a:rPr lang="en-US" sz="1600" i="1" dirty="0">
                        <a:solidFill>
                          <a:schemeClr val="tx1"/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 dirty="0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𝐵𝑆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 = 1.5m for STA STA links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𝑀𝑆</m:t>
                        </m:r>
                      </m:sub>
                    </m:sSub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h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𝐵𝑆</m:t>
                        </m:r>
                      </m:sub>
                    </m:sSub>
                    <m:r>
                      <a:rPr lang="en-US" sz="1600" i="1">
                        <a:solidFill>
                          <a:schemeClr val="tx1"/>
                        </a:solidFill>
                        <a:latin typeface="Cambria Math"/>
                        <a:sym typeface="Wingdings" panose="05000000000000000000" pitchFamily="2" charset="2"/>
                      </a:rPr>
                      <m:t>=10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sym typeface="Wingdings" panose="05000000000000000000" pitchFamily="2" charset="2"/>
                  </a:rPr>
                  <a:t>m for AP  AP links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34000"/>
                <a:ext cx="8077199" cy="1107996"/>
              </a:xfrm>
              <a:prstGeom prst="rect">
                <a:avLst/>
              </a:prstGeom>
              <a:blipFill rotWithShape="1">
                <a:blip r:embed="rId5"/>
                <a:stretch>
                  <a:fillRect l="-680" t="-2747" b="-6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793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Probability Equation for Scenario IV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Line of sight probability for each link is determined using the following equation</a:t>
                </a:r>
              </a:p>
              <a:p>
                <a:pPr algn="ctr"/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𝐿𝑂𝑆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>
                            <a:solidFill>
                              <a:schemeClr val="tx1"/>
                            </a:solidFill>
                            <a:latin typeface="Cambria Math"/>
                          </a:rPr>
                          <m:t>min</m:t>
                        </m:r>
                      </m:fName>
                      <m:e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18</m:t>
                                </m:r>
                              </m:num>
                              <m:den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𝑑</m:t>
                                </m:r>
                              </m:den>
                            </m:f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 1</m:t>
                            </m:r>
                          </m:e>
                        </m:d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d>
                          <m:d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1 −</m:t>
                            </m:r>
                            <m:sSup>
                              <m:sSupPr>
                                <m:ctrlP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𝑑</m:t>
                                    </m:r>
                                  </m:num>
                                  <m:den>
                                    <m:r>
                                      <a:rPr lang="en-US" b="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36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𝑑</m:t>
                            </m:r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/36</m:t>
                            </m:r>
                          </m:sup>
                        </m:sSup>
                      </m:e>
                    </m:func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endParaRPr lang="en-US" dirty="0" smtClean="0"/>
              </a:p>
              <a:p>
                <a:r>
                  <a:rPr lang="en-US" sz="2000" b="0" dirty="0" smtClean="0"/>
                  <a:t>This is the same as ITU </a:t>
                </a:r>
                <a:r>
                  <a:rPr lang="en-US" sz="2000" b="0" dirty="0" err="1" smtClean="0"/>
                  <a:t>UMi</a:t>
                </a:r>
                <a:r>
                  <a:rPr lang="en-US" sz="2000" b="0" dirty="0" smtClean="0"/>
                  <a:t> model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6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39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Shadow Fading Parameters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</a:t>
            </a:r>
            <a:r>
              <a:rPr lang="en-US" b="0" dirty="0"/>
              <a:t>AP</a:t>
            </a:r>
            <a:r>
              <a:rPr lang="en-US" b="0" dirty="0">
                <a:sym typeface="Wingdings" panose="05000000000000000000" pitchFamily="2" charset="2"/>
              </a:rPr>
              <a:t> STA </a:t>
            </a:r>
            <a:endParaRPr lang="en-US" b="0" dirty="0" smtClean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Correlated </a:t>
            </a:r>
            <a:r>
              <a:rPr lang="en-US" b="0" dirty="0"/>
              <a:t>Log-normal shadowing with Std. Dev. </a:t>
            </a:r>
            <a:r>
              <a:rPr lang="en-US" b="0" dirty="0" smtClean="0"/>
              <a:t>3dB for LOS links and 4dB for NLOS links</a:t>
            </a:r>
            <a:endParaRPr lang="en-US" b="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For </a:t>
            </a:r>
            <a:r>
              <a:rPr lang="en-US" b="0" dirty="0"/>
              <a:t>STA</a:t>
            </a:r>
            <a:r>
              <a:rPr lang="en-US" b="0" dirty="0">
                <a:sym typeface="Wingdings" panose="05000000000000000000" pitchFamily="2" charset="2"/>
              </a:rPr>
              <a:t> STA links and AP AP links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ym typeface="Wingdings" panose="05000000000000000000" pitchFamily="2" charset="2"/>
              </a:rPr>
              <a:t>Uncorrelated  </a:t>
            </a:r>
            <a:r>
              <a:rPr lang="en-US" b="0" dirty="0" err="1">
                <a:sym typeface="Wingdings" panose="05000000000000000000" pitchFamily="2" charset="2"/>
              </a:rPr>
              <a:t>i.i.d</a:t>
            </a:r>
            <a:r>
              <a:rPr lang="en-US" b="0" dirty="0">
                <a:sym typeface="Wingdings" panose="05000000000000000000" pitchFamily="2" charset="2"/>
              </a:rPr>
              <a:t>. log-normal shadowing </a:t>
            </a:r>
            <a:r>
              <a:rPr lang="en-US" b="0" dirty="0"/>
              <a:t>with </a:t>
            </a:r>
            <a:r>
              <a:rPr lang="en-US" b="0" dirty="0" smtClean="0"/>
              <a:t>[TBD] Std</a:t>
            </a:r>
            <a:r>
              <a:rPr lang="en-US" b="0" dirty="0"/>
              <a:t>. </a:t>
            </a:r>
            <a:r>
              <a:rPr lang="en-US" b="0" dirty="0" smtClean="0"/>
              <a:t>Deviation.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600200" y="5599331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/>
            <a:r>
              <a:rPr lang="en-US" sz="1800" dirty="0">
                <a:solidFill>
                  <a:schemeClr val="tx1"/>
                </a:solidFill>
              </a:rPr>
              <a:t>Note:  </a:t>
            </a:r>
            <a:r>
              <a:rPr lang="en-US" sz="1800" dirty="0" smtClean="0">
                <a:solidFill>
                  <a:schemeClr val="tx1"/>
                </a:solidFill>
              </a:rPr>
              <a:t>For TBD, we </a:t>
            </a:r>
            <a:r>
              <a:rPr lang="en-US" sz="1800" dirty="0">
                <a:solidFill>
                  <a:schemeClr val="tx1"/>
                </a:solidFill>
              </a:rPr>
              <a:t>could consider re-using standard deviation of 3dB for LOS and 4dB for NLOS links </a:t>
            </a:r>
          </a:p>
        </p:txBody>
      </p:sp>
    </p:spTree>
    <p:extLst>
      <p:ext uri="{BB962C8B-B14F-4D97-AF65-F5344CB8AC3E}">
        <p14:creationId xmlns:p14="http://schemas.microsoft.com/office/powerpoint/2010/main" val="283510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Fading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AP-STA, STA-STA and AP-AP link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Use </a:t>
            </a:r>
            <a:r>
              <a:rPr lang="en-US" dirty="0" err="1" smtClean="0"/>
              <a:t>UMi</a:t>
            </a:r>
            <a:r>
              <a:rPr lang="en-US" dirty="0" smtClean="0"/>
              <a:t> parameters to generate multi-path channel for these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13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In scenario IV, for simulating channels needing </a:t>
            </a:r>
            <a:r>
              <a:rPr lang="en-US" dirty="0" err="1" smtClean="0"/>
              <a:t>UMi</a:t>
            </a:r>
            <a:r>
              <a:rPr lang="en-US" dirty="0" smtClean="0"/>
              <a:t> channels, do you agree to </a:t>
            </a:r>
            <a:r>
              <a:rPr lang="en-US" dirty="0"/>
              <a:t>incorporate </a:t>
            </a:r>
            <a:r>
              <a:rPr lang="en-US" dirty="0" smtClean="0"/>
              <a:t>the following in </a:t>
            </a:r>
            <a:r>
              <a:rPr lang="en-US" dirty="0"/>
              <a:t>the simulation scenarios document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path loss equations  with the proposed height modifications  as listed on Slide 3</a:t>
            </a:r>
          </a:p>
          <a:p>
            <a:pPr marL="457200" lvl="1" indent="0"/>
            <a:endParaRPr lang="en-US" dirty="0" smtClean="0"/>
          </a:p>
          <a:p>
            <a:pPr marL="57150" indent="0"/>
            <a:r>
              <a:rPr lang="en-US" dirty="0"/>
              <a:t> </a:t>
            </a:r>
            <a:r>
              <a:rPr lang="en-US" dirty="0" smtClean="0"/>
              <a:t>Y/N/A  55/9/43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83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r>
              <a:rPr lang="en-US" sz="2800" dirty="0"/>
              <a:t>In scenario IV, for simulating channels needing </a:t>
            </a:r>
            <a:r>
              <a:rPr lang="en-US" sz="2800" dirty="0" err="1"/>
              <a:t>UMi</a:t>
            </a:r>
            <a:r>
              <a:rPr lang="en-US" sz="2800" dirty="0"/>
              <a:t> channels, do you agree to incorporate the following in the simulation scenarios document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shadow fading model as mentioned in Slide 5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Y/N/A  19/11/79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9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Josiam et.al., Samsung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b="0" dirty="0" smtClean="0"/>
              <a:t>[1] </a:t>
            </a:r>
            <a:r>
              <a:rPr lang="en-US" b="0" dirty="0"/>
              <a:t>Report  ITU-R  M.2135-1, Guidelines for evaluation of radio interface technologies for IMT-Advanced, Dec </a:t>
            </a:r>
            <a:r>
              <a:rPr lang="en-US" b="0" dirty="0" smtClean="0"/>
              <a:t>2009</a:t>
            </a:r>
          </a:p>
          <a:p>
            <a:r>
              <a:rPr lang="en-US" b="0" dirty="0" smtClean="0"/>
              <a:t>[2] 11-14-0627-00-00ax-outdoor-models-for-system-level-simulations.pptx</a:t>
            </a:r>
          </a:p>
          <a:p>
            <a:r>
              <a:rPr lang="en-US" b="0" dirty="0" smtClean="0"/>
              <a:t>[3] 11-14-0329-00-0hew-channel-model-for-different-links-in-simulations.pptx</a:t>
            </a:r>
            <a:endParaRPr lang="en-US" b="0" dirty="0"/>
          </a:p>
          <a:p>
            <a:r>
              <a:rPr lang="en-US" b="0" dirty="0" smtClean="0"/>
              <a:t>[4]</a:t>
            </a:r>
            <a:r>
              <a:rPr lang="en-US" dirty="0" smtClean="0"/>
              <a:t> </a:t>
            </a:r>
            <a:r>
              <a:rPr lang="en-US" b="0" dirty="0"/>
              <a:t>TR 36.843- v1.2.0 </a:t>
            </a:r>
            <a:r>
              <a:rPr lang="en-US" b="0" dirty="0" smtClean="0"/>
              <a:t> 3GPP Device to Device Models</a:t>
            </a:r>
          </a:p>
          <a:p>
            <a:r>
              <a:rPr lang="en-US" b="0" dirty="0" smtClean="0"/>
              <a:t>[5] Z</a:t>
            </a:r>
            <a:r>
              <a:rPr lang="en-US" b="0" dirty="0"/>
              <a:t>. Wang, E. </a:t>
            </a:r>
            <a:r>
              <a:rPr lang="en-US" b="0" dirty="0" err="1"/>
              <a:t>Tameh</a:t>
            </a:r>
            <a:r>
              <a:rPr lang="en-US" b="0" dirty="0"/>
              <a:t> and A. Nix, Statistical Peer-to-Peer Models for outdoor urban environments at 2GHz and 5GHz, Proc. Of IEEE VTC, </a:t>
            </a:r>
            <a:r>
              <a:rPr lang="en-US" b="0" dirty="0" smtClean="0"/>
              <a:t>2004</a:t>
            </a:r>
            <a:endParaRPr lang="en-US" b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593</TotalTime>
  <Words>567</Words>
  <Application>Microsoft Office PowerPoint</Application>
  <PresentationFormat>On-screen Show (4:3)</PresentationFormat>
  <Paragraphs>90</Paragraphs>
  <Slides>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Consensus on Outdoor Channel Models for  System Level Simulations</vt:lpstr>
      <vt:lpstr>Abstract</vt:lpstr>
      <vt:lpstr>Path Loss Equations for Scenario IV</vt:lpstr>
      <vt:lpstr>LOS Probability Equation for Scenario IV</vt:lpstr>
      <vt:lpstr>Shadow Fading Parameters  </vt:lpstr>
      <vt:lpstr>Short term Fading </vt:lpstr>
      <vt:lpstr>Strawpoll</vt:lpstr>
      <vt:lpstr>Straw poll 2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Kaushik Josiam</cp:lastModifiedBy>
  <cp:revision>31</cp:revision>
  <cp:lastPrinted>1601-01-01T00:00:00Z</cp:lastPrinted>
  <dcterms:created xsi:type="dcterms:W3CDTF">2013-07-12T19:51:42Z</dcterms:created>
  <dcterms:modified xsi:type="dcterms:W3CDTF">2014-05-16T00:06:52Z</dcterms:modified>
</cp:coreProperties>
</file>