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3" r:id="rId4"/>
    <p:sldId id="285" r:id="rId5"/>
    <p:sldId id="286" r:id="rId6"/>
    <p:sldId id="287" r:id="rId7"/>
    <p:sldId id="28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11-14/0695r0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Consensus on Outdoor Channel Models for </a:t>
            </a:r>
            <a:br>
              <a:rPr lang="en-GB" dirty="0" smtClean="0"/>
            </a:br>
            <a:r>
              <a:rPr lang="en-GB" dirty="0" smtClean="0"/>
              <a:t>System Level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68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959660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ITU-Urban </a:t>
            </a:r>
            <a:r>
              <a:rPr lang="en-GB" dirty="0" smtClean="0"/>
              <a:t>Micro Channel Model [1] was agreed as a consensus model for AP</a:t>
            </a:r>
            <a:r>
              <a:rPr lang="en-GB" dirty="0" smtClean="0">
                <a:sym typeface="Wingdings" panose="05000000000000000000" pitchFamily="2" charset="2"/>
              </a:rPr>
              <a:t> STA links.  System Level Simulations require modelling both AP AP and STA STA links.  Our analysis [2] showed that the long term SINR is sensitive to the path loss model assumed. We propose a consensus model to use in simulations for Scenario IV.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Loss Equations for Scenario IV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33400" y="3192394"/>
                <a:ext cx="8182133" cy="1497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+7.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 −1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𝑀𝑆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𝐺𝐻𝑧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	where the effective antenna height parameters are given by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−1.0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−1.0</m:t>
                    </m:r>
                  </m:oMath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>
                    <a:solidFill>
                      <a:schemeClr val="tx1"/>
                    </a:solidFill>
                  </a:rPr>
                  <a:t>	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𝐵𝑃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sSubSup>
                          <m:sSub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𝐵𝑆</m:t>
                            </m:r>
                          </m:sub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𝑀𝑆</m:t>
                            </m:r>
                          </m:sub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𝐻𝑧</m:t>
                            </m:r>
                          </m:e>
                        </m:d>
                      </m:num>
                      <m:den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(=3×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8</m:t>
                            </m:r>
                          </m:sup>
                        </m:s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92394"/>
                <a:ext cx="8182133" cy="1497782"/>
              </a:xfrm>
              <a:prstGeom prst="rect">
                <a:avLst/>
              </a:prstGeom>
              <a:blipFill rotWithShape="1">
                <a:blip r:embed="rId2"/>
                <a:stretch>
                  <a:fillRect b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5800" y="2853840"/>
                <a:ext cx="594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 &lt; </m:t>
                      </m:r>
                      <m:sSub>
                        <m:sSubPr>
                          <m:ctrlP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𝐵𝑃</m:t>
                          </m:r>
                        </m:sub>
                      </m:sSub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22.0</m:t>
                      </m:r>
                      <m:func>
                        <m:func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func>
                        <m:func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853840"/>
                <a:ext cx="5943600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85355" y="1600200"/>
            <a:ext cx="829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The following equations from ITU-</a:t>
            </a:r>
            <a:r>
              <a:rPr lang="en-US" sz="2000" dirty="0" err="1" smtClean="0">
                <a:solidFill>
                  <a:schemeClr val="tx1"/>
                </a:solidFill>
              </a:rPr>
              <a:t>UMi</a:t>
            </a:r>
            <a:r>
              <a:rPr lang="en-US" sz="2000" dirty="0" smtClean="0">
                <a:solidFill>
                  <a:schemeClr val="tx1"/>
                </a:solidFill>
              </a:rPr>
              <a:t> model[2] are to be used for computing the path loss  for each drop in an outdoor scenario (Scenario IV)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85800" y="4961988"/>
                <a:ext cx="77490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36.7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22.7+26.0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961988"/>
                <a:ext cx="7749099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85800" y="2371942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LOS Links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63679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NLOS Links</a:t>
            </a:r>
            <a:endParaRPr 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85800" y="5334000"/>
                <a:ext cx="8077199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Modify height parameters as follows depending on the link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1.5m for the STA;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10m for AP in the </a:t>
                </a:r>
                <a:r>
                  <a:rPr lang="en-US" sz="1600" dirty="0">
                    <a:solidFill>
                      <a:schemeClr val="tx1"/>
                    </a:solidFill>
                  </a:rPr>
                  <a:t>AP</a:t>
                </a:r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= 1.5m for STA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m for AP  AP links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34000"/>
                <a:ext cx="8077199" cy="1107996"/>
              </a:xfrm>
              <a:prstGeom prst="rect">
                <a:avLst/>
              </a:prstGeom>
              <a:blipFill rotWithShape="1">
                <a:blip r:embed="rId5"/>
                <a:stretch>
                  <a:fillRect l="-680" t="-2747" b="-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93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Probability Equation for Scenario IV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Line of sight probability for each link is determined using the following equation</a:t>
                </a:r>
              </a:p>
              <a:p>
                <a:pPr algn="ctr"/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𝐿𝑂𝑆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18</m:t>
                                </m:r>
                              </m:num>
                              <m:den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𝑑</m:t>
                                </m:r>
                              </m:den>
                            </m:f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 1</m:t>
                            </m:r>
                          </m:e>
                        </m:d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1 −</m:t>
                            </m:r>
                            <m:sSup>
                              <m:sSup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36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</m:t>
                            </m:r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/36</m:t>
                            </m:r>
                          </m:sup>
                        </m:sSup>
                      </m:e>
                    </m:fun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39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Fading Parameters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b="0" dirty="0"/>
              <a:t>AP</a:t>
            </a:r>
            <a:r>
              <a:rPr lang="en-US" b="0" dirty="0">
                <a:sym typeface="Wingdings" panose="05000000000000000000" pitchFamily="2" charset="2"/>
              </a:rPr>
              <a:t> STA </a:t>
            </a:r>
            <a:endParaRPr lang="en-US" b="0" dirty="0" smtClean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Correlated </a:t>
            </a:r>
            <a:r>
              <a:rPr lang="en-US" b="0" dirty="0"/>
              <a:t>Log-normal shadowing with Std. Dev. </a:t>
            </a:r>
            <a:r>
              <a:rPr lang="en-US" b="0" dirty="0" smtClean="0"/>
              <a:t>3dB for LOS links and 4dB for NLOS links</a:t>
            </a:r>
            <a:endParaRPr lang="en-US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b="0" dirty="0"/>
              <a:t>STA</a:t>
            </a:r>
            <a:r>
              <a:rPr lang="en-US" b="0" dirty="0">
                <a:sym typeface="Wingdings" panose="05000000000000000000" pitchFamily="2" charset="2"/>
              </a:rPr>
              <a:t> STA links </a:t>
            </a:r>
            <a:r>
              <a:rPr lang="en-US" b="0" dirty="0">
                <a:sym typeface="Wingdings" panose="05000000000000000000" pitchFamily="2" charset="2"/>
              </a:rPr>
              <a:t>and AP AP links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ym typeface="Wingdings" panose="05000000000000000000" pitchFamily="2" charset="2"/>
              </a:rPr>
              <a:t>Uncorrelated  </a:t>
            </a:r>
            <a:r>
              <a:rPr lang="en-US" b="0" dirty="0" err="1">
                <a:sym typeface="Wingdings" panose="05000000000000000000" pitchFamily="2" charset="2"/>
              </a:rPr>
              <a:t>i.i.d</a:t>
            </a:r>
            <a:r>
              <a:rPr lang="en-US" b="0" dirty="0">
                <a:sym typeface="Wingdings" panose="05000000000000000000" pitchFamily="2" charset="2"/>
              </a:rPr>
              <a:t>. log-normal shadowing </a:t>
            </a:r>
            <a:r>
              <a:rPr lang="en-US" b="0" dirty="0"/>
              <a:t>with </a:t>
            </a:r>
            <a:r>
              <a:rPr lang="en-US" b="0" dirty="0" smtClean="0"/>
              <a:t>[TBD] Std</a:t>
            </a:r>
            <a:r>
              <a:rPr lang="en-US" b="0" dirty="0"/>
              <a:t>. </a:t>
            </a:r>
            <a:r>
              <a:rPr lang="en-US" b="0" dirty="0" smtClean="0"/>
              <a:t>Deviation.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We could consider re-using standard deviation of 3dB for LOS and 4dB for NLOS links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10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Fading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/>
              <a:t>AP-STA, STA-STA </a:t>
            </a:r>
            <a:r>
              <a:rPr lang="en-US" dirty="0" smtClean="0"/>
              <a:t>and AP-AP link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Use </a:t>
            </a:r>
            <a:r>
              <a:rPr lang="en-US" dirty="0" err="1" smtClean="0"/>
              <a:t>UMi</a:t>
            </a:r>
            <a:r>
              <a:rPr lang="en-US" dirty="0" smtClean="0"/>
              <a:t> parameters to generate multi-path channel for these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13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path loss equations  with the proposed height modifications  as listed on Slide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LOS probability as on Slide 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shadow fading parameters as mentioned in Slide 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Short term fading  parameters as in Slide 6 </a:t>
            </a:r>
          </a:p>
          <a:p>
            <a:pPr marL="57150" indent="0"/>
            <a:r>
              <a:rPr lang="en-US" dirty="0" smtClean="0"/>
              <a:t>in simulations needing </a:t>
            </a:r>
            <a:r>
              <a:rPr lang="en-US" dirty="0" err="1" smtClean="0"/>
              <a:t>UMi</a:t>
            </a:r>
            <a:r>
              <a:rPr lang="en-US" dirty="0" smtClean="0"/>
              <a:t> channels for scenario IV and incorporate these parameters in the simulation scenarios document?</a:t>
            </a:r>
          </a:p>
          <a:p>
            <a:pPr marL="57150" indent="0"/>
            <a:r>
              <a:rPr lang="en-US" dirty="0"/>
              <a:t> </a:t>
            </a:r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83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[1] </a:t>
            </a:r>
            <a:r>
              <a:rPr lang="en-US" b="0" dirty="0"/>
              <a:t>Report  ITU-R  M.2135-1, Guidelines for evaluation of radio interface technologies for IMT-Advanced, Dec </a:t>
            </a:r>
            <a:r>
              <a:rPr lang="en-US" b="0" dirty="0" smtClean="0"/>
              <a:t>2009</a:t>
            </a:r>
          </a:p>
          <a:p>
            <a:r>
              <a:rPr lang="en-US" b="0" dirty="0" smtClean="0"/>
              <a:t>[2] 11-14-0627-00-00ax-outdoor-models-for-system-level-simulations.pptx</a:t>
            </a:r>
          </a:p>
          <a:p>
            <a:r>
              <a:rPr lang="en-US" b="0" dirty="0" smtClean="0"/>
              <a:t>[3] 11-14-0329-00-0hew-channel-model-for-different-links-in-simulations.pptx</a:t>
            </a:r>
            <a:endParaRPr lang="en-US" b="0" dirty="0"/>
          </a:p>
          <a:p>
            <a:r>
              <a:rPr lang="en-US" b="0" dirty="0" smtClean="0"/>
              <a:t>[4]</a:t>
            </a:r>
            <a:r>
              <a:rPr lang="en-US" dirty="0" smtClean="0"/>
              <a:t> </a:t>
            </a:r>
            <a:r>
              <a:rPr lang="en-US" b="0" dirty="0"/>
              <a:t>TR 36.843- v1.2.0 </a:t>
            </a:r>
            <a:r>
              <a:rPr lang="en-US" b="0" dirty="0" smtClean="0"/>
              <a:t> 3GPP Device to Device Models</a:t>
            </a:r>
          </a:p>
          <a:p>
            <a:r>
              <a:rPr lang="en-US" b="0" dirty="0" smtClean="0"/>
              <a:t>[5] Z</a:t>
            </a:r>
            <a:r>
              <a:rPr lang="en-US" b="0" dirty="0"/>
              <a:t>. Wang, E. </a:t>
            </a:r>
            <a:r>
              <a:rPr lang="en-US" b="0" dirty="0" err="1"/>
              <a:t>Tameh</a:t>
            </a:r>
            <a:r>
              <a:rPr lang="en-US" b="0" dirty="0"/>
              <a:t> and A. Nix, Statistical Peer-to-Peer Models for outdoor urban environments at 2GHz and 5GHz, Proc. Of IEEE VTC, </a:t>
            </a:r>
            <a:r>
              <a:rPr lang="en-US" b="0" dirty="0" smtClean="0"/>
              <a:t>2004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527</TotalTime>
  <Words>580</Words>
  <Application>Microsoft Office PowerPoint</Application>
  <PresentationFormat>On-screen Show (4:3)</PresentationFormat>
  <Paragraphs>81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Consensus on Outdoor Channel Models for  System Level Simulations</vt:lpstr>
      <vt:lpstr>Abstract</vt:lpstr>
      <vt:lpstr>Path Loss Equations for Scenario IV</vt:lpstr>
      <vt:lpstr>LOS Probability Equation for Scenario IV</vt:lpstr>
      <vt:lpstr>Shadow Fading Parameters  </vt:lpstr>
      <vt:lpstr>Short term Fading </vt:lpstr>
      <vt:lpstr>Strawpoll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27</cp:revision>
  <cp:lastPrinted>1601-01-01T00:00:00Z</cp:lastPrinted>
  <dcterms:created xsi:type="dcterms:W3CDTF">2013-07-12T19:51:42Z</dcterms:created>
  <dcterms:modified xsi:type="dcterms:W3CDTF">2014-05-15T21:49:00Z</dcterms:modified>
</cp:coreProperties>
</file>