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403" r:id="rId2"/>
    <p:sldId id="2144" r:id="rId3"/>
    <p:sldId id="2145" r:id="rId4"/>
    <p:sldId id="2146" r:id="rId5"/>
    <p:sldId id="2147" r:id="rId6"/>
    <p:sldId id="2148" r:id="rId7"/>
    <p:sldId id="2149" r:id="rId8"/>
    <p:sldId id="2150" r:id="rId9"/>
    <p:sldId id="2151" r:id="rId10"/>
    <p:sldId id="2152" r:id="rId11"/>
    <p:sldId id="2154" r:id="rId12"/>
    <p:sldId id="2155" r:id="rId13"/>
    <p:sldId id="2156" r:id="rId14"/>
    <p:sldId id="2157" r:id="rId15"/>
    <p:sldId id="2222" r:id="rId16"/>
    <p:sldId id="2159" r:id="rId17"/>
    <p:sldId id="2160" r:id="rId18"/>
    <p:sldId id="2164" r:id="rId19"/>
    <p:sldId id="2165" r:id="rId20"/>
    <p:sldId id="2158" r:id="rId21"/>
    <p:sldId id="2161" r:id="rId22"/>
    <p:sldId id="2166" r:id="rId23"/>
    <p:sldId id="2167" r:id="rId24"/>
    <p:sldId id="2171" r:id="rId25"/>
    <p:sldId id="2229" r:id="rId26"/>
    <p:sldId id="2230" r:id="rId27"/>
    <p:sldId id="2231" r:id="rId28"/>
    <p:sldId id="2232" r:id="rId29"/>
    <p:sldId id="2187" r:id="rId30"/>
    <p:sldId id="2188" r:id="rId31"/>
    <p:sldId id="2190" r:id="rId32"/>
    <p:sldId id="2192" r:id="rId33"/>
    <p:sldId id="2193" r:id="rId34"/>
    <p:sldId id="2218" r:id="rId35"/>
    <p:sldId id="2233" r:id="rId36"/>
    <p:sldId id="2207" r:id="rId37"/>
    <p:sldId id="2195" r:id="rId38"/>
    <p:sldId id="2206" r:id="rId39"/>
    <p:sldId id="2177" r:id="rId40"/>
    <p:sldId id="2208" r:id="rId41"/>
    <p:sldId id="2234" r:id="rId42"/>
    <p:sldId id="2241" r:id="rId43"/>
    <p:sldId id="2246" r:id="rId44"/>
    <p:sldId id="2244" r:id="rId45"/>
    <p:sldId id="2245" r:id="rId46"/>
    <p:sldId id="2240" r:id="rId47"/>
    <p:sldId id="2228" r:id="rId48"/>
    <p:sldId id="2247" r:id="rId49"/>
    <p:sldId id="2186" r:id="rId50"/>
    <p:sldId id="2248" r:id="rId51"/>
    <p:sldId id="2249" r:id="rId52"/>
    <p:sldId id="2250" r:id="rId53"/>
    <p:sldId id="2235" r:id="rId54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FF99"/>
    <a:srgbClr val="000000"/>
    <a:srgbClr val="FF9966"/>
    <a:srgbClr val="FF9900"/>
    <a:srgbClr val="0033CC"/>
    <a:srgbClr val="33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95795" autoAdjust="0"/>
  </p:normalViewPr>
  <p:slideViewPr>
    <p:cSldViewPr>
      <p:cViewPr>
        <p:scale>
          <a:sx n="70" d="100"/>
          <a:sy n="70" d="100"/>
        </p:scale>
        <p:origin x="-2472" y="-10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1596"/>
        <p:guide pos="38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Desktop\BOG%20stuff\Sponsor%20l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summary!$O$19:$O$40</c:f>
              <c:strCache>
                <c:ptCount val="22"/>
                <c:pt idx="0">
                  <c:v>Power &amp; Energy</c:v>
                </c:pt>
                <c:pt idx="1">
                  <c:v>Computer Society</c:v>
                </c:pt>
                <c:pt idx="2">
                  <c:v>Industry Applications</c:v>
                </c:pt>
                <c:pt idx="3">
                  <c:v>Standards Board</c:v>
                </c:pt>
                <c:pt idx="4">
                  <c:v>Engineering in Medicine &amp; Biology</c:v>
                </c:pt>
                <c:pt idx="5">
                  <c:v>Communications Society</c:v>
                </c:pt>
                <c:pt idx="6">
                  <c:v>CAG</c:v>
                </c:pt>
                <c:pt idx="7">
                  <c:v>Instrumentation and Measurement</c:v>
                </c:pt>
                <c:pt idx="8">
                  <c:v>Vehicular Technology</c:v>
                </c:pt>
                <c:pt idx="9">
                  <c:v>Aerospace and Electronic Systems</c:v>
                </c:pt>
                <c:pt idx="10">
                  <c:v>Electromagnetic Compatibility </c:v>
                </c:pt>
                <c:pt idx="11">
                  <c:v>Power Electronics</c:v>
                </c:pt>
                <c:pt idx="12">
                  <c:v>Robotics and Automation</c:v>
                </c:pt>
                <c:pt idx="13">
                  <c:v>Microwave Theory and Techniques</c:v>
                </c:pt>
                <c:pt idx="14">
                  <c:v>Broadcast Technology</c:v>
                </c:pt>
                <c:pt idx="15">
                  <c:v>Computational Intelligence</c:v>
                </c:pt>
                <c:pt idx="16">
                  <c:v>Dielectrics and Insulation</c:v>
                </c:pt>
                <c:pt idx="17">
                  <c:v>Electron Devices</c:v>
                </c:pt>
                <c:pt idx="18">
                  <c:v>Education</c:v>
                </c:pt>
                <c:pt idx="19">
                  <c:v>Industrial Electronics</c:v>
                </c:pt>
                <c:pt idx="20">
                  <c:v>Nanotechnology Council</c:v>
                </c:pt>
                <c:pt idx="21">
                  <c:v>Ultrasonics, Ferroelectrics, and Frequency Control </c:v>
                </c:pt>
              </c:strCache>
            </c:strRef>
          </c:cat>
          <c:val>
            <c:numRef>
              <c:f>summary!$P$19:$P$40</c:f>
              <c:numCache>
                <c:formatCode>General</c:formatCode>
                <c:ptCount val="22"/>
                <c:pt idx="0">
                  <c:v>236</c:v>
                </c:pt>
                <c:pt idx="1">
                  <c:v>120</c:v>
                </c:pt>
                <c:pt idx="2">
                  <c:v>55</c:v>
                </c:pt>
                <c:pt idx="3" formatCode="0">
                  <c:v>35</c:v>
                </c:pt>
                <c:pt idx="4">
                  <c:v>29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02528"/>
        <c:axId val="97805440"/>
      </c:barChart>
      <c:catAx>
        <c:axId val="54502528"/>
        <c:scaling>
          <c:orientation val="minMax"/>
        </c:scaling>
        <c:delete val="0"/>
        <c:axPos val="l"/>
        <c:majorTickMark val="out"/>
        <c:minorTickMark val="none"/>
        <c:tickLblPos val="nextTo"/>
        <c:crossAx val="97805440"/>
        <c:crosses val="autoZero"/>
        <c:auto val="1"/>
        <c:lblAlgn val="ctr"/>
        <c:lblOffset val="100"/>
        <c:noMultiLvlLbl val="0"/>
      </c:catAx>
      <c:valAx>
        <c:axId val="97805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50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83055" y="73428"/>
            <a:ext cx="2195858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0664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802.11-14/0664r0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4957" y="73426"/>
            <a:ext cx="92006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0664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908473" y="6639304"/>
            <a:ext cx="157735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0664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5328" y="6639304"/>
            <a:ext cx="51777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0664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932858" y="285361"/>
            <a:ext cx="74481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89794" tIns="44896" rIns="89794" bIns="44896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932861" y="6639304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29962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932860" y="6631115"/>
            <a:ext cx="76577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89794" tIns="44896" rIns="89794" bIns="44896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41751" y="12611"/>
            <a:ext cx="2195858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0664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802.11-14/0664r0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8357" y="12611"/>
            <a:ext cx="92006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0664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7988" y="519113"/>
            <a:ext cx="3417887" cy="256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3109" y="3258255"/>
            <a:ext cx="6827651" cy="30863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66" tIns="45844" rIns="93266" bIns="4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402437" y="6642814"/>
            <a:ext cx="203517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3641" lvl="4" algn="r" defTabSz="930664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500778" y="6642814"/>
            <a:ext cx="517769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0664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72689" y="6642814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1079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972689" y="6640472"/>
            <a:ext cx="73684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89794" tIns="44896" rIns="89794" bIns="44896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872067" y="217528"/>
            <a:ext cx="7569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89794" tIns="44896" rIns="89794" bIns="44896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000" indent="-282307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9229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0920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2614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4304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3599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8768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39380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802.11-14/0664r0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000" indent="-282307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9229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0920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2614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4304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3599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8768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39380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8770" indent="-338770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000" indent="-282307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9229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0920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1692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03384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55075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06767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58459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03370" y="6642814"/>
            <a:ext cx="415177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4000" indent="-282307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29229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0920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2614" indent="-225846" defTabSz="928478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4304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3599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87688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39380" indent="-225846" defTabSz="928478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7988" y="519113"/>
            <a:ext cx="3419475" cy="2563812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864659" y="6642814"/>
            <a:ext cx="153888" cy="184666"/>
          </a:xfrm>
          <a:ln/>
        </p:spPr>
        <p:txBody>
          <a:bodyPr/>
          <a:lstStyle/>
          <a:p>
            <a:fld id="{CFD82663-78BB-4C92-BEE4-D429C3158586}" type="slidenum">
              <a:rPr lang="en-US"/>
              <a:pPr/>
              <a:t>49</a:t>
            </a:fld>
            <a:endParaRPr lang="en-US"/>
          </a:p>
        </p:txBody>
      </p:sp>
      <p:sp>
        <p:nvSpPr>
          <p:cNvPr id="614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44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3349"/>
            <a:endParaRPr lang="en-US"/>
          </a:p>
        </p:txBody>
      </p:sp>
      <p:sp>
        <p:nvSpPr>
          <p:cNvPr id="614404" name="Slide Number Placeholder 3"/>
          <p:cNvSpPr txBox="1">
            <a:spLocks noGrp="1"/>
          </p:cNvSpPr>
          <p:nvPr/>
        </p:nvSpPr>
        <p:spPr bwMode="auto">
          <a:xfrm>
            <a:off x="5275701" y="6513911"/>
            <a:ext cx="403600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0" tIns="45335" rIns="90670" bIns="4533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9597C9C-4BC1-4BD2-B0D3-A3A8B9CF8883}" type="slidenum">
              <a:rPr lang="en-US" sz="1200"/>
              <a:pPr algn="r"/>
              <a:t>49</a:t>
            </a:fld>
            <a:endParaRPr lang="en-US" sz="1200"/>
          </a:p>
        </p:txBody>
      </p:sp>
      <p:sp>
        <p:nvSpPr>
          <p:cNvPr id="614405" name="Date Placeholder 4"/>
          <p:cNvSpPr txBox="1">
            <a:spLocks noGrp="1"/>
          </p:cNvSpPr>
          <p:nvPr/>
        </p:nvSpPr>
        <p:spPr bwMode="auto">
          <a:xfrm>
            <a:off x="5275701" y="0"/>
            <a:ext cx="403600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0" tIns="45335" rIns="90670" bIns="45335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ED633C1-DC30-4B35-B270-DB04B99E3002}" type="datetime1">
              <a:rPr lang="en-US" sz="1200"/>
              <a:pPr algn="r"/>
              <a:t>5/14/2014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802.11-14/0664r0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mputinghistory.org.uk/big/2223/Compaq-Portable-SLT-286-190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Macintosh_portabl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MicroTAC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docid=ro48IcvK0Y2J6M&amp;tbnid=qx379eBp5FRV1M:&amp;ved=0CAUQjRw&amp;url=http://www.zdsparts.com/zdsmodel.htm&amp;ei=JNtyU5PfDNOUyASxlYHoCQ&amp;bvm=bv.66699033,d.aWw&amp;psig=AFQjCNE6vZ-7yU-CGc_vC-nVqlE2kam9YA&amp;ust=14001225306395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alminfocenter.com/ss.asp?f=palmOne_TungstenT5_1_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palminfocenter.com/ss.asp?f=700p-review-3-L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CzxR8OH-fDQ" TargetMode="External"/><Relationship Id="rId2" Type="http://schemas.openxmlformats.org/officeDocument/2006/relationships/hyperlink" Target="http://blog.laptopmag.com/mariah-carey-demands-80211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tv.com/videos/mariah-carey/212381/touch-my-body.jhtml" TargetMode="Externa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Kinship_and_descent" TargetMode="External"/><Relationship Id="rId13" Type="http://schemas.openxmlformats.org/officeDocument/2006/relationships/hyperlink" Target="http://en.wikipedia.org/wiki/Gender_studies" TargetMode="External"/><Relationship Id="rId3" Type="http://schemas.openxmlformats.org/officeDocument/2006/relationships/hyperlink" Target="http://en.wikipedia.org/wiki/Economics" TargetMode="External"/><Relationship Id="rId7" Type="http://schemas.openxmlformats.org/officeDocument/2006/relationships/hyperlink" Target="http://en.wikipedia.org/wiki/Consumption_(economics)" TargetMode="External"/><Relationship Id="rId12" Type="http://schemas.openxmlformats.org/officeDocument/2006/relationships/hyperlink" Target="http://en.wikipedia.org/wiki/Globalism" TargetMode="External"/><Relationship Id="rId2" Type="http://schemas.openxmlformats.org/officeDocument/2006/relationships/hyperlink" Target="http://en.wikipedia.org/wiki/Convention_(norm)" TargetMode="External"/><Relationship Id="rId16" Type="http://schemas.openxmlformats.org/officeDocument/2006/relationships/hyperlink" Target="http://en.wikipedia.org/wiki/Social_anthropology#cite_note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cial_conflict" TargetMode="External"/><Relationship Id="rId11" Type="http://schemas.openxmlformats.org/officeDocument/2006/relationships/hyperlink" Target="http://en.wikipedia.org/wiki/Religion" TargetMode="External"/><Relationship Id="rId5" Type="http://schemas.openxmlformats.org/officeDocument/2006/relationships/hyperlink" Target="http://en.wikipedia.org/wiki/Law" TargetMode="External"/><Relationship Id="rId15" Type="http://schemas.openxmlformats.org/officeDocument/2006/relationships/hyperlink" Target="http://en.wikipedia.org/wiki/Social_anthropology#cite_note-3" TargetMode="External"/><Relationship Id="rId10" Type="http://schemas.openxmlformats.org/officeDocument/2006/relationships/hyperlink" Target="http://en.wikipedia.org/wiki/Socialization" TargetMode="External"/><Relationship Id="rId4" Type="http://schemas.openxmlformats.org/officeDocument/2006/relationships/hyperlink" Target="http://en.wikipedia.org/wiki/Politics" TargetMode="External"/><Relationship Id="rId9" Type="http://schemas.openxmlformats.org/officeDocument/2006/relationships/hyperlink" Target="http://en.wikipedia.org/wiki/Sociology_of_gender" TargetMode="External"/><Relationship Id="rId14" Type="http://schemas.openxmlformats.org/officeDocument/2006/relationships/hyperlink" Target="http://en.wikipedia.org/wiki/Cyberspace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source=images&amp;cd=&amp;cad=rja&amp;uact=8&amp;docid=o5xahzpy6k8oJM&amp;tbnid=z7GxVIjoNXPCfM:&amp;ved=0CAUQjRw&amp;url=http://godofwar.wikia.com/wiki/File:Gow2-mount-olympus.jpg&amp;ei=ax5zU82NG9CSqgatmoEo&amp;bvm=bv.66699033,d.b2k&amp;psig=AFQjCNHWqJkwqoGvaQnu68OqMw70KFqrLw&amp;ust=140013973699383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source=images&amp;cd=&amp;cad=rja&amp;uact=8&amp;docid=YBupbMzjq1evwM&amp;tbnid=UNS5C7lF1ECF2M:&amp;ved=0CAUQjRw&amp;url=http://noemifairy.com/category/appreciation-and-gratitude/&amp;ei=7_1yU77CEc6uyASI-oKgBw&amp;bvm=bv.66699033,d.aWw&amp;psig=AFQjCNE0JWDvc0ixdTVQUgPvGV65h3lFdw&amp;ust=140013143814254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Galileo_encounter_with_Io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Magellan_-_artist_depiction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9144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Passing Thoughts</a:t>
            </a:r>
            <a:endParaRPr lang="en-US" dirty="0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14 </a:t>
            </a:r>
            <a:r>
              <a:rPr lang="en-US" sz="2000" b="0" dirty="0" smtClean="0"/>
              <a:t>– </a:t>
            </a:r>
            <a:r>
              <a:rPr lang="en-US" sz="2000" b="0" dirty="0" smtClean="0"/>
              <a:t>May </a:t>
            </a:r>
            <a:r>
              <a:rPr lang="en-US" sz="2000" b="0" dirty="0" smtClean="0"/>
              <a:t>-2014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2514600"/>
            <a:ext cx="8077200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9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dirty="0">
                  <a:solidFill>
                    <a:srgbClr val="000000"/>
                  </a:solidFill>
                </a:rPr>
                <a:t>5488 Marvell </a:t>
              </a:r>
              <a:r>
                <a:rPr lang="en-US" sz="1500" dirty="0" smtClean="0">
                  <a:solidFill>
                    <a:srgbClr val="000000"/>
                  </a:solidFill>
                </a:rPr>
                <a:t>Lane</a:t>
              </a:r>
              <a:endParaRPr lang="en-US" sz="2400" dirty="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30" name="Text Box 330"/>
          <p:cNvSpPr txBox="1">
            <a:spLocks noChangeArrowheads="1"/>
          </p:cNvSpPr>
          <p:nvPr/>
        </p:nvSpPr>
        <p:spPr bwMode="auto">
          <a:xfrm>
            <a:off x="279401" y="3978850"/>
            <a:ext cx="8551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600" dirty="0"/>
              <a:t>Abstract: </a:t>
            </a:r>
            <a:r>
              <a:rPr lang="en-US" sz="1600" dirty="0" err="1" smtClean="0"/>
              <a:t>Chiar’s</a:t>
            </a:r>
            <a:r>
              <a:rPr lang="en-US" sz="1600" dirty="0" smtClean="0"/>
              <a:t> goodbye for 802.11 </a:t>
            </a:r>
            <a:r>
              <a:rPr lang="en-US" sz="1600" dirty="0" smtClean="0"/>
              <a:t>Plenary meeting </a:t>
            </a:r>
            <a:r>
              <a:rPr lang="en-US" sz="1600" dirty="0"/>
              <a:t>– </a:t>
            </a:r>
            <a:r>
              <a:rPr lang="en-US" sz="1600" dirty="0" smtClean="0"/>
              <a:t>May </a:t>
            </a:r>
            <a:r>
              <a:rPr lang="en-US" sz="1600" dirty="0" smtClean="0"/>
              <a:t>2014 </a:t>
            </a:r>
            <a:r>
              <a:rPr lang="en-US" sz="1600" dirty="0" smtClean="0"/>
              <a:t> being </a:t>
            </a:r>
            <a:r>
              <a:rPr lang="en-US" sz="1600" dirty="0" smtClean="0"/>
              <a:t>held in </a:t>
            </a:r>
            <a:r>
              <a:rPr lang="en-US" sz="1600" dirty="0" smtClean="0"/>
              <a:t>Waikoloa, Hawaii, US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30291"/>
          </a:xfrm>
        </p:spPr>
        <p:txBody>
          <a:bodyPr/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dirty="0" smtClean="0"/>
              <a:t>1989    First of 24 GPS Satellites launched</a:t>
            </a:r>
            <a:endParaRPr lang="en-US" dirty="0"/>
          </a:p>
        </p:txBody>
      </p:sp>
      <p:pic>
        <p:nvPicPr>
          <p:cNvPr id="1026" name="Picture 2" descr="http://d1piko3ylsjhpd.cloudfront.net/uploads/roboto/slide/image/83018/slide_010214-25-geeky-anni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5410200" cy="40663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95623">
            <a:off x="-256409" y="2571902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pic>
        <p:nvPicPr>
          <p:cNvPr id="29698" name="Picture 2" descr="http://d1piko3ylsjhpd.cloudfront.net/uploads/roboto/slide/image/83036/slide_010214-25-geeky-anniv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600200"/>
            <a:ext cx="5905500" cy="44386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95623">
            <a:off x="-180209" y="1657502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Games</a:t>
            </a:r>
            <a:br>
              <a:rPr lang="en-US" dirty="0" smtClean="0"/>
            </a:br>
            <a:r>
              <a:rPr lang="en-US" dirty="0" smtClean="0"/>
              <a:t>Game Boy</a:t>
            </a:r>
            <a:endParaRPr lang="en-US" dirty="0"/>
          </a:p>
        </p:txBody>
      </p:sp>
      <p:pic>
        <p:nvPicPr>
          <p:cNvPr id="26626" name="Picture 2" descr="http://d1piko3ylsjhpd.cloudfront.net/uploads/roboto/slide/image/83024/slide_010214-25-geeky-anniv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752600"/>
            <a:ext cx="5905500" cy="44386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9495623">
            <a:off x="-180209" y="1657502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Cars</a:t>
            </a:r>
            <a:br>
              <a:rPr lang="en-US" dirty="0" smtClean="0"/>
            </a:br>
            <a:r>
              <a:rPr lang="en-US" dirty="0" err="1" smtClean="0"/>
              <a:t>Batmobile</a:t>
            </a:r>
            <a:endParaRPr lang="en-US" dirty="0"/>
          </a:p>
        </p:txBody>
      </p:sp>
      <p:pic>
        <p:nvPicPr>
          <p:cNvPr id="28674" name="Picture 2" descr="http://d1piko3ylsjhpd.cloudfront.net/uploads/roboto/slide/image/83027/slide_010214-25-geeky-anniv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6781800" cy="50972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95623">
            <a:off x="-332609" y="1415323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538016" y="1337719"/>
            <a:ext cx="8453583" cy="51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     September </a:t>
            </a:r>
            <a:r>
              <a:rPr lang="en-US" sz="2400" dirty="0">
                <a:latin typeface="Arial Rounded MT Bold" panose="020F0704030504030204" pitchFamily="34" charset="0"/>
                <a:cs typeface="Aharoni" panose="02010803020104030203" pitchFamily="2" charset="-79"/>
              </a:rPr>
              <a:t>1981 TCP/IP protocol defined in RFC </a:t>
            </a: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793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In 1989 The World (www.TheWorld.com) operated by Software Tool &amp; Die was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the first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 public dialup Internet Service Provider (ISP) on the planet.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Number of Internet hosts exceeds </a:t>
            </a:r>
            <a:r>
              <a:rPr lang="en-US" sz="32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100,000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In 1989 the US Robotics High Speed Transfer modem was expanded to 14.4 </a:t>
            </a:r>
            <a:r>
              <a:rPr lang="en-US" sz="2400" dirty="0" err="1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kbit</a:t>
            </a:r>
            <a:r>
              <a:rPr lang="en-US" sz="24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/s,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34818" name="Picture 2" descr="THE WORLD (@) SOFTWARE TOOL &amp; 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2028825" cy="10953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495623">
            <a:off x="-328010" y="784643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</a:t>
            </a:r>
            <a:r>
              <a:rPr lang="en-US" dirty="0" err="1" smtClean="0"/>
              <a:t>Presursor</a:t>
            </a:r>
            <a:endParaRPr lang="en-US" dirty="0"/>
          </a:p>
        </p:txBody>
      </p:sp>
      <p:pic>
        <p:nvPicPr>
          <p:cNvPr id="21508" name="Picture 4" descr="http://oldcomputers.net/pics/compaq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5600700" cy="2886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46569" y="2242066"/>
            <a:ext cx="444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Compaq Portable II  1986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41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November 1988</a:t>
            </a:r>
          </a:p>
          <a:p>
            <a:r>
              <a:rPr lang="en-US" dirty="0" smtClean="0"/>
              <a:t>Compaq SLT/286, price starts at $5,399</a:t>
            </a:r>
          </a:p>
          <a:p>
            <a:r>
              <a:rPr lang="en-US" dirty="0" smtClean="0"/>
              <a:t>12 MHz 80286, 20 MB disk, 640k RAM</a:t>
            </a:r>
          </a:p>
          <a:p>
            <a:r>
              <a:rPr lang="en-US" dirty="0" smtClean="0"/>
              <a:t>14 pounds</a:t>
            </a:r>
          </a:p>
          <a:p>
            <a:r>
              <a:rPr lang="en-US" dirty="0" smtClean="0"/>
              <a:t>Sleek 13.5” x 8.5” x 4”</a:t>
            </a:r>
          </a:p>
          <a:p>
            <a:r>
              <a:rPr lang="en-US" dirty="0" smtClean="0"/>
              <a:t>An optional 2,400-baud internal modem is $599.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34" name="Picture 2" descr="Compaq Portable SLT/286 19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191000" cy="42333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95623">
            <a:off x="-175610" y="126292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Macintosh Portable launched Sep 20, 1989</a:t>
            </a:r>
            <a:endParaRPr lang="en-US" dirty="0"/>
          </a:p>
        </p:txBody>
      </p:sp>
      <p:pic>
        <p:nvPicPr>
          <p:cNvPr id="2050" name="Picture 2" descr="Macintosh portab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6" y="3066484"/>
            <a:ext cx="3369801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3352800"/>
            <a:ext cx="50164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CPU:  Motorola 68000 @ 16 MHz</a:t>
            </a:r>
          </a:p>
          <a:p>
            <a:r>
              <a:rPr lang="en-US" sz="2800" dirty="0" smtClean="0"/>
              <a:t>Memory:   1 MB</a:t>
            </a:r>
          </a:p>
          <a:p>
            <a:r>
              <a:rPr lang="en-US" sz="2800" dirty="0" smtClean="0"/>
              <a:t>15.8 pounds</a:t>
            </a:r>
          </a:p>
          <a:p>
            <a:endParaRPr lang="en-US" sz="2800" dirty="0" smtClean="0"/>
          </a:p>
          <a:p>
            <a:r>
              <a:rPr lang="en-US" sz="2800" dirty="0" smtClean="0"/>
              <a:t>$6500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rot="19495623">
            <a:off x="-243154" y="1027500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br>
              <a:rPr lang="en-US" dirty="0" smtClean="0"/>
            </a:br>
            <a:r>
              <a:rPr lang="en-US" dirty="0" smtClean="0"/>
              <a:t>Motorola </a:t>
            </a:r>
            <a:r>
              <a:rPr lang="en-US" dirty="0" err="1" smtClean="0"/>
              <a:t>MicroTAC</a:t>
            </a:r>
            <a:r>
              <a:rPr lang="en-US" dirty="0" smtClean="0"/>
              <a:t> 9800x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Tuesday, April 25, 1989</a:t>
            </a:r>
          </a:p>
          <a:p>
            <a:r>
              <a:rPr lang="en-US" dirty="0" smtClean="0"/>
              <a:t>The world's first flip phone</a:t>
            </a:r>
          </a:p>
          <a:p>
            <a:r>
              <a:rPr lang="en-US" dirty="0" smtClean="0"/>
              <a:t>900 MHz, Analog, $3000 </a:t>
            </a:r>
            <a:endParaRPr lang="en-US" dirty="0"/>
          </a:p>
        </p:txBody>
      </p:sp>
      <p:pic>
        <p:nvPicPr>
          <p:cNvPr id="40962" name="Picture 2" descr="http://upload.wikimedia.org/wikipedia/commons/thumb/d/db/MicroTAC.jpg/220px-MicroT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4952996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9495623">
            <a:off x="-332609" y="1124102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2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315200" cy="1066800"/>
          </a:xfrm>
        </p:spPr>
        <p:txBody>
          <a:bodyPr/>
          <a:lstStyle/>
          <a:p>
            <a:r>
              <a:rPr lang="en-US" dirty="0" smtClean="0"/>
              <a:t>Personal Communications</a:t>
            </a:r>
            <a:br>
              <a:rPr lang="en-US" dirty="0" smtClean="0"/>
            </a:br>
            <a:r>
              <a:rPr lang="en-US" dirty="0" smtClean="0"/>
              <a:t>Modems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229600" cy="4114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Infoworld</a:t>
            </a:r>
            <a:r>
              <a:rPr lang="en-US" sz="2800" dirty="0" smtClean="0"/>
              <a:t> January 2, 1989</a:t>
            </a:r>
          </a:p>
          <a:p>
            <a:r>
              <a:rPr lang="en-US" sz="2800" dirty="0" smtClean="0"/>
              <a:t>Whether your reading the latest information from Dow Jones or sending… you’ll want a modem that’s fast and reliable.  When we surveyed our readers we found the vast majority are now purchasing modems that operate at 2400 bps (typically $600) since the newer 9600 modem (typically $1500) marketplace is still in a state of flux.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19495623">
            <a:off x="-332609" y="1002478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4000" dirty="0" smtClean="0"/>
              <a:t>Themes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r>
              <a:rPr lang="en-US" sz="4000" dirty="0" smtClean="0"/>
              <a:t>Sense of time</a:t>
            </a:r>
          </a:p>
          <a:p>
            <a:r>
              <a:rPr lang="en-US" sz="4000" dirty="0" smtClean="0"/>
              <a:t>The </a:t>
            </a:r>
            <a:r>
              <a:rPr lang="en-US" sz="4000" dirty="0" smtClean="0"/>
              <a:t>technology world </a:t>
            </a:r>
            <a:r>
              <a:rPr lang="en-US" sz="4000" dirty="0" smtClean="0"/>
              <a:t>in </a:t>
            </a:r>
            <a:r>
              <a:rPr lang="en-US" sz="4000" dirty="0" smtClean="0"/>
              <a:t>1989?</a:t>
            </a:r>
          </a:p>
          <a:p>
            <a:r>
              <a:rPr lang="en-US" sz="4000" dirty="0" smtClean="0"/>
              <a:t>What have we wrought?</a:t>
            </a:r>
          </a:p>
          <a:p>
            <a:r>
              <a:rPr lang="en-US" sz="4000" dirty="0" smtClean="0"/>
              <a:t>802.11 </a:t>
            </a:r>
            <a:r>
              <a:rPr lang="en-US" sz="4000" dirty="0" smtClean="0"/>
              <a:t>in our daily lives</a:t>
            </a:r>
          </a:p>
          <a:p>
            <a:r>
              <a:rPr lang="en-US" sz="4000" dirty="0" smtClean="0"/>
              <a:t>What next ?</a:t>
            </a:r>
          </a:p>
          <a:p>
            <a:r>
              <a:rPr lang="en-US" sz="4000" dirty="0" smtClean="0"/>
              <a:t>My perspective  &amp; Thank you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667000"/>
            <a:ext cx="6858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Transition</a:t>
            </a:r>
            <a:endParaRPr lang="en-US" sz="115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Zenith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Z-Note</a:t>
            </a:r>
          </a:p>
          <a:p>
            <a:r>
              <a:rPr lang="en-US" dirty="0" smtClean="0"/>
              <a:t>First integrated Ethernet port       April 6, 1992</a:t>
            </a:r>
            <a:endParaRPr lang="en-US" dirty="0"/>
          </a:p>
        </p:txBody>
      </p:sp>
      <p:pic>
        <p:nvPicPr>
          <p:cNvPr id="9218" name="Picture 2" descr="http://www.zdsparts.com/images/znote32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657600" cy="4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Communications</a:t>
            </a:r>
            <a:br>
              <a:rPr lang="en-US" dirty="0" smtClean="0"/>
            </a:br>
            <a:r>
              <a:rPr lang="en-US" dirty="0" smtClean="0"/>
              <a:t>Modems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44963"/>
          </a:xfrm>
        </p:spPr>
        <p:txBody>
          <a:bodyPr/>
          <a:lstStyle/>
          <a:p>
            <a:r>
              <a:rPr lang="en-US" dirty="0" smtClean="0"/>
              <a:t>December 11, 1990 PC Magazine</a:t>
            </a:r>
          </a:p>
          <a:p>
            <a:r>
              <a:rPr lang="en-US" dirty="0" smtClean="0"/>
              <a:t>The latest modem turbochargers yield throughput rates of 9,600, 19600 and even 38,400 bits per second over dial up phone lines. Do you need all this speed?</a:t>
            </a:r>
          </a:p>
          <a:p>
            <a:endParaRPr lang="en-US" dirty="0" smtClean="0"/>
          </a:p>
          <a:p>
            <a:r>
              <a:rPr lang="en-US" dirty="0" smtClean="0"/>
              <a:t>Intel 9600EX launched at $799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WLAN in Smart Phones       2004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6221" y="1590674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BlackBerry 7270</a:t>
            </a:r>
            <a:endParaRPr lang="en-US" kern="0" dirty="0"/>
          </a:p>
        </p:txBody>
      </p:sp>
      <p:pic>
        <p:nvPicPr>
          <p:cNvPr id="5" name="Picture 4" descr="http://www.mobilemag.com/wp-content/uploads/2009/05/image_52186_largeimage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81" y="2657474"/>
            <a:ext cx="2381250" cy="3438526"/>
          </a:xfrm>
          <a:prstGeom prst="rect">
            <a:avLst/>
          </a:prstGeom>
          <a:noFill/>
        </p:spPr>
      </p:pic>
      <p:pic>
        <p:nvPicPr>
          <p:cNvPr id="7" name="Picture 2" descr="http://www.bargainpda.com/assets/2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746" y="4143375"/>
            <a:ext cx="3317741" cy="2220818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56369" y="58293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Motorola </a:t>
            </a:r>
            <a:r>
              <a:rPr lang="en-US" kern="0" dirty="0" err="1" smtClean="0"/>
              <a:t>MPx</a:t>
            </a:r>
            <a:endParaRPr lang="en-US" kern="0" dirty="0"/>
          </a:p>
        </p:txBody>
      </p:sp>
      <p:pic>
        <p:nvPicPr>
          <p:cNvPr id="12" name="Picture 4" descr="Nokia launches new enterprise-class Communicator 9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81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289645" y="1163827"/>
            <a:ext cx="3581400" cy="71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Nokia 9500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501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pdas</a:t>
            </a:r>
            <a:endParaRPr lang="en-US" dirty="0"/>
          </a:p>
        </p:txBody>
      </p:sp>
      <p:pic>
        <p:nvPicPr>
          <p:cNvPr id="2050" name="Picture 2" descr="http://www.palminfocenter.com/images/palmOne_TungstenT5_1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000250" cy="2809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235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 Tungsten T5 2004</a:t>
            </a:r>
            <a:endParaRPr lang="en-US" dirty="0"/>
          </a:p>
        </p:txBody>
      </p:sp>
      <p:pic>
        <p:nvPicPr>
          <p:cNvPr id="2052" name="Picture 4" descr="Treo 700p Upda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1914525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1676400"/>
            <a:ext cx="21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 Treo 700p 2006</a:t>
            </a:r>
            <a:endParaRPr lang="en-US" dirty="0"/>
          </a:p>
        </p:txBody>
      </p:sp>
      <p:pic>
        <p:nvPicPr>
          <p:cNvPr id="2054" name="Picture 6" descr="http://oldcomputers.net/pics/newton-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86000"/>
            <a:ext cx="2209800" cy="3028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1676400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 Newton 1993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667000"/>
            <a:ext cx="46317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Daily </a:t>
            </a:r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4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of a Feather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B88CD-CAB5-F743-98AA-F5BFD415D7AC}" type="slidenum">
              <a:rPr lang="en-US" smtClean="0"/>
              <a:pPr>
                <a:defRPr/>
              </a:pPr>
              <a:t>26</a:t>
            </a:fld>
            <a:endParaRPr lang="en-US" sz="1400">
              <a:latin typeface="Myriad Pro" charset="0"/>
            </a:endParaRPr>
          </a:p>
        </p:txBody>
      </p:sp>
      <p:pic>
        <p:nvPicPr>
          <p:cNvPr id="10242" name="Picture 2" descr="http://cdn.lolzbook.com/wp-content/uploads/2012/07/Pretty-Fi-for-a-Wi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172200" cy="47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52569-3AC0-C04B-AD50-0379D6EB1497}" type="slidenum">
              <a:rPr lang="en-US" smtClean="0"/>
              <a:pPr>
                <a:defRPr/>
              </a:pPr>
              <a:t>27</a:t>
            </a:fld>
            <a:endParaRPr lang="en-US" sz="1400">
              <a:latin typeface="Myriad Pro" charset="0"/>
            </a:endParaRPr>
          </a:p>
        </p:txBody>
      </p:sp>
      <p:pic>
        <p:nvPicPr>
          <p:cNvPr id="13314" name="Picture 2" descr="March 07,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7" y="1676400"/>
            <a:ext cx="8652403" cy="26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98700"/>
            <a:ext cx="8077200" cy="55244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Internet Addiction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0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Mariah Carey Demands </a:t>
            </a:r>
            <a:r>
              <a:rPr lang="en-US" dirty="0" smtClean="0"/>
              <a:t>802.11n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B88CD-CAB5-F743-98AA-F5BFD415D7AC}" type="slidenum">
              <a:rPr lang="en-US" smtClean="0"/>
              <a:pPr>
                <a:defRPr/>
              </a:pPr>
              <a:t>28</a:t>
            </a:fld>
            <a:endParaRPr lang="en-US" sz="1400">
              <a:latin typeface="Myriad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6" y="1371599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Mariah Carey Demands 802.11n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February , 2008</a:t>
            </a:r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smtClean="0"/>
              <a:t>In Mariah </a:t>
            </a:r>
            <a:r>
              <a:rPr lang="en-US" sz="2000" dirty="0"/>
              <a:t>Carey’s latest </a:t>
            </a:r>
            <a:r>
              <a:rPr lang="en-US" sz="2000" dirty="0" smtClean="0"/>
              <a:t>video </a:t>
            </a:r>
            <a:r>
              <a:rPr lang="en-US" sz="2000" dirty="0"/>
              <a:t>titled “Touch My Body</a:t>
            </a:r>
            <a:r>
              <a:rPr lang="en-US" sz="2000" dirty="0" smtClean="0"/>
              <a:t>”  </a:t>
            </a:r>
          </a:p>
          <a:p>
            <a:r>
              <a:rPr lang="en-US" sz="2000" dirty="0" err="1" smtClean="0"/>
              <a:t>CompuNerd</a:t>
            </a:r>
            <a:r>
              <a:rPr lang="en-US" sz="2000" dirty="0" smtClean="0"/>
              <a:t>  shows </a:t>
            </a:r>
            <a:r>
              <a:rPr lang="en-US" sz="2000" dirty="0"/>
              <a:t>up at Carey’s </a:t>
            </a:r>
            <a:r>
              <a:rPr lang="en-US" sz="2000" u="sng" dirty="0">
                <a:hlinkClick r:id="rId2"/>
              </a:rPr>
              <a:t>house</a:t>
            </a:r>
            <a:r>
              <a:rPr lang="en-US" sz="2000" dirty="0"/>
              <a:t> to fix her “all-in-one.” 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Carey </a:t>
            </a:r>
            <a:r>
              <a:rPr lang="en-US" sz="2000" b="1" dirty="0"/>
              <a:t>tells </a:t>
            </a:r>
            <a:r>
              <a:rPr lang="en-US" sz="2000" b="1" dirty="0" err="1"/>
              <a:t>CompuNerd</a:t>
            </a:r>
            <a:r>
              <a:rPr lang="en-US" sz="2000" b="1" dirty="0"/>
              <a:t>: “The download speed was killing me. Please tell me you updated to 802 dot 11 N.”</a:t>
            </a: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Check </a:t>
            </a:r>
            <a:r>
              <a:rPr lang="en-US" sz="2000" dirty="0"/>
              <a:t>out the full video </a:t>
            </a:r>
            <a:r>
              <a:rPr lang="en-US" sz="2000" dirty="0">
                <a:hlinkClick r:id="rId3"/>
              </a:rPr>
              <a:t>here.</a:t>
            </a:r>
            <a:r>
              <a:rPr lang="en-US" sz="2000" dirty="0"/>
              <a:t> </a:t>
            </a:r>
          </a:p>
        </p:txBody>
      </p:sp>
      <p:pic>
        <p:nvPicPr>
          <p:cNvPr id="11268" name="Picture 4" descr="mari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39" y="3657600"/>
            <a:ext cx="3581400" cy="22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409" y="5855705"/>
            <a:ext cx="863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http://www.mtv.com/videos/mariah-carey/212381/touch-my-body.jhtml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486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Amazing Diversity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Perspective</a:t>
            </a:r>
            <a:endParaRPr lang="en-US" dirty="0"/>
          </a:p>
        </p:txBody>
      </p:sp>
      <p:pic>
        <p:nvPicPr>
          <p:cNvPr id="1026" name="Picture 2" descr="DALI-INSPIRED SURREAL SHELF C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381250" cy="292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19050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"The only reason for time is so that everything doesn't happen at once." - Albert Einstein</a:t>
            </a:r>
            <a:endParaRPr lang="en-US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8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272"/>
            <a:ext cx="8077200" cy="762000"/>
          </a:xfrm>
        </p:spPr>
        <p:txBody>
          <a:bodyPr/>
          <a:lstStyle/>
          <a:p>
            <a:r>
              <a:rPr lang="en-US" dirty="0" smtClean="0"/>
              <a:t>Wi-Fi in 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13663" cy="143949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Mobile </a:t>
            </a:r>
            <a:r>
              <a:rPr lang="en-US" sz="2800" dirty="0"/>
              <a:t>phone company NTT </a:t>
            </a:r>
            <a:r>
              <a:rPr lang="en-US" sz="2800" dirty="0" err="1"/>
              <a:t>Docomo</a:t>
            </a:r>
            <a:r>
              <a:rPr lang="en-US" sz="2800" dirty="0"/>
              <a:t> recently installed free Wi-Fi in about 820 taxis in </a:t>
            </a:r>
            <a:r>
              <a:rPr lang="en-US" sz="2800" dirty="0" smtClean="0"/>
              <a:t>Tokyo. 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 descr="http://www.spot.ph/files/2010/12/1291832674-wifi-t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9400"/>
            <a:ext cx="5600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2667000" cy="2202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to Car</a:t>
            </a:r>
            <a:endParaRPr lang="en-US" dirty="0"/>
          </a:p>
        </p:txBody>
      </p:sp>
      <p:pic>
        <p:nvPicPr>
          <p:cNvPr id="18434" name="Picture 2" descr="http://stnw.nhtsa.gov/safercar/ConnectedVehicles/images/slide_r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467600" cy="3333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1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Wi-Fi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B88CD-CAB5-F743-98AA-F5BFD415D7AC}" type="slidenum">
              <a:rPr lang="en-US" smtClean="0"/>
              <a:pPr>
                <a:defRPr/>
              </a:pPr>
              <a:t>32</a:t>
            </a:fld>
            <a:endParaRPr lang="en-US" sz="1400">
              <a:latin typeface="Myriad Pro" charset="0"/>
            </a:endParaRPr>
          </a:p>
        </p:txBody>
      </p:sp>
      <p:pic>
        <p:nvPicPr>
          <p:cNvPr id="1028" name="Picture 4" descr="american airli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86" y="647177"/>
            <a:ext cx="1803400" cy="13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askaairlines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21" y="3023313"/>
            <a:ext cx="3536568" cy="7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lta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88" y="4038600"/>
            <a:ext cx="3849213" cy="65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etdna.webdesignerdepot.com/uploads/2009/03/united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21" y="5105400"/>
            <a:ext cx="4055454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uthwest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67893"/>
            <a:ext cx="3629678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rgin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2" y="1844121"/>
            <a:ext cx="3203301" cy="9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thefloridanewsjournal.com/sites/thefloridanewsjournal.com/files/imagecache/Article-Page/in-flight_wifi-thefloridanewsjournal-TFNJ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319632"/>
            <a:ext cx="3343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02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700"/>
            <a:ext cx="8077200" cy="552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Product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335647"/>
            <a:ext cx="762000" cy="365760"/>
          </a:xfrm>
        </p:spPr>
        <p:txBody>
          <a:bodyPr/>
          <a:lstStyle/>
          <a:p>
            <a:pPr>
              <a:defRPr/>
            </a:pPr>
            <a:fld id="{D24B88CD-CAB5-F743-98AA-F5BFD415D7AC}" type="slidenum">
              <a:rPr lang="en-US" smtClean="0"/>
              <a:pPr>
                <a:defRPr/>
              </a:pPr>
              <a:t>33</a:t>
            </a:fld>
            <a:endParaRPr lang="en-US" sz="1400">
              <a:latin typeface="Myriad Pro" charset="0"/>
            </a:endParaRPr>
          </a:p>
        </p:txBody>
      </p:sp>
      <p:pic>
        <p:nvPicPr>
          <p:cNvPr id="3076" name="Picture 4" descr="http://www.samsung.com/us/system/consumer/product/ec/wb/80/ecwb800ffprus/WB800F_003_Right-Angle_red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021214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3457575"/>
            <a:ext cx="3095625" cy="3095625"/>
          </a:xfrm>
          <a:prstGeom prst="rect">
            <a:avLst/>
          </a:prstGeom>
        </p:spPr>
      </p:pic>
      <p:pic>
        <p:nvPicPr>
          <p:cNvPr id="3074" name="Picture 2" descr="http://www.samsung.com/us/system/consumer/product/rf/42/89/rf4289harsxaa/special_app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3" y="3929744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set3.cbsistatic.com/cnwk.1d/i/tim2/2013/08/27/2Z9A2693_610x4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33" y="4309381"/>
            <a:ext cx="3088692" cy="21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pson WorkForce WF-7520 All-in-One Print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0624"/>
            <a:ext cx="3286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3.sbnation.com/entry_photo_images/2700832/washer_-_1_verge_super_wi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37" y="1400175"/>
            <a:ext cx="3794354" cy="25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 Arrow Callout 5"/>
          <p:cNvSpPr/>
          <p:nvPr/>
        </p:nvSpPr>
        <p:spPr bwMode="auto">
          <a:xfrm>
            <a:off x="3962400" y="3533775"/>
            <a:ext cx="947737" cy="914400"/>
          </a:xfrm>
          <a:prstGeom prst="quadArrowCallou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3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 txBox="1">
            <a:spLocks noChangeArrowheads="1"/>
          </p:cNvSpPr>
          <p:nvPr/>
        </p:nvSpPr>
        <p:spPr bwMode="auto">
          <a:xfrm>
            <a:off x="2474761" y="788760"/>
            <a:ext cx="254990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zh-CN" sz="2800" b="1" dirty="0" smtClean="0">
                <a:solidFill>
                  <a:srgbClr val="000000"/>
                </a:solidFill>
                <a:latin typeface="Verdana (Heading)" charset="0"/>
              </a:rPr>
              <a:t>HEW</a:t>
            </a:r>
            <a:endParaRPr lang="en-US" altLang="zh-CN" sz="2800" b="1" dirty="0">
              <a:solidFill>
                <a:srgbClr val="000000"/>
              </a:solidFill>
              <a:latin typeface="Verdana (Heading)" charset="0"/>
            </a:endParaRPr>
          </a:p>
        </p:txBody>
      </p:sp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715963" y="3516313"/>
            <a:ext cx="372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ko-KR" sz="1800" b="1">
                <a:latin typeface="Verdana (Body)" charset="0"/>
              </a:rPr>
              <a:t>Point-of-Sight</a:t>
            </a:r>
            <a:r>
              <a:rPr lang="en-US" altLang="zh-CN" sz="1800" b="1">
                <a:latin typeface="Verdana (Body)" charset="0"/>
              </a:rPr>
              <a:t> in Stadium</a:t>
            </a:r>
            <a:endParaRPr lang="zh-CN" altLang="en-US" sz="1800" b="1">
              <a:latin typeface="Verdana (Body)" charset="0"/>
            </a:endParaRPr>
          </a:p>
        </p:txBody>
      </p:sp>
      <p:sp>
        <p:nvSpPr>
          <p:cNvPr id="30723" name="矩形 6"/>
          <p:cNvSpPr>
            <a:spLocks noChangeArrowheads="1"/>
          </p:cNvSpPr>
          <p:nvPr/>
        </p:nvSpPr>
        <p:spPr bwMode="auto">
          <a:xfrm>
            <a:off x="4479925" y="5699125"/>
            <a:ext cx="296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800" b="1">
                <a:latin typeface="Verdana (Body)" charset="0"/>
              </a:rPr>
              <a:t>Consumer Wearable</a:t>
            </a:r>
            <a:endParaRPr lang="zh-CN" altLang="en-US" sz="1800">
              <a:latin typeface="Verdana (Body)" charset="0"/>
            </a:endParaRPr>
          </a:p>
        </p:txBody>
      </p:sp>
      <p:sp>
        <p:nvSpPr>
          <p:cNvPr id="30724" name="矩形 11"/>
          <p:cNvSpPr>
            <a:spLocks noChangeArrowheads="1"/>
          </p:cNvSpPr>
          <p:nvPr/>
        </p:nvSpPr>
        <p:spPr bwMode="auto">
          <a:xfrm>
            <a:off x="6015038" y="3519488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latin typeface="Verdana (Body)" charset="0"/>
              </a:rPr>
              <a:t>Location Services</a:t>
            </a:r>
            <a:endParaRPr lang="zh-CN" altLang="en-US" sz="1800">
              <a:latin typeface="Verdana (Body)" charset="0"/>
            </a:endParaRPr>
          </a:p>
        </p:txBody>
      </p:sp>
      <p:sp>
        <p:nvSpPr>
          <p:cNvPr id="30725" name="矩形 14"/>
          <p:cNvSpPr>
            <a:spLocks noChangeArrowheads="1"/>
          </p:cNvSpPr>
          <p:nvPr/>
        </p:nvSpPr>
        <p:spPr bwMode="auto">
          <a:xfrm>
            <a:off x="717550" y="5643563"/>
            <a:ext cx="276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800" b="1">
                <a:latin typeface="Verdana (Body)" charset="0"/>
              </a:rPr>
              <a:t>Enhanced Video</a:t>
            </a:r>
            <a:endParaRPr lang="zh-CN" altLang="en-US" sz="1800">
              <a:latin typeface="Verdana (Body)" charset="0"/>
            </a:endParaRPr>
          </a:p>
        </p:txBody>
      </p:sp>
      <p:pic>
        <p:nvPicPr>
          <p:cNvPr id="105479" name="Picture 4" descr="http://static.guim.co.uk/sys-images/Guardian/Pix/pictures/2012/7/18/1342629671354/Google-Glass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32" y="3973181"/>
            <a:ext cx="2921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4" descr="http://cdn.thetechjournal.com/wp-content/uploads/images/1205/1336676458-pioneer-gps-image-credit-engadge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" y="4045727"/>
            <a:ext cx="3013075" cy="159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그림 10" descr="개인방송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" y="1542273"/>
            <a:ext cx="447992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006475"/>
            <a:ext cx="34639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77" y="2577290"/>
            <a:ext cx="1800225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ACA0F36-D38D-4E23-B9A9-2A1AFC090548}" type="slidenum">
              <a:rPr lang="en-US" sz="1000">
                <a:solidFill>
                  <a:srgbClr val="898989"/>
                </a:solidFill>
                <a:latin typeface="Arial" pitchFamily="34" charset="0"/>
              </a:rPr>
              <a:pPr/>
              <a:t>34</a:t>
            </a:fld>
            <a:endParaRPr lang="en-US" sz="10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20993021">
            <a:off x="12379" y="409535"/>
            <a:ext cx="3990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 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295400"/>
            <a:ext cx="5486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use cases we missed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2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lestron_NexStar_Tele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" y="1116220"/>
            <a:ext cx="5715000" cy="4156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1905000"/>
            <a:ext cx="342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Because it shows up as an access point in a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smartphone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or tablet’s list of available networks, the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Celestron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NexStar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telescope lets you control it by tapping areas on a star-map app once connected. Simply choose a celestial body and the telescope’s motorized mount and fork arm will automatically position the scope.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772400" cy="1066800"/>
          </a:xfrm>
        </p:spPr>
        <p:txBody>
          <a:bodyPr/>
          <a:lstStyle/>
          <a:p>
            <a:r>
              <a:rPr lang="en-US" dirty="0" smtClean="0"/>
              <a:t>GRUSH Gaming </a:t>
            </a:r>
            <a:r>
              <a:rPr lang="en-US" dirty="0"/>
              <a:t>T</a:t>
            </a:r>
            <a:r>
              <a:rPr lang="en-US" dirty="0" smtClean="0"/>
              <a:t>oothbrush</a:t>
            </a:r>
            <a:endParaRPr lang="en-US" dirty="0"/>
          </a:p>
        </p:txBody>
      </p:sp>
      <p:pic>
        <p:nvPicPr>
          <p:cNvPr id="1028" name="Picture 4" descr="Grush Tooth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19400" y="5334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What Next</a:t>
            </a:r>
            <a:endParaRPr lang="en-US" kern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2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2160"/>
            <a:ext cx="7772400" cy="4773840"/>
          </a:xfrm>
        </p:spPr>
        <p:txBody>
          <a:bodyPr/>
          <a:lstStyle/>
          <a:p>
            <a:r>
              <a:rPr lang="en-US" dirty="0" smtClean="0"/>
              <a:t>WINK Egg carton</a:t>
            </a:r>
            <a:endParaRPr lang="en-US" dirty="0"/>
          </a:p>
        </p:txBody>
      </p:sp>
      <p:pic>
        <p:nvPicPr>
          <p:cNvPr id="2050" name="Picture 2" descr="http://cnet4.cbsistatic.com/hub/i/r/2013/11/15/88d0f64e-84c2-11e3-beb9-14feb5ca9861/resize/620x/26098de10885778d81bb74170836d5a1/2Z9A6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90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Wearables</a:t>
            </a:r>
            <a:endParaRPr lang="en-US" dirty="0"/>
          </a:p>
        </p:txBody>
      </p:sp>
      <p:pic>
        <p:nvPicPr>
          <p:cNvPr id="20482" name="Picture 2" descr="http://store.storeimages.cdn-apple.com/3888/as-images.apple.com/is/image/AppleInc/HE388?wid=400&amp;hei=400&amp;fmt=jpeg&amp;qlt=95&amp;op_sharpen=0&amp;resMode=bicub&amp;op_usm=0.5,0.5,0,0&amp;iccEmbed=0&amp;layer=comp&amp;.v=1382477713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10946"/>
            <a:ext cx="2468858" cy="2468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153595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Nike </a:t>
            </a:r>
            <a:r>
              <a:rPr lang="en-US" dirty="0" err="1" smtClean="0"/>
              <a:t>Fuelband</a:t>
            </a:r>
            <a:endParaRPr lang="en-US" dirty="0"/>
          </a:p>
        </p:txBody>
      </p:sp>
      <p:pic>
        <p:nvPicPr>
          <p:cNvPr id="20484" name="Picture 4" descr="http://www.livescience.com/images/i/000/062/352/original/basis-carbon-steel-140210.jpg?1392054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299" y="2030948"/>
            <a:ext cx="1761701" cy="21475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94345" y="1800115"/>
            <a:ext cx="274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Basis Carbon Steel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58025" y="914400"/>
            <a:ext cx="10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fitbit</a:t>
            </a:r>
            <a:r>
              <a:rPr lang="en-US" dirty="0" smtClean="0"/>
              <a:t> flex</a:t>
            </a:r>
            <a:endParaRPr lang="en-US" dirty="0"/>
          </a:p>
        </p:txBody>
      </p:sp>
      <p:pic>
        <p:nvPicPr>
          <p:cNvPr id="20488" name="Picture 8" descr="http://static4.fitbit.com/simple.b-dis-png.h4621896b75431a4c9499334fb64c3247.pack?items=%2Fcontent%2Fassets%2Fonezip%2Fimages%2Fproducts%2Fflex%2FflexProductShot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25" y="1338261"/>
            <a:ext cx="1771650" cy="22002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20993021">
            <a:off x="-130464" y="409534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 State of the Art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3" name="Picture 10" descr="Samsung Gea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8883" y="4314825"/>
            <a:ext cx="2912717" cy="20097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381819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Samsung Gear 2 </a:t>
            </a:r>
            <a:endParaRPr lang="en-US" dirty="0"/>
          </a:p>
        </p:txBody>
      </p:sp>
      <p:pic>
        <p:nvPicPr>
          <p:cNvPr id="15" name="Picture 8" descr="Sopny Smartwatch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7174" y="4495799"/>
            <a:ext cx="2874098" cy="19461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11007" y="4136879"/>
            <a:ext cx="278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Sony Smart Watch 2 </a:t>
            </a:r>
            <a:endParaRPr lang="en-US" sz="2400" dirty="0"/>
          </a:p>
        </p:txBody>
      </p:sp>
      <p:pic>
        <p:nvPicPr>
          <p:cNvPr id="17" name="Picture 6" descr="Pebble Ste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44" y="4384574"/>
            <a:ext cx="3295606" cy="2057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3952213"/>
            <a:ext cx="13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Pebble Steel</a:t>
            </a:r>
            <a:endParaRPr lang="en-US" dirty="0"/>
          </a:p>
        </p:txBody>
      </p:sp>
      <p:pic>
        <p:nvPicPr>
          <p:cNvPr id="19" name="Picture 2" descr="D:\Bruce's Documents\Pictures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26178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Wikipedia:</a:t>
            </a:r>
          </a:p>
          <a:p>
            <a:r>
              <a:rPr lang="en-US" dirty="0" smtClean="0"/>
              <a:t>Topics </a:t>
            </a:r>
            <a:r>
              <a:rPr lang="en-US" dirty="0"/>
              <a:t>of interest for social anthropologists have included </a:t>
            </a:r>
            <a:r>
              <a:rPr lang="en-US" dirty="0">
                <a:hlinkClick r:id="rId2" tooltip="Convention (norm)"/>
              </a:rPr>
              <a:t>customs</a:t>
            </a:r>
            <a:r>
              <a:rPr lang="en-US" dirty="0"/>
              <a:t>, </a:t>
            </a:r>
            <a:r>
              <a:rPr lang="en-US" dirty="0">
                <a:hlinkClick r:id="rId3" tooltip="Economics"/>
              </a:rPr>
              <a:t>economic</a:t>
            </a:r>
            <a:r>
              <a:rPr lang="en-US" dirty="0"/>
              <a:t> and </a:t>
            </a:r>
            <a:r>
              <a:rPr lang="en-US" dirty="0">
                <a:hlinkClick r:id="rId4" tooltip="Politics"/>
              </a:rPr>
              <a:t>political</a:t>
            </a:r>
            <a:r>
              <a:rPr lang="en-US" dirty="0"/>
              <a:t> organization, </a:t>
            </a:r>
            <a:r>
              <a:rPr lang="en-US" dirty="0">
                <a:hlinkClick r:id="rId5" tooltip="Law"/>
              </a:rPr>
              <a:t>law</a:t>
            </a:r>
            <a:r>
              <a:rPr lang="en-US" dirty="0"/>
              <a:t> and </a:t>
            </a:r>
            <a:r>
              <a:rPr lang="en-US" dirty="0">
                <a:hlinkClick r:id="rId6" tooltip="Social conflict"/>
              </a:rPr>
              <a:t>conflict</a:t>
            </a:r>
            <a:r>
              <a:rPr lang="en-US" dirty="0"/>
              <a:t> resolution, patterns of </a:t>
            </a:r>
            <a:r>
              <a:rPr lang="en-US" dirty="0">
                <a:hlinkClick r:id="rId7" tooltip="Consumption (economics)"/>
              </a:rPr>
              <a:t>consumption and exchange</a:t>
            </a:r>
            <a:r>
              <a:rPr lang="en-US" dirty="0"/>
              <a:t>, </a:t>
            </a:r>
            <a:r>
              <a:rPr lang="en-US" dirty="0">
                <a:hlinkClick r:id="rId8" tooltip="Kinship and descent"/>
              </a:rPr>
              <a:t>kinship</a:t>
            </a:r>
            <a:r>
              <a:rPr lang="en-US" dirty="0"/>
              <a:t> and family structure, </a:t>
            </a:r>
            <a:r>
              <a:rPr lang="en-US" dirty="0">
                <a:hlinkClick r:id="rId9" tooltip="Sociology of gender"/>
              </a:rPr>
              <a:t>gender relations</a:t>
            </a:r>
            <a:r>
              <a:rPr lang="en-US" dirty="0"/>
              <a:t>, childbearing and </a:t>
            </a:r>
            <a:r>
              <a:rPr lang="en-US" dirty="0">
                <a:hlinkClick r:id="rId10" tooltip="Socialization"/>
              </a:rPr>
              <a:t>socialization</a:t>
            </a:r>
            <a:r>
              <a:rPr lang="en-US" dirty="0"/>
              <a:t>, </a:t>
            </a:r>
            <a:r>
              <a:rPr lang="en-US" dirty="0">
                <a:hlinkClick r:id="rId11" tooltip="Religion"/>
              </a:rPr>
              <a:t>religion</a:t>
            </a:r>
            <a:r>
              <a:rPr lang="en-US" dirty="0"/>
              <a:t>, while present-day social anthropologists are also concerned with issues of </a:t>
            </a:r>
            <a:r>
              <a:rPr lang="en-US" dirty="0">
                <a:hlinkClick r:id="rId12" tooltip="Globalism"/>
              </a:rPr>
              <a:t>globalism</a:t>
            </a:r>
            <a:r>
              <a:rPr lang="en-US" dirty="0"/>
              <a:t>, ethnic violence, </a:t>
            </a:r>
            <a:r>
              <a:rPr lang="en-US" dirty="0">
                <a:hlinkClick r:id="rId13" tooltip="Gender studies"/>
              </a:rPr>
              <a:t>gender studies</a:t>
            </a:r>
            <a:r>
              <a:rPr lang="en-US" dirty="0"/>
              <a:t>, trans nationalism and local experience, and the emerging cultures of </a:t>
            </a:r>
            <a:r>
              <a:rPr lang="en-US" dirty="0">
                <a:hlinkClick r:id="rId14" tooltip="Cyberspace"/>
              </a:rPr>
              <a:t>cyberspace</a:t>
            </a:r>
            <a:r>
              <a:rPr lang="en-US" dirty="0"/>
              <a:t>,</a:t>
            </a:r>
            <a:r>
              <a:rPr lang="en-US" baseline="30000" dirty="0">
                <a:hlinkClick r:id="rId15"/>
              </a:rPr>
              <a:t>[3]</a:t>
            </a:r>
            <a:r>
              <a:rPr lang="en-US" dirty="0"/>
              <a:t> and can also help with bringing opponents together when environmental concerns come into conflict with economic developments.</a:t>
            </a:r>
            <a:r>
              <a:rPr lang="en-US" baseline="30000" dirty="0">
                <a:hlinkClick r:id="rId16"/>
              </a:rPr>
              <a:t>[4</a:t>
            </a:r>
            <a:r>
              <a:rPr lang="en-US" baseline="30000" dirty="0" smtClean="0">
                <a:hlinkClick r:id="rId16"/>
              </a:rPr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B88CD-CAB5-F743-98AA-F5BFD415D7AC}" type="slidenum">
              <a:rPr lang="en-US" smtClean="0"/>
              <a:pPr>
                <a:defRPr/>
              </a:pPr>
              <a:t>40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447800"/>
            <a:ext cx="838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Beginning of the End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end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the Beginning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67200"/>
          </a:xfrm>
        </p:spPr>
        <p:txBody>
          <a:bodyPr/>
          <a:lstStyle/>
          <a:p>
            <a:r>
              <a:rPr lang="en-US" dirty="0" smtClean="0"/>
              <a:t>SA Strategy</a:t>
            </a:r>
          </a:p>
          <a:p>
            <a:r>
              <a:rPr lang="en-US" dirty="0" smtClean="0"/>
              <a:t>SA initiatives</a:t>
            </a:r>
          </a:p>
          <a:p>
            <a:r>
              <a:rPr lang="en-US" dirty="0" err="1" smtClean="0"/>
              <a:t>BoD</a:t>
            </a:r>
            <a:r>
              <a:rPr lang="en-US" dirty="0" smtClean="0"/>
              <a:t> </a:t>
            </a:r>
          </a:p>
          <a:p>
            <a:r>
              <a:rPr lang="en-US" dirty="0"/>
              <a:t>Expand Global Presence</a:t>
            </a:r>
          </a:p>
          <a:p>
            <a:r>
              <a:rPr lang="en-US" dirty="0" smtClean="0"/>
              <a:t>of IEEE &amp; SA </a:t>
            </a:r>
          </a:p>
          <a:p>
            <a:r>
              <a:rPr lang="en-US" dirty="0" smtClean="0"/>
              <a:t>Enhance </a:t>
            </a:r>
            <a:r>
              <a:rPr lang="en-US" dirty="0"/>
              <a:t>and Improve the IEEE-SA Standards Process </a:t>
            </a:r>
            <a:r>
              <a:rPr lang="en-US" dirty="0" smtClean="0"/>
              <a:t>for developing </a:t>
            </a:r>
            <a:r>
              <a:rPr lang="en-US" dirty="0"/>
              <a:t>globally recognized standards</a:t>
            </a:r>
          </a:p>
          <a:p>
            <a:r>
              <a:rPr lang="en-US" dirty="0"/>
              <a:t>Ensure a Financially Sustainable Operation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21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More time in IEEE </a:t>
            </a:r>
            <a:r>
              <a:rPr lang="en-US" dirty="0" smtClean="0"/>
              <a:t>HQ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482" name="Picture 2" descr="http://img3.wikia.nocookie.net/__cb20100829061654/godofwar/images/1/1d/Gow2-mount-olymp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7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9125"/>
            <a:ext cx="8991600" cy="474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18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61833"/>
          </a:xfrm>
        </p:spPr>
        <p:txBody>
          <a:bodyPr/>
          <a:lstStyle/>
          <a:p>
            <a:r>
              <a:rPr lang="en-US" dirty="0" smtClean="0"/>
              <a:t>IEEE Hierarchy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0BF5E02-2830-4FB1-88C8-922771FC71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95300" y="2057400"/>
            <a:ext cx="3581400" cy="457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Standards Association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3886200"/>
            <a:ext cx="6781800" cy="762000"/>
          </a:xfrm>
          <a:prstGeom prst="roundRect">
            <a:avLst/>
          </a:prstGeom>
          <a:solidFill>
            <a:srgbClr val="66FF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Standards Association Standards Board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1100" y="2590800"/>
            <a:ext cx="3105150" cy="5334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Board of Governors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933047" y="1447800"/>
            <a:ext cx="1028700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ISTO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704447" y="2453185"/>
            <a:ext cx="1257300" cy="60960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ICAP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18070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ProCom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75890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RevCom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46980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PatCom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04800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NesCom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89161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AudCom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433584" y="3218597"/>
            <a:ext cx="1198160" cy="439003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Strategy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768932" y="3218597"/>
            <a:ext cx="2774618" cy="439003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Nominations &amp; Awards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651312" y="3218597"/>
            <a:ext cx="806638" cy="439003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50726" y="3218597"/>
            <a:ext cx="806638" cy="439003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RAC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37013" y="838200"/>
            <a:ext cx="1696586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Institute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741711" y="4782405"/>
            <a:ext cx="1198160" cy="439003"/>
          </a:xfrm>
          <a:prstGeom prst="round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ICCom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Elbow Connector 24"/>
          <p:cNvCxnSpPr>
            <a:stCxn id="33" idx="1"/>
          </p:cNvCxnSpPr>
          <p:nvPr/>
        </p:nvCxnSpPr>
        <p:spPr bwMode="auto">
          <a:xfrm rot="10800000" flipV="1">
            <a:off x="577471" y="1714500"/>
            <a:ext cx="763990" cy="571500"/>
          </a:xfrm>
          <a:prstGeom prst="bentConnector3">
            <a:avLst>
              <a:gd name="adj1" fmla="val 12681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Elbow Connector 25"/>
          <p:cNvCxnSpPr>
            <a:stCxn id="6" idx="1"/>
            <a:endCxn id="8" idx="1"/>
          </p:cNvCxnSpPr>
          <p:nvPr/>
        </p:nvCxnSpPr>
        <p:spPr bwMode="auto">
          <a:xfrm rot="10800000" flipH="1" flipV="1">
            <a:off x="495300" y="2286000"/>
            <a:ext cx="685800" cy="571500"/>
          </a:xfrm>
          <a:prstGeom prst="bentConnector3">
            <a:avLst>
              <a:gd name="adj1" fmla="val -333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lbow Connector 28"/>
          <p:cNvCxnSpPr>
            <a:stCxn id="8" idx="1"/>
            <a:endCxn id="7" idx="1"/>
          </p:cNvCxnSpPr>
          <p:nvPr/>
        </p:nvCxnSpPr>
        <p:spPr bwMode="auto">
          <a:xfrm rot="10800000" flipV="1">
            <a:off x="685800" y="2857500"/>
            <a:ext cx="495300" cy="1409700"/>
          </a:xfrm>
          <a:prstGeom prst="bentConnector3">
            <a:avLst>
              <a:gd name="adj1" fmla="val 14615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ounded Rectangle 32"/>
          <p:cNvSpPr/>
          <p:nvPr/>
        </p:nvSpPr>
        <p:spPr bwMode="auto">
          <a:xfrm>
            <a:off x="1341461" y="1447800"/>
            <a:ext cx="31051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Board of Directors</a:t>
            </a:r>
          </a:p>
        </p:txBody>
      </p:sp>
      <p:cxnSp>
        <p:nvCxnSpPr>
          <p:cNvPr id="34" name="Elbow Connector 33"/>
          <p:cNvCxnSpPr>
            <a:stCxn id="22" idx="1"/>
            <a:endCxn id="33" idx="1"/>
          </p:cNvCxnSpPr>
          <p:nvPr/>
        </p:nvCxnSpPr>
        <p:spPr bwMode="auto">
          <a:xfrm rot="10800000" flipH="1" flipV="1">
            <a:off x="437013" y="1066800"/>
            <a:ext cx="904448" cy="647700"/>
          </a:xfrm>
          <a:prstGeom prst="bentConnector3">
            <a:avLst>
              <a:gd name="adj1" fmla="val -252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ounded Rectangle 36"/>
          <p:cNvSpPr/>
          <p:nvPr/>
        </p:nvSpPr>
        <p:spPr bwMode="auto">
          <a:xfrm>
            <a:off x="4667250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105259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543268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5981277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419286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857295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295304" y="1447800"/>
            <a:ext cx="28575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21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dirty="0" smtClean="0"/>
              <a:t>Standards Association     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0BF5E02-2830-4FB1-88C8-922771FC71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0551" y="2979063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relationships and recognition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1295400"/>
            <a:ext cx="2895600" cy="56648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 Institute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3276600"/>
            <a:ext cx="1981200" cy="101940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Standards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Association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00100" y="5232406"/>
            <a:ext cx="3505200" cy="67309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Standards Developers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112224" y="4813306"/>
            <a:ext cx="3429000" cy="151129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Globally Respected and Market Relevant Standards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761" y="4605080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the operation</a:t>
            </a:r>
            <a:endParaRPr lang="en-US" dirty="0"/>
          </a:p>
        </p:txBody>
      </p:sp>
      <p:sp>
        <p:nvSpPr>
          <p:cNvPr id="12" name="Up-Down Arrow 11"/>
          <p:cNvSpPr/>
          <p:nvPr/>
        </p:nvSpPr>
        <p:spPr bwMode="auto">
          <a:xfrm>
            <a:off x="876300" y="1861880"/>
            <a:ext cx="419100" cy="1378793"/>
          </a:xfrm>
          <a:prstGeom prst="up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876300" y="4296006"/>
            <a:ext cx="419100" cy="886345"/>
          </a:xfrm>
          <a:prstGeom prst="up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 rot="16200000">
            <a:off x="4501770" y="5144833"/>
            <a:ext cx="419100" cy="692624"/>
          </a:xfrm>
          <a:prstGeom prst="up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90520" y="3491993"/>
            <a:ext cx="5324880" cy="5664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 world of standards developers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1867638"/>
            <a:ext cx="582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 the understanding and support</a:t>
            </a:r>
            <a:endParaRPr lang="en-US" dirty="0"/>
          </a:p>
        </p:txBody>
      </p:sp>
      <p:sp>
        <p:nvSpPr>
          <p:cNvPr id="18" name="Up-Down Arrow 17"/>
          <p:cNvSpPr/>
          <p:nvPr/>
        </p:nvSpPr>
        <p:spPr bwMode="auto">
          <a:xfrm rot="16200000">
            <a:off x="2901590" y="3544483"/>
            <a:ext cx="419100" cy="692624"/>
          </a:xfrm>
          <a:prstGeom prst="up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65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Active PARs by Sponsor  ( April 2014)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48280409"/>
              </p:ext>
            </p:extLst>
          </p:nvPr>
        </p:nvGraphicFramePr>
        <p:xfrm>
          <a:off x="304800" y="914400"/>
          <a:ext cx="8839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828800" y="5257800"/>
            <a:ext cx="7162800" cy="99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300474"/>
            <a:ext cx="1447800" cy="19389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major groups</a:t>
            </a:r>
          </a:p>
          <a:p>
            <a:r>
              <a:rPr lang="en-US" sz="2000" dirty="0" smtClean="0"/>
              <a:t>Sponsor 80% of active 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1543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Did it Feel?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26" name="Picture 2" descr="http://photos1.blogger.com/x/blogger/791/167/1600/846939/you_are_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3055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58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8522" y="1981200"/>
            <a:ext cx="46317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made </a:t>
            </a:r>
            <a:endParaRPr lang="en-US" sz="80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802.11</a:t>
            </a:r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9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itle 21"/>
          <p:cNvSpPr>
            <a:spLocks noGrp="1"/>
          </p:cNvSpPr>
          <p:nvPr>
            <p:ph type="title" idx="4294967295"/>
          </p:nvPr>
        </p:nvSpPr>
        <p:spPr>
          <a:xfrm>
            <a:off x="452480" y="609600"/>
            <a:ext cx="8229600" cy="474662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/>
              <a:t>802.11 Market Grows and Evolves</a:t>
            </a:r>
            <a:endParaRPr lang="en-US" sz="3200" dirty="0"/>
          </a:p>
        </p:txBody>
      </p:sp>
      <p:sp>
        <p:nvSpPr>
          <p:cNvPr id="613382" name="Rectangle 7"/>
          <p:cNvSpPr>
            <a:spLocks noChangeArrowheads="1"/>
          </p:cNvSpPr>
          <p:nvPr/>
        </p:nvSpPr>
        <p:spPr bwMode="auto">
          <a:xfrm>
            <a:off x="1517061" y="1366195"/>
            <a:ext cx="2728993" cy="14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lvl="1">
              <a:spcBef>
                <a:spcPct val="20000"/>
              </a:spcBef>
              <a:buClr>
                <a:schemeClr val="bg2"/>
              </a:buClr>
            </a:pPr>
            <a:r>
              <a:rPr lang="en-AU" sz="2000" dirty="0">
                <a:latin typeface="Verdana" pitchFamily="34" charset="0"/>
              </a:rPr>
              <a:t>Market size &amp; </a:t>
            </a:r>
            <a:r>
              <a:rPr lang="en-AU" sz="2000" dirty="0" smtClean="0">
                <a:latin typeface="Verdana" pitchFamily="34" charset="0"/>
              </a:rPr>
              <a:t>diversity </a:t>
            </a:r>
            <a:r>
              <a:rPr lang="en-AU" sz="2000" dirty="0">
                <a:latin typeface="Verdana" pitchFamily="34" charset="0"/>
              </a:rPr>
              <a:t>continues to increase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539025" y="5164782"/>
            <a:ext cx="61047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13384" name="TextBox 13"/>
          <p:cNvSpPr txBox="1">
            <a:spLocks noChangeArrowheads="1"/>
          </p:cNvSpPr>
          <p:nvPr/>
        </p:nvSpPr>
        <p:spPr bwMode="auto">
          <a:xfrm>
            <a:off x="3321050" y="4144169"/>
            <a:ext cx="1022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/>
              <a:t>1 million</a:t>
            </a:r>
          </a:p>
          <a:p>
            <a:pPr algn="ctr"/>
            <a:r>
              <a:rPr lang="en-US" sz="1800" dirty="0"/>
              <a:t>Units </a:t>
            </a:r>
          </a:p>
          <a:p>
            <a:pPr algn="ctr"/>
            <a:r>
              <a:rPr lang="en-US" sz="1800" dirty="0"/>
              <a:t>per day</a:t>
            </a:r>
          </a:p>
        </p:txBody>
      </p:sp>
      <p:sp>
        <p:nvSpPr>
          <p:cNvPr id="613385" name="Right Arrow 14"/>
          <p:cNvSpPr>
            <a:spLocks noChangeArrowheads="1"/>
          </p:cNvSpPr>
          <p:nvPr/>
        </p:nvSpPr>
        <p:spPr bwMode="auto">
          <a:xfrm rot="-2531232">
            <a:off x="3615363" y="2798026"/>
            <a:ext cx="1608616" cy="381000"/>
          </a:xfrm>
          <a:prstGeom prst="rightArrow">
            <a:avLst>
              <a:gd name="adj1" fmla="val 30796"/>
              <a:gd name="adj2" fmla="val 904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3387" name="AutoShape 11"/>
          <p:cNvSpPr>
            <a:spLocks noChangeAspect="1" noChangeArrowheads="1" noTextEdit="1"/>
          </p:cNvSpPr>
          <p:nvPr/>
        </p:nvSpPr>
        <p:spPr bwMode="auto">
          <a:xfrm>
            <a:off x="76200" y="2138363"/>
            <a:ext cx="86550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89" name="Rectangle 13"/>
          <p:cNvSpPr>
            <a:spLocks noChangeArrowheads="1"/>
          </p:cNvSpPr>
          <p:nvPr/>
        </p:nvSpPr>
        <p:spPr bwMode="auto">
          <a:xfrm>
            <a:off x="3684361" y="5164782"/>
            <a:ext cx="419100" cy="3343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613398" name="Line 22"/>
          <p:cNvSpPr>
            <a:spLocks noChangeShapeType="1"/>
          </p:cNvSpPr>
          <p:nvPr/>
        </p:nvSpPr>
        <p:spPr bwMode="auto">
          <a:xfrm>
            <a:off x="1314450" y="1412875"/>
            <a:ext cx="0" cy="4086225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12" name="Rectangle 36"/>
          <p:cNvSpPr>
            <a:spLocks noChangeArrowheads="1"/>
          </p:cNvSpPr>
          <p:nvPr/>
        </p:nvSpPr>
        <p:spPr bwMode="auto">
          <a:xfrm>
            <a:off x="1004888" y="53832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13413" name="Rectangle 37"/>
          <p:cNvSpPr>
            <a:spLocks noChangeArrowheads="1"/>
          </p:cNvSpPr>
          <p:nvPr/>
        </p:nvSpPr>
        <p:spPr bwMode="auto">
          <a:xfrm>
            <a:off x="750888" y="4933950"/>
            <a:ext cx="4087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500</a:t>
            </a:r>
            <a:endParaRPr lang="en-US" dirty="0"/>
          </a:p>
        </p:txBody>
      </p:sp>
      <p:sp>
        <p:nvSpPr>
          <p:cNvPr id="613414" name="Rectangle 38"/>
          <p:cNvSpPr>
            <a:spLocks noChangeArrowheads="1"/>
          </p:cNvSpPr>
          <p:nvPr/>
        </p:nvSpPr>
        <p:spPr bwMode="auto">
          <a:xfrm>
            <a:off x="609600" y="4484688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1000</a:t>
            </a:r>
            <a:endParaRPr lang="en-US" dirty="0"/>
          </a:p>
        </p:txBody>
      </p:sp>
      <p:sp>
        <p:nvSpPr>
          <p:cNvPr id="613415" name="Rectangle 39"/>
          <p:cNvSpPr>
            <a:spLocks noChangeArrowheads="1"/>
          </p:cNvSpPr>
          <p:nvPr/>
        </p:nvSpPr>
        <p:spPr bwMode="auto">
          <a:xfrm>
            <a:off x="609600" y="4035425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1500</a:t>
            </a:r>
            <a:endParaRPr lang="en-US" dirty="0"/>
          </a:p>
        </p:txBody>
      </p:sp>
      <p:sp>
        <p:nvSpPr>
          <p:cNvPr id="613416" name="Rectangle 40"/>
          <p:cNvSpPr>
            <a:spLocks noChangeArrowheads="1"/>
          </p:cNvSpPr>
          <p:nvPr/>
        </p:nvSpPr>
        <p:spPr bwMode="auto">
          <a:xfrm>
            <a:off x="609600" y="3600450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2000</a:t>
            </a:r>
            <a:endParaRPr lang="en-US" dirty="0"/>
          </a:p>
        </p:txBody>
      </p:sp>
      <p:sp>
        <p:nvSpPr>
          <p:cNvPr id="613417" name="Rectangle 41"/>
          <p:cNvSpPr>
            <a:spLocks noChangeArrowheads="1"/>
          </p:cNvSpPr>
          <p:nvPr/>
        </p:nvSpPr>
        <p:spPr bwMode="auto">
          <a:xfrm>
            <a:off x="609600" y="3152775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2500</a:t>
            </a:r>
            <a:endParaRPr lang="en-US" dirty="0"/>
          </a:p>
        </p:txBody>
      </p:sp>
      <p:sp>
        <p:nvSpPr>
          <p:cNvPr id="613418" name="Rectangle 42"/>
          <p:cNvSpPr>
            <a:spLocks noChangeArrowheads="1"/>
          </p:cNvSpPr>
          <p:nvPr/>
        </p:nvSpPr>
        <p:spPr bwMode="auto">
          <a:xfrm>
            <a:off x="609600" y="2703513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3000</a:t>
            </a:r>
            <a:endParaRPr lang="en-US" dirty="0"/>
          </a:p>
        </p:txBody>
      </p:sp>
      <p:sp>
        <p:nvSpPr>
          <p:cNvPr id="613419" name="Rectangle 43"/>
          <p:cNvSpPr>
            <a:spLocks noChangeArrowheads="1"/>
          </p:cNvSpPr>
          <p:nvPr/>
        </p:nvSpPr>
        <p:spPr bwMode="auto">
          <a:xfrm>
            <a:off x="609600" y="2254250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3500</a:t>
            </a:r>
            <a:endParaRPr lang="en-US" dirty="0"/>
          </a:p>
        </p:txBody>
      </p:sp>
      <p:sp>
        <p:nvSpPr>
          <p:cNvPr id="613420" name="Rectangle 44"/>
          <p:cNvSpPr>
            <a:spLocks noChangeArrowheads="1"/>
          </p:cNvSpPr>
          <p:nvPr/>
        </p:nvSpPr>
        <p:spPr bwMode="auto">
          <a:xfrm>
            <a:off x="3647849" y="5657850"/>
            <a:ext cx="615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2007</a:t>
            </a:r>
            <a:endParaRPr lang="en-US" sz="4400" dirty="0"/>
          </a:p>
        </p:txBody>
      </p:sp>
      <p:sp>
        <p:nvSpPr>
          <p:cNvPr id="613422" name="Rectangle 46"/>
          <p:cNvSpPr>
            <a:spLocks noChangeArrowheads="1"/>
          </p:cNvSpPr>
          <p:nvPr/>
        </p:nvSpPr>
        <p:spPr bwMode="auto">
          <a:xfrm rot="16200000">
            <a:off x="-294481" y="3829844"/>
            <a:ext cx="1512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Devices (million)</a:t>
            </a:r>
            <a:endParaRPr lang="en-US"/>
          </a:p>
        </p:txBody>
      </p:sp>
      <p:sp>
        <p:nvSpPr>
          <p:cNvPr id="613433" name="Rectangle 57"/>
          <p:cNvSpPr>
            <a:spLocks noChangeArrowheads="1"/>
          </p:cNvSpPr>
          <p:nvPr/>
        </p:nvSpPr>
        <p:spPr bwMode="auto">
          <a:xfrm>
            <a:off x="490312" y="5951537"/>
            <a:ext cx="6444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mall Fonts" charset="0"/>
              </a:rPr>
              <a:t>Source ABI</a:t>
            </a:r>
            <a:endParaRPr lang="en-US" sz="2000" dirty="0"/>
          </a:p>
        </p:txBody>
      </p:sp>
      <p:sp>
        <p:nvSpPr>
          <p:cNvPr id="613399" name="Line 23"/>
          <p:cNvSpPr>
            <a:spLocks noChangeShapeType="1"/>
          </p:cNvSpPr>
          <p:nvPr/>
        </p:nvSpPr>
        <p:spPr bwMode="auto">
          <a:xfrm>
            <a:off x="1243013" y="5045075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0" name="Line 24"/>
          <p:cNvSpPr>
            <a:spLocks noChangeShapeType="1"/>
          </p:cNvSpPr>
          <p:nvPr/>
        </p:nvSpPr>
        <p:spPr bwMode="auto">
          <a:xfrm>
            <a:off x="1243013" y="4602163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1" name="Line 25"/>
          <p:cNvSpPr>
            <a:spLocks noChangeShapeType="1"/>
          </p:cNvSpPr>
          <p:nvPr/>
        </p:nvSpPr>
        <p:spPr bwMode="auto">
          <a:xfrm>
            <a:off x="1243013" y="4157663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2" name="Line 26"/>
          <p:cNvSpPr>
            <a:spLocks noChangeShapeType="1"/>
          </p:cNvSpPr>
          <p:nvPr/>
        </p:nvSpPr>
        <p:spPr bwMode="auto">
          <a:xfrm>
            <a:off x="1243013" y="3714750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3" name="Line 27"/>
          <p:cNvSpPr>
            <a:spLocks noChangeShapeType="1"/>
          </p:cNvSpPr>
          <p:nvPr/>
        </p:nvSpPr>
        <p:spPr bwMode="auto">
          <a:xfrm>
            <a:off x="1243013" y="3270250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4" name="Line 28"/>
          <p:cNvSpPr>
            <a:spLocks noChangeShapeType="1"/>
          </p:cNvSpPr>
          <p:nvPr/>
        </p:nvSpPr>
        <p:spPr bwMode="auto">
          <a:xfrm>
            <a:off x="1243013" y="2827338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5" name="Line 29"/>
          <p:cNvSpPr>
            <a:spLocks noChangeShapeType="1"/>
          </p:cNvSpPr>
          <p:nvPr/>
        </p:nvSpPr>
        <p:spPr bwMode="auto">
          <a:xfrm>
            <a:off x="1243013" y="2382838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6" name="Line 30"/>
          <p:cNvSpPr>
            <a:spLocks noChangeShapeType="1"/>
          </p:cNvSpPr>
          <p:nvPr/>
        </p:nvSpPr>
        <p:spPr bwMode="auto">
          <a:xfrm>
            <a:off x="1243013" y="1939925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08" name="Line 32"/>
          <p:cNvSpPr>
            <a:spLocks noChangeShapeType="1"/>
          </p:cNvSpPr>
          <p:nvPr/>
        </p:nvSpPr>
        <p:spPr bwMode="auto">
          <a:xfrm flipV="1">
            <a:off x="1314450" y="5491163"/>
            <a:ext cx="0" cy="65087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34" name="Line 58"/>
          <p:cNvSpPr>
            <a:spLocks noChangeShapeType="1"/>
          </p:cNvSpPr>
          <p:nvPr/>
        </p:nvSpPr>
        <p:spPr bwMode="auto">
          <a:xfrm>
            <a:off x="1243013" y="1495425"/>
            <a:ext cx="71437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37" name="Rectangle 61"/>
          <p:cNvSpPr>
            <a:spLocks noChangeArrowheads="1"/>
          </p:cNvSpPr>
          <p:nvPr/>
        </p:nvSpPr>
        <p:spPr bwMode="auto">
          <a:xfrm>
            <a:off x="609600" y="1806575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4000</a:t>
            </a:r>
            <a:endParaRPr lang="en-US" dirty="0"/>
          </a:p>
        </p:txBody>
      </p:sp>
      <p:sp>
        <p:nvSpPr>
          <p:cNvPr id="613438" name="Rectangle 62"/>
          <p:cNvSpPr>
            <a:spLocks noChangeArrowheads="1"/>
          </p:cNvSpPr>
          <p:nvPr/>
        </p:nvSpPr>
        <p:spPr bwMode="auto">
          <a:xfrm>
            <a:off x="609600" y="1357313"/>
            <a:ext cx="545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4500</a:t>
            </a:r>
            <a:endParaRPr lang="en-US" dirty="0"/>
          </a:p>
        </p:txBody>
      </p:sp>
      <p:sp>
        <p:nvSpPr>
          <p:cNvPr id="613439" name="TextBox 13"/>
          <p:cNvSpPr txBox="1">
            <a:spLocks noChangeArrowheads="1"/>
          </p:cNvSpPr>
          <p:nvPr/>
        </p:nvSpPr>
        <p:spPr bwMode="auto">
          <a:xfrm>
            <a:off x="6388893" y="1555260"/>
            <a:ext cx="1487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 smtClean="0"/>
              <a:t>10 </a:t>
            </a:r>
            <a:r>
              <a:rPr lang="en-US" sz="2400" dirty="0"/>
              <a:t>million</a:t>
            </a:r>
          </a:p>
          <a:p>
            <a:pPr algn="ctr"/>
            <a:r>
              <a:rPr lang="en-US" sz="2400" dirty="0"/>
              <a:t>Units </a:t>
            </a:r>
          </a:p>
          <a:p>
            <a:pPr algn="ctr"/>
            <a:r>
              <a:rPr lang="en-US" sz="2400" dirty="0"/>
              <a:t>per 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52569-3AC0-C04B-AD50-0379D6EB1497}" type="slidenum">
              <a:rPr lang="en-US" smtClean="0"/>
              <a:pPr>
                <a:defRPr/>
              </a:pPr>
              <a:t>49</a:t>
            </a:fld>
            <a:endParaRPr lang="en-US" sz="1400">
              <a:latin typeface="Myriad Pro" charset="0"/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5763250" y="5638800"/>
            <a:ext cx="615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2017</a:t>
            </a:r>
            <a:endParaRPr lang="en-US" sz="4400" dirty="0"/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5801150" y="2369666"/>
            <a:ext cx="419100" cy="318658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 flipH="1" flipV="1">
            <a:off x="1295400" y="5515428"/>
            <a:ext cx="6934200" cy="54836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 flipV="1">
            <a:off x="1560512" y="5463303"/>
            <a:ext cx="419100" cy="4571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n-US" sz="4400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524000" y="5636568"/>
            <a:ext cx="615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1997</a:t>
            </a:r>
            <a:endParaRPr lang="en-US" sz="44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5714126" y="2389047"/>
            <a:ext cx="61047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was the environment, and especially the technology perspective, of the people who sat down in 1989 to draft the 802.11 PAR?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6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371600"/>
            <a:ext cx="624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Keep up the good </a:t>
            </a:r>
            <a:r>
              <a:rPr lang="en-US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endParaRPr lang="en-US" sz="8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3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80772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the opportunity to work with you</a:t>
            </a:r>
            <a:endParaRPr lang="en-US" sz="8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3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5602" name="Picture 2" descr="https://encrypted-tbn1.gstatic.com/images?q=tbn:ANd9GcRrozAGWmI2Qj_F146ujlwxARNpx4I-ip1pcGRw0lJqxiGgh-U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4566"/>
            <a:ext cx="6680854" cy="5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695980"/>
            <a:ext cx="4684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Rockwell Extra Bold" panose="02060903040505020403" pitchFamily="18" charset="0"/>
              </a:rPr>
              <a:t>Who to Thank?</a:t>
            </a:r>
            <a:endParaRPr lang="en-US" sz="4000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74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9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981200"/>
            <a:ext cx="46317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 of the World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</a:p>
          <a:p>
            <a:r>
              <a:rPr lang="en-US" dirty="0" smtClean="0"/>
              <a:t>Phones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Incumbent communication technology</a:t>
            </a:r>
          </a:p>
          <a:p>
            <a:r>
              <a:rPr lang="en-US" dirty="0" smtClean="0"/>
              <a:t>WLAN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Galileo Jupiter Probe Launch Oct 18, 1989</a:t>
            </a:r>
            <a:endParaRPr lang="en-US" dirty="0"/>
          </a:p>
        </p:txBody>
      </p:sp>
      <p:pic>
        <p:nvPicPr>
          <p:cNvPr id="41986" name="Picture 2" descr="Galileo encounter with I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800" y="1545349"/>
            <a:ext cx="3293600" cy="48263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9495623">
            <a:off x="-328009" y="2710723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Venus Radar </a:t>
            </a:r>
            <a:r>
              <a:rPr lang="en-US" dirty="0" err="1" smtClean="0"/>
              <a:t>Mapper</a:t>
            </a:r>
            <a:r>
              <a:rPr lang="en-US" dirty="0" smtClean="0"/>
              <a:t> May 4, 1989</a:t>
            </a:r>
            <a:endParaRPr lang="en-US" dirty="0"/>
          </a:p>
        </p:txBody>
      </p:sp>
      <p:pic>
        <p:nvPicPr>
          <p:cNvPr id="43010" name="Picture 2" descr="Magellan - artist depi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563" y="1371600"/>
            <a:ext cx="5090037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9495623">
            <a:off x="-256409" y="2405923"/>
            <a:ext cx="3784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1989 State of the Art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357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301090</TotalTime>
  <Words>1436</Words>
  <Application>Microsoft Office PowerPoint</Application>
  <PresentationFormat>On-screen Show (4:3)</PresentationFormat>
  <Paragraphs>406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WG11   Passing Thoughts</vt:lpstr>
      <vt:lpstr>Themes</vt:lpstr>
      <vt:lpstr>Time Perspective</vt:lpstr>
      <vt:lpstr>Social Anthropology</vt:lpstr>
      <vt:lpstr>Perspective</vt:lpstr>
      <vt:lpstr>PowerPoint Presentation</vt:lpstr>
      <vt:lpstr>PowerPoint Presentation</vt:lpstr>
      <vt:lpstr>Galileo Jupiter Probe Launch Oct 18, 1989</vt:lpstr>
      <vt:lpstr>Venus Radar Mapper May 4, 1989</vt:lpstr>
      <vt:lpstr>GPS</vt:lpstr>
      <vt:lpstr>Television</vt:lpstr>
      <vt:lpstr>Games Game Boy</vt:lpstr>
      <vt:lpstr>Cars Batmobile</vt:lpstr>
      <vt:lpstr>Internet</vt:lpstr>
      <vt:lpstr>Laptop Presursor</vt:lpstr>
      <vt:lpstr>Laptops</vt:lpstr>
      <vt:lpstr>Laptops</vt:lpstr>
      <vt:lpstr>Mobile Phones Motorola MicroTAC 9800x</vt:lpstr>
      <vt:lpstr>Personal Communications Modems</vt:lpstr>
      <vt:lpstr>PowerPoint Presentation</vt:lpstr>
      <vt:lpstr>Zenith Data Systems</vt:lpstr>
      <vt:lpstr>Personal Communications Modems</vt:lpstr>
      <vt:lpstr>WLAN in Smart Phones       2004</vt:lpstr>
      <vt:lpstr>PowerPoint Presentation</vt:lpstr>
      <vt:lpstr>PowerPoint Presentation</vt:lpstr>
      <vt:lpstr>Birds of a Feather</vt:lpstr>
      <vt:lpstr>PowerPoint Presentation</vt:lpstr>
      <vt:lpstr>Mariah Carey Demands 802.11n</vt:lpstr>
      <vt:lpstr>PowerPoint Presentation</vt:lpstr>
      <vt:lpstr>Wi-Fi in Taxis</vt:lpstr>
      <vt:lpstr>Car to Car</vt:lpstr>
      <vt:lpstr>Airplane Wi-Fi</vt:lpstr>
      <vt:lpstr>Wireless Product Diversity</vt:lpstr>
      <vt:lpstr>PowerPoint Presentation</vt:lpstr>
      <vt:lpstr>PowerPoint Presentation</vt:lpstr>
      <vt:lpstr>What Next?</vt:lpstr>
      <vt:lpstr>GRUSH Gaming Toothbrush</vt:lpstr>
      <vt:lpstr>What Next?</vt:lpstr>
      <vt:lpstr>Wearables</vt:lpstr>
      <vt:lpstr>PowerPoint Presentation</vt:lpstr>
      <vt:lpstr>What next?</vt:lpstr>
      <vt:lpstr>More time in IEEE HQ </vt:lpstr>
      <vt:lpstr>PowerPoint Presentation</vt:lpstr>
      <vt:lpstr>IEEE Hierarchy</vt:lpstr>
      <vt:lpstr>Standards Association      Goals</vt:lpstr>
      <vt:lpstr>Active PARs by Sponsor  ( April 2014)</vt:lpstr>
      <vt:lpstr>How Did it Feel?</vt:lpstr>
      <vt:lpstr>PowerPoint Presentation</vt:lpstr>
      <vt:lpstr>802.11 Market Grows and Evolves</vt:lpstr>
      <vt:lpstr>PowerPoint Presentation</vt:lpstr>
      <vt:lpstr>PowerPoint Presentation</vt:lpstr>
      <vt:lpstr>PowerPoint Presentation</vt:lpstr>
      <vt:lpstr>PowerPoint Presentation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Passing Chair's  thoughts</dc:title>
  <dc:creator>Bruce Kraemer</dc:creator>
  <cp:lastModifiedBy>Marvell</cp:lastModifiedBy>
  <cp:revision>3040</cp:revision>
  <cp:lastPrinted>2014-05-14T05:39:29Z</cp:lastPrinted>
  <dcterms:created xsi:type="dcterms:W3CDTF">1998-02-10T13:07:52Z</dcterms:created>
  <dcterms:modified xsi:type="dcterms:W3CDTF">2014-05-14T20:02:59Z</dcterms:modified>
</cp:coreProperties>
</file>