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9" r:id="rId3"/>
    <p:sldId id="337" r:id="rId4"/>
    <p:sldId id="338" r:id="rId5"/>
    <p:sldId id="344" r:id="rId6"/>
    <p:sldId id="342" r:id="rId7"/>
    <p:sldId id="340" r:id="rId8"/>
    <p:sldId id="343" r:id="rId9"/>
  </p:sldIdLst>
  <p:sldSz cx="9144000" cy="6858000" type="screen4x3"/>
  <p:notesSz cx="6858000" cy="91011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100" d="100"/>
          <a:sy n="100" d="100"/>
        </p:scale>
        <p:origin x="-420" y="13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8" y="167533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5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6753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5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32113" y="8808458"/>
            <a:ext cx="201670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5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70" y="880845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5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6114" y="37986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0196" tIns="45098" rIns="90196" bIns="45098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6115" y="880845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20755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6115" y="8797559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0196" tIns="45098" rIns="90196" bIns="45098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50" y="89692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5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89692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5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88975"/>
            <a:ext cx="4533900" cy="34004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323275"/>
            <a:ext cx="5030456" cy="4095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8" tIns="45412" rIns="92388" bIns="45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40750" y="8811572"/>
            <a:ext cx="24719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0982" lvl="4" algn="r" defTabSz="920755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1" y="881157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5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5946" y="881157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5945" y="8810014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0196" tIns="45098" rIns="90196" bIns="45098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0582" y="291125"/>
            <a:ext cx="557683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0196" tIns="45098" rIns="90196" bIns="45098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881157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688975"/>
            <a:ext cx="4533900" cy="3400425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2050" y="688975"/>
            <a:ext cx="4533900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881157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fld id="{2ED7C50F-071E-4D3B-9A71-41D99FA7C3E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5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fld id="{2ED7C50F-071E-4D3B-9A71-41D99FA7C3E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59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2525" y="682625"/>
            <a:ext cx="4552950" cy="3414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17397" y="8811570"/>
            <a:ext cx="76944" cy="184666"/>
          </a:xfrm>
        </p:spPr>
        <p:txBody>
          <a:bodyPr/>
          <a:lstStyle/>
          <a:p>
            <a:fld id="{2ED7C50F-071E-4D3B-9A71-41D99FA7C3E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59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8600" y="6475413"/>
            <a:ext cx="16553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8600" y="6475413"/>
            <a:ext cx="16553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Monnerie (Landis+Gyr), Buffington (Itron), Shimada (Yokogawa Co.), Waheed (Freescale)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40261" y="158450"/>
            <a:ext cx="7984071" cy="767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440261" y="1096261"/>
            <a:ext cx="7984072" cy="5219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800"/>
            </a:lvl1pPr>
            <a:lvl2pPr marL="682625" indent="-284163">
              <a:defRPr lang="en-US" sz="2800" kern="1200" dirty="0" smtClean="0">
                <a:solidFill>
                  <a:srgbClr val="254061"/>
                </a:solidFill>
                <a:latin typeface="Arial"/>
                <a:ea typeface="+mn-ea"/>
                <a:cs typeface="Arial"/>
              </a:defRPr>
            </a:lvl2pPr>
            <a:lvl3pPr>
              <a:defRPr sz="2400"/>
            </a:lvl3pPr>
            <a:lvl4pPr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marL="682625" lvl="1" indent="-284163" algn="l" defTabSz="457200" rtl="0" eaLnBrk="1" latinLnBrk="0" hangingPunct="1">
              <a:spcBef>
                <a:spcPts val="600"/>
              </a:spcBef>
              <a:buFont typeface="Arial"/>
              <a:buChar char="–"/>
            </a:pPr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2469" y="6537399"/>
            <a:ext cx="372218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254061"/>
                </a:solidFill>
                <a:latin typeface="Arial"/>
                <a:cs typeface="Arial"/>
              </a:defRPr>
            </a:lvl1pPr>
          </a:lstStyle>
          <a:p>
            <a:fld id="{D4EABEBA-CB0E-0E48-9AC1-74C7372C6EC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>
          <a:xfrm>
            <a:off x="5154774" y="6483350"/>
            <a:ext cx="3989227" cy="374650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837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9896" y="6475413"/>
            <a:ext cx="16040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28800" y="6477000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802.11-14/0649r1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8600" y="6475413"/>
            <a:ext cx="1655325" cy="184666"/>
          </a:xfrm>
          <a:noFill/>
        </p:spPr>
        <p:txBody>
          <a:bodyPr/>
          <a:lstStyle/>
          <a:p>
            <a:r>
              <a:rPr lang="en-US" dirty="0" smtClean="0"/>
              <a:t>Rolf de Vegt (Qualcomm)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802.11ax Timeline Scenarios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27983"/>
              </p:ext>
            </p:extLst>
          </p:nvPr>
        </p:nvGraphicFramePr>
        <p:xfrm>
          <a:off x="531813" y="2674938"/>
          <a:ext cx="7588250" cy="361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Document" r:id="rId4" imgW="8683016" imgH="4144020" progId="Word.Document.8">
                  <p:embed/>
                </p:oleObj>
              </mc:Choice>
              <mc:Fallback>
                <p:oleObj name="Document" r:id="rId4" imgW="8683016" imgH="4144020" progId="Word.Document.8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674938"/>
                        <a:ext cx="7588250" cy="361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620000" cy="4114800"/>
          </a:xfrm>
        </p:spPr>
        <p:txBody>
          <a:bodyPr/>
          <a:lstStyle/>
          <a:p>
            <a:r>
              <a:rPr lang="en-US" dirty="0" smtClean="0"/>
              <a:t>Timeline benchmarks from 802.11ac</a:t>
            </a:r>
          </a:p>
          <a:p>
            <a:r>
              <a:rPr lang="en-US" dirty="0" smtClean="0"/>
              <a:t>Discussion of .11ax timeline relative to .11ac timeline</a:t>
            </a:r>
          </a:p>
          <a:p>
            <a:r>
              <a:rPr lang="en-US" dirty="0" smtClean="0"/>
              <a:t>Three </a:t>
            </a:r>
            <a:r>
              <a:rPr lang="en-US" dirty="0" smtClean="0"/>
              <a:t>scenarios for preliminary projection of .11ax timeline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9896" y="6475413"/>
            <a:ext cx="160402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  <a:noFill/>
        </p:spPr>
        <p:txBody>
          <a:bodyPr/>
          <a:lstStyle/>
          <a:p>
            <a:r>
              <a:rPr lang="en-US" dirty="0" smtClean="0"/>
              <a:t>March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772400" cy="1066800"/>
          </a:xfrm>
        </p:spPr>
        <p:txBody>
          <a:bodyPr/>
          <a:lstStyle/>
          <a:p>
            <a:r>
              <a:rPr lang="en-US" dirty="0" smtClean="0"/>
              <a:t>Timeline Benchmarks from .11ac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3625930"/>
              </p:ext>
            </p:extLst>
          </p:nvPr>
        </p:nvGraphicFramePr>
        <p:xfrm>
          <a:off x="457200" y="1981200"/>
          <a:ext cx="81534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1143000"/>
                <a:gridCol w="1143000"/>
                <a:gridCol w="2286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</a:t>
                      </a:r>
                      <a:r>
                        <a:rPr lang="en-US" baseline="0" dirty="0" smtClean="0"/>
                        <a:t> approval -&gt; Approved Standard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4 </a:t>
                      </a:r>
                      <a:r>
                        <a:rPr lang="en-US" baseline="0" dirty="0" err="1" smtClean="0"/>
                        <a:t>mos</a:t>
                      </a:r>
                      <a:r>
                        <a:rPr lang="en-US" baseline="0" dirty="0" smtClean="0"/>
                        <a:t> (64 </a:t>
                      </a:r>
                      <a:r>
                        <a:rPr lang="en-US" baseline="0" dirty="0" err="1" smtClean="0"/>
                        <a:t>mos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 approval -&gt; Draft 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, 10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 (34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</a:t>
                      </a:r>
                      <a:r>
                        <a:rPr lang="en-US" baseline="0" dirty="0" smtClean="0"/>
                        <a:t> approval -&gt; SFD R0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 (12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FR/EM</a:t>
                      </a:r>
                      <a:r>
                        <a:rPr lang="en-US" baseline="0" dirty="0" smtClean="0"/>
                        <a:t> R0 -&gt; FR/EM R15 (</a:t>
                      </a:r>
                      <a:r>
                        <a:rPr lang="en-US" baseline="0" dirty="0" err="1" smtClean="0"/>
                        <a:t>compl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 4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 (16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SFD</a:t>
                      </a:r>
                      <a:r>
                        <a:rPr lang="en-US" baseline="0" dirty="0" smtClean="0"/>
                        <a:t> R0 – final Rev (R21, D0.1)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5 </a:t>
                      </a:r>
                      <a:r>
                        <a:rPr lang="en-US" baseline="0" dirty="0" err="1" smtClean="0"/>
                        <a:t>mos</a:t>
                      </a:r>
                      <a:r>
                        <a:rPr lang="en-US" baseline="0" dirty="0" smtClean="0"/>
                        <a:t> (17 </a:t>
                      </a:r>
                      <a:r>
                        <a:rPr lang="en-US" baseline="0" dirty="0" err="1" smtClean="0"/>
                        <a:t>mos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SFD final (D0.1)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– Draft 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 1.0 – Draft 2.0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June 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dirty="0" err="1" smtClean="0"/>
                        <a:t>mos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r>
                        <a:rPr lang="en-US" baseline="0" dirty="0" smtClean="0"/>
                        <a:t> 2.0 - Final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, 10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 (22 </a:t>
                      </a:r>
                      <a:r>
                        <a:rPr lang="en-US" dirty="0" err="1" smtClean="0"/>
                        <a:t>mos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Factors pointing to a </a:t>
            </a:r>
            <a:r>
              <a:rPr lang="en-US" sz="2000" u="sng" dirty="0" smtClean="0"/>
              <a:t>faster</a:t>
            </a:r>
            <a:r>
              <a:rPr lang="en-US" sz="2000" dirty="0" smtClean="0"/>
              <a:t> timeline than .11ac:</a:t>
            </a:r>
          </a:p>
          <a:p>
            <a:r>
              <a:rPr lang="en-US" sz="2000" dirty="0" smtClean="0"/>
              <a:t>Potentially shorter FR/EM phase due to reuse from .11ac and early start in SG phase</a:t>
            </a:r>
          </a:p>
          <a:p>
            <a:pPr lvl="1"/>
            <a:r>
              <a:rPr lang="en-US" sz="1600" dirty="0" smtClean="0"/>
              <a:t>However the .11ax EM is more elaborate </a:t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more complex simulation scenarios, MAC/PHY simulator </a:t>
            </a:r>
            <a:r>
              <a:rPr lang="en-US" sz="1600" dirty="0" smtClean="0"/>
              <a:t>models/calibration)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Factors pointing to a potentially </a:t>
            </a:r>
            <a:r>
              <a:rPr lang="en-US" sz="2000" u="sng" dirty="0" smtClean="0"/>
              <a:t>longer</a:t>
            </a:r>
            <a:r>
              <a:rPr lang="en-US" sz="2000" dirty="0" smtClean="0"/>
              <a:t> duration than .11ac:</a:t>
            </a:r>
          </a:p>
          <a:p>
            <a:r>
              <a:rPr lang="en-US" sz="2000" dirty="0" smtClean="0"/>
              <a:t>Larger and more diverse audience, with mixed experience / background</a:t>
            </a:r>
          </a:p>
          <a:p>
            <a:r>
              <a:rPr lang="en-US" sz="2000" dirty="0" smtClean="0"/>
              <a:t>More diverging expectations / requirements</a:t>
            </a:r>
          </a:p>
          <a:p>
            <a:r>
              <a:rPr lang="en-US" sz="2000" dirty="0"/>
              <a:t>Unclear and </a:t>
            </a:r>
            <a:r>
              <a:rPr lang="en-US" sz="2000" dirty="0" smtClean="0"/>
              <a:t>broader </a:t>
            </a:r>
            <a:r>
              <a:rPr lang="en-US" sz="2000" dirty="0"/>
              <a:t>set of features to </a:t>
            </a:r>
            <a:r>
              <a:rPr lang="en-US" sz="2000" dirty="0" smtClean="0"/>
              <a:t>evaluate</a:t>
            </a:r>
          </a:p>
          <a:p>
            <a:r>
              <a:rPr lang="en-US" sz="2000" dirty="0"/>
              <a:t>Feature selection, gain evaluation and specification details, </a:t>
            </a:r>
            <a:r>
              <a:rPr lang="en-US" sz="2000" dirty="0" smtClean="0"/>
              <a:t>require </a:t>
            </a:r>
            <a:r>
              <a:rPr lang="en-US" sz="2000" dirty="0"/>
              <a:t>more complex network level simulations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de Vegt (Qualcomm)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Preliminary Timeline Projection, Scenario A, with ‘normalized’* .11ac timeline for reference </a:t>
            </a:r>
            <a:endParaRPr lang="en-US" dirty="0"/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‘08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PAR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SFD R0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(Mar)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‘09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11ac 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SFD R21, D 0.1  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(July 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1.0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2.0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Feb ‘12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Final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Dec ‘13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 .11ac timeline shown based on the .11ax PAR approval date</a:t>
            </a:r>
            <a:endParaRPr lang="en-US" i="1" dirty="0"/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 flipH="1">
            <a:off x="4554860" y="3425520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2.0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(Nov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 flipH="1">
            <a:off x="7065862" y="3425520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900" b="1" dirty="0" smtClean="0">
                <a:latin typeface="Arial" pitchFamily="34" charset="0"/>
                <a:cs typeface="Arial" pitchFamily="34" charset="0"/>
              </a:rPr>
            </a:br>
            <a:r>
              <a:rPr lang="en-US" sz="900" b="1" dirty="0" smtClean="0">
                <a:latin typeface="Arial" pitchFamily="34" charset="0"/>
                <a:cs typeface="Arial" pitchFamily="34" charset="0"/>
              </a:rPr>
              <a:t> Final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>
                <a:latin typeface="Arial" pitchFamily="34" charset="0"/>
                <a:cs typeface="Arial" pitchFamily="34" charset="0"/>
              </a:rPr>
              <a:t>PAR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Approved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Isosceles Triangle 64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Isosceles Triangle 65"/>
          <p:cNvSpPr>
            <a:spLocks noChangeArrowheads="1"/>
          </p:cNvSpPr>
          <p:nvPr/>
        </p:nvSpPr>
        <p:spPr bwMode="auto">
          <a:xfrm flipH="1">
            <a:off x="4800177" y="3182154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3607140" y="3425520"/>
            <a:ext cx="88866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1.0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(January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Isosceles Triangle 70"/>
          <p:cNvSpPr>
            <a:spLocks noChangeArrowheads="1"/>
          </p:cNvSpPr>
          <p:nvPr/>
        </p:nvSpPr>
        <p:spPr bwMode="auto">
          <a:xfrm>
            <a:off x="3952834" y="317801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Isosceles Triangle 72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515935" y="3425520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Study Group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Launch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(March 2013)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2286000" y="342552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Spec Framework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Document 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(Sept 14 - 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July  2015)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Isosceles Triangle 76"/>
          <p:cNvSpPr>
            <a:spLocks noChangeArrowheads="1"/>
          </p:cNvSpPr>
          <p:nvPr/>
        </p:nvSpPr>
        <p:spPr bwMode="auto">
          <a:xfrm>
            <a:off x="7376890" y="3156255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438401" y="3124200"/>
            <a:ext cx="1066800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11ax SFD</a:t>
            </a:r>
            <a:endParaRPr lang="en-US" sz="1400" dirty="0"/>
          </a:p>
        </p:txBody>
      </p:sp>
      <p:sp>
        <p:nvSpPr>
          <p:cNvPr id="79" name="Text Box 24"/>
          <p:cNvSpPr txBox="1">
            <a:spLocks noChangeArrowheads="1"/>
          </p:cNvSpPr>
          <p:nvPr/>
        </p:nvSpPr>
        <p:spPr bwMode="auto">
          <a:xfrm>
            <a:off x="1715083" y="3425520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TG Kick Off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(May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Isosceles Triangle 79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5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Preliminary Timeline Projection, Scenario </a:t>
            </a:r>
            <a:r>
              <a:rPr lang="en-US" dirty="0"/>
              <a:t>B</a:t>
            </a:r>
            <a:r>
              <a:rPr lang="en-US" dirty="0" smtClean="0"/>
              <a:t>, with ‘normalized* .11ac timeline for reference </a:t>
            </a:r>
            <a:endParaRPr lang="en-US" dirty="0"/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‘08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PAR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SFD R0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(Mar)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‘09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11ac 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SFD R21, D 0.1  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(July 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1.0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2.0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Feb ‘12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Final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Dec ‘13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 .11ac timeline shown based on the .11ax PAR approval date</a:t>
            </a:r>
            <a:endParaRPr lang="en-US" i="1" dirty="0"/>
          </a:p>
        </p:txBody>
      </p:sp>
      <p:sp>
        <p:nvSpPr>
          <p:cNvPr id="62" name="Text Box 26"/>
          <p:cNvSpPr txBox="1">
            <a:spLocks noChangeArrowheads="1"/>
          </p:cNvSpPr>
          <p:nvPr/>
        </p:nvSpPr>
        <p:spPr bwMode="auto">
          <a:xfrm flipH="1">
            <a:off x="5054196" y="3425520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2.0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2017)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 flipH="1">
            <a:off x="7272679" y="3425520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900" b="1" dirty="0" smtClean="0">
                <a:latin typeface="Arial" pitchFamily="34" charset="0"/>
                <a:cs typeface="Arial" pitchFamily="34" charset="0"/>
              </a:rPr>
            </a:br>
            <a:r>
              <a:rPr lang="en-US" sz="900" b="1" dirty="0" smtClean="0">
                <a:latin typeface="Arial" pitchFamily="34" charset="0"/>
                <a:cs typeface="Arial" pitchFamily="34" charset="0"/>
              </a:rPr>
              <a:t> Final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>
                <a:latin typeface="Arial" pitchFamily="34" charset="0"/>
                <a:cs typeface="Arial" pitchFamily="34" charset="0"/>
              </a:rPr>
              <a:t>PAR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Approved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Isosceles Triangle 64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Isosceles Triangle 65"/>
          <p:cNvSpPr>
            <a:spLocks noChangeArrowheads="1"/>
          </p:cNvSpPr>
          <p:nvPr/>
        </p:nvSpPr>
        <p:spPr bwMode="auto">
          <a:xfrm flipH="1">
            <a:off x="5282373" y="3182154"/>
            <a:ext cx="190050" cy="21733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4163670" y="3425520"/>
            <a:ext cx="699507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1.0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(July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Isosceles Triangle 70"/>
          <p:cNvSpPr>
            <a:spLocks noChangeArrowheads="1"/>
          </p:cNvSpPr>
          <p:nvPr/>
        </p:nvSpPr>
        <p:spPr bwMode="auto">
          <a:xfrm>
            <a:off x="4458904" y="317801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Isosceles Triangle 72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515935" y="3425520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Study Group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Launch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(March 2013)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24"/>
          <p:cNvSpPr txBox="1">
            <a:spLocks noChangeArrowheads="1"/>
          </p:cNvSpPr>
          <p:nvPr/>
        </p:nvSpPr>
        <p:spPr bwMode="auto">
          <a:xfrm>
            <a:off x="2796304" y="342552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Spec Framework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Document 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(Nov 14 - 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Jan 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Isosceles Triangle 76"/>
          <p:cNvSpPr>
            <a:spLocks noChangeArrowheads="1"/>
          </p:cNvSpPr>
          <p:nvPr/>
        </p:nvSpPr>
        <p:spPr bwMode="auto">
          <a:xfrm>
            <a:off x="7583707" y="3156255"/>
            <a:ext cx="156007" cy="222969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663619" y="3144779"/>
            <a:ext cx="1374981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11ax SFD</a:t>
            </a:r>
            <a:endParaRPr lang="en-US" sz="1400" dirty="0"/>
          </a:p>
        </p:txBody>
      </p:sp>
      <p:sp>
        <p:nvSpPr>
          <p:cNvPr id="79" name="Text Box 24"/>
          <p:cNvSpPr txBox="1">
            <a:spLocks noChangeArrowheads="1"/>
          </p:cNvSpPr>
          <p:nvPr/>
        </p:nvSpPr>
        <p:spPr bwMode="auto">
          <a:xfrm>
            <a:off x="1715083" y="3425520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TG Kick Off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(May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Isosceles Triangle 79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8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Line 15"/>
          <p:cNvSpPr>
            <a:spLocks noChangeShapeType="1"/>
          </p:cNvSpPr>
          <p:nvPr/>
        </p:nvSpPr>
        <p:spPr bwMode="auto">
          <a:xfrm flipH="1">
            <a:off x="6198361" y="2657919"/>
            <a:ext cx="2810" cy="298088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>
            <a:off x="7315251" y="2690727"/>
            <a:ext cx="0" cy="2948071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6" name="Line 14"/>
          <p:cNvSpPr>
            <a:spLocks noChangeShapeType="1"/>
          </p:cNvSpPr>
          <p:nvPr/>
        </p:nvSpPr>
        <p:spPr bwMode="auto">
          <a:xfrm flipH="1">
            <a:off x="3938745" y="2467900"/>
            <a:ext cx="7159" cy="3170897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1637567" y="2450833"/>
            <a:ext cx="0" cy="3187966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807571" y="2449259"/>
            <a:ext cx="0" cy="318953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6204481" y="2419765"/>
            <a:ext cx="1163743" cy="266984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75116" y="2428179"/>
            <a:ext cx="1129366" cy="258568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11083" y="2427646"/>
            <a:ext cx="1134821" cy="25910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637567" y="2415668"/>
            <a:ext cx="1173515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03825" y="2415668"/>
            <a:ext cx="1133741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2013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938745" y="2415668"/>
            <a:ext cx="1149360" cy="27107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5088103" y="2686748"/>
            <a:ext cx="1" cy="29520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/>
          </a:p>
        </p:txBody>
      </p:sp>
      <p:sp>
        <p:nvSpPr>
          <p:cNvPr id="20" name="Text Box 26"/>
          <p:cNvSpPr txBox="1">
            <a:spLocks noChangeArrowheads="1"/>
          </p:cNvSpPr>
          <p:nvPr/>
        </p:nvSpPr>
        <p:spPr bwMode="auto">
          <a:xfrm flipH="1">
            <a:off x="5685570" y="3432806"/>
            <a:ext cx="702940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2.0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(Nov 2017)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29"/>
          <p:cNvSpPr txBox="1">
            <a:spLocks noChangeArrowheads="1"/>
          </p:cNvSpPr>
          <p:nvPr/>
        </p:nvSpPr>
        <p:spPr bwMode="auto">
          <a:xfrm flipH="1">
            <a:off x="7847700" y="3458617"/>
            <a:ext cx="782738" cy="357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9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900" b="1" dirty="0" smtClean="0">
                <a:latin typeface="Arial" pitchFamily="34" charset="0"/>
                <a:cs typeface="Arial" pitchFamily="34" charset="0"/>
              </a:rPr>
            </a:br>
            <a:r>
              <a:rPr lang="en-US" sz="900" b="1" dirty="0" smtClean="0">
                <a:latin typeface="Arial" pitchFamily="34" charset="0"/>
                <a:cs typeface="Arial" pitchFamily="34" charset="0"/>
              </a:rPr>
              <a:t> Final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1567163" y="2705851"/>
            <a:ext cx="670141" cy="44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>
                <a:latin typeface="Arial" pitchFamily="34" charset="0"/>
                <a:cs typeface="Arial" pitchFamily="34" charset="0"/>
              </a:rPr>
              <a:t>PAR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Approved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Isosceles Triangle 36"/>
          <p:cNvSpPr>
            <a:spLocks noChangeArrowheads="1"/>
          </p:cNvSpPr>
          <p:nvPr/>
        </p:nvSpPr>
        <p:spPr bwMode="auto">
          <a:xfrm>
            <a:off x="1801102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Isosceles Triangle 38"/>
          <p:cNvSpPr>
            <a:spLocks noChangeArrowheads="1"/>
          </p:cNvSpPr>
          <p:nvPr/>
        </p:nvSpPr>
        <p:spPr bwMode="auto">
          <a:xfrm flipH="1">
            <a:off x="5913747" y="3158064"/>
            <a:ext cx="190050" cy="24083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24"/>
          <p:cNvSpPr txBox="1">
            <a:spLocks noChangeArrowheads="1"/>
          </p:cNvSpPr>
          <p:nvPr/>
        </p:nvSpPr>
        <p:spPr bwMode="auto">
          <a:xfrm>
            <a:off x="4836817" y="3418250"/>
            <a:ext cx="67065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.11ax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Draft 1.0</a:t>
            </a:r>
            <a:br>
              <a:rPr lang="en-US" sz="800" b="1" dirty="0" smtClean="0">
                <a:latin typeface="Arial" pitchFamily="34" charset="0"/>
                <a:cs typeface="Arial" pitchFamily="34" charset="0"/>
              </a:rPr>
            </a:b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(Jan 2017)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Isosceles Triangle 42"/>
          <p:cNvSpPr>
            <a:spLocks noChangeArrowheads="1"/>
          </p:cNvSpPr>
          <p:nvPr/>
        </p:nvSpPr>
        <p:spPr bwMode="auto">
          <a:xfrm>
            <a:off x="5117624" y="3170744"/>
            <a:ext cx="202264" cy="2269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503825" y="2415668"/>
            <a:ext cx="7925747" cy="3223131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Isosceles Triangle 49"/>
          <p:cNvSpPr>
            <a:spLocks noChangeArrowheads="1"/>
          </p:cNvSpPr>
          <p:nvPr/>
        </p:nvSpPr>
        <p:spPr bwMode="auto">
          <a:xfrm>
            <a:off x="772126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515935" y="3432806"/>
            <a:ext cx="771793" cy="693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Study Group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Launch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(March 2013)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24"/>
          <p:cNvSpPr txBox="1">
            <a:spLocks noChangeArrowheads="1"/>
          </p:cNvSpPr>
          <p:nvPr/>
        </p:nvSpPr>
        <p:spPr bwMode="auto">
          <a:xfrm>
            <a:off x="2995802" y="3465230"/>
            <a:ext cx="1470896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Spec Framework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Document 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 (Jan 15 - </a:t>
            </a:r>
            <a:r>
              <a:rPr lang="en-US" sz="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smtClean="0">
                <a:latin typeface="Arial" pitchFamily="34" charset="0"/>
                <a:cs typeface="Arial" pitchFamily="34" charset="0"/>
              </a:rPr>
              <a:t>July 2016)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Isosceles Triangle 73"/>
          <p:cNvSpPr>
            <a:spLocks noChangeArrowheads="1"/>
          </p:cNvSpPr>
          <p:nvPr/>
        </p:nvSpPr>
        <p:spPr bwMode="auto">
          <a:xfrm>
            <a:off x="8169426" y="3216557"/>
            <a:ext cx="252125" cy="254501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265829" y="2429428"/>
            <a:ext cx="1163743" cy="25732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algn="ctr">
              <a:spcBef>
                <a:spcPct val="25000"/>
              </a:spcBef>
              <a:buClr>
                <a:schemeClr val="bg1"/>
              </a:buClr>
              <a:buFont typeface="Times"/>
              <a:buNone/>
            </a:pP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2019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11083" y="3152274"/>
            <a:ext cx="1760917" cy="26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11ax SFD</a:t>
            </a:r>
            <a:endParaRPr lang="en-US" sz="1400" dirty="0"/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1715083" y="3452789"/>
            <a:ext cx="792731" cy="36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TG Kick Off</a:t>
            </a:r>
          </a:p>
          <a:p>
            <a:pPr algn="ctr" eaLnBrk="0" hangingPunct="0">
              <a:defRPr/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(May 2014)</a:t>
            </a:r>
            <a:endParaRPr lang="en-US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Isosceles Triangle 67"/>
          <p:cNvSpPr>
            <a:spLocks noChangeArrowheads="1"/>
          </p:cNvSpPr>
          <p:nvPr/>
        </p:nvSpPr>
        <p:spPr bwMode="auto">
          <a:xfrm>
            <a:off x="1985778" y="3152274"/>
            <a:ext cx="202264" cy="2269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43129" y="1066800"/>
            <a:ext cx="7786443" cy="4511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Preliminary Timeline Projection, Scenario </a:t>
            </a:r>
            <a:r>
              <a:rPr lang="en-US" dirty="0"/>
              <a:t>C</a:t>
            </a:r>
            <a:r>
              <a:rPr lang="en-US" dirty="0" smtClean="0"/>
              <a:t>, with ‘normalized* .11ac timeline for reference </a:t>
            </a:r>
            <a:endParaRPr lang="en-US" dirty="0"/>
          </a:p>
        </p:txBody>
      </p:sp>
      <p:sp>
        <p:nvSpPr>
          <p:cNvPr id="32" name="Isosceles Triangle 31"/>
          <p:cNvSpPr>
            <a:spLocks noChangeArrowheads="1"/>
          </p:cNvSpPr>
          <p:nvPr/>
        </p:nvSpPr>
        <p:spPr bwMode="auto">
          <a:xfrm>
            <a:off x="1766355" y="5221460"/>
            <a:ext cx="219423" cy="228600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4"/>
          <p:cNvSpPr txBox="1">
            <a:spLocks noChangeArrowheads="1"/>
          </p:cNvSpPr>
          <p:nvPr/>
        </p:nvSpPr>
        <p:spPr bwMode="auto">
          <a:xfrm>
            <a:off x="1621408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‘08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1576830" y="4848762"/>
            <a:ext cx="659432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PAR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Approved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726361" y="4895086"/>
            <a:ext cx="819733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11ac SFD R0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(Mar)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4"/>
          <p:cNvSpPr txBox="1">
            <a:spLocks noChangeArrowheads="1"/>
          </p:cNvSpPr>
          <p:nvPr/>
        </p:nvSpPr>
        <p:spPr bwMode="auto">
          <a:xfrm>
            <a:off x="2846516" y="5463684"/>
            <a:ext cx="56164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‘09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95802" y="5184084"/>
            <a:ext cx="1517623" cy="2659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11ac SFD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0" name="Text Box 24"/>
          <p:cNvSpPr txBox="1">
            <a:spLocks noChangeArrowheads="1"/>
          </p:cNvSpPr>
          <p:nvPr/>
        </p:nvSpPr>
        <p:spPr bwMode="auto">
          <a:xfrm>
            <a:off x="3937058" y="4895086"/>
            <a:ext cx="980032" cy="45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SFD R21, D 0.1  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(July )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endParaRPr lang="en-US" sz="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07962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4900937" y="4728319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 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1.0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4"/>
          <p:cNvSpPr txBox="1">
            <a:spLocks noChangeArrowheads="1"/>
          </p:cNvSpPr>
          <p:nvPr/>
        </p:nvSpPr>
        <p:spPr bwMode="auto">
          <a:xfrm>
            <a:off x="5037995" y="5018196"/>
            <a:ext cx="332419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Jan</a:t>
            </a:r>
          </a:p>
        </p:txBody>
      </p:sp>
      <p:sp>
        <p:nvSpPr>
          <p:cNvPr id="46" name="Isosceles Triangle 45"/>
          <p:cNvSpPr>
            <a:spLocks noChangeArrowheads="1"/>
          </p:cNvSpPr>
          <p:nvPr/>
        </p:nvSpPr>
        <p:spPr bwMode="auto">
          <a:xfrm>
            <a:off x="5075117" y="5254013"/>
            <a:ext cx="226322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5008340" y="5463684"/>
            <a:ext cx="544015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 ‘11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5552355" y="4730548"/>
            <a:ext cx="606533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Draft  2.0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5685570" y="5018196"/>
            <a:ext cx="407761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Sept </a:t>
            </a:r>
          </a:p>
        </p:txBody>
      </p:sp>
      <p:sp>
        <p:nvSpPr>
          <p:cNvPr id="51" name="Isosceles Triangle 50"/>
          <p:cNvSpPr>
            <a:spLocks noChangeArrowheads="1"/>
          </p:cNvSpPr>
          <p:nvPr/>
        </p:nvSpPr>
        <p:spPr bwMode="auto">
          <a:xfrm>
            <a:off x="5739021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24"/>
          <p:cNvSpPr txBox="1">
            <a:spLocks noChangeArrowheads="1"/>
          </p:cNvSpPr>
          <p:nvPr/>
        </p:nvSpPr>
        <p:spPr bwMode="auto">
          <a:xfrm>
            <a:off x="5615094" y="5463684"/>
            <a:ext cx="521574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Feb ‘12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610775" y="4728319"/>
            <a:ext cx="425394" cy="3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.11ac</a:t>
            </a:r>
            <a:br>
              <a:rPr lang="en-US" sz="800" dirty="0" smtClean="0">
                <a:latin typeface="Arial" pitchFamily="34" charset="0"/>
                <a:cs typeface="Arial" pitchFamily="34" charset="0"/>
              </a:rPr>
            </a:br>
            <a:r>
              <a:rPr lang="en-US" sz="800" dirty="0" smtClean="0">
                <a:latin typeface="Arial" pitchFamily="34" charset="0"/>
                <a:cs typeface="Arial" pitchFamily="34" charset="0"/>
              </a:rPr>
              <a:t>Final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7634821" y="5059623"/>
            <a:ext cx="377303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July </a:t>
            </a: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7583707" y="5463684"/>
            <a:ext cx="527986" cy="20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052" tIns="41026" rIns="82052" bIns="41026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eaLnBrk="0" hangingPunct="0">
              <a:defRPr/>
            </a:pPr>
            <a:r>
              <a:rPr lang="en-US" sz="800" dirty="0" smtClean="0">
                <a:latin typeface="Arial" pitchFamily="34" charset="0"/>
                <a:cs typeface="Arial" pitchFamily="34" charset="0"/>
              </a:rPr>
              <a:t>Dec ‘13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Isosceles Triangle 59"/>
          <p:cNvSpPr>
            <a:spLocks noChangeArrowheads="1"/>
          </p:cNvSpPr>
          <p:nvPr/>
        </p:nvSpPr>
        <p:spPr bwMode="auto">
          <a:xfrm>
            <a:off x="7680609" y="5254013"/>
            <a:ext cx="242469" cy="196047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eaLnBrk="0" hangingPunct="0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0892" y="6104984"/>
            <a:ext cx="3973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 .11ac timeline shown based on the .11ax PAR approval date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7594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7984071" cy="45115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scenario should be reflected in the 802.11ax timeline estimate: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A: Scenario A (D1.0 in Jan  2016</a:t>
            </a:r>
            <a:r>
              <a:rPr lang="en-US" dirty="0" smtClean="0"/>
              <a:t>): 48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B: Scenario B (D1.0 in July 2016</a:t>
            </a:r>
            <a:r>
              <a:rPr lang="en-US" dirty="0" smtClean="0"/>
              <a:t>): 54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C: Scenario C (D1.0 in Jan 2017</a:t>
            </a:r>
            <a:r>
              <a:rPr lang="en-US" dirty="0" smtClean="0"/>
              <a:t>): 12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: </a:t>
            </a:r>
            <a:r>
              <a:rPr lang="en-US" dirty="0" smtClean="0"/>
              <a:t>Other </a:t>
            </a:r>
            <a:r>
              <a:rPr lang="en-US" dirty="0" smtClean="0"/>
              <a:t>timeline: 6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: </a:t>
            </a:r>
            <a:r>
              <a:rPr lang="en-US" dirty="0" smtClean="0"/>
              <a:t>Don’t know / </a:t>
            </a:r>
            <a:r>
              <a:rPr lang="en-US" dirty="0" smtClean="0"/>
              <a:t>Abstain: 7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EABEBA-CB0E-0E48-9AC1-74C7372C6EC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5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10965</TotalTime>
  <Words>668</Words>
  <Application>Microsoft Office PowerPoint</Application>
  <PresentationFormat>On-screen Show (4:3)</PresentationFormat>
  <Paragraphs>206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802-11-PathProtection</vt:lpstr>
      <vt:lpstr>Document</vt:lpstr>
      <vt:lpstr>802.11ax Timeline Scenarios</vt:lpstr>
      <vt:lpstr>Contents</vt:lpstr>
      <vt:lpstr>Timeline Benchmarks from .11ac</vt:lpstr>
      <vt:lpstr>Timeline discussion</vt:lpstr>
      <vt:lpstr>Preliminary Timeline Projection, Scenario A, with ‘normalized’* .11ac timeline for reference </vt:lpstr>
      <vt:lpstr>Preliminary Timeline Projection, Scenario B, with ‘normalized* .11ac timeline for reference </vt:lpstr>
      <vt:lpstr>Preliminary Timeline Projection, Scenario C, with ‘normalized* .11ac timeline for reference </vt:lpstr>
      <vt:lpstr>Strawpoll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802.15.4g OFDM PHY Overview</dc:title>
  <dc:creator>De Vegt, Rolf</dc:creator>
  <cp:lastModifiedBy>Qualcomm User</cp:lastModifiedBy>
  <cp:revision>244</cp:revision>
  <cp:lastPrinted>2014-04-30T18:54:22Z</cp:lastPrinted>
  <dcterms:created xsi:type="dcterms:W3CDTF">2009-11-09T00:32:22Z</dcterms:created>
  <dcterms:modified xsi:type="dcterms:W3CDTF">2014-05-14T03:19:44Z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-1585003676</vt:i4>
  </property>
  <property fmtid="{D5CDD505-2E9C-101B-9397-08002B2CF9AE}" pid="3" name="_NewReviewCycle">
    <vt:lpwstr/>
  </property>
  <property fmtid="{D5CDD505-2E9C-101B-9397-08002B2CF9AE}" pid="4" name="_EmailSubject">
    <vt:lpwstr>Conf call with ROOT/Allied Telesis</vt:lpwstr>
  </property>
  <property fmtid="{D5CDD505-2E9C-101B-9397-08002B2CF9AE}" pid="5" name="_AuthorEmail">
    <vt:lpwstr>gcherian@qualcomm.com</vt:lpwstr>
  </property>
  <property fmtid="{D5CDD505-2E9C-101B-9397-08002B2CF9AE}" pid="6" name="_AuthorEmailDisplayName">
    <vt:lpwstr>Cherian, George</vt:lpwstr>
  </property>
</Properties>
</file>