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69" r:id="rId2"/>
    <p:sldId id="279" r:id="rId3"/>
    <p:sldId id="337" r:id="rId4"/>
    <p:sldId id="338" r:id="rId5"/>
    <p:sldId id="344" r:id="rId6"/>
    <p:sldId id="342" r:id="rId7"/>
    <p:sldId id="340" r:id="rId8"/>
    <p:sldId id="343" r:id="rId9"/>
  </p:sldIdLst>
  <p:sldSz cx="9144000" cy="6858000" type="screen4x3"/>
  <p:notesSz cx="6858000" cy="91011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38" autoAdjust="0"/>
  </p:normalViewPr>
  <p:slideViewPr>
    <p:cSldViewPr>
      <p:cViewPr>
        <p:scale>
          <a:sx n="100" d="100"/>
          <a:sy n="100" d="100"/>
        </p:scale>
        <p:origin x="-420" y="13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74458" y="167533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20755">
              <a:defRPr sz="1400" b="1"/>
            </a:lvl1pPr>
          </a:lstStyle>
          <a:p>
            <a:pPr>
              <a:defRPr/>
            </a:pPr>
            <a:r>
              <a:rPr lang="en-US" smtClean="0"/>
              <a:t>doc.: IEEE 802.11-10/0xxxr0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684" y="167533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20755">
              <a:defRPr sz="1400" b="1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232113" y="8808458"/>
            <a:ext cx="201670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20755">
              <a:defRPr/>
            </a:lvl1pPr>
          </a:lstStyle>
          <a:p>
            <a:pPr>
              <a:defRPr/>
            </a:pPr>
            <a:r>
              <a:rPr lang="en-US" smtClean="0"/>
              <a:t>David Halasz, OakTree Wireless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3970" y="8808458"/>
            <a:ext cx="51776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20755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57331469-CC73-4F6F-814E-517B0B11AA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86114" y="379863"/>
            <a:ext cx="548577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0196" tIns="45098" rIns="90196" bIns="45098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86115" y="8808458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20755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86115" y="8797559"/>
            <a:ext cx="563806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0196" tIns="45098" rIns="90196" bIns="45098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64951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16850" y="89692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20755">
              <a:defRPr sz="1400" b="1"/>
            </a:lvl1pPr>
          </a:lstStyle>
          <a:p>
            <a:pPr>
              <a:defRPr/>
            </a:pPr>
            <a:r>
              <a:rPr lang="en-US" smtClean="0"/>
              <a:t>doc.: IEEE 802.11-10/0xxxr0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863" y="89692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20755">
              <a:defRPr sz="1400" b="1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88975"/>
            <a:ext cx="4533900" cy="34004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3772" y="4323275"/>
            <a:ext cx="5030456" cy="4095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88" tIns="45412" rIns="92388" bIns="454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740750" y="8811572"/>
            <a:ext cx="247195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0982" lvl="4" algn="r" defTabSz="920755">
              <a:defRPr/>
            </a:lvl5pPr>
          </a:lstStyle>
          <a:p>
            <a:pPr lvl="4">
              <a:defRPr/>
            </a:pPr>
            <a:r>
              <a:rPr lang="en-US" smtClean="0"/>
              <a:t>David Halasz, OakTree Wireless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76571" y="8811572"/>
            <a:ext cx="51776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20755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7797EB75-BD9E-45DB-A35F-6C321BEA61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15946" y="8811572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15945" y="8810014"/>
            <a:ext cx="542611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0196" tIns="45098" rIns="90196" bIns="45098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0582" y="291125"/>
            <a:ext cx="5576836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0196" tIns="45098" rIns="90196" bIns="45098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45534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802.11-10/0xxxr0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Month Year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David Halasz, OakTree Wireless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163" y="8811572"/>
            <a:ext cx="415177" cy="184666"/>
          </a:xfrm>
          <a:noFill/>
        </p:spPr>
        <p:txBody>
          <a:bodyPr/>
          <a:lstStyle/>
          <a:p>
            <a:r>
              <a:rPr lang="en-US" smtClean="0"/>
              <a:t>Page </a:t>
            </a:r>
            <a:fld id="{EAA737DE-91F0-4B7D-8A18-ED5F5E01B10B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45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2050" y="688975"/>
            <a:ext cx="4533900" cy="3400425"/>
          </a:xfrm>
          <a:ln/>
        </p:spPr>
      </p:sp>
      <p:sp>
        <p:nvSpPr>
          <p:cNvPr id="245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62050" y="688975"/>
            <a:ext cx="4533900" cy="34004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802.11-10/0xxxr0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David Halasz, OakTree Wireless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79163" y="8811572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2525" y="682625"/>
            <a:ext cx="4552950" cy="34147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617397" y="8811570"/>
            <a:ext cx="76944" cy="184666"/>
          </a:xfrm>
        </p:spPr>
        <p:txBody>
          <a:bodyPr/>
          <a:lstStyle/>
          <a:p>
            <a:fld id="{2ED7C50F-071E-4D3B-9A71-41D99FA7C3E5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17596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2525" y="682625"/>
            <a:ext cx="4552950" cy="34147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617397" y="8811570"/>
            <a:ext cx="76944" cy="184666"/>
          </a:xfrm>
        </p:spPr>
        <p:txBody>
          <a:bodyPr/>
          <a:lstStyle/>
          <a:p>
            <a:fld id="{2ED7C50F-071E-4D3B-9A71-41D99FA7C3E5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17596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2525" y="682625"/>
            <a:ext cx="4552950" cy="34147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617397" y="8811570"/>
            <a:ext cx="76944" cy="184666"/>
          </a:xfrm>
        </p:spPr>
        <p:txBody>
          <a:bodyPr/>
          <a:lstStyle/>
          <a:p>
            <a:fld id="{2ED7C50F-071E-4D3B-9A71-41D99FA7C3E5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17596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March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39896" y="6475413"/>
            <a:ext cx="1604029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Rolf de Vegt (Qualcomm)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A27BAEC-4E92-428C-ACCA-21570D1D19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39896" y="6475413"/>
            <a:ext cx="1604029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Rolf de Vegt (Qualcomm)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F280238-5E03-4A90-BACD-D800220B26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March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8600" y="6475413"/>
            <a:ext cx="1655325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Rolf de Vegt (Qualcomm))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757BC58-BACD-405D-B618-E32E80D6B6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March 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8600" y="6475413"/>
            <a:ext cx="1655325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Rolf de Vegt (Qualcomm)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438A36A-A85A-4993-AA9A-DAE717E40F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2011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Monnerie (Landis+Gyr), Buffington (Itron), Shimada (Yokogawa Co.), Waheed (Freescale)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6762A5E-7C72-410F-BAC3-6E6D273799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March 2014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8543860" y="6475413"/>
            <a:ext cx="65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818DF38-7C2F-431A-BC51-6973307295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Placeholder 1"/>
          <p:cNvSpPr>
            <a:spLocks noGrp="1"/>
          </p:cNvSpPr>
          <p:nvPr>
            <p:ph type="title"/>
          </p:nvPr>
        </p:nvSpPr>
        <p:spPr>
          <a:xfrm>
            <a:off x="440261" y="158450"/>
            <a:ext cx="7984071" cy="76758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idx="1"/>
          </p:nvPr>
        </p:nvSpPr>
        <p:spPr>
          <a:xfrm>
            <a:off x="440261" y="1096261"/>
            <a:ext cx="7984072" cy="52198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 sz="2800"/>
            </a:lvl1pPr>
            <a:lvl2pPr marL="682625" indent="-284163">
              <a:defRPr lang="en-US" sz="2800" kern="1200" dirty="0" smtClean="0">
                <a:solidFill>
                  <a:srgbClr val="254061"/>
                </a:solidFill>
                <a:latin typeface="Arial"/>
                <a:ea typeface="+mn-ea"/>
                <a:cs typeface="Arial"/>
              </a:defRPr>
            </a:lvl2pPr>
            <a:lvl3pPr>
              <a:defRPr sz="2400"/>
            </a:lvl3pPr>
            <a:lvl4pPr>
              <a:defRPr sz="2400"/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marL="682625" lvl="1" indent="-284163" algn="l" defTabSz="457200" rtl="0" eaLnBrk="1" latinLnBrk="0" hangingPunct="1">
              <a:spcBef>
                <a:spcPts val="600"/>
              </a:spcBef>
              <a:buFont typeface="Arial"/>
              <a:buChar char="–"/>
            </a:pPr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22469" y="6537399"/>
            <a:ext cx="372218" cy="2769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254061"/>
                </a:solidFill>
                <a:latin typeface="Arial"/>
                <a:cs typeface="Arial"/>
              </a:defRPr>
            </a:lvl1pPr>
          </a:lstStyle>
          <a:p>
            <a:fld id="{D4EABEBA-CB0E-0E48-9AC1-74C7372C6EC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>
            <a:spLocks noGrp="1" noChangeArrowheads="1"/>
          </p:cNvSpPr>
          <p:nvPr userDrawn="1"/>
        </p:nvSpPr>
        <p:spPr>
          <a:xfrm>
            <a:off x="5154774" y="6483350"/>
            <a:ext cx="3989227" cy="374650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endParaRPr lang="en-US" sz="9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28376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dirty="0" smtClean="0"/>
              <a:t>May 2014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39896" y="6475413"/>
            <a:ext cx="160402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dirty="0" smtClean="0"/>
              <a:t>Rolf de Vegt (Qualcomm)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828800" y="6477000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FCE21BC-3A2D-4A13-9E57-C304A74846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802.11-14/0649r1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1" r:id="rId1"/>
    <p:sldLayoutId id="2147484052" r:id="rId2"/>
    <p:sldLayoutId id="2147484053" r:id="rId3"/>
    <p:sldLayoutId id="2147484054" r:id="rId4"/>
    <p:sldLayoutId id="2147484055" r:id="rId5"/>
    <p:sldLayoutId id="2147484056" r:id="rId6"/>
    <p:sldLayoutId id="2147484057" r:id="rId7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8214" cy="276999"/>
          </a:xfrm>
          <a:noFill/>
        </p:spPr>
        <p:txBody>
          <a:bodyPr/>
          <a:lstStyle/>
          <a:p>
            <a:r>
              <a:rPr lang="en-US" dirty="0" smtClean="0"/>
              <a:t>May 2014</a:t>
            </a:r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88600" y="6475413"/>
            <a:ext cx="1655325" cy="184666"/>
          </a:xfrm>
          <a:noFill/>
        </p:spPr>
        <p:txBody>
          <a:bodyPr/>
          <a:lstStyle/>
          <a:p>
            <a:r>
              <a:rPr lang="en-US" dirty="0" smtClean="0"/>
              <a:t>Rolf de Vegt (Qualcomm)</a:t>
            </a:r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0AAC8984-FAF7-4BDC-8A43-79AF6F406068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1066800"/>
          </a:xfrm>
          <a:noFill/>
        </p:spPr>
        <p:txBody>
          <a:bodyPr/>
          <a:lstStyle/>
          <a:p>
            <a:pPr eaLnBrk="1" hangingPunct="1"/>
            <a:r>
              <a:rPr lang="en-US" dirty="0" smtClean="0"/>
              <a:t>802.11ax Timeline Scenarios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111622"/>
            <a:ext cx="7772400" cy="381000"/>
          </a:xfrm>
          <a:noFill/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2014-05-12</a:t>
            </a:r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2427983"/>
              </p:ext>
            </p:extLst>
          </p:nvPr>
        </p:nvGraphicFramePr>
        <p:xfrm>
          <a:off x="531813" y="2674938"/>
          <a:ext cx="7588250" cy="3616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4" name="Document" r:id="rId4" imgW="8683016" imgH="4144020" progId="Word.Document.8">
                  <p:embed/>
                </p:oleObj>
              </mc:Choice>
              <mc:Fallback>
                <p:oleObj name="Document" r:id="rId4" imgW="8683016" imgH="4144020" progId="Word.Document.8">
                  <p:embed/>
                  <p:pic>
                    <p:nvPicPr>
                      <p:cNvPr id="0" name="Picture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1813" y="2674938"/>
                        <a:ext cx="7588250" cy="3616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2320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81200"/>
            <a:ext cx="7620000" cy="4114800"/>
          </a:xfrm>
        </p:spPr>
        <p:txBody>
          <a:bodyPr/>
          <a:lstStyle/>
          <a:p>
            <a:r>
              <a:rPr lang="en-US" dirty="0" smtClean="0"/>
              <a:t>Timeline benchmarks from 802.11ac</a:t>
            </a:r>
          </a:p>
          <a:p>
            <a:r>
              <a:rPr lang="en-US" dirty="0" smtClean="0"/>
              <a:t>Discussion of .11ax timeline relative to .11ac timeline</a:t>
            </a:r>
          </a:p>
          <a:p>
            <a:r>
              <a:rPr lang="en-US" dirty="0" smtClean="0"/>
              <a:t>Three </a:t>
            </a:r>
            <a:r>
              <a:rPr lang="en-US" dirty="0" smtClean="0"/>
              <a:t>scenarios for preliminary projection of .11ax timeline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39896" y="6475413"/>
            <a:ext cx="1604029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Rolf de Vegt (Qualcomm)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182055" cy="276999"/>
          </a:xfrm>
          <a:noFill/>
        </p:spPr>
        <p:txBody>
          <a:bodyPr/>
          <a:lstStyle/>
          <a:p>
            <a:r>
              <a:rPr lang="en-US" dirty="0" smtClean="0"/>
              <a:t>March 2014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7772400" cy="1066800"/>
          </a:xfrm>
        </p:spPr>
        <p:txBody>
          <a:bodyPr/>
          <a:lstStyle/>
          <a:p>
            <a:r>
              <a:rPr lang="en-US" dirty="0" smtClean="0"/>
              <a:t>Timeline Benchmarks from .11ac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23625930"/>
              </p:ext>
            </p:extLst>
          </p:nvPr>
        </p:nvGraphicFramePr>
        <p:xfrm>
          <a:off x="457200" y="1981200"/>
          <a:ext cx="8153400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81400"/>
                <a:gridCol w="1143000"/>
                <a:gridCol w="1143000"/>
                <a:gridCol w="22860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Start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Finish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Duration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PAR</a:t>
                      </a:r>
                      <a:r>
                        <a:rPr lang="en-US" baseline="0" dirty="0" smtClean="0"/>
                        <a:t> approval -&gt; Approved Standard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Sept 2008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Dec 2013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 </a:t>
                      </a:r>
                      <a:r>
                        <a:rPr lang="en-US" dirty="0" err="1" smtClean="0"/>
                        <a:t>yr</a:t>
                      </a:r>
                      <a:r>
                        <a:rPr lang="en-US" dirty="0" smtClean="0"/>
                        <a:t>,</a:t>
                      </a:r>
                      <a:r>
                        <a:rPr lang="en-US" baseline="0" dirty="0" smtClean="0"/>
                        <a:t> 4 </a:t>
                      </a:r>
                      <a:r>
                        <a:rPr lang="en-US" baseline="0" dirty="0" err="1" smtClean="0"/>
                        <a:t>mos</a:t>
                      </a:r>
                      <a:r>
                        <a:rPr lang="en-US" baseline="0" dirty="0" smtClean="0"/>
                        <a:t> (64 </a:t>
                      </a:r>
                      <a:r>
                        <a:rPr lang="en-US" baseline="0" dirty="0" err="1" smtClean="0"/>
                        <a:t>mos</a:t>
                      </a:r>
                      <a:r>
                        <a:rPr lang="en-US" baseline="0" dirty="0" smtClean="0"/>
                        <a:t>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PAR approval -&gt; Draft 1.0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Sept 2008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June 2011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 </a:t>
                      </a:r>
                      <a:r>
                        <a:rPr lang="en-US" dirty="0" err="1" smtClean="0"/>
                        <a:t>yr</a:t>
                      </a:r>
                      <a:r>
                        <a:rPr lang="en-US" dirty="0" smtClean="0"/>
                        <a:t>, 10 </a:t>
                      </a:r>
                      <a:r>
                        <a:rPr lang="en-US" dirty="0" err="1" smtClean="0"/>
                        <a:t>mos</a:t>
                      </a:r>
                      <a:r>
                        <a:rPr lang="en-US" dirty="0" smtClean="0"/>
                        <a:t> (34 </a:t>
                      </a:r>
                      <a:r>
                        <a:rPr lang="en-US" dirty="0" err="1" smtClean="0"/>
                        <a:t>mos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PAR</a:t>
                      </a:r>
                      <a:r>
                        <a:rPr lang="en-US" baseline="0" dirty="0" smtClean="0"/>
                        <a:t> approval -&gt; SFD R0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Sept 2008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Sept 2009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 </a:t>
                      </a:r>
                      <a:r>
                        <a:rPr lang="en-US" dirty="0" err="1" smtClean="0"/>
                        <a:t>yr</a:t>
                      </a:r>
                      <a:r>
                        <a:rPr lang="en-US" dirty="0" smtClean="0"/>
                        <a:t> (12 </a:t>
                      </a:r>
                      <a:r>
                        <a:rPr lang="en-US" dirty="0" err="1" smtClean="0"/>
                        <a:t>mos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FR/EM</a:t>
                      </a:r>
                      <a:r>
                        <a:rPr lang="en-US" baseline="0" dirty="0" smtClean="0"/>
                        <a:t> R0 -&gt; FR/EM R15 (</a:t>
                      </a:r>
                      <a:r>
                        <a:rPr lang="en-US" baseline="0" dirty="0" err="1" smtClean="0"/>
                        <a:t>compl</a:t>
                      </a:r>
                      <a:r>
                        <a:rPr lang="en-US" baseline="0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Mar 2009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July 2010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 </a:t>
                      </a:r>
                      <a:r>
                        <a:rPr lang="en-US" dirty="0" err="1" smtClean="0"/>
                        <a:t>yr</a:t>
                      </a:r>
                      <a:r>
                        <a:rPr lang="en-US" dirty="0" smtClean="0"/>
                        <a:t> 4 </a:t>
                      </a:r>
                      <a:r>
                        <a:rPr lang="en-US" dirty="0" err="1" smtClean="0"/>
                        <a:t>mos</a:t>
                      </a:r>
                      <a:r>
                        <a:rPr lang="en-US" dirty="0" smtClean="0"/>
                        <a:t> (16 </a:t>
                      </a:r>
                      <a:r>
                        <a:rPr lang="en-US" dirty="0" err="1" smtClean="0"/>
                        <a:t>mos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SFD</a:t>
                      </a:r>
                      <a:r>
                        <a:rPr lang="en-US" baseline="0" dirty="0" smtClean="0"/>
                        <a:t> R0 – final Rev (R21, D0.1)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Sept 2009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Jan 2011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 </a:t>
                      </a:r>
                      <a:r>
                        <a:rPr lang="en-US" dirty="0" err="1" smtClean="0"/>
                        <a:t>yr</a:t>
                      </a:r>
                      <a:r>
                        <a:rPr lang="en-US" dirty="0" smtClean="0"/>
                        <a:t>,</a:t>
                      </a:r>
                      <a:r>
                        <a:rPr lang="en-US" baseline="0" dirty="0" smtClean="0"/>
                        <a:t> 5 </a:t>
                      </a:r>
                      <a:r>
                        <a:rPr lang="en-US" baseline="0" dirty="0" err="1" smtClean="0"/>
                        <a:t>mos</a:t>
                      </a:r>
                      <a:r>
                        <a:rPr lang="en-US" baseline="0" dirty="0" smtClean="0"/>
                        <a:t> (17 </a:t>
                      </a:r>
                      <a:r>
                        <a:rPr lang="en-US" baseline="0" dirty="0" err="1" smtClean="0"/>
                        <a:t>mos</a:t>
                      </a:r>
                      <a:r>
                        <a:rPr lang="en-US" baseline="0" dirty="0" smtClean="0"/>
                        <a:t>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SFD final (D0.1)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 – Draft 1.0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Jan 2011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June 2011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 </a:t>
                      </a:r>
                      <a:r>
                        <a:rPr lang="en-US" dirty="0" err="1" smtClean="0"/>
                        <a:t>mos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Draft 1.0 – Draft 2.0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June 2011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Feb 2012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 </a:t>
                      </a:r>
                      <a:r>
                        <a:rPr lang="en-US" dirty="0" err="1" smtClean="0"/>
                        <a:t>mos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Draft</a:t>
                      </a:r>
                      <a:r>
                        <a:rPr lang="en-US" baseline="0" dirty="0" smtClean="0"/>
                        <a:t> 2.0 - Final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Feb 2012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Dec 2013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 </a:t>
                      </a:r>
                      <a:r>
                        <a:rPr lang="en-US" dirty="0" err="1" smtClean="0"/>
                        <a:t>yr</a:t>
                      </a:r>
                      <a:r>
                        <a:rPr lang="en-US" dirty="0" smtClean="0"/>
                        <a:t>, 10 </a:t>
                      </a:r>
                      <a:r>
                        <a:rPr lang="en-US" dirty="0" err="1" smtClean="0"/>
                        <a:t>mos</a:t>
                      </a:r>
                      <a:r>
                        <a:rPr lang="en-US" dirty="0" smtClean="0"/>
                        <a:t> (22 </a:t>
                      </a:r>
                      <a:r>
                        <a:rPr lang="en-US" dirty="0" err="1" smtClean="0"/>
                        <a:t>mos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Rolf de Vegt (Qualcomm)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60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Timeline 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001000" cy="41148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/>
              <a:t>Factors pointing to a </a:t>
            </a:r>
            <a:r>
              <a:rPr lang="en-US" sz="2000" u="sng" dirty="0" smtClean="0"/>
              <a:t>faster</a:t>
            </a:r>
            <a:r>
              <a:rPr lang="en-US" sz="2000" dirty="0" smtClean="0"/>
              <a:t> timeline than .11ac:</a:t>
            </a:r>
          </a:p>
          <a:p>
            <a:r>
              <a:rPr lang="en-US" sz="2000" dirty="0" smtClean="0"/>
              <a:t>Potentially shorter FR/EM phase due to reuse from .11ac and early start in SG phase</a:t>
            </a:r>
          </a:p>
          <a:p>
            <a:pPr lvl="1"/>
            <a:r>
              <a:rPr lang="en-US" sz="1600" dirty="0" smtClean="0"/>
              <a:t>However the .11ax EM is more elaborate </a:t>
            </a:r>
            <a:br>
              <a:rPr lang="en-US" sz="1600" dirty="0" smtClean="0"/>
            </a:br>
            <a:r>
              <a:rPr lang="en-US" sz="1600" dirty="0" smtClean="0"/>
              <a:t>(</a:t>
            </a:r>
            <a:r>
              <a:rPr lang="en-US" sz="1600" dirty="0"/>
              <a:t>more complex simulation scenarios, MAC/PHY simulator </a:t>
            </a:r>
            <a:r>
              <a:rPr lang="en-US" sz="1600" dirty="0" smtClean="0"/>
              <a:t>models/calibration)</a:t>
            </a: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Factors pointing to a potentially </a:t>
            </a:r>
            <a:r>
              <a:rPr lang="en-US" sz="2000" u="sng" dirty="0" smtClean="0"/>
              <a:t>longer</a:t>
            </a:r>
            <a:r>
              <a:rPr lang="en-US" sz="2000" dirty="0" smtClean="0"/>
              <a:t> duration than .11ac:</a:t>
            </a:r>
          </a:p>
          <a:p>
            <a:r>
              <a:rPr lang="en-US" sz="2000" dirty="0" smtClean="0"/>
              <a:t>Larger and more diverse audience, with mixed experience / background</a:t>
            </a:r>
          </a:p>
          <a:p>
            <a:r>
              <a:rPr lang="en-US" sz="2000" dirty="0" smtClean="0"/>
              <a:t>More diverging expectations / requirements</a:t>
            </a:r>
          </a:p>
          <a:p>
            <a:r>
              <a:rPr lang="en-US" sz="2000" dirty="0"/>
              <a:t>Unclear and </a:t>
            </a:r>
            <a:r>
              <a:rPr lang="en-US" sz="2000" dirty="0" smtClean="0"/>
              <a:t>broader </a:t>
            </a:r>
            <a:r>
              <a:rPr lang="en-US" sz="2000" dirty="0"/>
              <a:t>set of features to </a:t>
            </a:r>
            <a:r>
              <a:rPr lang="en-US" sz="2000" dirty="0" smtClean="0"/>
              <a:t>evaluate</a:t>
            </a:r>
          </a:p>
          <a:p>
            <a:r>
              <a:rPr lang="en-US" sz="2000" dirty="0"/>
              <a:t>Feature selection, gain evaluation and specification details, </a:t>
            </a:r>
            <a:r>
              <a:rPr lang="en-US" sz="2000" dirty="0" smtClean="0"/>
              <a:t>require </a:t>
            </a:r>
            <a:r>
              <a:rPr lang="en-US" sz="2000" dirty="0"/>
              <a:t>more complex network level simulations</a:t>
            </a:r>
            <a:r>
              <a:rPr lang="en-US" sz="2000" dirty="0" smtClean="0"/>
              <a:t/>
            </a:r>
            <a:br>
              <a:rPr lang="en-US" sz="2000" dirty="0" smtClean="0"/>
            </a:br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Rolf de Vegt (Qualcomm)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046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Line 15"/>
          <p:cNvSpPr>
            <a:spLocks noChangeShapeType="1"/>
          </p:cNvSpPr>
          <p:nvPr/>
        </p:nvSpPr>
        <p:spPr bwMode="auto">
          <a:xfrm flipH="1">
            <a:off x="6198361" y="2657919"/>
            <a:ext cx="2810" cy="2980880"/>
          </a:xfrm>
          <a:prstGeom prst="line">
            <a:avLst/>
          </a:prstGeom>
          <a:noFill/>
          <a:ln w="12700">
            <a:solidFill>
              <a:srgbClr val="C0C0C0"/>
            </a:solidFill>
            <a:round/>
            <a:headEnd/>
            <a:tailEnd/>
          </a:ln>
        </p:spPr>
        <p:txBody>
          <a:bodyPr lIns="91434" tIns="45716" rIns="91434" bIns="45716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en-US" dirty="0"/>
          </a:p>
        </p:txBody>
      </p:sp>
      <p:sp>
        <p:nvSpPr>
          <p:cNvPr id="56" name="Line 15"/>
          <p:cNvSpPr>
            <a:spLocks noChangeShapeType="1"/>
          </p:cNvSpPr>
          <p:nvPr/>
        </p:nvSpPr>
        <p:spPr bwMode="auto">
          <a:xfrm flipH="1">
            <a:off x="7315251" y="2690727"/>
            <a:ext cx="0" cy="2948071"/>
          </a:xfrm>
          <a:prstGeom prst="line">
            <a:avLst/>
          </a:prstGeom>
          <a:noFill/>
          <a:ln w="12700">
            <a:solidFill>
              <a:srgbClr val="C0C0C0"/>
            </a:solidFill>
            <a:round/>
            <a:headEnd/>
            <a:tailEnd/>
          </a:ln>
        </p:spPr>
        <p:txBody>
          <a:bodyPr lIns="91434" tIns="45716" rIns="91434" bIns="45716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en-US" dirty="0"/>
          </a:p>
        </p:txBody>
      </p:sp>
      <p:sp>
        <p:nvSpPr>
          <p:cNvPr id="6" name="Line 14"/>
          <p:cNvSpPr>
            <a:spLocks noChangeShapeType="1"/>
          </p:cNvSpPr>
          <p:nvPr/>
        </p:nvSpPr>
        <p:spPr bwMode="auto">
          <a:xfrm flipH="1">
            <a:off x="3938745" y="2467900"/>
            <a:ext cx="7159" cy="3170897"/>
          </a:xfrm>
          <a:prstGeom prst="line">
            <a:avLst/>
          </a:prstGeom>
          <a:noFill/>
          <a:ln w="12700">
            <a:solidFill>
              <a:srgbClr val="C0C0C0"/>
            </a:solidFill>
            <a:round/>
            <a:headEnd/>
            <a:tailEnd/>
          </a:ln>
        </p:spPr>
        <p:txBody>
          <a:bodyPr lIns="91434" tIns="45716" rIns="91434" bIns="45716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en-US" dirty="0"/>
          </a:p>
        </p:txBody>
      </p:sp>
      <p:sp>
        <p:nvSpPr>
          <p:cNvPr id="14" name="Line 10"/>
          <p:cNvSpPr>
            <a:spLocks noChangeShapeType="1"/>
          </p:cNvSpPr>
          <p:nvPr/>
        </p:nvSpPr>
        <p:spPr bwMode="auto">
          <a:xfrm>
            <a:off x="1637567" y="2450833"/>
            <a:ext cx="0" cy="3187966"/>
          </a:xfrm>
          <a:prstGeom prst="line">
            <a:avLst/>
          </a:prstGeom>
          <a:noFill/>
          <a:ln w="12700">
            <a:solidFill>
              <a:srgbClr val="C0C0C0"/>
            </a:solidFill>
            <a:round/>
            <a:headEnd/>
            <a:tailEnd/>
          </a:ln>
        </p:spPr>
        <p:txBody>
          <a:bodyPr lIns="91434" tIns="45716" rIns="91434" bIns="45716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en-US" dirty="0"/>
          </a:p>
        </p:txBody>
      </p:sp>
      <p:sp>
        <p:nvSpPr>
          <p:cNvPr id="15" name="Line 11"/>
          <p:cNvSpPr>
            <a:spLocks noChangeShapeType="1"/>
          </p:cNvSpPr>
          <p:nvPr/>
        </p:nvSpPr>
        <p:spPr bwMode="auto">
          <a:xfrm>
            <a:off x="2807571" y="2449259"/>
            <a:ext cx="0" cy="3189538"/>
          </a:xfrm>
          <a:prstGeom prst="line">
            <a:avLst/>
          </a:prstGeom>
          <a:noFill/>
          <a:ln w="12700">
            <a:solidFill>
              <a:srgbClr val="C0C0C0"/>
            </a:solidFill>
            <a:round/>
            <a:headEnd/>
            <a:tailEnd/>
          </a:ln>
        </p:spPr>
        <p:txBody>
          <a:bodyPr lIns="91434" tIns="45716" rIns="91434" bIns="45716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en-US" dirty="0"/>
          </a:p>
        </p:txBody>
      </p:sp>
      <p:sp>
        <p:nvSpPr>
          <p:cNvPr id="72" name="Rectangle 71"/>
          <p:cNvSpPr>
            <a:spLocks noChangeArrowheads="1"/>
          </p:cNvSpPr>
          <p:nvPr/>
        </p:nvSpPr>
        <p:spPr bwMode="auto">
          <a:xfrm>
            <a:off x="6204481" y="2419765"/>
            <a:ext cx="1163743" cy="266984"/>
          </a:xfrm>
          <a:prstGeom prst="rect">
            <a:avLst/>
          </a:prstGeom>
          <a:solidFill>
            <a:srgbClr val="0070C0"/>
          </a:solidFill>
          <a:ln w="9525">
            <a:noFill/>
            <a:miter lim="800000"/>
            <a:headEnd/>
            <a:tailEnd/>
          </a:ln>
        </p:spPr>
        <p:txBody>
          <a:bodyPr lIns="91423" tIns="45711" rIns="91423" bIns="45711"/>
          <a:lstStyle/>
          <a:p>
            <a:pPr algn="ctr">
              <a:spcBef>
                <a:spcPct val="25000"/>
              </a:spcBef>
              <a:buClr>
                <a:schemeClr val="bg1"/>
              </a:buClr>
              <a:buFont typeface="Times"/>
              <a:buNone/>
            </a:pPr>
            <a:r>
              <a:rPr lang="en-US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2018</a:t>
            </a:r>
            <a:endParaRPr lang="en-US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5075116" y="2428179"/>
            <a:ext cx="1129366" cy="258568"/>
          </a:xfrm>
          <a:prstGeom prst="rect">
            <a:avLst/>
          </a:prstGeom>
          <a:solidFill>
            <a:srgbClr val="0070C0"/>
          </a:solidFill>
          <a:ln w="9525">
            <a:noFill/>
            <a:miter lim="800000"/>
            <a:headEnd/>
            <a:tailEnd/>
          </a:ln>
        </p:spPr>
        <p:txBody>
          <a:bodyPr lIns="91423" tIns="45711" rIns="91423" bIns="45711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>
              <a:spcBef>
                <a:spcPct val="25000"/>
              </a:spcBef>
              <a:buClr>
                <a:schemeClr val="bg1"/>
              </a:buClr>
              <a:buFont typeface="Times"/>
              <a:buNone/>
              <a:defRPr/>
            </a:pPr>
            <a:r>
              <a:rPr lang="en-US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2017</a:t>
            </a:r>
            <a:endParaRPr lang="en-US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2811083" y="2427646"/>
            <a:ext cx="1134821" cy="259103"/>
          </a:xfrm>
          <a:prstGeom prst="rect">
            <a:avLst/>
          </a:prstGeom>
          <a:solidFill>
            <a:srgbClr val="0070C0"/>
          </a:solidFill>
          <a:ln w="9525">
            <a:noFill/>
            <a:miter lim="800000"/>
            <a:headEnd/>
            <a:tailEnd/>
          </a:ln>
        </p:spPr>
        <p:txBody>
          <a:bodyPr lIns="91423" tIns="45711" rIns="91423" bIns="45711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>
              <a:spcBef>
                <a:spcPct val="25000"/>
              </a:spcBef>
              <a:buClr>
                <a:schemeClr val="bg1"/>
              </a:buClr>
              <a:buFont typeface="Times"/>
              <a:buNone/>
              <a:defRPr/>
            </a:pPr>
            <a:r>
              <a:rPr lang="en-US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2015</a:t>
            </a:r>
            <a:endParaRPr lang="en-US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637567" y="2415668"/>
            <a:ext cx="1173515" cy="271079"/>
          </a:xfrm>
          <a:prstGeom prst="rect">
            <a:avLst/>
          </a:prstGeom>
          <a:solidFill>
            <a:srgbClr val="0070C0"/>
          </a:solidFill>
          <a:ln w="9525">
            <a:noFill/>
            <a:miter lim="800000"/>
            <a:headEnd/>
            <a:tailEnd/>
          </a:ln>
        </p:spPr>
        <p:txBody>
          <a:bodyPr lIns="91423" tIns="45711" rIns="91423" bIns="45711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>
              <a:spcBef>
                <a:spcPct val="25000"/>
              </a:spcBef>
              <a:buClr>
                <a:schemeClr val="bg1"/>
              </a:buClr>
              <a:buFont typeface="Times"/>
              <a:buNone/>
              <a:defRPr/>
            </a:pPr>
            <a:r>
              <a:rPr lang="en-US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2014</a:t>
            </a:r>
            <a:endParaRPr lang="en-US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503825" y="2415668"/>
            <a:ext cx="1133741" cy="271079"/>
          </a:xfrm>
          <a:prstGeom prst="rect">
            <a:avLst/>
          </a:prstGeom>
          <a:solidFill>
            <a:srgbClr val="0070C0"/>
          </a:solidFill>
          <a:ln w="9525">
            <a:noFill/>
            <a:miter lim="800000"/>
            <a:headEnd/>
            <a:tailEnd/>
          </a:ln>
        </p:spPr>
        <p:txBody>
          <a:bodyPr lIns="91423" tIns="45711" rIns="91423" bIns="45711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>
              <a:spcBef>
                <a:spcPct val="25000"/>
              </a:spcBef>
              <a:buClr>
                <a:schemeClr val="bg1"/>
              </a:buClr>
              <a:buFont typeface="Times"/>
              <a:buNone/>
              <a:defRPr/>
            </a:pPr>
            <a:r>
              <a:rPr lang="en-US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2013</a:t>
            </a:r>
            <a:endParaRPr lang="en-US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3938745" y="2415668"/>
            <a:ext cx="1149360" cy="271079"/>
          </a:xfrm>
          <a:prstGeom prst="rect">
            <a:avLst/>
          </a:prstGeom>
          <a:solidFill>
            <a:srgbClr val="0070C0"/>
          </a:solidFill>
          <a:ln w="9525">
            <a:noFill/>
            <a:miter lim="800000"/>
            <a:headEnd/>
            <a:tailEnd/>
          </a:ln>
        </p:spPr>
        <p:txBody>
          <a:bodyPr lIns="91423" tIns="45711" rIns="91423" bIns="45711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>
              <a:spcBef>
                <a:spcPct val="25000"/>
              </a:spcBef>
              <a:buClr>
                <a:schemeClr val="bg1"/>
              </a:buClr>
              <a:buFont typeface="Times"/>
              <a:buNone/>
              <a:defRPr/>
            </a:pPr>
            <a:r>
              <a:rPr lang="en-US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2016</a:t>
            </a:r>
            <a:endParaRPr lang="en-US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Line 15"/>
          <p:cNvSpPr>
            <a:spLocks noChangeShapeType="1"/>
          </p:cNvSpPr>
          <p:nvPr/>
        </p:nvSpPr>
        <p:spPr bwMode="auto">
          <a:xfrm>
            <a:off x="5088103" y="2686748"/>
            <a:ext cx="1" cy="2952050"/>
          </a:xfrm>
          <a:prstGeom prst="line">
            <a:avLst/>
          </a:prstGeom>
          <a:noFill/>
          <a:ln w="12700">
            <a:solidFill>
              <a:srgbClr val="C0C0C0"/>
            </a:solidFill>
            <a:round/>
            <a:headEnd/>
            <a:tailEnd/>
          </a:ln>
        </p:spPr>
        <p:txBody>
          <a:bodyPr lIns="91434" tIns="45716" rIns="91434" bIns="45716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en-US" dirty="0"/>
          </a:p>
        </p:txBody>
      </p:sp>
      <p:sp>
        <p:nvSpPr>
          <p:cNvPr id="61" name="Rectangle 60"/>
          <p:cNvSpPr/>
          <p:nvPr/>
        </p:nvSpPr>
        <p:spPr bwMode="auto">
          <a:xfrm>
            <a:off x="503825" y="2415668"/>
            <a:ext cx="7925747" cy="3223131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5" name="Rectangle 54"/>
          <p:cNvSpPr>
            <a:spLocks noChangeArrowheads="1"/>
          </p:cNvSpPr>
          <p:nvPr/>
        </p:nvSpPr>
        <p:spPr bwMode="auto">
          <a:xfrm>
            <a:off x="7265829" y="2429428"/>
            <a:ext cx="1163743" cy="257320"/>
          </a:xfrm>
          <a:prstGeom prst="rect">
            <a:avLst/>
          </a:prstGeom>
          <a:solidFill>
            <a:srgbClr val="0070C0"/>
          </a:solidFill>
          <a:ln w="9525">
            <a:noFill/>
            <a:miter lim="800000"/>
            <a:headEnd/>
            <a:tailEnd/>
          </a:ln>
        </p:spPr>
        <p:txBody>
          <a:bodyPr lIns="91423" tIns="45711" rIns="91423" bIns="45711"/>
          <a:lstStyle/>
          <a:p>
            <a:pPr algn="ctr">
              <a:spcBef>
                <a:spcPct val="25000"/>
              </a:spcBef>
              <a:buClr>
                <a:schemeClr val="bg1"/>
              </a:buClr>
              <a:buFont typeface="Times"/>
              <a:buNone/>
            </a:pPr>
            <a:r>
              <a:rPr lang="en-US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2019</a:t>
            </a:r>
            <a:endParaRPr lang="en-US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43129" y="1066800"/>
            <a:ext cx="7786443" cy="45115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Preliminary Timeline Projection, Scenario A, with ‘normalized’* .11ac timeline for reference </a:t>
            </a:r>
            <a:endParaRPr lang="en-US" dirty="0"/>
          </a:p>
        </p:txBody>
      </p:sp>
      <p:sp>
        <p:nvSpPr>
          <p:cNvPr id="32" name="Isosceles Triangle 31"/>
          <p:cNvSpPr>
            <a:spLocks noChangeArrowheads="1"/>
          </p:cNvSpPr>
          <p:nvPr/>
        </p:nvSpPr>
        <p:spPr bwMode="auto">
          <a:xfrm>
            <a:off x="1766355" y="5221460"/>
            <a:ext cx="219423" cy="228600"/>
          </a:xfrm>
          <a:prstGeom prst="triangle">
            <a:avLst>
              <a:gd name="adj" fmla="val 50000"/>
            </a:avLst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1434" tIns="45716" rIns="91434" bIns="45716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 eaLnBrk="0" hangingPunct="0"/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Text Box 24"/>
          <p:cNvSpPr txBox="1">
            <a:spLocks noChangeArrowheads="1"/>
          </p:cNvSpPr>
          <p:nvPr/>
        </p:nvSpPr>
        <p:spPr bwMode="auto">
          <a:xfrm>
            <a:off x="1621408" y="5463684"/>
            <a:ext cx="561649" cy="2059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052" tIns="41026" rIns="82052" bIns="41026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800" dirty="0" smtClean="0">
                <a:latin typeface="Arial" pitchFamily="34" charset="0"/>
                <a:cs typeface="Arial" pitchFamily="34" charset="0"/>
              </a:rPr>
              <a:t>Sept ‘08</a:t>
            </a:r>
            <a:endParaRPr lang="en-US" sz="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Text Box 24"/>
          <p:cNvSpPr txBox="1">
            <a:spLocks noChangeArrowheads="1"/>
          </p:cNvSpPr>
          <p:nvPr/>
        </p:nvSpPr>
        <p:spPr bwMode="auto">
          <a:xfrm>
            <a:off x="1576830" y="4848762"/>
            <a:ext cx="659432" cy="32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052" tIns="41026" rIns="82052" bIns="41026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800" dirty="0" smtClean="0">
                <a:latin typeface="Arial" pitchFamily="34" charset="0"/>
                <a:cs typeface="Arial" pitchFamily="34" charset="0"/>
              </a:rPr>
              <a:t>11ac PAR </a:t>
            </a:r>
            <a:br>
              <a:rPr lang="en-US" sz="800" dirty="0" smtClean="0">
                <a:latin typeface="Arial" pitchFamily="34" charset="0"/>
                <a:cs typeface="Arial" pitchFamily="34" charset="0"/>
              </a:rPr>
            </a:br>
            <a:r>
              <a:rPr lang="en-US" sz="800" dirty="0" smtClean="0">
                <a:latin typeface="Arial" pitchFamily="34" charset="0"/>
                <a:cs typeface="Arial" pitchFamily="34" charset="0"/>
              </a:rPr>
              <a:t>Approved</a:t>
            </a:r>
          </a:p>
        </p:txBody>
      </p:sp>
      <p:sp>
        <p:nvSpPr>
          <p:cNvPr id="35" name="Text Box 24"/>
          <p:cNvSpPr txBox="1">
            <a:spLocks noChangeArrowheads="1"/>
          </p:cNvSpPr>
          <p:nvPr/>
        </p:nvSpPr>
        <p:spPr bwMode="auto">
          <a:xfrm>
            <a:off x="2726361" y="4895086"/>
            <a:ext cx="819733" cy="452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052" tIns="41026" rIns="82052" bIns="41026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800" dirty="0" smtClean="0">
                <a:latin typeface="Arial" pitchFamily="34" charset="0"/>
                <a:cs typeface="Arial" pitchFamily="34" charset="0"/>
              </a:rPr>
              <a:t>11ac SFD R0 </a:t>
            </a:r>
            <a:br>
              <a:rPr lang="en-US" sz="800" dirty="0" smtClean="0">
                <a:latin typeface="Arial" pitchFamily="34" charset="0"/>
                <a:cs typeface="Arial" pitchFamily="34" charset="0"/>
              </a:rPr>
            </a:br>
            <a:r>
              <a:rPr lang="en-US" sz="800" dirty="0" smtClean="0">
                <a:latin typeface="Arial" pitchFamily="34" charset="0"/>
                <a:cs typeface="Arial" pitchFamily="34" charset="0"/>
              </a:rPr>
              <a:t>(Mar)</a:t>
            </a:r>
            <a:br>
              <a:rPr lang="en-US" sz="800" dirty="0" smtClean="0">
                <a:latin typeface="Arial" pitchFamily="34" charset="0"/>
                <a:cs typeface="Arial" pitchFamily="34" charset="0"/>
              </a:rPr>
            </a:br>
            <a:endParaRPr lang="en-US" sz="8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Text Box 24"/>
          <p:cNvSpPr txBox="1">
            <a:spLocks noChangeArrowheads="1"/>
          </p:cNvSpPr>
          <p:nvPr/>
        </p:nvSpPr>
        <p:spPr bwMode="auto">
          <a:xfrm>
            <a:off x="2846516" y="5463684"/>
            <a:ext cx="561649" cy="2059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052" tIns="41026" rIns="82052" bIns="41026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800" dirty="0" smtClean="0">
                <a:latin typeface="Arial" pitchFamily="34" charset="0"/>
                <a:cs typeface="Arial" pitchFamily="34" charset="0"/>
              </a:rPr>
              <a:t>Sept ‘09</a:t>
            </a:r>
            <a:endParaRPr lang="en-US" sz="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2995802" y="5184084"/>
            <a:ext cx="1517623" cy="26597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11ac SFD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0" name="Text Box 24"/>
          <p:cNvSpPr txBox="1">
            <a:spLocks noChangeArrowheads="1"/>
          </p:cNvSpPr>
          <p:nvPr/>
        </p:nvSpPr>
        <p:spPr bwMode="auto">
          <a:xfrm>
            <a:off x="3937058" y="4895086"/>
            <a:ext cx="980032" cy="452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052" tIns="41026" rIns="82052" bIns="41026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800" dirty="0" smtClean="0">
                <a:latin typeface="Arial" pitchFamily="34" charset="0"/>
                <a:cs typeface="Arial" pitchFamily="34" charset="0"/>
              </a:rPr>
              <a:t>SFD R21, D 0.1   </a:t>
            </a:r>
            <a:br>
              <a:rPr lang="en-US" sz="800" dirty="0" smtClean="0">
                <a:latin typeface="Arial" pitchFamily="34" charset="0"/>
                <a:cs typeface="Arial" pitchFamily="34" charset="0"/>
              </a:rPr>
            </a:br>
            <a:r>
              <a:rPr lang="en-US" sz="800" dirty="0" smtClean="0">
                <a:latin typeface="Arial" pitchFamily="34" charset="0"/>
                <a:cs typeface="Arial" pitchFamily="34" charset="0"/>
              </a:rPr>
              <a:t>(July )</a:t>
            </a:r>
            <a:br>
              <a:rPr lang="en-US" sz="800" dirty="0" smtClean="0">
                <a:latin typeface="Arial" pitchFamily="34" charset="0"/>
                <a:cs typeface="Arial" pitchFamily="34" charset="0"/>
              </a:rPr>
            </a:br>
            <a:endParaRPr lang="en-US" sz="8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Text Box 24"/>
          <p:cNvSpPr txBox="1">
            <a:spLocks noChangeArrowheads="1"/>
          </p:cNvSpPr>
          <p:nvPr/>
        </p:nvSpPr>
        <p:spPr bwMode="auto">
          <a:xfrm>
            <a:off x="4207962" y="5463684"/>
            <a:ext cx="527986" cy="2059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052" tIns="41026" rIns="82052" bIns="41026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800" dirty="0" smtClean="0">
                <a:latin typeface="Arial" pitchFamily="34" charset="0"/>
                <a:cs typeface="Arial" pitchFamily="34" charset="0"/>
              </a:rPr>
              <a:t>Jan  ‘11</a:t>
            </a:r>
            <a:endParaRPr lang="en-US" sz="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Text Box 24"/>
          <p:cNvSpPr txBox="1">
            <a:spLocks noChangeArrowheads="1"/>
          </p:cNvSpPr>
          <p:nvPr/>
        </p:nvSpPr>
        <p:spPr bwMode="auto">
          <a:xfrm>
            <a:off x="4900937" y="4728319"/>
            <a:ext cx="606533" cy="32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052" tIns="41026" rIns="82052" bIns="41026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800" dirty="0" smtClean="0">
                <a:latin typeface="Arial" pitchFamily="34" charset="0"/>
                <a:cs typeface="Arial" pitchFamily="34" charset="0"/>
              </a:rPr>
              <a:t>.11ac </a:t>
            </a:r>
            <a:br>
              <a:rPr lang="en-US" sz="800" dirty="0" smtClean="0">
                <a:latin typeface="Arial" pitchFamily="34" charset="0"/>
                <a:cs typeface="Arial" pitchFamily="34" charset="0"/>
              </a:rPr>
            </a:br>
            <a:r>
              <a:rPr lang="en-US" sz="800" dirty="0" smtClean="0">
                <a:latin typeface="Arial" pitchFamily="34" charset="0"/>
                <a:cs typeface="Arial" pitchFamily="34" charset="0"/>
              </a:rPr>
              <a:t>Draft  1.0</a:t>
            </a:r>
            <a:endParaRPr lang="en-US" sz="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Text Box 24"/>
          <p:cNvSpPr txBox="1">
            <a:spLocks noChangeArrowheads="1"/>
          </p:cNvSpPr>
          <p:nvPr/>
        </p:nvSpPr>
        <p:spPr bwMode="auto">
          <a:xfrm>
            <a:off x="5037995" y="5018196"/>
            <a:ext cx="332419" cy="2059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052" tIns="41026" rIns="82052" bIns="41026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800" dirty="0" smtClean="0">
                <a:latin typeface="Arial" pitchFamily="34" charset="0"/>
                <a:cs typeface="Arial" pitchFamily="34" charset="0"/>
              </a:rPr>
              <a:t>Jan</a:t>
            </a:r>
          </a:p>
        </p:txBody>
      </p:sp>
      <p:sp>
        <p:nvSpPr>
          <p:cNvPr id="46" name="Isosceles Triangle 45"/>
          <p:cNvSpPr>
            <a:spLocks noChangeArrowheads="1"/>
          </p:cNvSpPr>
          <p:nvPr/>
        </p:nvSpPr>
        <p:spPr bwMode="auto">
          <a:xfrm>
            <a:off x="5075117" y="5254013"/>
            <a:ext cx="226322" cy="196047"/>
          </a:xfrm>
          <a:prstGeom prst="triangle">
            <a:avLst>
              <a:gd name="adj" fmla="val 50000"/>
            </a:avLst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1434" tIns="45716" rIns="91434" bIns="45716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eaLnBrk="0" hangingPunct="0"/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Text Box 24"/>
          <p:cNvSpPr txBox="1">
            <a:spLocks noChangeArrowheads="1"/>
          </p:cNvSpPr>
          <p:nvPr/>
        </p:nvSpPr>
        <p:spPr bwMode="auto">
          <a:xfrm>
            <a:off x="5008340" y="5463684"/>
            <a:ext cx="544015" cy="2059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052" tIns="41026" rIns="82052" bIns="41026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800" dirty="0" smtClean="0">
                <a:latin typeface="Arial" pitchFamily="34" charset="0"/>
                <a:cs typeface="Arial" pitchFamily="34" charset="0"/>
              </a:rPr>
              <a:t>July  ‘11</a:t>
            </a:r>
            <a:endParaRPr lang="en-US" sz="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Text Box 24"/>
          <p:cNvSpPr txBox="1">
            <a:spLocks noChangeArrowheads="1"/>
          </p:cNvSpPr>
          <p:nvPr/>
        </p:nvSpPr>
        <p:spPr bwMode="auto">
          <a:xfrm>
            <a:off x="5552355" y="4730548"/>
            <a:ext cx="606533" cy="32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052" tIns="41026" rIns="82052" bIns="41026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800" dirty="0" smtClean="0">
                <a:latin typeface="Arial" pitchFamily="34" charset="0"/>
                <a:cs typeface="Arial" pitchFamily="34" charset="0"/>
              </a:rPr>
              <a:t>.11ac</a:t>
            </a:r>
            <a:br>
              <a:rPr lang="en-US" sz="800" dirty="0" smtClean="0">
                <a:latin typeface="Arial" pitchFamily="34" charset="0"/>
                <a:cs typeface="Arial" pitchFamily="34" charset="0"/>
              </a:rPr>
            </a:br>
            <a:r>
              <a:rPr lang="en-US" sz="800" dirty="0" smtClean="0">
                <a:latin typeface="Arial" pitchFamily="34" charset="0"/>
                <a:cs typeface="Arial" pitchFamily="34" charset="0"/>
              </a:rPr>
              <a:t>Draft  2.0</a:t>
            </a:r>
            <a:endParaRPr lang="en-US" sz="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Text Box 24"/>
          <p:cNvSpPr txBox="1">
            <a:spLocks noChangeArrowheads="1"/>
          </p:cNvSpPr>
          <p:nvPr/>
        </p:nvSpPr>
        <p:spPr bwMode="auto">
          <a:xfrm>
            <a:off x="5685570" y="5018196"/>
            <a:ext cx="407761" cy="2059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052" tIns="41026" rIns="82052" bIns="41026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800" dirty="0" smtClean="0">
                <a:latin typeface="Arial" pitchFamily="34" charset="0"/>
                <a:cs typeface="Arial" pitchFamily="34" charset="0"/>
              </a:rPr>
              <a:t>Sept </a:t>
            </a:r>
          </a:p>
        </p:txBody>
      </p:sp>
      <p:sp>
        <p:nvSpPr>
          <p:cNvPr id="51" name="Isosceles Triangle 50"/>
          <p:cNvSpPr>
            <a:spLocks noChangeArrowheads="1"/>
          </p:cNvSpPr>
          <p:nvPr/>
        </p:nvSpPr>
        <p:spPr bwMode="auto">
          <a:xfrm>
            <a:off x="5739021" y="5254013"/>
            <a:ext cx="242469" cy="196047"/>
          </a:xfrm>
          <a:prstGeom prst="triangle">
            <a:avLst>
              <a:gd name="adj" fmla="val 50000"/>
            </a:avLst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1434" tIns="45716" rIns="91434" bIns="45716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eaLnBrk="0" hangingPunct="0"/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Text Box 24"/>
          <p:cNvSpPr txBox="1">
            <a:spLocks noChangeArrowheads="1"/>
          </p:cNvSpPr>
          <p:nvPr/>
        </p:nvSpPr>
        <p:spPr bwMode="auto">
          <a:xfrm>
            <a:off x="5615094" y="5463684"/>
            <a:ext cx="521574" cy="2059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052" tIns="41026" rIns="82052" bIns="41026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800" dirty="0" smtClean="0">
                <a:latin typeface="Arial" pitchFamily="34" charset="0"/>
                <a:cs typeface="Arial" pitchFamily="34" charset="0"/>
              </a:rPr>
              <a:t>Feb ‘12</a:t>
            </a:r>
            <a:endParaRPr lang="en-US" sz="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4" name="Text Box 24"/>
          <p:cNvSpPr txBox="1">
            <a:spLocks noChangeArrowheads="1"/>
          </p:cNvSpPr>
          <p:nvPr/>
        </p:nvSpPr>
        <p:spPr bwMode="auto">
          <a:xfrm>
            <a:off x="7610775" y="4728319"/>
            <a:ext cx="425394" cy="32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052" tIns="41026" rIns="82052" bIns="41026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800" dirty="0" smtClean="0">
                <a:latin typeface="Arial" pitchFamily="34" charset="0"/>
                <a:cs typeface="Arial" pitchFamily="34" charset="0"/>
              </a:rPr>
              <a:t>.11ac</a:t>
            </a:r>
            <a:br>
              <a:rPr lang="en-US" sz="800" dirty="0" smtClean="0">
                <a:latin typeface="Arial" pitchFamily="34" charset="0"/>
                <a:cs typeface="Arial" pitchFamily="34" charset="0"/>
              </a:rPr>
            </a:br>
            <a:r>
              <a:rPr lang="en-US" sz="800" dirty="0" smtClean="0">
                <a:latin typeface="Arial" pitchFamily="34" charset="0"/>
                <a:cs typeface="Arial" pitchFamily="34" charset="0"/>
              </a:rPr>
              <a:t>Final</a:t>
            </a:r>
            <a:endParaRPr lang="en-US" sz="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7" name="Text Box 24"/>
          <p:cNvSpPr txBox="1">
            <a:spLocks noChangeArrowheads="1"/>
          </p:cNvSpPr>
          <p:nvPr/>
        </p:nvSpPr>
        <p:spPr bwMode="auto">
          <a:xfrm>
            <a:off x="7634821" y="5059623"/>
            <a:ext cx="377303" cy="2059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052" tIns="41026" rIns="82052" bIns="41026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800" dirty="0" smtClean="0">
                <a:latin typeface="Arial" pitchFamily="34" charset="0"/>
                <a:cs typeface="Arial" pitchFamily="34" charset="0"/>
              </a:rPr>
              <a:t>July </a:t>
            </a:r>
          </a:p>
        </p:txBody>
      </p:sp>
      <p:sp>
        <p:nvSpPr>
          <p:cNvPr id="58" name="Text Box 24"/>
          <p:cNvSpPr txBox="1">
            <a:spLocks noChangeArrowheads="1"/>
          </p:cNvSpPr>
          <p:nvPr/>
        </p:nvSpPr>
        <p:spPr bwMode="auto">
          <a:xfrm>
            <a:off x="7583707" y="5463684"/>
            <a:ext cx="527986" cy="2059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052" tIns="41026" rIns="82052" bIns="41026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800" dirty="0" smtClean="0">
                <a:latin typeface="Arial" pitchFamily="34" charset="0"/>
                <a:cs typeface="Arial" pitchFamily="34" charset="0"/>
              </a:rPr>
              <a:t>Dec ‘13</a:t>
            </a:r>
            <a:endParaRPr lang="en-US" sz="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0" name="Isosceles Triangle 59"/>
          <p:cNvSpPr>
            <a:spLocks noChangeArrowheads="1"/>
          </p:cNvSpPr>
          <p:nvPr/>
        </p:nvSpPr>
        <p:spPr bwMode="auto">
          <a:xfrm>
            <a:off x="7680609" y="5254013"/>
            <a:ext cx="242469" cy="196047"/>
          </a:xfrm>
          <a:prstGeom prst="triangle">
            <a:avLst>
              <a:gd name="adj" fmla="val 50000"/>
            </a:avLst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1434" tIns="45716" rIns="91434" bIns="45716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eaLnBrk="0" hangingPunct="0"/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80892" y="6104984"/>
            <a:ext cx="39739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* .11ac timeline shown based on the .11ax PAR approval date</a:t>
            </a:r>
            <a:endParaRPr lang="en-US" i="1" dirty="0"/>
          </a:p>
        </p:txBody>
      </p:sp>
      <p:sp>
        <p:nvSpPr>
          <p:cNvPr id="62" name="Text Box 26"/>
          <p:cNvSpPr txBox="1">
            <a:spLocks noChangeArrowheads="1"/>
          </p:cNvSpPr>
          <p:nvPr/>
        </p:nvSpPr>
        <p:spPr bwMode="auto">
          <a:xfrm flipH="1">
            <a:off x="4554860" y="3425520"/>
            <a:ext cx="702940" cy="452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2052" tIns="41026" rIns="82052" bIns="41026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800" b="1" dirty="0" smtClean="0">
                <a:latin typeface="Arial" pitchFamily="34" charset="0"/>
                <a:cs typeface="Arial" pitchFamily="34" charset="0"/>
              </a:rPr>
              <a:t>.11ax</a:t>
            </a:r>
            <a:br>
              <a:rPr lang="en-US" sz="800" b="1" dirty="0" smtClean="0">
                <a:latin typeface="Arial" pitchFamily="34" charset="0"/>
                <a:cs typeface="Arial" pitchFamily="34" charset="0"/>
              </a:rPr>
            </a:br>
            <a:r>
              <a:rPr lang="en-US" sz="800" b="1" dirty="0" smtClean="0">
                <a:latin typeface="Arial" pitchFamily="34" charset="0"/>
                <a:cs typeface="Arial" pitchFamily="34" charset="0"/>
              </a:rPr>
              <a:t>Draft 2.0</a:t>
            </a:r>
          </a:p>
          <a:p>
            <a:pPr algn="ctr" eaLnBrk="0" hangingPunct="0">
              <a:defRPr/>
            </a:pPr>
            <a:r>
              <a:rPr lang="en-US" sz="800" b="1" dirty="0" smtClean="0">
                <a:latin typeface="Arial" pitchFamily="34" charset="0"/>
                <a:cs typeface="Arial" pitchFamily="34" charset="0"/>
              </a:rPr>
              <a:t>(Nov 2016)</a:t>
            </a:r>
            <a:endParaRPr lang="en-US" sz="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3" name="Text Box 29"/>
          <p:cNvSpPr txBox="1">
            <a:spLocks noChangeArrowheads="1"/>
          </p:cNvSpPr>
          <p:nvPr/>
        </p:nvSpPr>
        <p:spPr bwMode="auto">
          <a:xfrm flipH="1">
            <a:off x="7065862" y="3425520"/>
            <a:ext cx="782738" cy="3572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2052" tIns="41026" rIns="82052" bIns="41026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900" b="1" dirty="0" smtClean="0">
                <a:latin typeface="Arial" pitchFamily="34" charset="0"/>
                <a:cs typeface="Arial" pitchFamily="34" charset="0"/>
              </a:rPr>
              <a:t>.11ax</a:t>
            </a:r>
            <a:br>
              <a:rPr lang="en-US" sz="900" b="1" dirty="0" smtClean="0">
                <a:latin typeface="Arial" pitchFamily="34" charset="0"/>
                <a:cs typeface="Arial" pitchFamily="34" charset="0"/>
              </a:rPr>
            </a:br>
            <a:r>
              <a:rPr lang="en-US" sz="900" b="1" dirty="0" smtClean="0">
                <a:latin typeface="Arial" pitchFamily="34" charset="0"/>
                <a:cs typeface="Arial" pitchFamily="34" charset="0"/>
              </a:rPr>
              <a:t> Final</a:t>
            </a:r>
            <a:endParaRPr lang="en-US" sz="9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4" name="Text Box 24"/>
          <p:cNvSpPr txBox="1">
            <a:spLocks noChangeArrowheads="1"/>
          </p:cNvSpPr>
          <p:nvPr/>
        </p:nvSpPr>
        <p:spPr bwMode="auto">
          <a:xfrm>
            <a:off x="1567163" y="2705851"/>
            <a:ext cx="670141" cy="4489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052" tIns="41026" rIns="82052" bIns="41026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800" b="1" dirty="0">
                <a:latin typeface="Arial" pitchFamily="34" charset="0"/>
                <a:cs typeface="Arial" pitchFamily="34" charset="0"/>
              </a:rPr>
              <a:t>PAR </a:t>
            </a:r>
            <a:r>
              <a:rPr lang="en-US" sz="8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800" b="1" dirty="0" smtClean="0">
                <a:latin typeface="Arial" pitchFamily="34" charset="0"/>
                <a:cs typeface="Arial" pitchFamily="34" charset="0"/>
              </a:rPr>
            </a:br>
            <a:r>
              <a:rPr lang="en-US" sz="800" b="1" dirty="0" smtClean="0">
                <a:latin typeface="Arial" pitchFamily="34" charset="0"/>
                <a:cs typeface="Arial" pitchFamily="34" charset="0"/>
              </a:rPr>
              <a:t>Approved</a:t>
            </a:r>
          </a:p>
          <a:p>
            <a:pPr algn="ctr" eaLnBrk="0" hangingPunct="0">
              <a:defRPr/>
            </a:pPr>
            <a:r>
              <a:rPr lang="en-US" sz="800" b="1" dirty="0" smtClean="0">
                <a:latin typeface="Arial" pitchFamily="34" charset="0"/>
                <a:cs typeface="Arial" pitchFamily="34" charset="0"/>
              </a:rPr>
              <a:t>(Mar 2014)</a:t>
            </a:r>
            <a:endParaRPr lang="en-US" sz="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5" name="Isosceles Triangle 64"/>
          <p:cNvSpPr>
            <a:spLocks noChangeArrowheads="1"/>
          </p:cNvSpPr>
          <p:nvPr/>
        </p:nvSpPr>
        <p:spPr bwMode="auto">
          <a:xfrm>
            <a:off x="1801102" y="3152274"/>
            <a:ext cx="202264" cy="22695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1434" tIns="45716" rIns="91434" bIns="45716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 eaLnBrk="0" hangingPunct="0"/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6" name="Isosceles Triangle 65"/>
          <p:cNvSpPr>
            <a:spLocks noChangeArrowheads="1"/>
          </p:cNvSpPr>
          <p:nvPr/>
        </p:nvSpPr>
        <p:spPr bwMode="auto">
          <a:xfrm flipH="1">
            <a:off x="4800177" y="3182154"/>
            <a:ext cx="190050" cy="217339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1434" tIns="45716" rIns="91434" bIns="45716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eaLnBrk="0" hangingPunct="0"/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9" name="Text Box 24"/>
          <p:cNvSpPr txBox="1">
            <a:spLocks noChangeArrowheads="1"/>
          </p:cNvSpPr>
          <p:nvPr/>
        </p:nvSpPr>
        <p:spPr bwMode="auto">
          <a:xfrm>
            <a:off x="3607140" y="3425520"/>
            <a:ext cx="888660" cy="452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052" tIns="41026" rIns="82052" bIns="41026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800" b="1" dirty="0" smtClean="0">
                <a:latin typeface="Arial" pitchFamily="34" charset="0"/>
                <a:cs typeface="Arial" pitchFamily="34" charset="0"/>
              </a:rPr>
              <a:t>.11ax</a:t>
            </a:r>
            <a:br>
              <a:rPr lang="en-US" sz="800" b="1" dirty="0" smtClean="0">
                <a:latin typeface="Arial" pitchFamily="34" charset="0"/>
                <a:cs typeface="Arial" pitchFamily="34" charset="0"/>
              </a:rPr>
            </a:br>
            <a:r>
              <a:rPr lang="en-US" sz="800" b="1" dirty="0" smtClean="0">
                <a:latin typeface="Arial" pitchFamily="34" charset="0"/>
                <a:cs typeface="Arial" pitchFamily="34" charset="0"/>
              </a:rPr>
              <a:t>Draft 1.0</a:t>
            </a:r>
          </a:p>
          <a:p>
            <a:pPr algn="ctr" eaLnBrk="0" hangingPunct="0">
              <a:defRPr/>
            </a:pPr>
            <a:r>
              <a:rPr lang="en-US" sz="800" b="1" dirty="0" smtClean="0">
                <a:latin typeface="Arial" pitchFamily="34" charset="0"/>
                <a:cs typeface="Arial" pitchFamily="34" charset="0"/>
              </a:rPr>
              <a:t>(January 2016)</a:t>
            </a:r>
            <a:endParaRPr lang="en-US" sz="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1" name="Isosceles Triangle 70"/>
          <p:cNvSpPr>
            <a:spLocks noChangeArrowheads="1"/>
          </p:cNvSpPr>
          <p:nvPr/>
        </p:nvSpPr>
        <p:spPr bwMode="auto">
          <a:xfrm>
            <a:off x="3952834" y="3178014"/>
            <a:ext cx="202264" cy="226950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1434" tIns="45716" rIns="91434" bIns="45716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eaLnBrk="0" hangingPunct="0"/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3" name="Isosceles Triangle 72"/>
          <p:cNvSpPr>
            <a:spLocks noChangeArrowheads="1"/>
          </p:cNvSpPr>
          <p:nvPr/>
        </p:nvSpPr>
        <p:spPr bwMode="auto">
          <a:xfrm>
            <a:off x="772126" y="3152274"/>
            <a:ext cx="202264" cy="22695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1434" tIns="45716" rIns="91434" bIns="45716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eaLnBrk="0" hangingPunct="0"/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5" name="Text Box 24"/>
          <p:cNvSpPr txBox="1">
            <a:spLocks noChangeArrowheads="1"/>
          </p:cNvSpPr>
          <p:nvPr/>
        </p:nvSpPr>
        <p:spPr bwMode="auto">
          <a:xfrm>
            <a:off x="515935" y="3425520"/>
            <a:ext cx="771793" cy="693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2052" tIns="41026" rIns="82052" bIns="41026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800" b="1" dirty="0" smtClean="0">
                <a:latin typeface="Arial" pitchFamily="34" charset="0"/>
                <a:cs typeface="Arial" pitchFamily="34" charset="0"/>
              </a:rPr>
              <a:t>Study Group</a:t>
            </a:r>
          </a:p>
          <a:p>
            <a:pPr algn="ctr" eaLnBrk="0" hangingPunct="0">
              <a:defRPr/>
            </a:pPr>
            <a:r>
              <a:rPr lang="en-US" sz="800" b="1" dirty="0" smtClean="0">
                <a:latin typeface="Arial" pitchFamily="34" charset="0"/>
                <a:cs typeface="Arial" pitchFamily="34" charset="0"/>
              </a:rPr>
              <a:t>Launch</a:t>
            </a:r>
          </a:p>
          <a:p>
            <a:pPr algn="ctr" eaLnBrk="0" hangingPunct="0">
              <a:defRPr/>
            </a:pPr>
            <a:r>
              <a:rPr lang="en-US" sz="800" b="1" dirty="0" smtClean="0">
                <a:latin typeface="Arial" pitchFamily="34" charset="0"/>
                <a:cs typeface="Arial" pitchFamily="34" charset="0"/>
              </a:rPr>
              <a:t>(March 2013)</a:t>
            </a:r>
            <a:endParaRPr lang="en-US" sz="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6" name="Text Box 24"/>
          <p:cNvSpPr txBox="1">
            <a:spLocks noChangeArrowheads="1"/>
          </p:cNvSpPr>
          <p:nvPr/>
        </p:nvSpPr>
        <p:spPr bwMode="auto">
          <a:xfrm>
            <a:off x="2286000" y="3425520"/>
            <a:ext cx="1470896" cy="452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2052" tIns="41026" rIns="82052" bIns="41026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800" b="1" dirty="0" smtClean="0">
                <a:latin typeface="Arial" pitchFamily="34" charset="0"/>
                <a:cs typeface="Arial" pitchFamily="34" charset="0"/>
              </a:rPr>
              <a:t>Spec Framework</a:t>
            </a:r>
          </a:p>
          <a:p>
            <a:pPr algn="ctr" eaLnBrk="0" hangingPunct="0">
              <a:defRPr/>
            </a:pPr>
            <a:r>
              <a:rPr lang="en-US" sz="800" b="1" dirty="0" smtClean="0">
                <a:latin typeface="Arial" pitchFamily="34" charset="0"/>
                <a:cs typeface="Arial" pitchFamily="34" charset="0"/>
              </a:rPr>
              <a:t>Document </a:t>
            </a:r>
          </a:p>
          <a:p>
            <a:pPr algn="ctr" eaLnBrk="0" hangingPunct="0">
              <a:defRPr/>
            </a:pPr>
            <a:r>
              <a:rPr lang="en-US" sz="800" b="1" dirty="0" smtClean="0">
                <a:latin typeface="Arial" pitchFamily="34" charset="0"/>
                <a:cs typeface="Arial" pitchFamily="34" charset="0"/>
              </a:rPr>
              <a:t> (Sept 14 - </a:t>
            </a:r>
            <a:r>
              <a:rPr lang="en-US" sz="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800" b="1" dirty="0" smtClean="0">
                <a:latin typeface="Arial" pitchFamily="34" charset="0"/>
                <a:cs typeface="Arial" pitchFamily="34" charset="0"/>
              </a:rPr>
              <a:t>July  2015)</a:t>
            </a:r>
            <a:endParaRPr lang="en-US" sz="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7" name="Isosceles Triangle 76"/>
          <p:cNvSpPr>
            <a:spLocks noChangeArrowheads="1"/>
          </p:cNvSpPr>
          <p:nvPr/>
        </p:nvSpPr>
        <p:spPr bwMode="auto">
          <a:xfrm>
            <a:off x="7376890" y="3156255"/>
            <a:ext cx="156007" cy="222969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1434" tIns="45716" rIns="91434" bIns="45716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eaLnBrk="0" hangingPunct="0"/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2438401" y="3124200"/>
            <a:ext cx="1066800" cy="26597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11ax SFD</a:t>
            </a:r>
            <a:endParaRPr lang="en-US" sz="1400" dirty="0"/>
          </a:p>
        </p:txBody>
      </p:sp>
      <p:sp>
        <p:nvSpPr>
          <p:cNvPr id="79" name="Text Box 24"/>
          <p:cNvSpPr txBox="1">
            <a:spLocks noChangeArrowheads="1"/>
          </p:cNvSpPr>
          <p:nvPr/>
        </p:nvSpPr>
        <p:spPr bwMode="auto">
          <a:xfrm>
            <a:off x="1715083" y="3425520"/>
            <a:ext cx="792731" cy="3689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052" tIns="41026" rIns="82052" bIns="41026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800" b="1" dirty="0" smtClean="0">
                <a:latin typeface="Arial" pitchFamily="34" charset="0"/>
                <a:cs typeface="Arial" pitchFamily="34" charset="0"/>
              </a:rPr>
              <a:t>TG Kick Off</a:t>
            </a:r>
          </a:p>
          <a:p>
            <a:pPr algn="ctr" eaLnBrk="0" hangingPunct="0">
              <a:defRPr/>
            </a:pPr>
            <a:r>
              <a:rPr lang="en-US" sz="800" b="1" dirty="0" smtClean="0">
                <a:latin typeface="Arial" pitchFamily="34" charset="0"/>
                <a:cs typeface="Arial" pitchFamily="34" charset="0"/>
              </a:rPr>
              <a:t>(May 2014)</a:t>
            </a:r>
            <a:endParaRPr lang="en-US" sz="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0" name="Isosceles Triangle 79"/>
          <p:cNvSpPr>
            <a:spLocks noChangeArrowheads="1"/>
          </p:cNvSpPr>
          <p:nvPr/>
        </p:nvSpPr>
        <p:spPr bwMode="auto">
          <a:xfrm>
            <a:off x="1985778" y="3152274"/>
            <a:ext cx="202264" cy="22695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1434" tIns="45716" rIns="91434" bIns="45716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eaLnBrk="0" hangingPunct="0"/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950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Line 15"/>
          <p:cNvSpPr>
            <a:spLocks noChangeShapeType="1"/>
          </p:cNvSpPr>
          <p:nvPr/>
        </p:nvSpPr>
        <p:spPr bwMode="auto">
          <a:xfrm flipH="1">
            <a:off x="6198361" y="2657919"/>
            <a:ext cx="2810" cy="2980880"/>
          </a:xfrm>
          <a:prstGeom prst="line">
            <a:avLst/>
          </a:prstGeom>
          <a:noFill/>
          <a:ln w="12700">
            <a:solidFill>
              <a:srgbClr val="C0C0C0"/>
            </a:solidFill>
            <a:round/>
            <a:headEnd/>
            <a:tailEnd/>
          </a:ln>
        </p:spPr>
        <p:txBody>
          <a:bodyPr lIns="91434" tIns="45716" rIns="91434" bIns="45716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en-US" dirty="0"/>
          </a:p>
        </p:txBody>
      </p:sp>
      <p:sp>
        <p:nvSpPr>
          <p:cNvPr id="56" name="Line 15"/>
          <p:cNvSpPr>
            <a:spLocks noChangeShapeType="1"/>
          </p:cNvSpPr>
          <p:nvPr/>
        </p:nvSpPr>
        <p:spPr bwMode="auto">
          <a:xfrm flipH="1">
            <a:off x="7315251" y="2690727"/>
            <a:ext cx="0" cy="2948071"/>
          </a:xfrm>
          <a:prstGeom prst="line">
            <a:avLst/>
          </a:prstGeom>
          <a:noFill/>
          <a:ln w="12700">
            <a:solidFill>
              <a:srgbClr val="C0C0C0"/>
            </a:solidFill>
            <a:round/>
            <a:headEnd/>
            <a:tailEnd/>
          </a:ln>
        </p:spPr>
        <p:txBody>
          <a:bodyPr lIns="91434" tIns="45716" rIns="91434" bIns="45716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en-US" dirty="0"/>
          </a:p>
        </p:txBody>
      </p:sp>
      <p:sp>
        <p:nvSpPr>
          <p:cNvPr id="6" name="Line 14"/>
          <p:cNvSpPr>
            <a:spLocks noChangeShapeType="1"/>
          </p:cNvSpPr>
          <p:nvPr/>
        </p:nvSpPr>
        <p:spPr bwMode="auto">
          <a:xfrm flipH="1">
            <a:off x="3938745" y="2467900"/>
            <a:ext cx="7159" cy="3170897"/>
          </a:xfrm>
          <a:prstGeom prst="line">
            <a:avLst/>
          </a:prstGeom>
          <a:noFill/>
          <a:ln w="12700">
            <a:solidFill>
              <a:srgbClr val="C0C0C0"/>
            </a:solidFill>
            <a:round/>
            <a:headEnd/>
            <a:tailEnd/>
          </a:ln>
        </p:spPr>
        <p:txBody>
          <a:bodyPr lIns="91434" tIns="45716" rIns="91434" bIns="45716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en-US" dirty="0"/>
          </a:p>
        </p:txBody>
      </p:sp>
      <p:sp>
        <p:nvSpPr>
          <p:cNvPr id="14" name="Line 10"/>
          <p:cNvSpPr>
            <a:spLocks noChangeShapeType="1"/>
          </p:cNvSpPr>
          <p:nvPr/>
        </p:nvSpPr>
        <p:spPr bwMode="auto">
          <a:xfrm>
            <a:off x="1637567" y="2450833"/>
            <a:ext cx="0" cy="3187966"/>
          </a:xfrm>
          <a:prstGeom prst="line">
            <a:avLst/>
          </a:prstGeom>
          <a:noFill/>
          <a:ln w="12700">
            <a:solidFill>
              <a:srgbClr val="C0C0C0"/>
            </a:solidFill>
            <a:round/>
            <a:headEnd/>
            <a:tailEnd/>
          </a:ln>
        </p:spPr>
        <p:txBody>
          <a:bodyPr lIns="91434" tIns="45716" rIns="91434" bIns="45716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en-US" dirty="0"/>
          </a:p>
        </p:txBody>
      </p:sp>
      <p:sp>
        <p:nvSpPr>
          <p:cNvPr id="15" name="Line 11"/>
          <p:cNvSpPr>
            <a:spLocks noChangeShapeType="1"/>
          </p:cNvSpPr>
          <p:nvPr/>
        </p:nvSpPr>
        <p:spPr bwMode="auto">
          <a:xfrm>
            <a:off x="2807571" y="2449259"/>
            <a:ext cx="0" cy="3189538"/>
          </a:xfrm>
          <a:prstGeom prst="line">
            <a:avLst/>
          </a:prstGeom>
          <a:noFill/>
          <a:ln w="12700">
            <a:solidFill>
              <a:srgbClr val="C0C0C0"/>
            </a:solidFill>
            <a:round/>
            <a:headEnd/>
            <a:tailEnd/>
          </a:ln>
        </p:spPr>
        <p:txBody>
          <a:bodyPr lIns="91434" tIns="45716" rIns="91434" bIns="45716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en-US" dirty="0"/>
          </a:p>
        </p:txBody>
      </p:sp>
      <p:sp>
        <p:nvSpPr>
          <p:cNvPr id="72" name="Rectangle 71"/>
          <p:cNvSpPr>
            <a:spLocks noChangeArrowheads="1"/>
          </p:cNvSpPr>
          <p:nvPr/>
        </p:nvSpPr>
        <p:spPr bwMode="auto">
          <a:xfrm>
            <a:off x="6204481" y="2419765"/>
            <a:ext cx="1163743" cy="266984"/>
          </a:xfrm>
          <a:prstGeom prst="rect">
            <a:avLst/>
          </a:prstGeom>
          <a:solidFill>
            <a:srgbClr val="0070C0"/>
          </a:solidFill>
          <a:ln w="9525">
            <a:noFill/>
            <a:miter lim="800000"/>
            <a:headEnd/>
            <a:tailEnd/>
          </a:ln>
        </p:spPr>
        <p:txBody>
          <a:bodyPr lIns="91423" tIns="45711" rIns="91423" bIns="45711"/>
          <a:lstStyle/>
          <a:p>
            <a:pPr algn="ctr">
              <a:spcBef>
                <a:spcPct val="25000"/>
              </a:spcBef>
              <a:buClr>
                <a:schemeClr val="bg1"/>
              </a:buClr>
              <a:buFont typeface="Times"/>
              <a:buNone/>
            </a:pPr>
            <a:r>
              <a:rPr lang="en-US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2018</a:t>
            </a:r>
            <a:endParaRPr lang="en-US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5075116" y="2428179"/>
            <a:ext cx="1129366" cy="258568"/>
          </a:xfrm>
          <a:prstGeom prst="rect">
            <a:avLst/>
          </a:prstGeom>
          <a:solidFill>
            <a:srgbClr val="0070C0"/>
          </a:solidFill>
          <a:ln w="9525">
            <a:noFill/>
            <a:miter lim="800000"/>
            <a:headEnd/>
            <a:tailEnd/>
          </a:ln>
        </p:spPr>
        <p:txBody>
          <a:bodyPr lIns="91423" tIns="45711" rIns="91423" bIns="45711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>
              <a:spcBef>
                <a:spcPct val="25000"/>
              </a:spcBef>
              <a:buClr>
                <a:schemeClr val="bg1"/>
              </a:buClr>
              <a:buFont typeface="Times"/>
              <a:buNone/>
              <a:defRPr/>
            </a:pPr>
            <a:r>
              <a:rPr lang="en-US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2017</a:t>
            </a:r>
            <a:endParaRPr lang="en-US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2811083" y="2427646"/>
            <a:ext cx="1134821" cy="259103"/>
          </a:xfrm>
          <a:prstGeom prst="rect">
            <a:avLst/>
          </a:prstGeom>
          <a:solidFill>
            <a:srgbClr val="0070C0"/>
          </a:solidFill>
          <a:ln w="9525">
            <a:noFill/>
            <a:miter lim="800000"/>
            <a:headEnd/>
            <a:tailEnd/>
          </a:ln>
        </p:spPr>
        <p:txBody>
          <a:bodyPr lIns="91423" tIns="45711" rIns="91423" bIns="45711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>
              <a:spcBef>
                <a:spcPct val="25000"/>
              </a:spcBef>
              <a:buClr>
                <a:schemeClr val="bg1"/>
              </a:buClr>
              <a:buFont typeface="Times"/>
              <a:buNone/>
              <a:defRPr/>
            </a:pPr>
            <a:r>
              <a:rPr lang="en-US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2015</a:t>
            </a:r>
            <a:endParaRPr lang="en-US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637567" y="2415668"/>
            <a:ext cx="1173515" cy="271079"/>
          </a:xfrm>
          <a:prstGeom prst="rect">
            <a:avLst/>
          </a:prstGeom>
          <a:solidFill>
            <a:srgbClr val="0070C0"/>
          </a:solidFill>
          <a:ln w="9525">
            <a:noFill/>
            <a:miter lim="800000"/>
            <a:headEnd/>
            <a:tailEnd/>
          </a:ln>
        </p:spPr>
        <p:txBody>
          <a:bodyPr lIns="91423" tIns="45711" rIns="91423" bIns="45711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>
              <a:spcBef>
                <a:spcPct val="25000"/>
              </a:spcBef>
              <a:buClr>
                <a:schemeClr val="bg1"/>
              </a:buClr>
              <a:buFont typeface="Times"/>
              <a:buNone/>
              <a:defRPr/>
            </a:pPr>
            <a:r>
              <a:rPr lang="en-US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2014</a:t>
            </a:r>
            <a:endParaRPr lang="en-US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503825" y="2415668"/>
            <a:ext cx="1133741" cy="271079"/>
          </a:xfrm>
          <a:prstGeom prst="rect">
            <a:avLst/>
          </a:prstGeom>
          <a:solidFill>
            <a:srgbClr val="0070C0"/>
          </a:solidFill>
          <a:ln w="9525">
            <a:noFill/>
            <a:miter lim="800000"/>
            <a:headEnd/>
            <a:tailEnd/>
          </a:ln>
        </p:spPr>
        <p:txBody>
          <a:bodyPr lIns="91423" tIns="45711" rIns="91423" bIns="45711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>
              <a:spcBef>
                <a:spcPct val="25000"/>
              </a:spcBef>
              <a:buClr>
                <a:schemeClr val="bg1"/>
              </a:buClr>
              <a:buFont typeface="Times"/>
              <a:buNone/>
              <a:defRPr/>
            </a:pPr>
            <a:r>
              <a:rPr lang="en-US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2013</a:t>
            </a:r>
            <a:endParaRPr lang="en-US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3938745" y="2415668"/>
            <a:ext cx="1149360" cy="271079"/>
          </a:xfrm>
          <a:prstGeom prst="rect">
            <a:avLst/>
          </a:prstGeom>
          <a:solidFill>
            <a:srgbClr val="0070C0"/>
          </a:solidFill>
          <a:ln w="9525">
            <a:noFill/>
            <a:miter lim="800000"/>
            <a:headEnd/>
            <a:tailEnd/>
          </a:ln>
        </p:spPr>
        <p:txBody>
          <a:bodyPr lIns="91423" tIns="45711" rIns="91423" bIns="45711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>
              <a:spcBef>
                <a:spcPct val="25000"/>
              </a:spcBef>
              <a:buClr>
                <a:schemeClr val="bg1"/>
              </a:buClr>
              <a:buFont typeface="Times"/>
              <a:buNone/>
              <a:defRPr/>
            </a:pPr>
            <a:r>
              <a:rPr lang="en-US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2016</a:t>
            </a:r>
            <a:endParaRPr lang="en-US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Line 15"/>
          <p:cNvSpPr>
            <a:spLocks noChangeShapeType="1"/>
          </p:cNvSpPr>
          <p:nvPr/>
        </p:nvSpPr>
        <p:spPr bwMode="auto">
          <a:xfrm>
            <a:off x="5088103" y="2686748"/>
            <a:ext cx="1" cy="2952050"/>
          </a:xfrm>
          <a:prstGeom prst="line">
            <a:avLst/>
          </a:prstGeom>
          <a:noFill/>
          <a:ln w="12700">
            <a:solidFill>
              <a:srgbClr val="C0C0C0"/>
            </a:solidFill>
            <a:round/>
            <a:headEnd/>
            <a:tailEnd/>
          </a:ln>
        </p:spPr>
        <p:txBody>
          <a:bodyPr lIns="91434" tIns="45716" rIns="91434" bIns="45716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en-US" dirty="0"/>
          </a:p>
        </p:txBody>
      </p:sp>
      <p:sp>
        <p:nvSpPr>
          <p:cNvPr id="61" name="Rectangle 60"/>
          <p:cNvSpPr/>
          <p:nvPr/>
        </p:nvSpPr>
        <p:spPr bwMode="auto">
          <a:xfrm>
            <a:off x="503825" y="2415668"/>
            <a:ext cx="7925747" cy="3223131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5" name="Rectangle 54"/>
          <p:cNvSpPr>
            <a:spLocks noChangeArrowheads="1"/>
          </p:cNvSpPr>
          <p:nvPr/>
        </p:nvSpPr>
        <p:spPr bwMode="auto">
          <a:xfrm>
            <a:off x="7265829" y="2429428"/>
            <a:ext cx="1163743" cy="257320"/>
          </a:xfrm>
          <a:prstGeom prst="rect">
            <a:avLst/>
          </a:prstGeom>
          <a:solidFill>
            <a:srgbClr val="0070C0"/>
          </a:solidFill>
          <a:ln w="9525">
            <a:noFill/>
            <a:miter lim="800000"/>
            <a:headEnd/>
            <a:tailEnd/>
          </a:ln>
        </p:spPr>
        <p:txBody>
          <a:bodyPr lIns="91423" tIns="45711" rIns="91423" bIns="45711"/>
          <a:lstStyle/>
          <a:p>
            <a:pPr algn="ctr">
              <a:spcBef>
                <a:spcPct val="25000"/>
              </a:spcBef>
              <a:buClr>
                <a:schemeClr val="bg1"/>
              </a:buClr>
              <a:buFont typeface="Times"/>
              <a:buNone/>
            </a:pPr>
            <a:r>
              <a:rPr lang="en-US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2019</a:t>
            </a:r>
            <a:endParaRPr lang="en-US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43129" y="1066800"/>
            <a:ext cx="7786443" cy="45115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Preliminary Timeline Projection, Scenario </a:t>
            </a:r>
            <a:r>
              <a:rPr lang="en-US" dirty="0"/>
              <a:t>B</a:t>
            </a:r>
            <a:r>
              <a:rPr lang="en-US" dirty="0" smtClean="0"/>
              <a:t>, with ‘normalized* .11ac timeline for reference </a:t>
            </a:r>
            <a:endParaRPr lang="en-US" dirty="0"/>
          </a:p>
        </p:txBody>
      </p:sp>
      <p:sp>
        <p:nvSpPr>
          <p:cNvPr id="32" name="Isosceles Triangle 31"/>
          <p:cNvSpPr>
            <a:spLocks noChangeArrowheads="1"/>
          </p:cNvSpPr>
          <p:nvPr/>
        </p:nvSpPr>
        <p:spPr bwMode="auto">
          <a:xfrm>
            <a:off x="1766355" y="5221460"/>
            <a:ext cx="219423" cy="228600"/>
          </a:xfrm>
          <a:prstGeom prst="triangle">
            <a:avLst>
              <a:gd name="adj" fmla="val 50000"/>
            </a:avLst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1434" tIns="45716" rIns="91434" bIns="45716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 eaLnBrk="0" hangingPunct="0"/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Text Box 24"/>
          <p:cNvSpPr txBox="1">
            <a:spLocks noChangeArrowheads="1"/>
          </p:cNvSpPr>
          <p:nvPr/>
        </p:nvSpPr>
        <p:spPr bwMode="auto">
          <a:xfrm>
            <a:off x="1621408" y="5463684"/>
            <a:ext cx="561649" cy="2059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052" tIns="41026" rIns="82052" bIns="41026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800" dirty="0" smtClean="0">
                <a:latin typeface="Arial" pitchFamily="34" charset="0"/>
                <a:cs typeface="Arial" pitchFamily="34" charset="0"/>
              </a:rPr>
              <a:t>Sept ‘08</a:t>
            </a:r>
            <a:endParaRPr lang="en-US" sz="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Text Box 24"/>
          <p:cNvSpPr txBox="1">
            <a:spLocks noChangeArrowheads="1"/>
          </p:cNvSpPr>
          <p:nvPr/>
        </p:nvSpPr>
        <p:spPr bwMode="auto">
          <a:xfrm>
            <a:off x="1576830" y="4848762"/>
            <a:ext cx="659432" cy="32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052" tIns="41026" rIns="82052" bIns="41026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800" dirty="0" smtClean="0">
                <a:latin typeface="Arial" pitchFamily="34" charset="0"/>
                <a:cs typeface="Arial" pitchFamily="34" charset="0"/>
              </a:rPr>
              <a:t>11ac PAR </a:t>
            </a:r>
            <a:br>
              <a:rPr lang="en-US" sz="800" dirty="0" smtClean="0">
                <a:latin typeface="Arial" pitchFamily="34" charset="0"/>
                <a:cs typeface="Arial" pitchFamily="34" charset="0"/>
              </a:rPr>
            </a:br>
            <a:r>
              <a:rPr lang="en-US" sz="800" dirty="0" smtClean="0">
                <a:latin typeface="Arial" pitchFamily="34" charset="0"/>
                <a:cs typeface="Arial" pitchFamily="34" charset="0"/>
              </a:rPr>
              <a:t>Approved</a:t>
            </a:r>
          </a:p>
        </p:txBody>
      </p:sp>
      <p:sp>
        <p:nvSpPr>
          <p:cNvPr id="35" name="Text Box 24"/>
          <p:cNvSpPr txBox="1">
            <a:spLocks noChangeArrowheads="1"/>
          </p:cNvSpPr>
          <p:nvPr/>
        </p:nvSpPr>
        <p:spPr bwMode="auto">
          <a:xfrm>
            <a:off x="2726361" y="4895086"/>
            <a:ext cx="819733" cy="452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052" tIns="41026" rIns="82052" bIns="41026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800" dirty="0" smtClean="0">
                <a:latin typeface="Arial" pitchFamily="34" charset="0"/>
                <a:cs typeface="Arial" pitchFamily="34" charset="0"/>
              </a:rPr>
              <a:t>11ac SFD R0 </a:t>
            </a:r>
            <a:br>
              <a:rPr lang="en-US" sz="800" dirty="0" smtClean="0">
                <a:latin typeface="Arial" pitchFamily="34" charset="0"/>
                <a:cs typeface="Arial" pitchFamily="34" charset="0"/>
              </a:rPr>
            </a:br>
            <a:r>
              <a:rPr lang="en-US" sz="800" dirty="0" smtClean="0">
                <a:latin typeface="Arial" pitchFamily="34" charset="0"/>
                <a:cs typeface="Arial" pitchFamily="34" charset="0"/>
              </a:rPr>
              <a:t>(Mar)</a:t>
            </a:r>
            <a:br>
              <a:rPr lang="en-US" sz="800" dirty="0" smtClean="0">
                <a:latin typeface="Arial" pitchFamily="34" charset="0"/>
                <a:cs typeface="Arial" pitchFamily="34" charset="0"/>
              </a:rPr>
            </a:br>
            <a:endParaRPr lang="en-US" sz="8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Text Box 24"/>
          <p:cNvSpPr txBox="1">
            <a:spLocks noChangeArrowheads="1"/>
          </p:cNvSpPr>
          <p:nvPr/>
        </p:nvSpPr>
        <p:spPr bwMode="auto">
          <a:xfrm>
            <a:off x="2846516" y="5463684"/>
            <a:ext cx="561649" cy="2059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052" tIns="41026" rIns="82052" bIns="41026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800" dirty="0" smtClean="0">
                <a:latin typeface="Arial" pitchFamily="34" charset="0"/>
                <a:cs typeface="Arial" pitchFamily="34" charset="0"/>
              </a:rPr>
              <a:t>Sept ‘09</a:t>
            </a:r>
            <a:endParaRPr lang="en-US" sz="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2995802" y="5184084"/>
            <a:ext cx="1517623" cy="26597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11ac SFD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0" name="Text Box 24"/>
          <p:cNvSpPr txBox="1">
            <a:spLocks noChangeArrowheads="1"/>
          </p:cNvSpPr>
          <p:nvPr/>
        </p:nvSpPr>
        <p:spPr bwMode="auto">
          <a:xfrm>
            <a:off x="3937058" y="4895086"/>
            <a:ext cx="980032" cy="452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052" tIns="41026" rIns="82052" bIns="41026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800" dirty="0" smtClean="0">
                <a:latin typeface="Arial" pitchFamily="34" charset="0"/>
                <a:cs typeface="Arial" pitchFamily="34" charset="0"/>
              </a:rPr>
              <a:t>SFD R21, D 0.1   </a:t>
            </a:r>
            <a:br>
              <a:rPr lang="en-US" sz="800" dirty="0" smtClean="0">
                <a:latin typeface="Arial" pitchFamily="34" charset="0"/>
                <a:cs typeface="Arial" pitchFamily="34" charset="0"/>
              </a:rPr>
            </a:br>
            <a:r>
              <a:rPr lang="en-US" sz="800" dirty="0" smtClean="0">
                <a:latin typeface="Arial" pitchFamily="34" charset="0"/>
                <a:cs typeface="Arial" pitchFamily="34" charset="0"/>
              </a:rPr>
              <a:t>(July )</a:t>
            </a:r>
            <a:br>
              <a:rPr lang="en-US" sz="800" dirty="0" smtClean="0">
                <a:latin typeface="Arial" pitchFamily="34" charset="0"/>
                <a:cs typeface="Arial" pitchFamily="34" charset="0"/>
              </a:rPr>
            </a:br>
            <a:endParaRPr lang="en-US" sz="8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Text Box 24"/>
          <p:cNvSpPr txBox="1">
            <a:spLocks noChangeArrowheads="1"/>
          </p:cNvSpPr>
          <p:nvPr/>
        </p:nvSpPr>
        <p:spPr bwMode="auto">
          <a:xfrm>
            <a:off x="4207962" y="5463684"/>
            <a:ext cx="527986" cy="2059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052" tIns="41026" rIns="82052" bIns="41026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800" dirty="0" smtClean="0">
                <a:latin typeface="Arial" pitchFamily="34" charset="0"/>
                <a:cs typeface="Arial" pitchFamily="34" charset="0"/>
              </a:rPr>
              <a:t>Jan  ‘11</a:t>
            </a:r>
            <a:endParaRPr lang="en-US" sz="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Text Box 24"/>
          <p:cNvSpPr txBox="1">
            <a:spLocks noChangeArrowheads="1"/>
          </p:cNvSpPr>
          <p:nvPr/>
        </p:nvSpPr>
        <p:spPr bwMode="auto">
          <a:xfrm>
            <a:off x="4900937" y="4728319"/>
            <a:ext cx="606533" cy="32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052" tIns="41026" rIns="82052" bIns="41026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800" dirty="0" smtClean="0">
                <a:latin typeface="Arial" pitchFamily="34" charset="0"/>
                <a:cs typeface="Arial" pitchFamily="34" charset="0"/>
              </a:rPr>
              <a:t>.11ac </a:t>
            </a:r>
            <a:br>
              <a:rPr lang="en-US" sz="800" dirty="0" smtClean="0">
                <a:latin typeface="Arial" pitchFamily="34" charset="0"/>
                <a:cs typeface="Arial" pitchFamily="34" charset="0"/>
              </a:rPr>
            </a:br>
            <a:r>
              <a:rPr lang="en-US" sz="800" dirty="0" smtClean="0">
                <a:latin typeface="Arial" pitchFamily="34" charset="0"/>
                <a:cs typeface="Arial" pitchFamily="34" charset="0"/>
              </a:rPr>
              <a:t>Draft  1.0</a:t>
            </a:r>
            <a:endParaRPr lang="en-US" sz="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Text Box 24"/>
          <p:cNvSpPr txBox="1">
            <a:spLocks noChangeArrowheads="1"/>
          </p:cNvSpPr>
          <p:nvPr/>
        </p:nvSpPr>
        <p:spPr bwMode="auto">
          <a:xfrm>
            <a:off x="5037995" y="5018196"/>
            <a:ext cx="332419" cy="2059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052" tIns="41026" rIns="82052" bIns="41026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800" dirty="0" smtClean="0">
                <a:latin typeface="Arial" pitchFamily="34" charset="0"/>
                <a:cs typeface="Arial" pitchFamily="34" charset="0"/>
              </a:rPr>
              <a:t>Jan</a:t>
            </a:r>
          </a:p>
        </p:txBody>
      </p:sp>
      <p:sp>
        <p:nvSpPr>
          <p:cNvPr id="46" name="Isosceles Triangle 45"/>
          <p:cNvSpPr>
            <a:spLocks noChangeArrowheads="1"/>
          </p:cNvSpPr>
          <p:nvPr/>
        </p:nvSpPr>
        <p:spPr bwMode="auto">
          <a:xfrm>
            <a:off x="5075117" y="5254013"/>
            <a:ext cx="226322" cy="196047"/>
          </a:xfrm>
          <a:prstGeom prst="triangle">
            <a:avLst>
              <a:gd name="adj" fmla="val 50000"/>
            </a:avLst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1434" tIns="45716" rIns="91434" bIns="45716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eaLnBrk="0" hangingPunct="0"/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Text Box 24"/>
          <p:cNvSpPr txBox="1">
            <a:spLocks noChangeArrowheads="1"/>
          </p:cNvSpPr>
          <p:nvPr/>
        </p:nvSpPr>
        <p:spPr bwMode="auto">
          <a:xfrm>
            <a:off x="5008340" y="5463684"/>
            <a:ext cx="544015" cy="2059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052" tIns="41026" rIns="82052" bIns="41026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800" dirty="0" smtClean="0">
                <a:latin typeface="Arial" pitchFamily="34" charset="0"/>
                <a:cs typeface="Arial" pitchFamily="34" charset="0"/>
              </a:rPr>
              <a:t>July  ‘11</a:t>
            </a:r>
            <a:endParaRPr lang="en-US" sz="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Text Box 24"/>
          <p:cNvSpPr txBox="1">
            <a:spLocks noChangeArrowheads="1"/>
          </p:cNvSpPr>
          <p:nvPr/>
        </p:nvSpPr>
        <p:spPr bwMode="auto">
          <a:xfrm>
            <a:off x="5552355" y="4730548"/>
            <a:ext cx="606533" cy="32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052" tIns="41026" rIns="82052" bIns="41026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800" dirty="0" smtClean="0">
                <a:latin typeface="Arial" pitchFamily="34" charset="0"/>
                <a:cs typeface="Arial" pitchFamily="34" charset="0"/>
              </a:rPr>
              <a:t>.11ac</a:t>
            </a:r>
            <a:br>
              <a:rPr lang="en-US" sz="800" dirty="0" smtClean="0">
                <a:latin typeface="Arial" pitchFamily="34" charset="0"/>
                <a:cs typeface="Arial" pitchFamily="34" charset="0"/>
              </a:rPr>
            </a:br>
            <a:r>
              <a:rPr lang="en-US" sz="800" dirty="0" smtClean="0">
                <a:latin typeface="Arial" pitchFamily="34" charset="0"/>
                <a:cs typeface="Arial" pitchFamily="34" charset="0"/>
              </a:rPr>
              <a:t>Draft  2.0</a:t>
            </a:r>
            <a:endParaRPr lang="en-US" sz="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Text Box 24"/>
          <p:cNvSpPr txBox="1">
            <a:spLocks noChangeArrowheads="1"/>
          </p:cNvSpPr>
          <p:nvPr/>
        </p:nvSpPr>
        <p:spPr bwMode="auto">
          <a:xfrm>
            <a:off x="5685570" y="5018196"/>
            <a:ext cx="407761" cy="2059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052" tIns="41026" rIns="82052" bIns="41026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800" dirty="0" smtClean="0">
                <a:latin typeface="Arial" pitchFamily="34" charset="0"/>
                <a:cs typeface="Arial" pitchFamily="34" charset="0"/>
              </a:rPr>
              <a:t>Sept </a:t>
            </a:r>
          </a:p>
        </p:txBody>
      </p:sp>
      <p:sp>
        <p:nvSpPr>
          <p:cNvPr id="51" name="Isosceles Triangle 50"/>
          <p:cNvSpPr>
            <a:spLocks noChangeArrowheads="1"/>
          </p:cNvSpPr>
          <p:nvPr/>
        </p:nvSpPr>
        <p:spPr bwMode="auto">
          <a:xfrm>
            <a:off x="5739021" y="5254013"/>
            <a:ext cx="242469" cy="196047"/>
          </a:xfrm>
          <a:prstGeom prst="triangle">
            <a:avLst>
              <a:gd name="adj" fmla="val 50000"/>
            </a:avLst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1434" tIns="45716" rIns="91434" bIns="45716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eaLnBrk="0" hangingPunct="0"/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Text Box 24"/>
          <p:cNvSpPr txBox="1">
            <a:spLocks noChangeArrowheads="1"/>
          </p:cNvSpPr>
          <p:nvPr/>
        </p:nvSpPr>
        <p:spPr bwMode="auto">
          <a:xfrm>
            <a:off x="5615094" y="5463684"/>
            <a:ext cx="521574" cy="2059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052" tIns="41026" rIns="82052" bIns="41026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800" dirty="0" smtClean="0">
                <a:latin typeface="Arial" pitchFamily="34" charset="0"/>
                <a:cs typeface="Arial" pitchFamily="34" charset="0"/>
              </a:rPr>
              <a:t>Feb ‘12</a:t>
            </a:r>
            <a:endParaRPr lang="en-US" sz="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4" name="Text Box 24"/>
          <p:cNvSpPr txBox="1">
            <a:spLocks noChangeArrowheads="1"/>
          </p:cNvSpPr>
          <p:nvPr/>
        </p:nvSpPr>
        <p:spPr bwMode="auto">
          <a:xfrm>
            <a:off x="7610775" y="4728319"/>
            <a:ext cx="425394" cy="32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052" tIns="41026" rIns="82052" bIns="41026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800" dirty="0" smtClean="0">
                <a:latin typeface="Arial" pitchFamily="34" charset="0"/>
                <a:cs typeface="Arial" pitchFamily="34" charset="0"/>
              </a:rPr>
              <a:t>.11ac</a:t>
            </a:r>
            <a:br>
              <a:rPr lang="en-US" sz="800" dirty="0" smtClean="0">
                <a:latin typeface="Arial" pitchFamily="34" charset="0"/>
                <a:cs typeface="Arial" pitchFamily="34" charset="0"/>
              </a:rPr>
            </a:br>
            <a:r>
              <a:rPr lang="en-US" sz="800" dirty="0" smtClean="0">
                <a:latin typeface="Arial" pitchFamily="34" charset="0"/>
                <a:cs typeface="Arial" pitchFamily="34" charset="0"/>
              </a:rPr>
              <a:t>Final</a:t>
            </a:r>
            <a:endParaRPr lang="en-US" sz="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7" name="Text Box 24"/>
          <p:cNvSpPr txBox="1">
            <a:spLocks noChangeArrowheads="1"/>
          </p:cNvSpPr>
          <p:nvPr/>
        </p:nvSpPr>
        <p:spPr bwMode="auto">
          <a:xfrm>
            <a:off x="7634821" y="5059623"/>
            <a:ext cx="377303" cy="2059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052" tIns="41026" rIns="82052" bIns="41026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800" dirty="0" smtClean="0">
                <a:latin typeface="Arial" pitchFamily="34" charset="0"/>
                <a:cs typeface="Arial" pitchFamily="34" charset="0"/>
              </a:rPr>
              <a:t>July </a:t>
            </a:r>
          </a:p>
        </p:txBody>
      </p:sp>
      <p:sp>
        <p:nvSpPr>
          <p:cNvPr id="58" name="Text Box 24"/>
          <p:cNvSpPr txBox="1">
            <a:spLocks noChangeArrowheads="1"/>
          </p:cNvSpPr>
          <p:nvPr/>
        </p:nvSpPr>
        <p:spPr bwMode="auto">
          <a:xfrm>
            <a:off x="7583707" y="5463684"/>
            <a:ext cx="527986" cy="2059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052" tIns="41026" rIns="82052" bIns="41026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800" dirty="0" smtClean="0">
                <a:latin typeface="Arial" pitchFamily="34" charset="0"/>
                <a:cs typeface="Arial" pitchFamily="34" charset="0"/>
              </a:rPr>
              <a:t>Dec ‘13</a:t>
            </a:r>
            <a:endParaRPr lang="en-US" sz="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0" name="Isosceles Triangle 59"/>
          <p:cNvSpPr>
            <a:spLocks noChangeArrowheads="1"/>
          </p:cNvSpPr>
          <p:nvPr/>
        </p:nvSpPr>
        <p:spPr bwMode="auto">
          <a:xfrm>
            <a:off x="7680609" y="5254013"/>
            <a:ext cx="242469" cy="196047"/>
          </a:xfrm>
          <a:prstGeom prst="triangle">
            <a:avLst>
              <a:gd name="adj" fmla="val 50000"/>
            </a:avLst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1434" tIns="45716" rIns="91434" bIns="45716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eaLnBrk="0" hangingPunct="0"/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80892" y="6104984"/>
            <a:ext cx="39739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* .11ac timeline shown based on the .11ax PAR approval date</a:t>
            </a:r>
            <a:endParaRPr lang="en-US" i="1" dirty="0"/>
          </a:p>
        </p:txBody>
      </p:sp>
      <p:sp>
        <p:nvSpPr>
          <p:cNvPr id="62" name="Text Box 26"/>
          <p:cNvSpPr txBox="1">
            <a:spLocks noChangeArrowheads="1"/>
          </p:cNvSpPr>
          <p:nvPr/>
        </p:nvSpPr>
        <p:spPr bwMode="auto">
          <a:xfrm flipH="1">
            <a:off x="5054196" y="3425520"/>
            <a:ext cx="702940" cy="452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2052" tIns="41026" rIns="82052" bIns="41026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800" b="1" dirty="0" smtClean="0">
                <a:latin typeface="Arial" pitchFamily="34" charset="0"/>
                <a:cs typeface="Arial" pitchFamily="34" charset="0"/>
              </a:rPr>
              <a:t>.11ax</a:t>
            </a:r>
            <a:br>
              <a:rPr lang="en-US" sz="800" b="1" dirty="0" smtClean="0">
                <a:latin typeface="Arial" pitchFamily="34" charset="0"/>
                <a:cs typeface="Arial" pitchFamily="34" charset="0"/>
              </a:rPr>
            </a:br>
            <a:r>
              <a:rPr lang="en-US" sz="800" b="1" dirty="0" smtClean="0">
                <a:latin typeface="Arial" pitchFamily="34" charset="0"/>
                <a:cs typeface="Arial" pitchFamily="34" charset="0"/>
              </a:rPr>
              <a:t>Draft 2.0</a:t>
            </a:r>
            <a:br>
              <a:rPr lang="en-US" sz="800" b="1" dirty="0" smtClean="0">
                <a:latin typeface="Arial" pitchFamily="34" charset="0"/>
                <a:cs typeface="Arial" pitchFamily="34" charset="0"/>
              </a:rPr>
            </a:br>
            <a:r>
              <a:rPr lang="en-US" sz="800" b="1" dirty="0" smtClean="0">
                <a:latin typeface="Arial" pitchFamily="34" charset="0"/>
                <a:cs typeface="Arial" pitchFamily="34" charset="0"/>
              </a:rPr>
              <a:t>(Mar 2017)</a:t>
            </a:r>
            <a:endParaRPr lang="en-US" sz="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3" name="Text Box 29"/>
          <p:cNvSpPr txBox="1">
            <a:spLocks noChangeArrowheads="1"/>
          </p:cNvSpPr>
          <p:nvPr/>
        </p:nvSpPr>
        <p:spPr bwMode="auto">
          <a:xfrm flipH="1">
            <a:off x="7272679" y="3425520"/>
            <a:ext cx="782738" cy="3572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2052" tIns="41026" rIns="82052" bIns="41026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900" b="1" dirty="0" smtClean="0">
                <a:latin typeface="Arial" pitchFamily="34" charset="0"/>
                <a:cs typeface="Arial" pitchFamily="34" charset="0"/>
              </a:rPr>
              <a:t>.11ax</a:t>
            </a:r>
            <a:br>
              <a:rPr lang="en-US" sz="900" b="1" dirty="0" smtClean="0">
                <a:latin typeface="Arial" pitchFamily="34" charset="0"/>
                <a:cs typeface="Arial" pitchFamily="34" charset="0"/>
              </a:rPr>
            </a:br>
            <a:r>
              <a:rPr lang="en-US" sz="900" b="1" dirty="0" smtClean="0">
                <a:latin typeface="Arial" pitchFamily="34" charset="0"/>
                <a:cs typeface="Arial" pitchFamily="34" charset="0"/>
              </a:rPr>
              <a:t> Final</a:t>
            </a:r>
            <a:endParaRPr lang="en-US" sz="9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4" name="Text Box 24"/>
          <p:cNvSpPr txBox="1">
            <a:spLocks noChangeArrowheads="1"/>
          </p:cNvSpPr>
          <p:nvPr/>
        </p:nvSpPr>
        <p:spPr bwMode="auto">
          <a:xfrm>
            <a:off x="1567163" y="2705851"/>
            <a:ext cx="670141" cy="4489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052" tIns="41026" rIns="82052" bIns="41026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800" b="1" dirty="0">
                <a:latin typeface="Arial" pitchFamily="34" charset="0"/>
                <a:cs typeface="Arial" pitchFamily="34" charset="0"/>
              </a:rPr>
              <a:t>PAR </a:t>
            </a:r>
            <a:r>
              <a:rPr lang="en-US" sz="8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800" b="1" dirty="0" smtClean="0">
                <a:latin typeface="Arial" pitchFamily="34" charset="0"/>
                <a:cs typeface="Arial" pitchFamily="34" charset="0"/>
              </a:rPr>
            </a:br>
            <a:r>
              <a:rPr lang="en-US" sz="800" b="1" dirty="0" smtClean="0">
                <a:latin typeface="Arial" pitchFamily="34" charset="0"/>
                <a:cs typeface="Arial" pitchFamily="34" charset="0"/>
              </a:rPr>
              <a:t>Approved</a:t>
            </a:r>
          </a:p>
          <a:p>
            <a:pPr algn="ctr" eaLnBrk="0" hangingPunct="0">
              <a:defRPr/>
            </a:pPr>
            <a:r>
              <a:rPr lang="en-US" sz="800" b="1" dirty="0" smtClean="0">
                <a:latin typeface="Arial" pitchFamily="34" charset="0"/>
                <a:cs typeface="Arial" pitchFamily="34" charset="0"/>
              </a:rPr>
              <a:t>(Mar 2014)</a:t>
            </a:r>
            <a:endParaRPr lang="en-US" sz="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5" name="Isosceles Triangle 64"/>
          <p:cNvSpPr>
            <a:spLocks noChangeArrowheads="1"/>
          </p:cNvSpPr>
          <p:nvPr/>
        </p:nvSpPr>
        <p:spPr bwMode="auto">
          <a:xfrm>
            <a:off x="1801102" y="3152274"/>
            <a:ext cx="202264" cy="22695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1434" tIns="45716" rIns="91434" bIns="45716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 eaLnBrk="0" hangingPunct="0"/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6" name="Isosceles Triangle 65"/>
          <p:cNvSpPr>
            <a:spLocks noChangeArrowheads="1"/>
          </p:cNvSpPr>
          <p:nvPr/>
        </p:nvSpPr>
        <p:spPr bwMode="auto">
          <a:xfrm flipH="1">
            <a:off x="5282373" y="3182154"/>
            <a:ext cx="190050" cy="217339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1434" tIns="45716" rIns="91434" bIns="45716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eaLnBrk="0" hangingPunct="0"/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9" name="Text Box 24"/>
          <p:cNvSpPr txBox="1">
            <a:spLocks noChangeArrowheads="1"/>
          </p:cNvSpPr>
          <p:nvPr/>
        </p:nvSpPr>
        <p:spPr bwMode="auto">
          <a:xfrm>
            <a:off x="4163670" y="3425520"/>
            <a:ext cx="699507" cy="452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052" tIns="41026" rIns="82052" bIns="41026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800" b="1" dirty="0" smtClean="0">
                <a:latin typeface="Arial" pitchFamily="34" charset="0"/>
                <a:cs typeface="Arial" pitchFamily="34" charset="0"/>
              </a:rPr>
              <a:t>.11ax</a:t>
            </a:r>
            <a:br>
              <a:rPr lang="en-US" sz="800" b="1" dirty="0" smtClean="0">
                <a:latin typeface="Arial" pitchFamily="34" charset="0"/>
                <a:cs typeface="Arial" pitchFamily="34" charset="0"/>
              </a:rPr>
            </a:br>
            <a:r>
              <a:rPr lang="en-US" sz="800" b="1" dirty="0" smtClean="0">
                <a:latin typeface="Arial" pitchFamily="34" charset="0"/>
                <a:cs typeface="Arial" pitchFamily="34" charset="0"/>
              </a:rPr>
              <a:t>Draft 1.0</a:t>
            </a:r>
            <a:br>
              <a:rPr lang="en-US" sz="800" b="1" dirty="0" smtClean="0">
                <a:latin typeface="Arial" pitchFamily="34" charset="0"/>
                <a:cs typeface="Arial" pitchFamily="34" charset="0"/>
              </a:rPr>
            </a:br>
            <a:r>
              <a:rPr lang="en-US" sz="800" b="1" dirty="0" smtClean="0">
                <a:latin typeface="Arial" pitchFamily="34" charset="0"/>
                <a:cs typeface="Arial" pitchFamily="34" charset="0"/>
              </a:rPr>
              <a:t>(July 2016)</a:t>
            </a:r>
            <a:endParaRPr lang="en-US" sz="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1" name="Isosceles Triangle 70"/>
          <p:cNvSpPr>
            <a:spLocks noChangeArrowheads="1"/>
          </p:cNvSpPr>
          <p:nvPr/>
        </p:nvSpPr>
        <p:spPr bwMode="auto">
          <a:xfrm>
            <a:off x="4458904" y="3178014"/>
            <a:ext cx="202264" cy="226950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1434" tIns="45716" rIns="91434" bIns="45716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eaLnBrk="0" hangingPunct="0"/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3" name="Isosceles Triangle 72"/>
          <p:cNvSpPr>
            <a:spLocks noChangeArrowheads="1"/>
          </p:cNvSpPr>
          <p:nvPr/>
        </p:nvSpPr>
        <p:spPr bwMode="auto">
          <a:xfrm>
            <a:off x="772126" y="3152274"/>
            <a:ext cx="202264" cy="22695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1434" tIns="45716" rIns="91434" bIns="45716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eaLnBrk="0" hangingPunct="0"/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5" name="Text Box 24"/>
          <p:cNvSpPr txBox="1">
            <a:spLocks noChangeArrowheads="1"/>
          </p:cNvSpPr>
          <p:nvPr/>
        </p:nvSpPr>
        <p:spPr bwMode="auto">
          <a:xfrm>
            <a:off x="515935" y="3425520"/>
            <a:ext cx="771793" cy="693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2052" tIns="41026" rIns="82052" bIns="41026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800" b="1" dirty="0" smtClean="0">
                <a:latin typeface="Arial" pitchFamily="34" charset="0"/>
                <a:cs typeface="Arial" pitchFamily="34" charset="0"/>
              </a:rPr>
              <a:t>Study Group</a:t>
            </a:r>
          </a:p>
          <a:p>
            <a:pPr algn="ctr" eaLnBrk="0" hangingPunct="0">
              <a:defRPr/>
            </a:pPr>
            <a:r>
              <a:rPr lang="en-US" sz="800" b="1" dirty="0" smtClean="0">
                <a:latin typeface="Arial" pitchFamily="34" charset="0"/>
                <a:cs typeface="Arial" pitchFamily="34" charset="0"/>
              </a:rPr>
              <a:t>Launch</a:t>
            </a:r>
          </a:p>
          <a:p>
            <a:pPr algn="ctr" eaLnBrk="0" hangingPunct="0">
              <a:defRPr/>
            </a:pPr>
            <a:r>
              <a:rPr lang="en-US" sz="800" b="1" dirty="0" smtClean="0">
                <a:latin typeface="Arial" pitchFamily="34" charset="0"/>
                <a:cs typeface="Arial" pitchFamily="34" charset="0"/>
              </a:rPr>
              <a:t>(March 2013)</a:t>
            </a:r>
            <a:endParaRPr lang="en-US" sz="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6" name="Text Box 24"/>
          <p:cNvSpPr txBox="1">
            <a:spLocks noChangeArrowheads="1"/>
          </p:cNvSpPr>
          <p:nvPr/>
        </p:nvSpPr>
        <p:spPr bwMode="auto">
          <a:xfrm>
            <a:off x="2796304" y="3425520"/>
            <a:ext cx="1470896" cy="452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2052" tIns="41026" rIns="82052" bIns="41026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800" b="1" dirty="0" smtClean="0">
                <a:latin typeface="Arial" pitchFamily="34" charset="0"/>
                <a:cs typeface="Arial" pitchFamily="34" charset="0"/>
              </a:rPr>
              <a:t>Spec Framework</a:t>
            </a:r>
          </a:p>
          <a:p>
            <a:pPr algn="ctr" eaLnBrk="0" hangingPunct="0">
              <a:defRPr/>
            </a:pPr>
            <a:r>
              <a:rPr lang="en-US" sz="800" b="1" dirty="0" smtClean="0">
                <a:latin typeface="Arial" pitchFamily="34" charset="0"/>
                <a:cs typeface="Arial" pitchFamily="34" charset="0"/>
              </a:rPr>
              <a:t>Document </a:t>
            </a:r>
          </a:p>
          <a:p>
            <a:pPr algn="ctr" eaLnBrk="0" hangingPunct="0">
              <a:defRPr/>
            </a:pPr>
            <a:r>
              <a:rPr lang="en-US" sz="800" b="1" dirty="0" smtClean="0">
                <a:latin typeface="Arial" pitchFamily="34" charset="0"/>
                <a:cs typeface="Arial" pitchFamily="34" charset="0"/>
              </a:rPr>
              <a:t> (Nov 14 - </a:t>
            </a:r>
            <a:r>
              <a:rPr lang="en-US" sz="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800" b="1" dirty="0" smtClean="0">
                <a:latin typeface="Arial" pitchFamily="34" charset="0"/>
                <a:cs typeface="Arial" pitchFamily="34" charset="0"/>
              </a:rPr>
              <a:t>Jan  2016)</a:t>
            </a:r>
            <a:endParaRPr lang="en-US" sz="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7" name="Isosceles Triangle 76"/>
          <p:cNvSpPr>
            <a:spLocks noChangeArrowheads="1"/>
          </p:cNvSpPr>
          <p:nvPr/>
        </p:nvSpPr>
        <p:spPr bwMode="auto">
          <a:xfrm>
            <a:off x="7583707" y="3156255"/>
            <a:ext cx="156007" cy="222969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1434" tIns="45716" rIns="91434" bIns="45716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eaLnBrk="0" hangingPunct="0"/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2663619" y="3144779"/>
            <a:ext cx="1374981" cy="26597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11ax SFD</a:t>
            </a:r>
            <a:endParaRPr lang="en-US" sz="1400" dirty="0"/>
          </a:p>
        </p:txBody>
      </p:sp>
      <p:sp>
        <p:nvSpPr>
          <p:cNvPr id="79" name="Text Box 24"/>
          <p:cNvSpPr txBox="1">
            <a:spLocks noChangeArrowheads="1"/>
          </p:cNvSpPr>
          <p:nvPr/>
        </p:nvSpPr>
        <p:spPr bwMode="auto">
          <a:xfrm>
            <a:off x="1715083" y="3425520"/>
            <a:ext cx="792731" cy="3689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052" tIns="41026" rIns="82052" bIns="41026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800" b="1" dirty="0" smtClean="0">
                <a:latin typeface="Arial" pitchFamily="34" charset="0"/>
                <a:cs typeface="Arial" pitchFamily="34" charset="0"/>
              </a:rPr>
              <a:t>TG Kick Off</a:t>
            </a:r>
          </a:p>
          <a:p>
            <a:pPr algn="ctr" eaLnBrk="0" hangingPunct="0">
              <a:defRPr/>
            </a:pPr>
            <a:r>
              <a:rPr lang="en-US" sz="800" b="1" dirty="0" smtClean="0">
                <a:latin typeface="Arial" pitchFamily="34" charset="0"/>
                <a:cs typeface="Arial" pitchFamily="34" charset="0"/>
              </a:rPr>
              <a:t>(May 2014)</a:t>
            </a:r>
            <a:endParaRPr lang="en-US" sz="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0" name="Isosceles Triangle 79"/>
          <p:cNvSpPr>
            <a:spLocks noChangeArrowheads="1"/>
          </p:cNvSpPr>
          <p:nvPr/>
        </p:nvSpPr>
        <p:spPr bwMode="auto">
          <a:xfrm>
            <a:off x="1985778" y="3152274"/>
            <a:ext cx="202264" cy="22695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1434" tIns="45716" rIns="91434" bIns="45716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eaLnBrk="0" hangingPunct="0"/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8895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Line 15"/>
          <p:cNvSpPr>
            <a:spLocks noChangeShapeType="1"/>
          </p:cNvSpPr>
          <p:nvPr/>
        </p:nvSpPr>
        <p:spPr bwMode="auto">
          <a:xfrm flipH="1">
            <a:off x="6198361" y="2657919"/>
            <a:ext cx="2810" cy="2980880"/>
          </a:xfrm>
          <a:prstGeom prst="line">
            <a:avLst/>
          </a:prstGeom>
          <a:noFill/>
          <a:ln w="12700">
            <a:solidFill>
              <a:srgbClr val="C0C0C0"/>
            </a:solidFill>
            <a:round/>
            <a:headEnd/>
            <a:tailEnd/>
          </a:ln>
        </p:spPr>
        <p:txBody>
          <a:bodyPr lIns="91434" tIns="45716" rIns="91434" bIns="45716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en-US" dirty="0"/>
          </a:p>
        </p:txBody>
      </p:sp>
      <p:sp>
        <p:nvSpPr>
          <p:cNvPr id="56" name="Line 15"/>
          <p:cNvSpPr>
            <a:spLocks noChangeShapeType="1"/>
          </p:cNvSpPr>
          <p:nvPr/>
        </p:nvSpPr>
        <p:spPr bwMode="auto">
          <a:xfrm flipH="1">
            <a:off x="7315251" y="2690727"/>
            <a:ext cx="0" cy="2948071"/>
          </a:xfrm>
          <a:prstGeom prst="line">
            <a:avLst/>
          </a:prstGeom>
          <a:noFill/>
          <a:ln w="12700">
            <a:solidFill>
              <a:srgbClr val="C0C0C0"/>
            </a:solidFill>
            <a:round/>
            <a:headEnd/>
            <a:tailEnd/>
          </a:ln>
        </p:spPr>
        <p:txBody>
          <a:bodyPr lIns="91434" tIns="45716" rIns="91434" bIns="45716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en-US" dirty="0"/>
          </a:p>
        </p:txBody>
      </p:sp>
      <p:sp>
        <p:nvSpPr>
          <p:cNvPr id="6" name="Line 14"/>
          <p:cNvSpPr>
            <a:spLocks noChangeShapeType="1"/>
          </p:cNvSpPr>
          <p:nvPr/>
        </p:nvSpPr>
        <p:spPr bwMode="auto">
          <a:xfrm flipH="1">
            <a:off x="3938745" y="2467900"/>
            <a:ext cx="7159" cy="3170897"/>
          </a:xfrm>
          <a:prstGeom prst="line">
            <a:avLst/>
          </a:prstGeom>
          <a:noFill/>
          <a:ln w="12700">
            <a:solidFill>
              <a:srgbClr val="C0C0C0"/>
            </a:solidFill>
            <a:round/>
            <a:headEnd/>
            <a:tailEnd/>
          </a:ln>
        </p:spPr>
        <p:txBody>
          <a:bodyPr lIns="91434" tIns="45716" rIns="91434" bIns="45716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en-US" dirty="0"/>
          </a:p>
        </p:txBody>
      </p:sp>
      <p:sp>
        <p:nvSpPr>
          <p:cNvPr id="14" name="Line 10"/>
          <p:cNvSpPr>
            <a:spLocks noChangeShapeType="1"/>
          </p:cNvSpPr>
          <p:nvPr/>
        </p:nvSpPr>
        <p:spPr bwMode="auto">
          <a:xfrm>
            <a:off x="1637567" y="2450833"/>
            <a:ext cx="0" cy="3187966"/>
          </a:xfrm>
          <a:prstGeom prst="line">
            <a:avLst/>
          </a:prstGeom>
          <a:noFill/>
          <a:ln w="12700">
            <a:solidFill>
              <a:srgbClr val="C0C0C0"/>
            </a:solidFill>
            <a:round/>
            <a:headEnd/>
            <a:tailEnd/>
          </a:ln>
        </p:spPr>
        <p:txBody>
          <a:bodyPr lIns="91434" tIns="45716" rIns="91434" bIns="45716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en-US" dirty="0"/>
          </a:p>
        </p:txBody>
      </p:sp>
      <p:sp>
        <p:nvSpPr>
          <p:cNvPr id="15" name="Line 11"/>
          <p:cNvSpPr>
            <a:spLocks noChangeShapeType="1"/>
          </p:cNvSpPr>
          <p:nvPr/>
        </p:nvSpPr>
        <p:spPr bwMode="auto">
          <a:xfrm>
            <a:off x="2807571" y="2449259"/>
            <a:ext cx="0" cy="3189538"/>
          </a:xfrm>
          <a:prstGeom prst="line">
            <a:avLst/>
          </a:prstGeom>
          <a:noFill/>
          <a:ln w="12700">
            <a:solidFill>
              <a:srgbClr val="C0C0C0"/>
            </a:solidFill>
            <a:round/>
            <a:headEnd/>
            <a:tailEnd/>
          </a:ln>
        </p:spPr>
        <p:txBody>
          <a:bodyPr lIns="91434" tIns="45716" rIns="91434" bIns="45716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en-US" dirty="0"/>
          </a:p>
        </p:txBody>
      </p:sp>
      <p:sp>
        <p:nvSpPr>
          <p:cNvPr id="72" name="Rectangle 71"/>
          <p:cNvSpPr>
            <a:spLocks noChangeArrowheads="1"/>
          </p:cNvSpPr>
          <p:nvPr/>
        </p:nvSpPr>
        <p:spPr bwMode="auto">
          <a:xfrm>
            <a:off x="6204481" y="2419765"/>
            <a:ext cx="1163743" cy="266984"/>
          </a:xfrm>
          <a:prstGeom prst="rect">
            <a:avLst/>
          </a:prstGeom>
          <a:solidFill>
            <a:srgbClr val="0070C0"/>
          </a:solidFill>
          <a:ln w="9525">
            <a:noFill/>
            <a:miter lim="800000"/>
            <a:headEnd/>
            <a:tailEnd/>
          </a:ln>
        </p:spPr>
        <p:txBody>
          <a:bodyPr lIns="91423" tIns="45711" rIns="91423" bIns="45711"/>
          <a:lstStyle/>
          <a:p>
            <a:pPr algn="ctr">
              <a:spcBef>
                <a:spcPct val="25000"/>
              </a:spcBef>
              <a:buClr>
                <a:schemeClr val="bg1"/>
              </a:buClr>
              <a:buFont typeface="Times"/>
              <a:buNone/>
            </a:pPr>
            <a:r>
              <a:rPr lang="en-US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2018</a:t>
            </a:r>
            <a:endParaRPr lang="en-US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5075116" y="2428179"/>
            <a:ext cx="1129366" cy="258568"/>
          </a:xfrm>
          <a:prstGeom prst="rect">
            <a:avLst/>
          </a:prstGeom>
          <a:solidFill>
            <a:srgbClr val="0070C0"/>
          </a:solidFill>
          <a:ln w="9525">
            <a:noFill/>
            <a:miter lim="800000"/>
            <a:headEnd/>
            <a:tailEnd/>
          </a:ln>
        </p:spPr>
        <p:txBody>
          <a:bodyPr lIns="91423" tIns="45711" rIns="91423" bIns="45711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>
              <a:spcBef>
                <a:spcPct val="25000"/>
              </a:spcBef>
              <a:buClr>
                <a:schemeClr val="bg1"/>
              </a:buClr>
              <a:buFont typeface="Times"/>
              <a:buNone/>
              <a:defRPr/>
            </a:pPr>
            <a:r>
              <a:rPr lang="en-US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2017</a:t>
            </a:r>
            <a:endParaRPr lang="en-US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2811083" y="2427646"/>
            <a:ext cx="1134821" cy="259103"/>
          </a:xfrm>
          <a:prstGeom prst="rect">
            <a:avLst/>
          </a:prstGeom>
          <a:solidFill>
            <a:srgbClr val="0070C0"/>
          </a:solidFill>
          <a:ln w="9525">
            <a:noFill/>
            <a:miter lim="800000"/>
            <a:headEnd/>
            <a:tailEnd/>
          </a:ln>
        </p:spPr>
        <p:txBody>
          <a:bodyPr lIns="91423" tIns="45711" rIns="91423" bIns="45711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>
              <a:spcBef>
                <a:spcPct val="25000"/>
              </a:spcBef>
              <a:buClr>
                <a:schemeClr val="bg1"/>
              </a:buClr>
              <a:buFont typeface="Times"/>
              <a:buNone/>
              <a:defRPr/>
            </a:pPr>
            <a:r>
              <a:rPr lang="en-US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2015</a:t>
            </a:r>
            <a:endParaRPr lang="en-US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637567" y="2415668"/>
            <a:ext cx="1173515" cy="271079"/>
          </a:xfrm>
          <a:prstGeom prst="rect">
            <a:avLst/>
          </a:prstGeom>
          <a:solidFill>
            <a:srgbClr val="0070C0"/>
          </a:solidFill>
          <a:ln w="9525">
            <a:noFill/>
            <a:miter lim="800000"/>
            <a:headEnd/>
            <a:tailEnd/>
          </a:ln>
        </p:spPr>
        <p:txBody>
          <a:bodyPr lIns="91423" tIns="45711" rIns="91423" bIns="45711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>
              <a:spcBef>
                <a:spcPct val="25000"/>
              </a:spcBef>
              <a:buClr>
                <a:schemeClr val="bg1"/>
              </a:buClr>
              <a:buFont typeface="Times"/>
              <a:buNone/>
              <a:defRPr/>
            </a:pPr>
            <a:r>
              <a:rPr lang="en-US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2014</a:t>
            </a:r>
            <a:endParaRPr lang="en-US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503825" y="2415668"/>
            <a:ext cx="1133741" cy="271079"/>
          </a:xfrm>
          <a:prstGeom prst="rect">
            <a:avLst/>
          </a:prstGeom>
          <a:solidFill>
            <a:srgbClr val="0070C0"/>
          </a:solidFill>
          <a:ln w="9525">
            <a:noFill/>
            <a:miter lim="800000"/>
            <a:headEnd/>
            <a:tailEnd/>
          </a:ln>
        </p:spPr>
        <p:txBody>
          <a:bodyPr lIns="91423" tIns="45711" rIns="91423" bIns="45711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>
              <a:spcBef>
                <a:spcPct val="25000"/>
              </a:spcBef>
              <a:buClr>
                <a:schemeClr val="bg1"/>
              </a:buClr>
              <a:buFont typeface="Times"/>
              <a:buNone/>
              <a:defRPr/>
            </a:pPr>
            <a:r>
              <a:rPr lang="en-US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2013</a:t>
            </a:r>
            <a:endParaRPr lang="en-US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3938745" y="2415668"/>
            <a:ext cx="1149360" cy="271079"/>
          </a:xfrm>
          <a:prstGeom prst="rect">
            <a:avLst/>
          </a:prstGeom>
          <a:solidFill>
            <a:srgbClr val="0070C0"/>
          </a:solidFill>
          <a:ln w="9525">
            <a:noFill/>
            <a:miter lim="800000"/>
            <a:headEnd/>
            <a:tailEnd/>
          </a:ln>
        </p:spPr>
        <p:txBody>
          <a:bodyPr lIns="91423" tIns="45711" rIns="91423" bIns="45711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>
              <a:spcBef>
                <a:spcPct val="25000"/>
              </a:spcBef>
              <a:buClr>
                <a:schemeClr val="bg1"/>
              </a:buClr>
              <a:buFont typeface="Times"/>
              <a:buNone/>
              <a:defRPr/>
            </a:pPr>
            <a:r>
              <a:rPr lang="en-US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2016</a:t>
            </a:r>
            <a:endParaRPr lang="en-US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Line 15"/>
          <p:cNvSpPr>
            <a:spLocks noChangeShapeType="1"/>
          </p:cNvSpPr>
          <p:nvPr/>
        </p:nvSpPr>
        <p:spPr bwMode="auto">
          <a:xfrm>
            <a:off x="5088103" y="2686748"/>
            <a:ext cx="1" cy="2952050"/>
          </a:xfrm>
          <a:prstGeom prst="line">
            <a:avLst/>
          </a:prstGeom>
          <a:noFill/>
          <a:ln w="12700">
            <a:solidFill>
              <a:srgbClr val="C0C0C0"/>
            </a:solidFill>
            <a:round/>
            <a:headEnd/>
            <a:tailEnd/>
          </a:ln>
        </p:spPr>
        <p:txBody>
          <a:bodyPr lIns="91434" tIns="45716" rIns="91434" bIns="45716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en-US" dirty="0"/>
          </a:p>
        </p:txBody>
      </p:sp>
      <p:sp>
        <p:nvSpPr>
          <p:cNvPr id="20" name="Text Box 26"/>
          <p:cNvSpPr txBox="1">
            <a:spLocks noChangeArrowheads="1"/>
          </p:cNvSpPr>
          <p:nvPr/>
        </p:nvSpPr>
        <p:spPr bwMode="auto">
          <a:xfrm flipH="1">
            <a:off x="5685570" y="3432806"/>
            <a:ext cx="702940" cy="452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2052" tIns="41026" rIns="82052" bIns="41026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800" b="1" dirty="0" smtClean="0">
                <a:latin typeface="Arial" pitchFamily="34" charset="0"/>
                <a:cs typeface="Arial" pitchFamily="34" charset="0"/>
              </a:rPr>
              <a:t>.11ax</a:t>
            </a:r>
            <a:br>
              <a:rPr lang="en-US" sz="800" b="1" dirty="0" smtClean="0">
                <a:latin typeface="Arial" pitchFamily="34" charset="0"/>
                <a:cs typeface="Arial" pitchFamily="34" charset="0"/>
              </a:rPr>
            </a:br>
            <a:r>
              <a:rPr lang="en-US" sz="800" b="1" dirty="0" smtClean="0">
                <a:latin typeface="Arial" pitchFamily="34" charset="0"/>
                <a:cs typeface="Arial" pitchFamily="34" charset="0"/>
              </a:rPr>
              <a:t>Draft 2.0</a:t>
            </a:r>
            <a:br>
              <a:rPr lang="en-US" sz="800" b="1" dirty="0" smtClean="0">
                <a:latin typeface="Arial" pitchFamily="34" charset="0"/>
                <a:cs typeface="Arial" pitchFamily="34" charset="0"/>
              </a:rPr>
            </a:br>
            <a:r>
              <a:rPr lang="en-US" sz="800" b="1" dirty="0" smtClean="0">
                <a:latin typeface="Arial" pitchFamily="34" charset="0"/>
                <a:cs typeface="Arial" pitchFamily="34" charset="0"/>
              </a:rPr>
              <a:t>(Nov 2017)</a:t>
            </a:r>
            <a:endParaRPr lang="en-US" sz="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Text Box 29"/>
          <p:cNvSpPr txBox="1">
            <a:spLocks noChangeArrowheads="1"/>
          </p:cNvSpPr>
          <p:nvPr/>
        </p:nvSpPr>
        <p:spPr bwMode="auto">
          <a:xfrm flipH="1">
            <a:off x="7847700" y="3458617"/>
            <a:ext cx="782738" cy="3572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2052" tIns="41026" rIns="82052" bIns="41026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900" b="1" dirty="0" smtClean="0">
                <a:latin typeface="Arial" pitchFamily="34" charset="0"/>
                <a:cs typeface="Arial" pitchFamily="34" charset="0"/>
              </a:rPr>
              <a:t>.11ax</a:t>
            </a:r>
            <a:br>
              <a:rPr lang="en-US" sz="900" b="1" dirty="0" smtClean="0">
                <a:latin typeface="Arial" pitchFamily="34" charset="0"/>
                <a:cs typeface="Arial" pitchFamily="34" charset="0"/>
              </a:rPr>
            </a:br>
            <a:r>
              <a:rPr lang="en-US" sz="900" b="1" dirty="0" smtClean="0">
                <a:latin typeface="Arial" pitchFamily="34" charset="0"/>
                <a:cs typeface="Arial" pitchFamily="34" charset="0"/>
              </a:rPr>
              <a:t> Final</a:t>
            </a:r>
            <a:endParaRPr lang="en-US" sz="9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Text Box 24"/>
          <p:cNvSpPr txBox="1">
            <a:spLocks noChangeArrowheads="1"/>
          </p:cNvSpPr>
          <p:nvPr/>
        </p:nvSpPr>
        <p:spPr bwMode="auto">
          <a:xfrm>
            <a:off x="1567163" y="2705851"/>
            <a:ext cx="670141" cy="4489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052" tIns="41026" rIns="82052" bIns="41026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800" b="1" dirty="0">
                <a:latin typeface="Arial" pitchFamily="34" charset="0"/>
                <a:cs typeface="Arial" pitchFamily="34" charset="0"/>
              </a:rPr>
              <a:t>PAR </a:t>
            </a:r>
            <a:r>
              <a:rPr lang="en-US" sz="8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800" b="1" dirty="0" smtClean="0">
                <a:latin typeface="Arial" pitchFamily="34" charset="0"/>
                <a:cs typeface="Arial" pitchFamily="34" charset="0"/>
              </a:rPr>
            </a:br>
            <a:r>
              <a:rPr lang="en-US" sz="800" b="1" dirty="0" smtClean="0">
                <a:latin typeface="Arial" pitchFamily="34" charset="0"/>
                <a:cs typeface="Arial" pitchFamily="34" charset="0"/>
              </a:rPr>
              <a:t>Approved</a:t>
            </a:r>
          </a:p>
          <a:p>
            <a:pPr algn="ctr" eaLnBrk="0" hangingPunct="0">
              <a:defRPr/>
            </a:pPr>
            <a:r>
              <a:rPr lang="en-US" sz="800" b="1" dirty="0" smtClean="0">
                <a:latin typeface="Arial" pitchFamily="34" charset="0"/>
                <a:cs typeface="Arial" pitchFamily="34" charset="0"/>
              </a:rPr>
              <a:t>(Mar 2014)</a:t>
            </a:r>
            <a:endParaRPr lang="en-US" sz="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Isosceles Triangle 36"/>
          <p:cNvSpPr>
            <a:spLocks noChangeArrowheads="1"/>
          </p:cNvSpPr>
          <p:nvPr/>
        </p:nvSpPr>
        <p:spPr bwMode="auto">
          <a:xfrm>
            <a:off x="1801102" y="3152274"/>
            <a:ext cx="202264" cy="22695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1434" tIns="45716" rIns="91434" bIns="45716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 eaLnBrk="0" hangingPunct="0"/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Isosceles Triangle 38"/>
          <p:cNvSpPr>
            <a:spLocks noChangeArrowheads="1"/>
          </p:cNvSpPr>
          <p:nvPr/>
        </p:nvSpPr>
        <p:spPr bwMode="auto">
          <a:xfrm flipH="1">
            <a:off x="5913747" y="3158064"/>
            <a:ext cx="190050" cy="240837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1434" tIns="45716" rIns="91434" bIns="45716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eaLnBrk="0" hangingPunct="0"/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Text Box 24"/>
          <p:cNvSpPr txBox="1">
            <a:spLocks noChangeArrowheads="1"/>
          </p:cNvSpPr>
          <p:nvPr/>
        </p:nvSpPr>
        <p:spPr bwMode="auto">
          <a:xfrm>
            <a:off x="4836817" y="3418250"/>
            <a:ext cx="670653" cy="452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052" tIns="41026" rIns="82052" bIns="41026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800" b="1" dirty="0" smtClean="0">
                <a:latin typeface="Arial" pitchFamily="34" charset="0"/>
                <a:cs typeface="Arial" pitchFamily="34" charset="0"/>
              </a:rPr>
              <a:t>.11ax</a:t>
            </a:r>
            <a:br>
              <a:rPr lang="en-US" sz="800" b="1" dirty="0" smtClean="0">
                <a:latin typeface="Arial" pitchFamily="34" charset="0"/>
                <a:cs typeface="Arial" pitchFamily="34" charset="0"/>
              </a:rPr>
            </a:br>
            <a:r>
              <a:rPr lang="en-US" sz="800" b="1" dirty="0" smtClean="0">
                <a:latin typeface="Arial" pitchFamily="34" charset="0"/>
                <a:cs typeface="Arial" pitchFamily="34" charset="0"/>
              </a:rPr>
              <a:t>Draft 1.0</a:t>
            </a:r>
            <a:br>
              <a:rPr lang="en-US" sz="800" b="1" dirty="0" smtClean="0">
                <a:latin typeface="Arial" pitchFamily="34" charset="0"/>
                <a:cs typeface="Arial" pitchFamily="34" charset="0"/>
              </a:rPr>
            </a:br>
            <a:r>
              <a:rPr lang="en-US" sz="800" b="1" dirty="0" smtClean="0">
                <a:latin typeface="Arial" pitchFamily="34" charset="0"/>
                <a:cs typeface="Arial" pitchFamily="34" charset="0"/>
              </a:rPr>
              <a:t>(Jan 2017)</a:t>
            </a:r>
            <a:endParaRPr lang="en-US" sz="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Isosceles Triangle 42"/>
          <p:cNvSpPr>
            <a:spLocks noChangeArrowheads="1"/>
          </p:cNvSpPr>
          <p:nvPr/>
        </p:nvSpPr>
        <p:spPr bwMode="auto">
          <a:xfrm>
            <a:off x="5117624" y="3170744"/>
            <a:ext cx="202264" cy="226950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1434" tIns="45716" rIns="91434" bIns="45716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eaLnBrk="0" hangingPunct="0"/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1" name="Rectangle 60"/>
          <p:cNvSpPr/>
          <p:nvPr/>
        </p:nvSpPr>
        <p:spPr bwMode="auto">
          <a:xfrm>
            <a:off x="503825" y="2415668"/>
            <a:ext cx="7925747" cy="3223131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0" name="Isosceles Triangle 49"/>
          <p:cNvSpPr>
            <a:spLocks noChangeArrowheads="1"/>
          </p:cNvSpPr>
          <p:nvPr/>
        </p:nvSpPr>
        <p:spPr bwMode="auto">
          <a:xfrm>
            <a:off x="772126" y="3152274"/>
            <a:ext cx="202264" cy="22695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1434" tIns="45716" rIns="91434" bIns="45716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eaLnBrk="0" hangingPunct="0"/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Text Box 24"/>
          <p:cNvSpPr txBox="1">
            <a:spLocks noChangeArrowheads="1"/>
          </p:cNvSpPr>
          <p:nvPr/>
        </p:nvSpPr>
        <p:spPr bwMode="auto">
          <a:xfrm>
            <a:off x="515935" y="3432806"/>
            <a:ext cx="771793" cy="693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2052" tIns="41026" rIns="82052" bIns="41026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800" b="1" dirty="0" smtClean="0">
                <a:latin typeface="Arial" pitchFamily="34" charset="0"/>
                <a:cs typeface="Arial" pitchFamily="34" charset="0"/>
              </a:rPr>
              <a:t>Study Group</a:t>
            </a:r>
          </a:p>
          <a:p>
            <a:pPr algn="ctr" eaLnBrk="0" hangingPunct="0">
              <a:defRPr/>
            </a:pPr>
            <a:r>
              <a:rPr lang="en-US" sz="800" b="1" dirty="0" smtClean="0">
                <a:latin typeface="Arial" pitchFamily="34" charset="0"/>
                <a:cs typeface="Arial" pitchFamily="34" charset="0"/>
              </a:rPr>
              <a:t>Launch</a:t>
            </a:r>
          </a:p>
          <a:p>
            <a:pPr algn="ctr" eaLnBrk="0" hangingPunct="0">
              <a:defRPr/>
            </a:pPr>
            <a:r>
              <a:rPr lang="en-US" sz="800" b="1" dirty="0" smtClean="0">
                <a:latin typeface="Arial" pitchFamily="34" charset="0"/>
                <a:cs typeface="Arial" pitchFamily="34" charset="0"/>
              </a:rPr>
              <a:t>(March 2013)</a:t>
            </a:r>
            <a:endParaRPr lang="en-US" sz="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9" name="Text Box 24"/>
          <p:cNvSpPr txBox="1">
            <a:spLocks noChangeArrowheads="1"/>
          </p:cNvSpPr>
          <p:nvPr/>
        </p:nvSpPr>
        <p:spPr bwMode="auto">
          <a:xfrm>
            <a:off x="2995802" y="3465230"/>
            <a:ext cx="1470896" cy="452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2052" tIns="41026" rIns="82052" bIns="41026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800" b="1" dirty="0" smtClean="0">
                <a:latin typeface="Arial" pitchFamily="34" charset="0"/>
                <a:cs typeface="Arial" pitchFamily="34" charset="0"/>
              </a:rPr>
              <a:t>Spec Framework</a:t>
            </a:r>
          </a:p>
          <a:p>
            <a:pPr algn="ctr" eaLnBrk="0" hangingPunct="0">
              <a:defRPr/>
            </a:pPr>
            <a:r>
              <a:rPr lang="en-US" sz="800" b="1" dirty="0" smtClean="0">
                <a:latin typeface="Arial" pitchFamily="34" charset="0"/>
                <a:cs typeface="Arial" pitchFamily="34" charset="0"/>
              </a:rPr>
              <a:t>Document </a:t>
            </a:r>
          </a:p>
          <a:p>
            <a:pPr algn="ctr" eaLnBrk="0" hangingPunct="0">
              <a:defRPr/>
            </a:pPr>
            <a:r>
              <a:rPr lang="en-US" sz="800" b="1" dirty="0" smtClean="0">
                <a:latin typeface="Arial" pitchFamily="34" charset="0"/>
                <a:cs typeface="Arial" pitchFamily="34" charset="0"/>
              </a:rPr>
              <a:t> (Jan 15 - </a:t>
            </a:r>
            <a:r>
              <a:rPr lang="en-US" sz="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800" b="1" dirty="0" smtClean="0">
                <a:latin typeface="Arial" pitchFamily="34" charset="0"/>
                <a:cs typeface="Arial" pitchFamily="34" charset="0"/>
              </a:rPr>
              <a:t>July 2016)</a:t>
            </a:r>
            <a:endParaRPr lang="en-US" sz="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4" name="Isosceles Triangle 73"/>
          <p:cNvSpPr>
            <a:spLocks noChangeArrowheads="1"/>
          </p:cNvSpPr>
          <p:nvPr/>
        </p:nvSpPr>
        <p:spPr bwMode="auto">
          <a:xfrm>
            <a:off x="8169426" y="3216557"/>
            <a:ext cx="252125" cy="254501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1434" tIns="45716" rIns="91434" bIns="45716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eaLnBrk="0" hangingPunct="0"/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5" name="Rectangle 54"/>
          <p:cNvSpPr>
            <a:spLocks noChangeArrowheads="1"/>
          </p:cNvSpPr>
          <p:nvPr/>
        </p:nvSpPr>
        <p:spPr bwMode="auto">
          <a:xfrm>
            <a:off x="7265829" y="2429428"/>
            <a:ext cx="1163743" cy="257320"/>
          </a:xfrm>
          <a:prstGeom prst="rect">
            <a:avLst/>
          </a:prstGeom>
          <a:solidFill>
            <a:srgbClr val="0070C0"/>
          </a:solidFill>
          <a:ln w="9525">
            <a:noFill/>
            <a:miter lim="800000"/>
            <a:headEnd/>
            <a:tailEnd/>
          </a:ln>
        </p:spPr>
        <p:txBody>
          <a:bodyPr lIns="91423" tIns="45711" rIns="91423" bIns="45711"/>
          <a:lstStyle/>
          <a:p>
            <a:pPr algn="ctr">
              <a:spcBef>
                <a:spcPct val="25000"/>
              </a:spcBef>
              <a:buClr>
                <a:schemeClr val="bg1"/>
              </a:buClr>
              <a:buFont typeface="Times"/>
              <a:buNone/>
            </a:pPr>
            <a:r>
              <a:rPr lang="en-US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2019</a:t>
            </a:r>
            <a:endParaRPr lang="en-US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811083" y="3152274"/>
            <a:ext cx="1760917" cy="26597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11ax SFD</a:t>
            </a:r>
            <a:endParaRPr lang="en-US" sz="1400" dirty="0"/>
          </a:p>
        </p:txBody>
      </p:sp>
      <p:sp>
        <p:nvSpPr>
          <p:cNvPr id="67" name="Text Box 24"/>
          <p:cNvSpPr txBox="1">
            <a:spLocks noChangeArrowheads="1"/>
          </p:cNvSpPr>
          <p:nvPr/>
        </p:nvSpPr>
        <p:spPr bwMode="auto">
          <a:xfrm>
            <a:off x="1715083" y="3452789"/>
            <a:ext cx="792731" cy="3689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052" tIns="41026" rIns="82052" bIns="41026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800" b="1" dirty="0" smtClean="0">
                <a:latin typeface="Arial" pitchFamily="34" charset="0"/>
                <a:cs typeface="Arial" pitchFamily="34" charset="0"/>
              </a:rPr>
              <a:t>TG Kick Off</a:t>
            </a:r>
          </a:p>
          <a:p>
            <a:pPr algn="ctr" eaLnBrk="0" hangingPunct="0">
              <a:defRPr/>
            </a:pPr>
            <a:r>
              <a:rPr lang="en-US" sz="800" b="1" dirty="0" smtClean="0">
                <a:latin typeface="Arial" pitchFamily="34" charset="0"/>
                <a:cs typeface="Arial" pitchFamily="34" charset="0"/>
              </a:rPr>
              <a:t>(May 2014)</a:t>
            </a:r>
            <a:endParaRPr lang="en-US" sz="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8" name="Isosceles Triangle 67"/>
          <p:cNvSpPr>
            <a:spLocks noChangeArrowheads="1"/>
          </p:cNvSpPr>
          <p:nvPr/>
        </p:nvSpPr>
        <p:spPr bwMode="auto">
          <a:xfrm>
            <a:off x="1985778" y="3152274"/>
            <a:ext cx="202264" cy="22695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1434" tIns="45716" rIns="91434" bIns="45716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eaLnBrk="0" hangingPunct="0"/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43129" y="1066800"/>
            <a:ext cx="7786443" cy="45115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Preliminary Timeline Projection, Scenario </a:t>
            </a:r>
            <a:r>
              <a:rPr lang="en-US" dirty="0"/>
              <a:t>C</a:t>
            </a:r>
            <a:r>
              <a:rPr lang="en-US" dirty="0" smtClean="0"/>
              <a:t>, with ‘normalized* .11ac timeline for reference </a:t>
            </a:r>
            <a:endParaRPr lang="en-US" dirty="0"/>
          </a:p>
        </p:txBody>
      </p:sp>
      <p:sp>
        <p:nvSpPr>
          <p:cNvPr id="32" name="Isosceles Triangle 31"/>
          <p:cNvSpPr>
            <a:spLocks noChangeArrowheads="1"/>
          </p:cNvSpPr>
          <p:nvPr/>
        </p:nvSpPr>
        <p:spPr bwMode="auto">
          <a:xfrm>
            <a:off x="1766355" y="5221460"/>
            <a:ext cx="219423" cy="228600"/>
          </a:xfrm>
          <a:prstGeom prst="triangle">
            <a:avLst>
              <a:gd name="adj" fmla="val 50000"/>
            </a:avLst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1434" tIns="45716" rIns="91434" bIns="45716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 eaLnBrk="0" hangingPunct="0"/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Text Box 24"/>
          <p:cNvSpPr txBox="1">
            <a:spLocks noChangeArrowheads="1"/>
          </p:cNvSpPr>
          <p:nvPr/>
        </p:nvSpPr>
        <p:spPr bwMode="auto">
          <a:xfrm>
            <a:off x="1621408" y="5463684"/>
            <a:ext cx="561649" cy="2059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052" tIns="41026" rIns="82052" bIns="41026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800" dirty="0" smtClean="0">
                <a:latin typeface="Arial" pitchFamily="34" charset="0"/>
                <a:cs typeface="Arial" pitchFamily="34" charset="0"/>
              </a:rPr>
              <a:t>Sept ‘08</a:t>
            </a:r>
            <a:endParaRPr lang="en-US" sz="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Text Box 24"/>
          <p:cNvSpPr txBox="1">
            <a:spLocks noChangeArrowheads="1"/>
          </p:cNvSpPr>
          <p:nvPr/>
        </p:nvSpPr>
        <p:spPr bwMode="auto">
          <a:xfrm>
            <a:off x="1576830" y="4848762"/>
            <a:ext cx="659432" cy="32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052" tIns="41026" rIns="82052" bIns="41026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800" dirty="0" smtClean="0">
                <a:latin typeface="Arial" pitchFamily="34" charset="0"/>
                <a:cs typeface="Arial" pitchFamily="34" charset="0"/>
              </a:rPr>
              <a:t>11ac PAR </a:t>
            </a:r>
            <a:br>
              <a:rPr lang="en-US" sz="800" dirty="0" smtClean="0">
                <a:latin typeface="Arial" pitchFamily="34" charset="0"/>
                <a:cs typeface="Arial" pitchFamily="34" charset="0"/>
              </a:rPr>
            </a:br>
            <a:r>
              <a:rPr lang="en-US" sz="800" dirty="0" smtClean="0">
                <a:latin typeface="Arial" pitchFamily="34" charset="0"/>
                <a:cs typeface="Arial" pitchFamily="34" charset="0"/>
              </a:rPr>
              <a:t>Approved</a:t>
            </a:r>
          </a:p>
        </p:txBody>
      </p:sp>
      <p:sp>
        <p:nvSpPr>
          <p:cNvPr id="35" name="Text Box 24"/>
          <p:cNvSpPr txBox="1">
            <a:spLocks noChangeArrowheads="1"/>
          </p:cNvSpPr>
          <p:nvPr/>
        </p:nvSpPr>
        <p:spPr bwMode="auto">
          <a:xfrm>
            <a:off x="2726361" y="4895086"/>
            <a:ext cx="819733" cy="452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052" tIns="41026" rIns="82052" bIns="41026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800" dirty="0" smtClean="0">
                <a:latin typeface="Arial" pitchFamily="34" charset="0"/>
                <a:cs typeface="Arial" pitchFamily="34" charset="0"/>
              </a:rPr>
              <a:t>11ac SFD R0 </a:t>
            </a:r>
            <a:br>
              <a:rPr lang="en-US" sz="800" dirty="0" smtClean="0">
                <a:latin typeface="Arial" pitchFamily="34" charset="0"/>
                <a:cs typeface="Arial" pitchFamily="34" charset="0"/>
              </a:rPr>
            </a:br>
            <a:r>
              <a:rPr lang="en-US" sz="800" dirty="0" smtClean="0">
                <a:latin typeface="Arial" pitchFamily="34" charset="0"/>
                <a:cs typeface="Arial" pitchFamily="34" charset="0"/>
              </a:rPr>
              <a:t>(Mar)</a:t>
            </a:r>
            <a:br>
              <a:rPr lang="en-US" sz="800" dirty="0" smtClean="0">
                <a:latin typeface="Arial" pitchFamily="34" charset="0"/>
                <a:cs typeface="Arial" pitchFamily="34" charset="0"/>
              </a:rPr>
            </a:br>
            <a:endParaRPr lang="en-US" sz="8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Text Box 24"/>
          <p:cNvSpPr txBox="1">
            <a:spLocks noChangeArrowheads="1"/>
          </p:cNvSpPr>
          <p:nvPr/>
        </p:nvSpPr>
        <p:spPr bwMode="auto">
          <a:xfrm>
            <a:off x="2846516" y="5463684"/>
            <a:ext cx="561649" cy="2059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052" tIns="41026" rIns="82052" bIns="41026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800" dirty="0" smtClean="0">
                <a:latin typeface="Arial" pitchFamily="34" charset="0"/>
                <a:cs typeface="Arial" pitchFamily="34" charset="0"/>
              </a:rPr>
              <a:t>Sept ‘09</a:t>
            </a:r>
            <a:endParaRPr lang="en-US" sz="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2995802" y="5184084"/>
            <a:ext cx="1517623" cy="26597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11ac SFD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0" name="Text Box 24"/>
          <p:cNvSpPr txBox="1">
            <a:spLocks noChangeArrowheads="1"/>
          </p:cNvSpPr>
          <p:nvPr/>
        </p:nvSpPr>
        <p:spPr bwMode="auto">
          <a:xfrm>
            <a:off x="3937058" y="4895086"/>
            <a:ext cx="980032" cy="452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052" tIns="41026" rIns="82052" bIns="41026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800" dirty="0" smtClean="0">
                <a:latin typeface="Arial" pitchFamily="34" charset="0"/>
                <a:cs typeface="Arial" pitchFamily="34" charset="0"/>
              </a:rPr>
              <a:t>SFD R21, D 0.1   </a:t>
            </a:r>
            <a:br>
              <a:rPr lang="en-US" sz="800" dirty="0" smtClean="0">
                <a:latin typeface="Arial" pitchFamily="34" charset="0"/>
                <a:cs typeface="Arial" pitchFamily="34" charset="0"/>
              </a:rPr>
            </a:br>
            <a:r>
              <a:rPr lang="en-US" sz="800" dirty="0" smtClean="0">
                <a:latin typeface="Arial" pitchFamily="34" charset="0"/>
                <a:cs typeface="Arial" pitchFamily="34" charset="0"/>
              </a:rPr>
              <a:t>(July )</a:t>
            </a:r>
            <a:br>
              <a:rPr lang="en-US" sz="800" dirty="0" smtClean="0">
                <a:latin typeface="Arial" pitchFamily="34" charset="0"/>
                <a:cs typeface="Arial" pitchFamily="34" charset="0"/>
              </a:rPr>
            </a:br>
            <a:endParaRPr lang="en-US" sz="8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Text Box 24"/>
          <p:cNvSpPr txBox="1">
            <a:spLocks noChangeArrowheads="1"/>
          </p:cNvSpPr>
          <p:nvPr/>
        </p:nvSpPr>
        <p:spPr bwMode="auto">
          <a:xfrm>
            <a:off x="4207962" y="5463684"/>
            <a:ext cx="527986" cy="2059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052" tIns="41026" rIns="82052" bIns="41026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800" dirty="0" smtClean="0">
                <a:latin typeface="Arial" pitchFamily="34" charset="0"/>
                <a:cs typeface="Arial" pitchFamily="34" charset="0"/>
              </a:rPr>
              <a:t>Jan  ‘11</a:t>
            </a:r>
            <a:endParaRPr lang="en-US" sz="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Text Box 24"/>
          <p:cNvSpPr txBox="1">
            <a:spLocks noChangeArrowheads="1"/>
          </p:cNvSpPr>
          <p:nvPr/>
        </p:nvSpPr>
        <p:spPr bwMode="auto">
          <a:xfrm>
            <a:off x="4900937" y="4728319"/>
            <a:ext cx="606533" cy="32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052" tIns="41026" rIns="82052" bIns="41026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800" dirty="0" smtClean="0">
                <a:latin typeface="Arial" pitchFamily="34" charset="0"/>
                <a:cs typeface="Arial" pitchFamily="34" charset="0"/>
              </a:rPr>
              <a:t>.11ac </a:t>
            </a:r>
            <a:br>
              <a:rPr lang="en-US" sz="800" dirty="0" smtClean="0">
                <a:latin typeface="Arial" pitchFamily="34" charset="0"/>
                <a:cs typeface="Arial" pitchFamily="34" charset="0"/>
              </a:rPr>
            </a:br>
            <a:r>
              <a:rPr lang="en-US" sz="800" dirty="0" smtClean="0">
                <a:latin typeface="Arial" pitchFamily="34" charset="0"/>
                <a:cs typeface="Arial" pitchFamily="34" charset="0"/>
              </a:rPr>
              <a:t>Draft  1.0</a:t>
            </a:r>
            <a:endParaRPr lang="en-US" sz="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Text Box 24"/>
          <p:cNvSpPr txBox="1">
            <a:spLocks noChangeArrowheads="1"/>
          </p:cNvSpPr>
          <p:nvPr/>
        </p:nvSpPr>
        <p:spPr bwMode="auto">
          <a:xfrm>
            <a:off x="5037995" y="5018196"/>
            <a:ext cx="332419" cy="2059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052" tIns="41026" rIns="82052" bIns="41026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800" dirty="0" smtClean="0">
                <a:latin typeface="Arial" pitchFamily="34" charset="0"/>
                <a:cs typeface="Arial" pitchFamily="34" charset="0"/>
              </a:rPr>
              <a:t>Jan</a:t>
            </a:r>
          </a:p>
        </p:txBody>
      </p:sp>
      <p:sp>
        <p:nvSpPr>
          <p:cNvPr id="46" name="Isosceles Triangle 45"/>
          <p:cNvSpPr>
            <a:spLocks noChangeArrowheads="1"/>
          </p:cNvSpPr>
          <p:nvPr/>
        </p:nvSpPr>
        <p:spPr bwMode="auto">
          <a:xfrm>
            <a:off x="5075117" y="5254013"/>
            <a:ext cx="226322" cy="196047"/>
          </a:xfrm>
          <a:prstGeom prst="triangle">
            <a:avLst>
              <a:gd name="adj" fmla="val 50000"/>
            </a:avLst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1434" tIns="45716" rIns="91434" bIns="45716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eaLnBrk="0" hangingPunct="0"/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Text Box 24"/>
          <p:cNvSpPr txBox="1">
            <a:spLocks noChangeArrowheads="1"/>
          </p:cNvSpPr>
          <p:nvPr/>
        </p:nvSpPr>
        <p:spPr bwMode="auto">
          <a:xfrm>
            <a:off x="5008340" y="5463684"/>
            <a:ext cx="544015" cy="2059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052" tIns="41026" rIns="82052" bIns="41026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800" dirty="0" smtClean="0">
                <a:latin typeface="Arial" pitchFamily="34" charset="0"/>
                <a:cs typeface="Arial" pitchFamily="34" charset="0"/>
              </a:rPr>
              <a:t>July  ‘11</a:t>
            </a:r>
            <a:endParaRPr lang="en-US" sz="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Text Box 24"/>
          <p:cNvSpPr txBox="1">
            <a:spLocks noChangeArrowheads="1"/>
          </p:cNvSpPr>
          <p:nvPr/>
        </p:nvSpPr>
        <p:spPr bwMode="auto">
          <a:xfrm>
            <a:off x="5552355" y="4730548"/>
            <a:ext cx="606533" cy="32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052" tIns="41026" rIns="82052" bIns="41026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800" dirty="0" smtClean="0">
                <a:latin typeface="Arial" pitchFamily="34" charset="0"/>
                <a:cs typeface="Arial" pitchFamily="34" charset="0"/>
              </a:rPr>
              <a:t>.11ac</a:t>
            </a:r>
            <a:br>
              <a:rPr lang="en-US" sz="800" dirty="0" smtClean="0">
                <a:latin typeface="Arial" pitchFamily="34" charset="0"/>
                <a:cs typeface="Arial" pitchFamily="34" charset="0"/>
              </a:rPr>
            </a:br>
            <a:r>
              <a:rPr lang="en-US" sz="800" dirty="0" smtClean="0">
                <a:latin typeface="Arial" pitchFamily="34" charset="0"/>
                <a:cs typeface="Arial" pitchFamily="34" charset="0"/>
              </a:rPr>
              <a:t>Draft  2.0</a:t>
            </a:r>
            <a:endParaRPr lang="en-US" sz="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Text Box 24"/>
          <p:cNvSpPr txBox="1">
            <a:spLocks noChangeArrowheads="1"/>
          </p:cNvSpPr>
          <p:nvPr/>
        </p:nvSpPr>
        <p:spPr bwMode="auto">
          <a:xfrm>
            <a:off x="5685570" y="5018196"/>
            <a:ext cx="407761" cy="2059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052" tIns="41026" rIns="82052" bIns="41026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800" dirty="0" smtClean="0">
                <a:latin typeface="Arial" pitchFamily="34" charset="0"/>
                <a:cs typeface="Arial" pitchFamily="34" charset="0"/>
              </a:rPr>
              <a:t>Sept </a:t>
            </a:r>
          </a:p>
        </p:txBody>
      </p:sp>
      <p:sp>
        <p:nvSpPr>
          <p:cNvPr id="51" name="Isosceles Triangle 50"/>
          <p:cNvSpPr>
            <a:spLocks noChangeArrowheads="1"/>
          </p:cNvSpPr>
          <p:nvPr/>
        </p:nvSpPr>
        <p:spPr bwMode="auto">
          <a:xfrm>
            <a:off x="5739021" y="5254013"/>
            <a:ext cx="242469" cy="196047"/>
          </a:xfrm>
          <a:prstGeom prst="triangle">
            <a:avLst>
              <a:gd name="adj" fmla="val 50000"/>
            </a:avLst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1434" tIns="45716" rIns="91434" bIns="45716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eaLnBrk="0" hangingPunct="0"/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Text Box 24"/>
          <p:cNvSpPr txBox="1">
            <a:spLocks noChangeArrowheads="1"/>
          </p:cNvSpPr>
          <p:nvPr/>
        </p:nvSpPr>
        <p:spPr bwMode="auto">
          <a:xfrm>
            <a:off x="5615094" y="5463684"/>
            <a:ext cx="521574" cy="2059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052" tIns="41026" rIns="82052" bIns="41026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800" dirty="0" smtClean="0">
                <a:latin typeface="Arial" pitchFamily="34" charset="0"/>
                <a:cs typeface="Arial" pitchFamily="34" charset="0"/>
              </a:rPr>
              <a:t>Feb ‘12</a:t>
            </a:r>
            <a:endParaRPr lang="en-US" sz="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4" name="Text Box 24"/>
          <p:cNvSpPr txBox="1">
            <a:spLocks noChangeArrowheads="1"/>
          </p:cNvSpPr>
          <p:nvPr/>
        </p:nvSpPr>
        <p:spPr bwMode="auto">
          <a:xfrm>
            <a:off x="7610775" y="4728319"/>
            <a:ext cx="425394" cy="32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052" tIns="41026" rIns="82052" bIns="41026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800" dirty="0" smtClean="0">
                <a:latin typeface="Arial" pitchFamily="34" charset="0"/>
                <a:cs typeface="Arial" pitchFamily="34" charset="0"/>
              </a:rPr>
              <a:t>.11ac</a:t>
            </a:r>
            <a:br>
              <a:rPr lang="en-US" sz="800" dirty="0" smtClean="0">
                <a:latin typeface="Arial" pitchFamily="34" charset="0"/>
                <a:cs typeface="Arial" pitchFamily="34" charset="0"/>
              </a:rPr>
            </a:br>
            <a:r>
              <a:rPr lang="en-US" sz="800" dirty="0" smtClean="0">
                <a:latin typeface="Arial" pitchFamily="34" charset="0"/>
                <a:cs typeface="Arial" pitchFamily="34" charset="0"/>
              </a:rPr>
              <a:t>Final</a:t>
            </a:r>
            <a:endParaRPr lang="en-US" sz="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7" name="Text Box 24"/>
          <p:cNvSpPr txBox="1">
            <a:spLocks noChangeArrowheads="1"/>
          </p:cNvSpPr>
          <p:nvPr/>
        </p:nvSpPr>
        <p:spPr bwMode="auto">
          <a:xfrm>
            <a:off x="7634821" y="5059623"/>
            <a:ext cx="377303" cy="2059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052" tIns="41026" rIns="82052" bIns="41026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800" dirty="0" smtClean="0">
                <a:latin typeface="Arial" pitchFamily="34" charset="0"/>
                <a:cs typeface="Arial" pitchFamily="34" charset="0"/>
              </a:rPr>
              <a:t>July </a:t>
            </a:r>
          </a:p>
        </p:txBody>
      </p:sp>
      <p:sp>
        <p:nvSpPr>
          <p:cNvPr id="58" name="Text Box 24"/>
          <p:cNvSpPr txBox="1">
            <a:spLocks noChangeArrowheads="1"/>
          </p:cNvSpPr>
          <p:nvPr/>
        </p:nvSpPr>
        <p:spPr bwMode="auto">
          <a:xfrm>
            <a:off x="7583707" y="5463684"/>
            <a:ext cx="527986" cy="2059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052" tIns="41026" rIns="82052" bIns="41026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800" dirty="0" smtClean="0">
                <a:latin typeface="Arial" pitchFamily="34" charset="0"/>
                <a:cs typeface="Arial" pitchFamily="34" charset="0"/>
              </a:rPr>
              <a:t>Dec ‘13</a:t>
            </a:r>
            <a:endParaRPr lang="en-US" sz="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0" name="Isosceles Triangle 59"/>
          <p:cNvSpPr>
            <a:spLocks noChangeArrowheads="1"/>
          </p:cNvSpPr>
          <p:nvPr/>
        </p:nvSpPr>
        <p:spPr bwMode="auto">
          <a:xfrm>
            <a:off x="7680609" y="5254013"/>
            <a:ext cx="242469" cy="196047"/>
          </a:xfrm>
          <a:prstGeom prst="triangle">
            <a:avLst>
              <a:gd name="adj" fmla="val 50000"/>
            </a:avLst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1434" tIns="45716" rIns="91434" bIns="45716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eaLnBrk="0" hangingPunct="0"/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80892" y="6104984"/>
            <a:ext cx="39739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* .11ac timeline shown based on the .11ax PAR approval date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775944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62000"/>
            <a:ext cx="7984071" cy="45115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Strawpoll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What scenario should be reflected in the 802.11ax timeline estimate: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A: Scenario A (D1.0 in Jan  2016</a:t>
            </a:r>
            <a:r>
              <a:rPr lang="en-US" dirty="0" smtClean="0"/>
              <a:t>): 48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B: Scenario B (D1.0 in July 2016</a:t>
            </a:r>
            <a:r>
              <a:rPr lang="en-US" dirty="0" smtClean="0"/>
              <a:t>): 54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C: Scenario C (D1.0 in Jan 2017</a:t>
            </a:r>
            <a:r>
              <a:rPr lang="en-US" dirty="0" smtClean="0"/>
              <a:t>): 12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D</a:t>
            </a:r>
            <a:r>
              <a:rPr lang="en-US" dirty="0" smtClean="0"/>
              <a:t>: </a:t>
            </a:r>
            <a:r>
              <a:rPr lang="en-US" dirty="0" smtClean="0"/>
              <a:t>Other </a:t>
            </a:r>
            <a:r>
              <a:rPr lang="en-US" dirty="0" smtClean="0"/>
              <a:t>timeline: 6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E</a:t>
            </a:r>
            <a:r>
              <a:rPr lang="en-US" dirty="0" smtClean="0"/>
              <a:t>: </a:t>
            </a:r>
            <a:r>
              <a:rPr lang="en-US" dirty="0" smtClean="0"/>
              <a:t>Don’t know / </a:t>
            </a:r>
            <a:r>
              <a:rPr lang="en-US" dirty="0" smtClean="0"/>
              <a:t>Abstain: 7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4EABEBA-CB0E-0E48-9AC1-74C7372C6EC6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7553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PathProtect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802-11-PathProtection</Template>
  <TotalTime>10965</TotalTime>
  <Words>668</Words>
  <Application>Microsoft Office PowerPoint</Application>
  <PresentationFormat>On-screen Show (4:3)</PresentationFormat>
  <Paragraphs>206</Paragraphs>
  <Slides>8</Slides>
  <Notes>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802-11-PathProtection</vt:lpstr>
      <vt:lpstr>Document</vt:lpstr>
      <vt:lpstr>802.11ax Timeline Scenarios</vt:lpstr>
      <vt:lpstr>Contents</vt:lpstr>
      <vt:lpstr>Timeline Benchmarks from .11ac</vt:lpstr>
      <vt:lpstr>Timeline discussion</vt:lpstr>
      <vt:lpstr>Preliminary Timeline Projection, Scenario A, with ‘normalized’* .11ac timeline for reference </vt:lpstr>
      <vt:lpstr>Preliminary Timeline Projection, Scenario B, with ‘normalized* .11ac timeline for reference </vt:lpstr>
      <vt:lpstr>Preliminary Timeline Projection, Scenario C, with ‘normalized* .11ac timeline for reference </vt:lpstr>
      <vt:lpstr>Strawpoll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IEEE 802.15.4g OFDM PHY Overview</dc:title>
  <dc:creator>De Vegt, Rolf</dc:creator>
  <cp:lastModifiedBy>Qualcomm User</cp:lastModifiedBy>
  <cp:revision>244</cp:revision>
  <cp:lastPrinted>2014-04-30T18:54:22Z</cp:lastPrinted>
  <dcterms:created xsi:type="dcterms:W3CDTF">2009-11-09T00:32:22Z</dcterms:created>
  <dcterms:modified xsi:type="dcterms:W3CDTF">2014-05-14T03:19:44Z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-1585003676</vt:i4>
  </property>
  <property fmtid="{D5CDD505-2E9C-101B-9397-08002B2CF9AE}" pid="3" name="_NewReviewCycle">
    <vt:lpwstr/>
  </property>
  <property fmtid="{D5CDD505-2E9C-101B-9397-08002B2CF9AE}" pid="4" name="_EmailSubject">
    <vt:lpwstr>Conf call with ROOT/Allied Telesis</vt:lpwstr>
  </property>
  <property fmtid="{D5CDD505-2E9C-101B-9397-08002B2CF9AE}" pid="5" name="_AuthorEmail">
    <vt:lpwstr>gcherian@qualcomm.com</vt:lpwstr>
  </property>
  <property fmtid="{D5CDD505-2E9C-101B-9397-08002B2CF9AE}" pid="6" name="_AuthorEmailDisplayName">
    <vt:lpwstr>Cherian, George</vt:lpwstr>
  </property>
</Properties>
</file>