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60" r:id="rId3"/>
    <p:sldId id="276" r:id="rId4"/>
    <p:sldId id="277" r:id="rId5"/>
    <p:sldId id="278" r:id="rId6"/>
    <p:sldId id="279" r:id="rId7"/>
    <p:sldId id="280" r:id="rId8"/>
    <p:sldId id="287" r:id="rId9"/>
    <p:sldId id="281" r:id="rId10"/>
    <p:sldId id="285" r:id="rId11"/>
    <p:sldId id="284" r:id="rId12"/>
    <p:sldId id="283" r:id="rId13"/>
    <p:sldId id="282" r:id="rId14"/>
    <p:sldId id="288" r:id="rId15"/>
  </p:sldIdLst>
  <p:sldSz cx="9144000" cy="6858000" type="screen4x3"/>
  <p:notesSz cx="6807200" cy="99393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649" autoAdjust="0"/>
  </p:normalViewPr>
  <p:slideViewPr>
    <p:cSldViewPr>
      <p:cViewPr varScale="1">
        <p:scale>
          <a:sx n="81" d="100"/>
          <a:sy n="81" d="100"/>
        </p:scale>
        <p:origin x="-1696"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zh-TW" altLang="en-US"/>
          </a:p>
        </p:txBody>
      </p:sp>
      <p:sp>
        <p:nvSpPr>
          <p:cNvPr id="3" name="日期版面配置區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EE16A20C-AEA9-7640-8666-5E939E2790B8}" type="datetimeFigureOut">
              <a:rPr kumimoji="1" lang="zh-TW" altLang="en-US" smtClean="0"/>
              <a:t>2014/5/12</a:t>
            </a:fld>
            <a:endParaRPr kumimoji="1" lang="zh-TW" altLang="en-US"/>
          </a:p>
        </p:txBody>
      </p:sp>
      <p:sp>
        <p:nvSpPr>
          <p:cNvPr id="4" name="頁尾版面配置區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zh-TW" altLang="en-US"/>
          </a:p>
        </p:txBody>
      </p:sp>
      <p:sp>
        <p:nvSpPr>
          <p:cNvPr id="5" name="投影片編號版面配置區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98278361-8F24-584E-9D7B-C83D4969B0FF}" type="slidenum">
              <a:rPr kumimoji="1" lang="zh-TW" altLang="en-US" smtClean="0"/>
              <a:t>‹#›</a:t>
            </a:fld>
            <a:endParaRPr kumimoji="1" lang="zh-TW" altLang="en-US"/>
          </a:p>
        </p:txBody>
      </p:sp>
    </p:spTree>
    <p:extLst>
      <p:ext uri="{BB962C8B-B14F-4D97-AF65-F5344CB8AC3E}">
        <p14:creationId xmlns:p14="http://schemas.microsoft.com/office/powerpoint/2010/main" val="3869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7CF724BF-A683-4562-9631-076421E7F226}" type="datetimeFigureOut">
              <a:rPr lang="zh-TW" altLang="en-US" smtClean="0"/>
              <a:t>2014/5/12</a:t>
            </a:fld>
            <a:endParaRPr lang="zh-TW" altLang="en-US"/>
          </a:p>
        </p:txBody>
      </p:sp>
      <p:sp>
        <p:nvSpPr>
          <p:cNvPr id="4" name="投影片圖像版面配置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D20CE84C-7972-4DB2-BA11-0EF6A9B5C3DE}" type="slidenum">
              <a:rPr lang="zh-TW" altLang="en-US" smtClean="0"/>
              <a:t>‹#›</a:t>
            </a:fld>
            <a:endParaRPr lang="zh-TW" altLang="en-US"/>
          </a:p>
        </p:txBody>
      </p:sp>
    </p:spTree>
    <p:extLst>
      <p:ext uri="{BB962C8B-B14F-4D97-AF65-F5344CB8AC3E}">
        <p14:creationId xmlns:p14="http://schemas.microsoft.com/office/powerpoint/2010/main" val="4007143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Advertisement, Query response -&gt; Beacon, Probe Response</a:t>
            </a:r>
          </a:p>
          <a:p>
            <a:r>
              <a:rPr lang="en-US" altLang="zh-TW" dirty="0" smtClean="0"/>
              <a:t>Query  -&gt; Probe Request</a:t>
            </a:r>
            <a:endParaRPr lang="zh-TW" altLang="en-US" dirty="0" smtClean="0"/>
          </a:p>
          <a:p>
            <a:endParaRPr kumimoji="1" lang="zh-TW" altLang="en-US" dirty="0"/>
          </a:p>
        </p:txBody>
      </p:sp>
      <p:sp>
        <p:nvSpPr>
          <p:cNvPr id="4" name="投影片編號版面配置區 3"/>
          <p:cNvSpPr>
            <a:spLocks noGrp="1"/>
          </p:cNvSpPr>
          <p:nvPr>
            <p:ph type="sldNum" sz="quarter" idx="10"/>
          </p:nvPr>
        </p:nvSpPr>
        <p:spPr/>
        <p:txBody>
          <a:bodyPr/>
          <a:lstStyle/>
          <a:p>
            <a:fld id="{D20CE84C-7972-4DB2-BA11-0EF6A9B5C3DE}" type="slidenum">
              <a:rPr lang="zh-TW" altLang="en-US" smtClean="0"/>
              <a:t>9</a:t>
            </a:fld>
            <a:endParaRPr lang="zh-TW" altLang="en-US"/>
          </a:p>
        </p:txBody>
      </p:sp>
    </p:spTree>
    <p:extLst>
      <p:ext uri="{BB962C8B-B14F-4D97-AF65-F5344CB8AC3E}">
        <p14:creationId xmlns:p14="http://schemas.microsoft.com/office/powerpoint/2010/main" val="3282807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TW" altLang="en-US" smtClean="0"/>
              <a:t>按一下以編輯母片標題樣式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en-GB"/>
          </a:p>
        </p:txBody>
      </p:sp>
      <p:sp>
        <p:nvSpPr>
          <p:cNvPr id="4" name="Date Placeholder 3"/>
          <p:cNvSpPr>
            <a:spLocks noGrp="1"/>
          </p:cNvSpPr>
          <p:nvPr>
            <p:ph type="dt"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zh-TW" dirty="0" smtClean="0"/>
              <a:t>May 2014</a:t>
            </a:r>
            <a:endParaRPr lang="zh-TW" altLang="en-US" dirty="0"/>
          </a:p>
        </p:txBody>
      </p:sp>
      <p:sp>
        <p:nvSpPr>
          <p:cNvPr id="5" name="Footer Placeholder 4"/>
          <p:cNvSpPr>
            <a:spLocks noGrp="1"/>
          </p:cNvSpPr>
          <p:nvPr>
            <p:ph type="ftr" idx="11"/>
          </p:nvPr>
        </p:nvSpPr>
        <p:spPr/>
        <p:txBody>
          <a:bodyPr/>
          <a:lstStyle>
            <a:lvl1pPr>
              <a:defRPr/>
            </a:lvl1pPr>
          </a:lstStyle>
          <a:p>
            <a:r>
              <a:rPr lang="en-US" altLang="zh-TW" smtClean="0"/>
              <a:t>HTC</a:t>
            </a:r>
            <a:endParaRPr lang="zh-TW" altLang="en-US"/>
          </a:p>
        </p:txBody>
      </p:sp>
      <p:sp>
        <p:nvSpPr>
          <p:cNvPr id="6" name="Slide Number Placeholder 5"/>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GB"/>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6" name="Slide Number Placeholder 5"/>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TW" smtClean="0"/>
              <a:t>HTC</a:t>
            </a:r>
            <a:endParaRPr lang="zh-TW" altLang="en-US"/>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TW" dirty="0" smtClean="0"/>
              <a:t>May 2014</a:t>
            </a:r>
            <a:endParaRPr lang="zh-TW" alt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Date Placeholder 3"/>
          <p:cNvSpPr>
            <a:spLocks noGrp="1"/>
          </p:cNvSpPr>
          <p:nvPr>
            <p:ph type="dt" idx="10"/>
          </p:nvPr>
        </p:nvSpPr>
        <p:spPr/>
        <p:txBody>
          <a:bodyPr/>
          <a:lstStyle>
            <a:lvl1pPr>
              <a:defRPr/>
            </a:lvl1pPr>
          </a:lstStyle>
          <a:p>
            <a:r>
              <a:rPr lang="en-US" altLang="zh-TW" dirty="0" smtClean="0"/>
              <a:t>May 2014</a:t>
            </a:r>
            <a:endParaRPr lang="en-GB" altLang="zh-TW" dirty="0" smtClean="0"/>
          </a:p>
        </p:txBody>
      </p:sp>
      <p:sp>
        <p:nvSpPr>
          <p:cNvPr id="5" name="Footer Placeholder 4"/>
          <p:cNvSpPr>
            <a:spLocks noGrp="1"/>
          </p:cNvSpPr>
          <p:nvPr>
            <p:ph type="ftr" idx="11"/>
          </p:nvPr>
        </p:nvSpPr>
        <p:spPr/>
        <p:txBody>
          <a:bodyPr/>
          <a:lstStyle>
            <a:lvl1pPr>
              <a:defRPr/>
            </a:lvl1pPr>
          </a:lstStyle>
          <a:p>
            <a:r>
              <a:rPr lang="en-US" altLang="zh-TW" smtClean="0"/>
              <a:t>HTC</a:t>
            </a:r>
            <a:endParaRPr lang="zh-TW" altLang="en-US"/>
          </a:p>
        </p:txBody>
      </p:sp>
      <p:sp>
        <p:nvSpPr>
          <p:cNvPr id="6" name="Slide Number Placeholder 5"/>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5" name="Date Placeholder 4"/>
          <p:cNvSpPr>
            <a:spLocks noGrp="1"/>
          </p:cNvSpPr>
          <p:nvPr>
            <p:ph type="dt" idx="10"/>
          </p:nvPr>
        </p:nvSpPr>
        <p:spPr/>
        <p:txBody>
          <a:bodyPr/>
          <a:lstStyle>
            <a:lvl1pPr>
              <a:defRPr/>
            </a:lvl1pPr>
          </a:lstStyle>
          <a:p>
            <a:r>
              <a:rPr lang="en-US" altLang="zh-TW" dirty="0" smtClean="0"/>
              <a:t>May 2013</a:t>
            </a:r>
            <a:endParaRPr lang="en-GB" altLang="zh-TW" dirty="0" smtClean="0"/>
          </a:p>
        </p:txBody>
      </p:sp>
      <p:sp>
        <p:nvSpPr>
          <p:cNvPr id="6" name="Footer Placeholder 5"/>
          <p:cNvSpPr>
            <a:spLocks noGrp="1"/>
          </p:cNvSpPr>
          <p:nvPr>
            <p:ph type="ftr" idx="11"/>
          </p:nvPr>
        </p:nvSpPr>
        <p:spPr/>
        <p:txBody>
          <a:bodyPr/>
          <a:lstStyle>
            <a:lvl1pPr>
              <a:defRPr/>
            </a:lvl1pPr>
          </a:lstStyle>
          <a:p>
            <a:r>
              <a:rPr lang="en-US" altLang="zh-TW" smtClean="0"/>
              <a:t>HTC</a:t>
            </a:r>
            <a:endParaRPr lang="zh-TW" altLang="en-US"/>
          </a:p>
        </p:txBody>
      </p:sp>
      <p:sp>
        <p:nvSpPr>
          <p:cNvPr id="7" name="Slide Number Placeholder 6"/>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7" name="Date Placeholder 6"/>
          <p:cNvSpPr>
            <a:spLocks noGrp="1"/>
          </p:cNvSpPr>
          <p:nvPr>
            <p:ph type="dt" idx="10"/>
          </p:nvPr>
        </p:nvSpPr>
        <p:spPr/>
        <p:txBody>
          <a:bodyPr/>
          <a:lstStyle>
            <a:lvl1pPr>
              <a:defRPr/>
            </a:lvl1pPr>
          </a:lstStyle>
          <a:p>
            <a:r>
              <a:rPr lang="en-US" altLang="zh-TW" dirty="0" smtClean="0"/>
              <a:t>November 2013</a:t>
            </a:r>
            <a:endParaRPr lang="en-GB" altLang="zh-TW" dirty="0" smtClean="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altLang="zh-TW" smtClean="0"/>
              <a:t>HTC</a:t>
            </a:r>
            <a:endParaRPr lang="zh-TW" altLang="en-US"/>
          </a:p>
        </p:txBody>
      </p:sp>
      <p:sp>
        <p:nvSpPr>
          <p:cNvPr id="9" name="Slide Number Placeholder 8"/>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GB"/>
          </a:p>
        </p:txBody>
      </p:sp>
      <p:sp>
        <p:nvSpPr>
          <p:cNvPr id="3" name="Date Placeholder 2"/>
          <p:cNvSpPr>
            <a:spLocks noGrp="1"/>
          </p:cNvSpPr>
          <p:nvPr>
            <p:ph type="dt" idx="10"/>
          </p:nvPr>
        </p:nvSpPr>
        <p:spPr/>
        <p:txBody>
          <a:bodyPr/>
          <a:lstStyle>
            <a:lvl1pPr>
              <a:defRPr/>
            </a:lvl1pPr>
          </a:lstStyle>
          <a:p>
            <a:r>
              <a:rPr lang="en-US" altLang="zh-TW" dirty="0" smtClean="0"/>
              <a:t>November 2013</a:t>
            </a:r>
            <a:endParaRPr lang="en-GB" altLang="zh-TW" dirty="0" smtClean="0"/>
          </a:p>
        </p:txBody>
      </p:sp>
      <p:sp>
        <p:nvSpPr>
          <p:cNvPr id="4" name="Footer Placeholder 3"/>
          <p:cNvSpPr>
            <a:spLocks noGrp="1"/>
          </p:cNvSpPr>
          <p:nvPr>
            <p:ph type="ftr" idx="11"/>
          </p:nvPr>
        </p:nvSpPr>
        <p:spPr/>
        <p:txBody>
          <a:bodyPr/>
          <a:lstStyle>
            <a:lvl1pPr>
              <a:defRPr/>
            </a:lvl1pPr>
          </a:lstStyle>
          <a:p>
            <a:r>
              <a:rPr lang="en-US" altLang="zh-TW" smtClean="0"/>
              <a:t>HTC</a:t>
            </a:r>
            <a:endParaRPr lang="zh-TW" altLang="en-US"/>
          </a:p>
        </p:txBody>
      </p:sp>
      <p:sp>
        <p:nvSpPr>
          <p:cNvPr id="5" name="Slide Number Placeholder 4"/>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TW" dirty="0" smtClean="0"/>
              <a:t>March 2014</a:t>
            </a:r>
            <a:endParaRPr lang="en-GB" altLang="zh-TW" dirty="0" smtClean="0"/>
          </a:p>
        </p:txBody>
      </p:sp>
      <p:sp>
        <p:nvSpPr>
          <p:cNvPr id="3" name="Footer Placeholder 2"/>
          <p:cNvSpPr>
            <a:spLocks noGrp="1"/>
          </p:cNvSpPr>
          <p:nvPr>
            <p:ph type="ftr" idx="11"/>
          </p:nvPr>
        </p:nvSpPr>
        <p:spPr/>
        <p:txBody>
          <a:bodyPr/>
          <a:lstStyle>
            <a:lvl1pPr>
              <a:defRPr/>
            </a:lvl1pPr>
          </a:lstStyle>
          <a:p>
            <a:r>
              <a:rPr lang="en-US" altLang="zh-TW" smtClean="0"/>
              <a:t>HTC</a:t>
            </a:r>
            <a:endParaRPr lang="zh-TW" altLang="en-US"/>
          </a:p>
        </p:txBody>
      </p:sp>
      <p:sp>
        <p:nvSpPr>
          <p:cNvPr id="4" name="Slide Number Placeholder 3"/>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GB"/>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4" name="Date Placeholder 3"/>
          <p:cNvSpPr>
            <a:spLocks noGrp="1"/>
          </p:cNvSpPr>
          <p:nvPr>
            <p:ph type="dt" idx="10"/>
          </p:nvPr>
        </p:nvSpPr>
        <p:spPr/>
        <p:txBody>
          <a:bodyPr/>
          <a:lstStyle>
            <a:lvl1pPr>
              <a:defRPr/>
            </a:lvl1pPr>
          </a:lstStyle>
          <a:p>
            <a:r>
              <a:rPr lang="en-US" altLang="zh-TW" dirty="0" smtClean="0"/>
              <a:t>March 2014</a:t>
            </a:r>
            <a:endParaRPr lang="en-GB" altLang="zh-TW" dirty="0" smtClean="0"/>
          </a:p>
        </p:txBody>
      </p:sp>
      <p:sp>
        <p:nvSpPr>
          <p:cNvPr id="5" name="Footer Placeholder 4"/>
          <p:cNvSpPr>
            <a:spLocks noGrp="1"/>
          </p:cNvSpPr>
          <p:nvPr>
            <p:ph type="ftr" idx="11"/>
          </p:nvPr>
        </p:nvSpPr>
        <p:spPr/>
        <p:txBody>
          <a:bodyPr/>
          <a:lstStyle>
            <a:lvl1pPr>
              <a:defRPr/>
            </a:lvl1pPr>
          </a:lstStyle>
          <a:p>
            <a:r>
              <a:rPr lang="en-US" altLang="zh-TW" smtClean="0"/>
              <a:t>HTC</a:t>
            </a:r>
            <a:endParaRPr lang="zh-TW" altLang="en-US"/>
          </a:p>
        </p:txBody>
      </p:sp>
      <p:sp>
        <p:nvSpPr>
          <p:cNvPr id="6" name="Slide Number Placeholder 5"/>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TW" altLang="en-US" smtClean="0"/>
              <a:t>按一下以編輯母片標題樣式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4" name="Date Placeholder 3"/>
          <p:cNvSpPr>
            <a:spLocks noGrp="1"/>
          </p:cNvSpPr>
          <p:nvPr>
            <p:ph type="dt" idx="10"/>
          </p:nvPr>
        </p:nvSpPr>
        <p:spPr/>
        <p:txBody>
          <a:bodyPr/>
          <a:lstStyle>
            <a:lvl1pPr>
              <a:defRPr/>
            </a:lvl1pPr>
          </a:lstStyle>
          <a:p>
            <a:r>
              <a:rPr lang="en-US" altLang="zh-TW" dirty="0" smtClean="0"/>
              <a:t>November 2013</a:t>
            </a:r>
            <a:endParaRPr lang="en-GB" altLang="zh-TW" dirty="0" smtClean="0"/>
          </a:p>
        </p:txBody>
      </p:sp>
      <p:sp>
        <p:nvSpPr>
          <p:cNvPr id="5" name="Footer Placeholder 4"/>
          <p:cNvSpPr>
            <a:spLocks noGrp="1"/>
          </p:cNvSpPr>
          <p:nvPr>
            <p:ph type="ftr" idx="11"/>
          </p:nvPr>
        </p:nvSpPr>
        <p:spPr/>
        <p:txBody>
          <a:bodyPr/>
          <a:lstStyle>
            <a:lvl1pPr>
              <a:defRPr/>
            </a:lvl1pPr>
          </a:lstStyle>
          <a:p>
            <a:r>
              <a:rPr lang="en-US" altLang="zh-TW" smtClean="0"/>
              <a:t>HTC</a:t>
            </a:r>
            <a:endParaRPr lang="zh-TW" altLang="en-US"/>
          </a:p>
        </p:txBody>
      </p:sp>
      <p:sp>
        <p:nvSpPr>
          <p:cNvPr id="6" name="Slide Number Placeholder 5"/>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TW" dirty="0" smtClean="0"/>
              <a:t>March 2014</a:t>
            </a:r>
            <a:endParaRPr lang="zh-TW" altLang="en-US"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TW" dirty="0" smtClean="0"/>
              <a:t>HTC</a:t>
            </a:r>
            <a:endParaRPr lang="zh-TW" altLang="en-US"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fld id="{73DA0BB7-265A-403C-9275-D587AB510EDC}" type="slidenum">
              <a:rPr lang="zh-TW" altLang="en-US" smtClean="0"/>
              <a:t>‹#›</a:t>
            </a:fld>
            <a:endParaRPr lang="zh-TW" altLang="en-US"/>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11-14/0643r0</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iming>
    <p:tnLst>
      <p:par>
        <p:cTn xmlns:p14="http://schemas.microsoft.com/office/powerpoint/2010/mai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__1.doc"/><Relationship Id="rId4"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3568" y="836712"/>
            <a:ext cx="7772400" cy="1470025"/>
          </a:xfrm>
        </p:spPr>
        <p:txBody>
          <a:bodyPr/>
          <a:lstStyle/>
          <a:p>
            <a:r>
              <a:rPr lang="en-US" altLang="zh-TW" dirty="0">
                <a:latin typeface="Times New Roman"/>
                <a:ea typeface="新細明體" charset="0"/>
                <a:cs typeface="Times New Roman"/>
              </a:rPr>
              <a:t>M</a:t>
            </a:r>
            <a:r>
              <a:rPr lang="en-US" altLang="zh-TW" dirty="0" smtClean="0">
                <a:latin typeface="Times New Roman"/>
                <a:ea typeface="新細明體" charset="0"/>
                <a:cs typeface="Times New Roman"/>
              </a:rPr>
              <a:t>essage flows for local network service discovery</a:t>
            </a:r>
            <a:endParaRPr lang="zh-TW" altLang="en-US" dirty="0">
              <a:latin typeface="Times New Roman"/>
              <a:cs typeface="Times New Roman"/>
            </a:endParaRPr>
          </a:p>
        </p:txBody>
      </p:sp>
      <p:sp>
        <p:nvSpPr>
          <p:cNvPr id="4" name="Rectangle 2"/>
          <p:cNvSpPr txBox="1">
            <a:spLocks noChangeArrowheads="1"/>
          </p:cNvSpPr>
          <p:nvPr/>
        </p:nvSpPr>
        <p:spPr bwMode="auto">
          <a:xfrm>
            <a:off x="699617" y="2302968"/>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2014-05-12</a:t>
            </a:r>
          </a:p>
        </p:txBody>
      </p:sp>
      <p:graphicFrame>
        <p:nvGraphicFramePr>
          <p:cNvPr id="5" name="Object 3"/>
          <p:cNvGraphicFramePr>
            <a:graphicFrameLocks noChangeAspect="1"/>
          </p:cNvGraphicFramePr>
          <p:nvPr>
            <p:extLst>
              <p:ext uri="{D42A27DB-BD31-4B8C-83A1-F6EECF244321}">
                <p14:modId xmlns:p14="http://schemas.microsoft.com/office/powerpoint/2010/main" val="4224749177"/>
              </p:ext>
            </p:extLst>
          </p:nvPr>
        </p:nvGraphicFramePr>
        <p:xfrm>
          <a:off x="549449" y="3471095"/>
          <a:ext cx="8077200" cy="2524125"/>
        </p:xfrm>
        <a:graphic>
          <a:graphicData uri="http://schemas.openxmlformats.org/presentationml/2006/ole">
            <mc:AlternateContent xmlns:mc="http://schemas.openxmlformats.org/markup-compatibility/2006">
              <mc:Choice xmlns:v="urn:schemas-microsoft-com:vml" Requires="v">
                <p:oleObj spid="_x0000_s1333" name="Document" r:id="rId3" imgW="8243994" imgH="2534004" progId="Word.Document.8">
                  <p:embed/>
                </p:oleObj>
              </mc:Choice>
              <mc:Fallback>
                <p:oleObj name="Document" r:id="rId3" imgW="8243994" imgH="2534004" progId="Word.Document.8">
                  <p:embed/>
                  <p:pic>
                    <p:nvPicPr>
                      <p:cNvPr id="0" name=""/>
                      <p:cNvPicPr>
                        <a:picLocks noChangeAspect="1" noChangeArrowheads="1"/>
                      </p:cNvPicPr>
                      <p:nvPr/>
                    </p:nvPicPr>
                    <p:blipFill>
                      <a:blip r:embed="rId4"/>
                      <a:srcRect/>
                      <a:stretch>
                        <a:fillRect/>
                      </a:stretch>
                    </p:blipFill>
                    <p:spPr bwMode="auto">
                      <a:xfrm>
                        <a:off x="549449" y="3471095"/>
                        <a:ext cx="8077200" cy="25241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6" name="Rectangle 4"/>
          <p:cNvSpPr>
            <a:spLocks noChangeArrowheads="1"/>
          </p:cNvSpPr>
          <p:nvPr/>
        </p:nvSpPr>
        <p:spPr bwMode="auto">
          <a:xfrm>
            <a:off x="565498" y="283532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7" name="Date Placeholder 3"/>
          <p:cNvSpPr>
            <a:spLocks noGrp="1"/>
          </p:cNvSpPr>
          <p:nvPr>
            <p:ph type="dt" idx="10"/>
          </p:nvPr>
        </p:nvSpPr>
        <p:spPr>
          <a:xfrm>
            <a:off x="696912" y="333375"/>
            <a:ext cx="1874823" cy="273050"/>
          </a:xfrm>
        </p:spPr>
        <p:txBody>
          <a:bodyPr/>
          <a:lstStyle>
            <a:lvl1pPr marL="0" marR="0" indent="0" algn="l"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zh-TW" dirty="0" smtClean="0"/>
              <a:t>May </a:t>
            </a:r>
            <a:r>
              <a:rPr lang="en-US" altLang="zh-TW" dirty="0"/>
              <a:t>2014</a:t>
            </a:r>
            <a:endParaRPr lang="zh-TW" altLang="en-US" dirty="0"/>
          </a:p>
        </p:txBody>
      </p:sp>
      <p:sp>
        <p:nvSpPr>
          <p:cNvPr id="8" name="頁尾版面配置區 7"/>
          <p:cNvSpPr>
            <a:spLocks noGrp="1"/>
          </p:cNvSpPr>
          <p:nvPr>
            <p:ph type="ftr" idx="11"/>
          </p:nvPr>
        </p:nvSpPr>
        <p:spPr/>
        <p:txBody>
          <a:bodyPr/>
          <a:lstStyle/>
          <a:p>
            <a:r>
              <a:rPr lang="en-US" altLang="zh-TW" dirty="0" smtClean="0"/>
              <a:t>HTC</a:t>
            </a:r>
            <a:endParaRPr lang="zh-TW" altLang="en-US" dirty="0"/>
          </a:p>
        </p:txBody>
      </p:sp>
      <p:sp>
        <p:nvSpPr>
          <p:cNvPr id="9" name="投影片編號版面配置區 8"/>
          <p:cNvSpPr>
            <a:spLocks noGrp="1"/>
          </p:cNvSpPr>
          <p:nvPr>
            <p:ph type="sldNum" idx="12"/>
          </p:nvPr>
        </p:nvSpPr>
        <p:spPr/>
        <p:txBody>
          <a:bodyPr/>
          <a:lstStyle/>
          <a:p>
            <a:fld id="{73DA0BB7-265A-403C-9275-D587AB510EDC}" type="slidenum">
              <a:rPr lang="zh-TW" altLang="en-US" smtClean="0"/>
              <a:t>1</a:t>
            </a:fld>
            <a:endParaRPr lang="zh-TW" altLang="en-US"/>
          </a:p>
        </p:txBody>
      </p:sp>
    </p:spTree>
    <p:extLst>
      <p:ext uri="{BB962C8B-B14F-4D97-AF65-F5344CB8AC3E}">
        <p14:creationId xmlns:p14="http://schemas.microsoft.com/office/powerpoint/2010/main" val="160459391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5800" y="620688"/>
            <a:ext cx="7770813" cy="1065213"/>
          </a:xfrm>
        </p:spPr>
        <p:txBody>
          <a:bodyPr/>
          <a:lstStyle/>
          <a:p>
            <a:r>
              <a:rPr kumimoji="1" lang="en-US" altLang="zh-TW" dirty="0" smtClean="0"/>
              <a:t>Comparisons between the two types of network</a:t>
            </a:r>
            <a:endParaRPr kumimoji="1" lang="zh-TW" altLang="en-US" dirty="0"/>
          </a:p>
        </p:txBody>
      </p:sp>
      <p:sp>
        <p:nvSpPr>
          <p:cNvPr id="3" name="內容版面配置區 2"/>
          <p:cNvSpPr>
            <a:spLocks noGrp="1"/>
          </p:cNvSpPr>
          <p:nvPr>
            <p:ph idx="1"/>
          </p:nvPr>
        </p:nvSpPr>
        <p:spPr>
          <a:xfrm>
            <a:off x="683568" y="1916832"/>
            <a:ext cx="7770813" cy="4113213"/>
          </a:xfrm>
        </p:spPr>
        <p:txBody>
          <a:bodyPr/>
          <a:lstStyle/>
          <a:p>
            <a:pPr>
              <a:buFont typeface="Arial"/>
              <a:buChar char="•"/>
            </a:pPr>
            <a:r>
              <a:rPr kumimoji="1" lang="en-US" altLang="zh-TW" sz="2000" dirty="0" smtClean="0"/>
              <a:t>Message flow optimizations</a:t>
            </a:r>
          </a:p>
          <a:p>
            <a:pPr lvl="1">
              <a:buFont typeface="Arial"/>
              <a:buChar char="•"/>
            </a:pPr>
            <a:r>
              <a:rPr kumimoji="1" lang="en-US" altLang="zh-TW" sz="1800" dirty="0" smtClean="0"/>
              <a:t>The Soft AP usually has specific/limited services to provide. Selected information may be embedded in its Beacon or Probe Response rather than in Query Response to reduce network traffic</a:t>
            </a:r>
          </a:p>
          <a:p>
            <a:pPr lvl="1">
              <a:buFont typeface="Arial"/>
              <a:buChar char="•"/>
            </a:pPr>
            <a:r>
              <a:rPr kumimoji="1" lang="en-US" altLang="zh-TW" sz="1800" dirty="0" smtClean="0"/>
              <a:t>ULP Encapsulation/</a:t>
            </a:r>
            <a:r>
              <a:rPr kumimoji="1" lang="en-US" altLang="zh-TW" sz="1800" dirty="0" err="1" smtClean="0"/>
              <a:t>Decapsulation</a:t>
            </a:r>
            <a:r>
              <a:rPr kumimoji="1" lang="en-US" altLang="zh-TW" sz="1800" dirty="0" smtClean="0"/>
              <a:t> </a:t>
            </a:r>
            <a:r>
              <a:rPr kumimoji="1" lang="en-US" altLang="zh-TW" sz="1800" dirty="0" smtClean="0"/>
              <a:t>by the AP/proxy is </a:t>
            </a:r>
            <a:r>
              <a:rPr kumimoji="1" lang="en-US" altLang="zh-TW" sz="1800" dirty="0" smtClean="0"/>
              <a:t>helpful for legacy </a:t>
            </a:r>
            <a:r>
              <a:rPr kumimoji="1" lang="en-US" altLang="zh-TW" sz="1800" dirty="0" smtClean="0"/>
              <a:t>service providing products</a:t>
            </a:r>
            <a:endParaRPr kumimoji="1" lang="en-US" altLang="zh-TW" sz="1800" dirty="0" smtClean="0"/>
          </a:p>
          <a:p>
            <a:pPr>
              <a:buFont typeface="Arial"/>
              <a:buChar char="•"/>
            </a:pPr>
            <a:r>
              <a:rPr kumimoji="1" lang="en-US" altLang="zh-TW" sz="2000" dirty="0" smtClean="0"/>
              <a:t>Power saving</a:t>
            </a:r>
          </a:p>
          <a:p>
            <a:pPr lvl="1">
              <a:buFont typeface="Arial"/>
              <a:buChar char="•"/>
            </a:pPr>
            <a:r>
              <a:rPr kumimoji="1" lang="en-US" altLang="zh-TW" sz="1800" dirty="0" smtClean="0"/>
              <a:t>The service provider in type 1 network may enter Doze state when the STA is searching for the service</a:t>
            </a:r>
          </a:p>
          <a:p>
            <a:pPr lvl="2">
              <a:buFont typeface="Arial"/>
              <a:buChar char="•"/>
            </a:pPr>
            <a:r>
              <a:rPr kumimoji="1" lang="en-US" altLang="zh-TW" sz="1600" dirty="0"/>
              <a:t>A</a:t>
            </a:r>
            <a:r>
              <a:rPr kumimoji="1" lang="en-US" altLang="zh-TW" sz="1600" dirty="0" smtClean="0"/>
              <a:t> proxy recording the sleep situation of STA helps</a:t>
            </a:r>
          </a:p>
          <a:p>
            <a:pPr lvl="2">
              <a:buFont typeface="Arial"/>
              <a:buChar char="•"/>
            </a:pPr>
            <a:r>
              <a:rPr kumimoji="1" lang="en-US" altLang="zh-TW" sz="1600" dirty="0"/>
              <a:t>Opaque mode can be utilized </a:t>
            </a:r>
            <a:endParaRPr kumimoji="1" lang="en-US" altLang="zh-TW" sz="1600" dirty="0" smtClean="0"/>
          </a:p>
          <a:p>
            <a:pPr lvl="1">
              <a:buFont typeface="Arial"/>
              <a:buChar char="•"/>
            </a:pPr>
            <a:r>
              <a:rPr kumimoji="1" lang="en-US" altLang="zh-TW" sz="1800" dirty="0" smtClean="0"/>
              <a:t>The Soft AP</a:t>
            </a:r>
            <a:r>
              <a:rPr kumimoji="1" lang="en-US" altLang="zh-TW" sz="1800" dirty="0"/>
              <a:t> </a:t>
            </a:r>
            <a:r>
              <a:rPr kumimoji="1" lang="en-US" altLang="zh-TW" sz="1800" dirty="0" smtClean="0"/>
              <a:t>also have power saving issue to solve when service discovery is required </a:t>
            </a:r>
          </a:p>
        </p:txBody>
      </p:sp>
      <p:sp>
        <p:nvSpPr>
          <p:cNvPr id="4" name="投影片編號版面配置區 3"/>
          <p:cNvSpPr>
            <a:spLocks noGrp="1"/>
          </p:cNvSpPr>
          <p:nvPr>
            <p:ph type="sldNum" idx="12"/>
          </p:nvPr>
        </p:nvSpPr>
        <p:spPr/>
        <p:txBody>
          <a:bodyPr/>
          <a:lstStyle/>
          <a:p>
            <a:fld id="{73DA0BB7-265A-403C-9275-D587AB510EDC}" type="slidenum">
              <a:rPr lang="zh-TW" altLang="en-US" smtClean="0"/>
              <a:t>10</a:t>
            </a:fld>
            <a:endParaRPr lang="zh-TW" altLang="en-US"/>
          </a:p>
        </p:txBody>
      </p:sp>
      <p:sp>
        <p:nvSpPr>
          <p:cNvPr id="5" name="頁尾版面配置區 4"/>
          <p:cNvSpPr>
            <a:spLocks noGrp="1"/>
          </p:cNvSpPr>
          <p:nvPr>
            <p:ph type="ftr" idx="14"/>
          </p:nvPr>
        </p:nvSpPr>
        <p:spPr/>
        <p:txBody>
          <a:bodyPr/>
          <a:lstStyle/>
          <a:p>
            <a:r>
              <a:rPr lang="en-US" altLang="zh-TW" dirty="0" smtClean="0"/>
              <a:t>HTC</a:t>
            </a:r>
            <a:endParaRPr lang="zh-TW" altLang="en-US" dirty="0"/>
          </a:p>
        </p:txBody>
      </p:sp>
      <p:sp>
        <p:nvSpPr>
          <p:cNvPr id="6" name="日期版面配置區 5"/>
          <p:cNvSpPr>
            <a:spLocks noGrp="1"/>
          </p:cNvSpPr>
          <p:nvPr>
            <p:ph type="dt" idx="15"/>
          </p:nvPr>
        </p:nvSpPr>
        <p:spPr/>
        <p:txBody>
          <a:bodyPr/>
          <a:lstStyle/>
          <a:p>
            <a:r>
              <a:rPr lang="en-US" altLang="zh-TW" dirty="0" smtClean="0"/>
              <a:t>May 2014</a:t>
            </a:r>
            <a:endParaRPr lang="zh-TW" altLang="en-US" dirty="0"/>
          </a:p>
        </p:txBody>
      </p:sp>
    </p:spTree>
    <p:extLst>
      <p:ext uri="{BB962C8B-B14F-4D97-AF65-F5344CB8AC3E}">
        <p14:creationId xmlns:p14="http://schemas.microsoft.com/office/powerpoint/2010/main" val="285895923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en-US" altLang="zh-TW" dirty="0" smtClean="0"/>
              <a:t>Summary </a:t>
            </a:r>
            <a:endParaRPr kumimoji="1" lang="zh-TW" altLang="en-US" dirty="0"/>
          </a:p>
        </p:txBody>
      </p:sp>
      <p:sp>
        <p:nvSpPr>
          <p:cNvPr id="3" name="內容版面配置區 2"/>
          <p:cNvSpPr>
            <a:spLocks noGrp="1"/>
          </p:cNvSpPr>
          <p:nvPr>
            <p:ph idx="1"/>
          </p:nvPr>
        </p:nvSpPr>
        <p:spPr/>
        <p:txBody>
          <a:bodyPr/>
          <a:lstStyle/>
          <a:p>
            <a:pPr>
              <a:buFont typeface="Arial"/>
              <a:buChar char="•"/>
            </a:pPr>
            <a:r>
              <a:rPr kumimoji="1" lang="en-US" altLang="zh-TW" dirty="0" smtClean="0"/>
              <a:t>The message flows applying the existing proposed elements for the two types of network are presented </a:t>
            </a:r>
          </a:p>
          <a:p>
            <a:pPr>
              <a:buFont typeface="Arial"/>
              <a:buChar char="•"/>
            </a:pPr>
            <a:r>
              <a:rPr kumimoji="1" lang="en-US" altLang="zh-TW" smtClean="0"/>
              <a:t>For </a:t>
            </a:r>
            <a:r>
              <a:rPr kumimoji="1" lang="en-US" altLang="zh-TW" smtClean="0"/>
              <a:t>local </a:t>
            </a:r>
            <a:r>
              <a:rPr kumimoji="1" lang="en-US" altLang="zh-TW" dirty="0" smtClean="0"/>
              <a:t>service discovery, the power saving situation of service providers should also be considered in AP/proxy </a:t>
            </a:r>
            <a:endParaRPr kumimoji="1" lang="en-US" altLang="zh-TW" dirty="0"/>
          </a:p>
          <a:p>
            <a:pPr>
              <a:buFont typeface="Arial"/>
              <a:buChar char="•"/>
            </a:pPr>
            <a:endParaRPr kumimoji="1" lang="zh-TW" altLang="en-US" dirty="0"/>
          </a:p>
        </p:txBody>
      </p:sp>
      <p:sp>
        <p:nvSpPr>
          <p:cNvPr id="4" name="投影片編號版面配置區 3"/>
          <p:cNvSpPr>
            <a:spLocks noGrp="1"/>
          </p:cNvSpPr>
          <p:nvPr>
            <p:ph type="sldNum" idx="12"/>
          </p:nvPr>
        </p:nvSpPr>
        <p:spPr/>
        <p:txBody>
          <a:bodyPr/>
          <a:lstStyle/>
          <a:p>
            <a:fld id="{73DA0BB7-265A-403C-9275-D587AB510EDC}" type="slidenum">
              <a:rPr lang="zh-TW" altLang="en-US" smtClean="0"/>
              <a:t>11</a:t>
            </a:fld>
            <a:endParaRPr lang="zh-TW" altLang="en-US"/>
          </a:p>
        </p:txBody>
      </p:sp>
      <p:sp>
        <p:nvSpPr>
          <p:cNvPr id="5" name="頁尾版面配置區 4"/>
          <p:cNvSpPr>
            <a:spLocks noGrp="1"/>
          </p:cNvSpPr>
          <p:nvPr>
            <p:ph type="ftr" idx="14"/>
          </p:nvPr>
        </p:nvSpPr>
        <p:spPr/>
        <p:txBody>
          <a:bodyPr/>
          <a:lstStyle/>
          <a:p>
            <a:r>
              <a:rPr lang="en-US" altLang="zh-TW" smtClean="0"/>
              <a:t>HTC</a:t>
            </a:r>
            <a:endParaRPr lang="zh-TW" altLang="en-US"/>
          </a:p>
        </p:txBody>
      </p:sp>
      <p:sp>
        <p:nvSpPr>
          <p:cNvPr id="6" name="日期版面配置區 5"/>
          <p:cNvSpPr>
            <a:spLocks noGrp="1"/>
          </p:cNvSpPr>
          <p:nvPr>
            <p:ph type="dt" idx="15"/>
          </p:nvPr>
        </p:nvSpPr>
        <p:spPr/>
        <p:txBody>
          <a:bodyPr/>
          <a:lstStyle/>
          <a:p>
            <a:r>
              <a:rPr lang="en-US" altLang="zh-TW" dirty="0" smtClean="0"/>
              <a:t>May 2014</a:t>
            </a:r>
            <a:endParaRPr lang="zh-TW" altLang="en-US" dirty="0"/>
          </a:p>
        </p:txBody>
      </p:sp>
    </p:spTree>
    <p:extLst>
      <p:ext uri="{BB962C8B-B14F-4D97-AF65-F5344CB8AC3E}">
        <p14:creationId xmlns:p14="http://schemas.microsoft.com/office/powerpoint/2010/main" val="173478163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en-US" altLang="zh-TW" dirty="0" smtClean="0"/>
              <a:t>Appendix</a:t>
            </a:r>
            <a:endParaRPr kumimoji="1" lang="zh-TW" altLang="en-US" dirty="0"/>
          </a:p>
        </p:txBody>
      </p:sp>
      <p:sp>
        <p:nvSpPr>
          <p:cNvPr id="3" name="內容版面配置區 2"/>
          <p:cNvSpPr>
            <a:spLocks noGrp="1"/>
          </p:cNvSpPr>
          <p:nvPr>
            <p:ph idx="1"/>
          </p:nvPr>
        </p:nvSpPr>
        <p:spPr>
          <a:xfrm>
            <a:off x="611560" y="1700808"/>
            <a:ext cx="7770813" cy="4113213"/>
          </a:xfrm>
        </p:spPr>
        <p:txBody>
          <a:bodyPr/>
          <a:lstStyle/>
          <a:p>
            <a:r>
              <a:rPr lang="en-US" altLang="zh-TW" sz="2000" kern="1200" dirty="0">
                <a:solidFill>
                  <a:schemeClr val="tx1"/>
                </a:solidFill>
              </a:rPr>
              <a:t>“</a:t>
            </a:r>
            <a:r>
              <a:rPr lang="en-US" altLang="zh-TW" sz="2000" dirty="0"/>
              <a:t>3.1 Definitions</a:t>
            </a:r>
            <a:endParaRPr lang="en-US" altLang="zh-TW" sz="2000" kern="1200" dirty="0">
              <a:solidFill>
                <a:schemeClr val="tx1"/>
              </a:solidFill>
            </a:endParaRPr>
          </a:p>
          <a:p>
            <a:r>
              <a:rPr lang="en-US" altLang="zh-TW" sz="2000" kern="1200" dirty="0" smtClean="0">
                <a:solidFill>
                  <a:schemeClr val="tx1"/>
                </a:solidFill>
              </a:rPr>
              <a:t>     Infrastructure</a:t>
            </a:r>
            <a:r>
              <a:rPr lang="en-US" altLang="zh-TW" sz="2000" kern="1200" dirty="0">
                <a:solidFill>
                  <a:schemeClr val="tx1"/>
                </a:solidFill>
              </a:rPr>
              <a:t>: </a:t>
            </a:r>
            <a:r>
              <a:rPr lang="en-US" altLang="zh-TW" sz="2000" b="0" kern="1200" dirty="0">
                <a:solidFill>
                  <a:schemeClr val="tx1"/>
                </a:solidFill>
              </a:rPr>
              <a:t>The infrastructure includes the distribution system medium (DSM), access point (AP), and portal entities. It is also the logical location of distribution and integration service functions of an extended service set (ESS). </a:t>
            </a:r>
            <a:r>
              <a:rPr lang="en-US" altLang="zh-TW" sz="2000" kern="1200" dirty="0">
                <a:solidFill>
                  <a:schemeClr val="tx1"/>
                </a:solidFill>
              </a:rPr>
              <a:t>An infrastructure contains one or more APs and zero or more portals in addition to the distribution system (DS)</a:t>
            </a:r>
            <a:r>
              <a:rPr lang="en-US" altLang="zh-TW" sz="2000" b="0" kern="1200" dirty="0">
                <a:solidFill>
                  <a:schemeClr val="tx1"/>
                </a:solidFill>
              </a:rPr>
              <a:t>.</a:t>
            </a:r>
            <a:r>
              <a:rPr lang="en-US" altLang="zh-TW" sz="2000" b="0" kern="1200" dirty="0" smtClean="0">
                <a:solidFill>
                  <a:schemeClr val="tx1"/>
                </a:solidFill>
              </a:rPr>
              <a:t>”</a:t>
            </a:r>
            <a:endParaRPr lang="en-US" altLang="zh-TW" sz="2000" b="0" kern="1200" dirty="0">
              <a:solidFill>
                <a:schemeClr val="tx1"/>
              </a:solidFill>
            </a:endParaRPr>
          </a:p>
          <a:p>
            <a:r>
              <a:rPr lang="en-US" altLang="zh-TW" sz="2000" kern="1200" dirty="0">
                <a:solidFill>
                  <a:schemeClr val="tx1"/>
                </a:solidFill>
              </a:rPr>
              <a:t>“ 4.3.4.2 Extended service set (ESS): The large coverage network</a:t>
            </a:r>
          </a:p>
          <a:p>
            <a:pPr indent="17463"/>
            <a:r>
              <a:rPr lang="en-US" altLang="zh-TW" sz="2000" kern="1200" dirty="0">
                <a:solidFill>
                  <a:schemeClr val="tx1"/>
                </a:solidFill>
              </a:rPr>
              <a:t>The DS and infrastructure BSSs </a:t>
            </a:r>
            <a:r>
              <a:rPr lang="en-US" altLang="zh-TW" sz="2000" b="0" kern="1200" dirty="0">
                <a:solidFill>
                  <a:schemeClr val="tx1"/>
                </a:solidFill>
              </a:rPr>
              <a:t>allow IEEE </a:t>
            </a:r>
            <a:r>
              <a:rPr lang="en-US" altLang="zh-TW" sz="2000" b="0" kern="1200" dirty="0" err="1">
                <a:solidFill>
                  <a:schemeClr val="tx1"/>
                </a:solidFill>
              </a:rPr>
              <a:t>Std</a:t>
            </a:r>
            <a:r>
              <a:rPr lang="en-US" altLang="zh-TW" sz="2000" b="0" kern="1200" dirty="0">
                <a:solidFill>
                  <a:schemeClr val="tx1"/>
                </a:solidFill>
              </a:rPr>
              <a:t> 802.11 to create a wireless network of arbitrary size and complexity. IEEE </a:t>
            </a:r>
            <a:r>
              <a:rPr lang="en-US" altLang="zh-TW" sz="2000" b="0" kern="1200" dirty="0" err="1">
                <a:solidFill>
                  <a:schemeClr val="tx1"/>
                </a:solidFill>
              </a:rPr>
              <a:t>Std</a:t>
            </a:r>
            <a:r>
              <a:rPr lang="en-US" altLang="zh-TW" sz="2000" b="0" kern="1200" dirty="0">
                <a:solidFill>
                  <a:schemeClr val="tx1"/>
                </a:solidFill>
              </a:rPr>
              <a:t> 802.11 refers to this type of network as the ESS network. </a:t>
            </a:r>
            <a:r>
              <a:rPr lang="en-US" altLang="zh-TW" sz="2000" kern="1200" dirty="0">
                <a:solidFill>
                  <a:schemeClr val="tx1"/>
                </a:solidFill>
              </a:rPr>
              <a:t>An ESS is the union of the infrastructure BSSs with the same SSID connected by a DS. The ESS does not include the DS.</a:t>
            </a:r>
            <a:r>
              <a:rPr lang="en-US" altLang="zh-TW" sz="2000" b="0" kern="1200" dirty="0" smtClean="0">
                <a:solidFill>
                  <a:schemeClr val="tx1"/>
                </a:solidFill>
              </a:rPr>
              <a:t>”</a:t>
            </a:r>
            <a:endParaRPr lang="en-US" altLang="zh-TW" sz="2000" b="0" kern="1200" dirty="0">
              <a:solidFill>
                <a:schemeClr val="tx1"/>
              </a:solidFill>
            </a:endParaRPr>
          </a:p>
        </p:txBody>
      </p:sp>
      <p:sp>
        <p:nvSpPr>
          <p:cNvPr id="4" name="投影片編號版面配置區 3"/>
          <p:cNvSpPr>
            <a:spLocks noGrp="1"/>
          </p:cNvSpPr>
          <p:nvPr>
            <p:ph type="sldNum" idx="12"/>
          </p:nvPr>
        </p:nvSpPr>
        <p:spPr/>
        <p:txBody>
          <a:bodyPr/>
          <a:lstStyle/>
          <a:p>
            <a:fld id="{73DA0BB7-265A-403C-9275-D587AB510EDC}" type="slidenum">
              <a:rPr lang="zh-TW" altLang="en-US" smtClean="0"/>
              <a:t>12</a:t>
            </a:fld>
            <a:endParaRPr lang="zh-TW" altLang="en-US"/>
          </a:p>
        </p:txBody>
      </p:sp>
      <p:sp>
        <p:nvSpPr>
          <p:cNvPr id="5" name="頁尾版面配置區 4"/>
          <p:cNvSpPr>
            <a:spLocks noGrp="1"/>
          </p:cNvSpPr>
          <p:nvPr>
            <p:ph type="ftr" idx="14"/>
          </p:nvPr>
        </p:nvSpPr>
        <p:spPr/>
        <p:txBody>
          <a:bodyPr/>
          <a:lstStyle/>
          <a:p>
            <a:r>
              <a:rPr lang="en-US" altLang="zh-TW" smtClean="0"/>
              <a:t>HTC</a:t>
            </a:r>
            <a:endParaRPr lang="zh-TW" altLang="en-US"/>
          </a:p>
        </p:txBody>
      </p:sp>
      <p:sp>
        <p:nvSpPr>
          <p:cNvPr id="6" name="日期版面配置區 5"/>
          <p:cNvSpPr>
            <a:spLocks noGrp="1"/>
          </p:cNvSpPr>
          <p:nvPr>
            <p:ph type="dt" idx="15"/>
          </p:nvPr>
        </p:nvSpPr>
        <p:spPr/>
        <p:txBody>
          <a:bodyPr/>
          <a:lstStyle/>
          <a:p>
            <a:r>
              <a:rPr lang="en-US" altLang="zh-TW" dirty="0" smtClean="0"/>
              <a:t>May 2014</a:t>
            </a:r>
            <a:endParaRPr lang="zh-TW" altLang="en-US" dirty="0"/>
          </a:p>
        </p:txBody>
      </p:sp>
    </p:spTree>
    <p:extLst>
      <p:ext uri="{BB962C8B-B14F-4D97-AF65-F5344CB8AC3E}">
        <p14:creationId xmlns:p14="http://schemas.microsoft.com/office/powerpoint/2010/main" val="61652677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en-US" altLang="zh-TW" dirty="0" smtClean="0"/>
              <a:t>Appendix </a:t>
            </a:r>
            <a:endParaRPr kumimoji="1" lang="zh-TW" altLang="en-US" dirty="0"/>
          </a:p>
        </p:txBody>
      </p:sp>
      <p:sp>
        <p:nvSpPr>
          <p:cNvPr id="3" name="內容版面配置區 2"/>
          <p:cNvSpPr>
            <a:spLocks noGrp="1"/>
          </p:cNvSpPr>
          <p:nvPr>
            <p:ph idx="1"/>
          </p:nvPr>
        </p:nvSpPr>
        <p:spPr>
          <a:xfrm>
            <a:off x="683568" y="1772816"/>
            <a:ext cx="7770813" cy="4113213"/>
          </a:xfrm>
        </p:spPr>
        <p:txBody>
          <a:bodyPr/>
          <a:lstStyle/>
          <a:p>
            <a:pPr marL="0" indent="0"/>
            <a:r>
              <a:rPr lang="en-US" altLang="zh-TW" sz="1800" dirty="0">
                <a:solidFill>
                  <a:schemeClr val="tx1"/>
                </a:solidFill>
              </a:rPr>
              <a:t>Comparison between Wi-Fi Direct (P2P) and Ad-</a:t>
            </a:r>
            <a:r>
              <a:rPr lang="en-US" altLang="zh-TW" sz="1800" dirty="0" smtClean="0">
                <a:solidFill>
                  <a:schemeClr val="tx1"/>
                </a:solidFill>
              </a:rPr>
              <a:t>hoc (</a:t>
            </a:r>
            <a:r>
              <a:rPr lang="en-US" altLang="zh-TW" sz="1800" dirty="0">
                <a:solidFill>
                  <a:schemeClr val="tx1"/>
                </a:solidFill>
              </a:rPr>
              <a:t>IBSS) </a:t>
            </a:r>
            <a:r>
              <a:rPr lang="en-US" altLang="zh-TW" sz="1800" dirty="0" smtClean="0">
                <a:solidFill>
                  <a:schemeClr val="tx1"/>
                </a:solidFill>
              </a:rPr>
              <a:t>mode</a:t>
            </a:r>
            <a:endParaRPr lang="en-US" altLang="zh-TW" sz="1800" b="0" dirty="0" smtClean="0">
              <a:solidFill>
                <a:schemeClr val="tx1"/>
              </a:solidFill>
            </a:endParaRPr>
          </a:p>
          <a:p>
            <a:pPr marL="0" indent="0" algn="just"/>
            <a:r>
              <a:rPr lang="en-US" altLang="zh-TW" sz="1800" b="0" dirty="0" smtClean="0">
                <a:solidFill>
                  <a:schemeClr val="tx1"/>
                </a:solidFill>
              </a:rPr>
              <a:t>If taking the </a:t>
            </a:r>
            <a:r>
              <a:rPr lang="en-US" altLang="zh-TW" sz="1800" b="0" dirty="0" smtClean="0"/>
              <a:t>definition of peer-to-peer (P2P) which is “Peers are equally privileged, equipotent participants in the application”, Wi-Fi Direct, despite its name “P2P”, is not a real peer-to-peer protocol. It is essentially a protocol for forming hierarchical group and mostly used to connect just two devices. The devices are only equal peers until they connect to each other, and one of them becomes group owner.  After that they follow the hierarchical roles of AP and client.</a:t>
            </a:r>
          </a:p>
          <a:p>
            <a:pPr marL="0" indent="0" algn="just"/>
            <a:endParaRPr lang="en-US" altLang="zh-TW" sz="1800" b="0" dirty="0" smtClean="0"/>
          </a:p>
          <a:p>
            <a:pPr marL="0" indent="0" algn="just"/>
            <a:endParaRPr lang="en-US" altLang="zh-TW" sz="1800" b="0" dirty="0"/>
          </a:p>
          <a:p>
            <a:pPr marL="0" indent="0" algn="just"/>
            <a:r>
              <a:rPr lang="en-US" altLang="zh-TW" sz="1800" b="0" dirty="0" smtClean="0"/>
              <a:t>By the same logic, Soft AP is not peer-to-peer and should be infrastructure BSS.</a:t>
            </a:r>
          </a:p>
        </p:txBody>
      </p:sp>
      <p:sp>
        <p:nvSpPr>
          <p:cNvPr id="4" name="投影片編號版面配置區 3"/>
          <p:cNvSpPr>
            <a:spLocks noGrp="1"/>
          </p:cNvSpPr>
          <p:nvPr>
            <p:ph type="sldNum" idx="12"/>
          </p:nvPr>
        </p:nvSpPr>
        <p:spPr/>
        <p:txBody>
          <a:bodyPr/>
          <a:lstStyle/>
          <a:p>
            <a:fld id="{73DA0BB7-265A-403C-9275-D587AB510EDC}" type="slidenum">
              <a:rPr lang="zh-TW" altLang="en-US" smtClean="0"/>
              <a:t>13</a:t>
            </a:fld>
            <a:endParaRPr lang="zh-TW" altLang="en-US"/>
          </a:p>
        </p:txBody>
      </p:sp>
      <p:sp>
        <p:nvSpPr>
          <p:cNvPr id="5" name="頁尾版面配置區 4"/>
          <p:cNvSpPr>
            <a:spLocks noGrp="1"/>
          </p:cNvSpPr>
          <p:nvPr>
            <p:ph type="ftr" idx="14"/>
          </p:nvPr>
        </p:nvSpPr>
        <p:spPr/>
        <p:txBody>
          <a:bodyPr/>
          <a:lstStyle/>
          <a:p>
            <a:r>
              <a:rPr lang="en-US" altLang="zh-TW" smtClean="0"/>
              <a:t>HTC</a:t>
            </a:r>
            <a:endParaRPr lang="zh-TW" altLang="en-US"/>
          </a:p>
        </p:txBody>
      </p:sp>
      <p:sp>
        <p:nvSpPr>
          <p:cNvPr id="6" name="日期版面配置區 5"/>
          <p:cNvSpPr>
            <a:spLocks noGrp="1"/>
          </p:cNvSpPr>
          <p:nvPr>
            <p:ph type="dt" idx="15"/>
          </p:nvPr>
        </p:nvSpPr>
        <p:spPr/>
        <p:txBody>
          <a:bodyPr/>
          <a:lstStyle/>
          <a:p>
            <a:r>
              <a:rPr lang="en-US" altLang="zh-TW" dirty="0" smtClean="0"/>
              <a:t>May 2014</a:t>
            </a:r>
            <a:endParaRPr lang="zh-TW" altLang="en-US" dirty="0"/>
          </a:p>
        </p:txBody>
      </p:sp>
    </p:spTree>
    <p:extLst>
      <p:ext uri="{BB962C8B-B14F-4D97-AF65-F5344CB8AC3E}">
        <p14:creationId xmlns:p14="http://schemas.microsoft.com/office/powerpoint/2010/main" val="283000040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5800" y="620688"/>
            <a:ext cx="7770813" cy="1065213"/>
          </a:xfrm>
        </p:spPr>
        <p:txBody>
          <a:bodyPr/>
          <a:lstStyle/>
          <a:p>
            <a:r>
              <a:rPr lang="en-US" altLang="zh-TW" dirty="0" smtClean="0"/>
              <a:t>Existing PADP Elements Proposal</a:t>
            </a:r>
            <a:endParaRPr lang="zh-TW" altLang="en-US" dirty="0"/>
          </a:p>
        </p:txBody>
      </p:sp>
      <p:sp>
        <p:nvSpPr>
          <p:cNvPr id="3" name="內容版面配置區 2"/>
          <p:cNvSpPr>
            <a:spLocks noGrp="1"/>
          </p:cNvSpPr>
          <p:nvPr>
            <p:ph idx="1"/>
          </p:nvPr>
        </p:nvSpPr>
        <p:spPr>
          <a:xfrm>
            <a:off x="683568" y="1772816"/>
            <a:ext cx="7770813" cy="4113213"/>
          </a:xfrm>
        </p:spPr>
        <p:txBody>
          <a:bodyPr/>
          <a:lstStyle/>
          <a:p>
            <a:pPr>
              <a:buFont typeface="Arial" pitchFamily="34" charset="0"/>
              <a:buChar char="•"/>
            </a:pPr>
            <a:r>
              <a:rPr lang="en-US" altLang="zh-TW" sz="1800" dirty="0" smtClean="0"/>
              <a:t>Advertisement protocol</a:t>
            </a:r>
          </a:p>
          <a:p>
            <a:pPr lvl="1">
              <a:buFont typeface="Arial" pitchFamily="34" charset="0"/>
              <a:buChar char="•"/>
            </a:pPr>
            <a:r>
              <a:rPr lang="en-US" altLang="zh-TW" sz="1400" dirty="0" smtClean="0"/>
              <a:t>STP / PADP (ref 14/260r2)</a:t>
            </a:r>
          </a:p>
          <a:p>
            <a:pPr>
              <a:buFont typeface="Arial" pitchFamily="34" charset="0"/>
              <a:buChar char="•"/>
            </a:pPr>
            <a:r>
              <a:rPr lang="en-US" altLang="zh-TW" sz="1800" dirty="0" smtClean="0"/>
              <a:t>PAD General Query(aka Service Capability or Service Type Advertisement) (13/1384r3, 13/0788r5)</a:t>
            </a:r>
          </a:p>
          <a:p>
            <a:pPr lvl="1">
              <a:buFont typeface="Arial" pitchFamily="34" charset="0"/>
              <a:buChar char="•"/>
            </a:pPr>
            <a:r>
              <a:rPr lang="en-US" altLang="zh-TW" sz="1600" dirty="0" smtClean="0"/>
              <a:t>Identify Service Types and ULPs Support by an AP in beacon or probe response</a:t>
            </a:r>
          </a:p>
          <a:p>
            <a:pPr>
              <a:buFont typeface="Arial" pitchFamily="34" charset="0"/>
              <a:buChar char="•"/>
            </a:pPr>
            <a:r>
              <a:rPr lang="en-US" altLang="zh-TW" sz="1800" dirty="0" smtClean="0"/>
              <a:t>STP Elements</a:t>
            </a:r>
          </a:p>
          <a:p>
            <a:pPr lvl="1">
              <a:buFont typeface="Arial" pitchFamily="34" charset="0"/>
              <a:buChar char="•"/>
            </a:pPr>
            <a:r>
              <a:rPr lang="en-US" altLang="zh-TW" sz="1600" dirty="0" smtClean="0"/>
              <a:t>Request </a:t>
            </a:r>
          </a:p>
          <a:p>
            <a:pPr lvl="2">
              <a:buFont typeface="Arial" pitchFamily="34" charset="0"/>
              <a:buChar char="•"/>
            </a:pPr>
            <a:r>
              <a:rPr lang="en-US" altLang="zh-TW" sz="1400" dirty="0" smtClean="0"/>
              <a:t>Service Protocol Identifier (SPI), Service Type Mask</a:t>
            </a:r>
          </a:p>
          <a:p>
            <a:pPr lvl="1">
              <a:buFont typeface="Arial" pitchFamily="34" charset="0"/>
              <a:buChar char="•"/>
            </a:pPr>
            <a:r>
              <a:rPr lang="en-US" altLang="zh-TW" sz="1600" dirty="0" smtClean="0"/>
              <a:t>Response</a:t>
            </a:r>
          </a:p>
          <a:p>
            <a:pPr lvl="2">
              <a:buFont typeface="Arial" pitchFamily="34" charset="0"/>
              <a:buChar char="•"/>
            </a:pPr>
            <a:r>
              <a:rPr lang="en-US" altLang="zh-TW" sz="1400" dirty="0" smtClean="0"/>
              <a:t>Service Descriptor </a:t>
            </a:r>
          </a:p>
          <a:p>
            <a:pPr lvl="1">
              <a:buFont typeface="Arial" pitchFamily="34" charset="0"/>
              <a:buChar char="•"/>
            </a:pPr>
            <a:r>
              <a:rPr lang="en-US" altLang="zh-TW" sz="1600" dirty="0" smtClean="0"/>
              <a:t>Encapsulation </a:t>
            </a:r>
          </a:p>
          <a:p>
            <a:pPr lvl="2">
              <a:buFont typeface="Arial" pitchFamily="34" charset="0"/>
              <a:buChar char="•"/>
            </a:pPr>
            <a:r>
              <a:rPr lang="en-US" altLang="zh-TW" sz="1400" dirty="0" smtClean="0"/>
              <a:t>Exchange ULP frames using GAS protocol</a:t>
            </a:r>
          </a:p>
          <a:p>
            <a:pPr lvl="1">
              <a:buFont typeface="Arial" pitchFamily="34" charset="0"/>
              <a:buChar char="•"/>
            </a:pPr>
            <a:r>
              <a:rPr lang="en-US" altLang="zh-TW" sz="1600" dirty="0" smtClean="0"/>
              <a:t>Location </a:t>
            </a:r>
          </a:p>
          <a:p>
            <a:pPr lvl="2">
              <a:buFont typeface="Arial" pitchFamily="34" charset="0"/>
              <a:buChar char="•"/>
            </a:pPr>
            <a:r>
              <a:rPr lang="en-US" altLang="zh-TW" sz="1400" dirty="0" smtClean="0"/>
              <a:t>Location info about the STA requesting service info and/or location info about the service supported by the AP</a:t>
            </a:r>
          </a:p>
          <a:p>
            <a:pPr>
              <a:buFont typeface="Arial" pitchFamily="34" charset="0"/>
              <a:buChar char="•"/>
            </a:pPr>
            <a:endParaRPr lang="zh-TW" altLang="en-US" dirty="0"/>
          </a:p>
        </p:txBody>
      </p:sp>
      <p:sp>
        <p:nvSpPr>
          <p:cNvPr id="4" name="投影片編號版面配置區 3"/>
          <p:cNvSpPr>
            <a:spLocks noGrp="1"/>
          </p:cNvSpPr>
          <p:nvPr>
            <p:ph type="sldNum" idx="12"/>
          </p:nvPr>
        </p:nvSpPr>
        <p:spPr/>
        <p:txBody>
          <a:bodyPr/>
          <a:lstStyle/>
          <a:p>
            <a:fld id="{73DA0BB7-265A-403C-9275-D587AB510EDC}" type="slidenum">
              <a:rPr lang="zh-TW" altLang="en-US" smtClean="0"/>
              <a:t>14</a:t>
            </a:fld>
            <a:endParaRPr lang="zh-TW" altLang="en-US"/>
          </a:p>
        </p:txBody>
      </p:sp>
      <p:sp>
        <p:nvSpPr>
          <p:cNvPr id="5" name="頁尾版面配置區 4"/>
          <p:cNvSpPr>
            <a:spLocks noGrp="1"/>
          </p:cNvSpPr>
          <p:nvPr>
            <p:ph type="ftr" idx="14"/>
          </p:nvPr>
        </p:nvSpPr>
        <p:spPr/>
        <p:txBody>
          <a:bodyPr/>
          <a:lstStyle/>
          <a:p>
            <a:r>
              <a:rPr lang="en-US" altLang="zh-TW" smtClean="0"/>
              <a:t>HTC</a:t>
            </a:r>
            <a:endParaRPr lang="zh-TW" altLang="en-US"/>
          </a:p>
        </p:txBody>
      </p:sp>
      <p:sp>
        <p:nvSpPr>
          <p:cNvPr id="6" name="日期版面配置區 5"/>
          <p:cNvSpPr>
            <a:spLocks noGrp="1"/>
          </p:cNvSpPr>
          <p:nvPr>
            <p:ph type="dt" idx="15"/>
          </p:nvPr>
        </p:nvSpPr>
        <p:spPr/>
        <p:txBody>
          <a:bodyPr/>
          <a:lstStyle/>
          <a:p>
            <a:r>
              <a:rPr lang="en-US" altLang="zh-TW" dirty="0" smtClean="0"/>
              <a:t>May 2014</a:t>
            </a:r>
            <a:endParaRPr lang="zh-TW" altLang="en-US" dirty="0"/>
          </a:p>
        </p:txBody>
      </p:sp>
    </p:spTree>
    <p:extLst>
      <p:ext uri="{BB962C8B-B14F-4D97-AF65-F5344CB8AC3E}">
        <p14:creationId xmlns:p14="http://schemas.microsoft.com/office/powerpoint/2010/main" val="153364649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5800" y="620688"/>
            <a:ext cx="7770813" cy="1065213"/>
          </a:xfrm>
        </p:spPr>
        <p:txBody>
          <a:bodyPr/>
          <a:lstStyle/>
          <a:p>
            <a:r>
              <a:rPr lang="en-US" altLang="zh-TW" dirty="0" smtClean="0"/>
              <a:t>Abstract</a:t>
            </a:r>
            <a:endParaRPr lang="zh-TW" altLang="en-US" dirty="0"/>
          </a:p>
        </p:txBody>
      </p:sp>
      <p:sp>
        <p:nvSpPr>
          <p:cNvPr id="3" name="內容版面配置區 2"/>
          <p:cNvSpPr>
            <a:spLocks noGrp="1"/>
          </p:cNvSpPr>
          <p:nvPr>
            <p:ph idx="1"/>
          </p:nvPr>
        </p:nvSpPr>
        <p:spPr>
          <a:xfrm>
            <a:off x="685800" y="1700808"/>
            <a:ext cx="7770813" cy="4113213"/>
          </a:xfrm>
        </p:spPr>
        <p:txBody>
          <a:bodyPr/>
          <a:lstStyle/>
          <a:p>
            <a:pPr>
              <a:buFont typeface="Arial" pitchFamily="34" charset="0"/>
              <a:buChar char="•"/>
            </a:pPr>
            <a:r>
              <a:rPr lang="en-US" altLang="zh-TW" dirty="0" smtClean="0"/>
              <a:t>Message flows for a STA to discover </a:t>
            </a:r>
            <a:r>
              <a:rPr lang="en-US" altLang="zh-TW" i="1" dirty="0" smtClean="0"/>
              <a:t>local network services </a:t>
            </a:r>
            <a:r>
              <a:rPr lang="en-US" altLang="zh-TW" dirty="0" smtClean="0"/>
              <a:t>in common network types</a:t>
            </a:r>
          </a:p>
          <a:p>
            <a:pPr>
              <a:buFont typeface="Arial" pitchFamily="34" charset="0"/>
              <a:buChar char="•"/>
            </a:pPr>
            <a:endParaRPr lang="en-US" altLang="zh-TW" dirty="0" smtClean="0"/>
          </a:p>
          <a:p>
            <a:pPr>
              <a:buFont typeface="Arial" pitchFamily="34" charset="0"/>
              <a:buChar char="•"/>
            </a:pPr>
            <a:endParaRPr lang="en-US" altLang="zh-TW" dirty="0"/>
          </a:p>
        </p:txBody>
      </p:sp>
      <p:sp>
        <p:nvSpPr>
          <p:cNvPr id="7" name="頁尾版面配置區 7"/>
          <p:cNvSpPr>
            <a:spLocks noGrp="1"/>
          </p:cNvSpPr>
          <p:nvPr>
            <p:ph type="ftr" idx="4294967295"/>
          </p:nvPr>
        </p:nvSpPr>
        <p:spPr>
          <a:xfrm>
            <a:off x="5357818" y="6475413"/>
            <a:ext cx="3184520" cy="180975"/>
          </a:xfrm>
          <a:prstGeom prst="rect">
            <a:avLst/>
          </a:prstGeom>
        </p:spPr>
        <p:txBody>
          <a:bodyPr anchor="ctr"/>
          <a:lstStyle/>
          <a:p>
            <a:pPr algn="r"/>
            <a:r>
              <a:rPr lang="en-US" altLang="zh-TW" sz="1200" dirty="0" smtClean="0"/>
              <a:t>HTC</a:t>
            </a:r>
            <a:endParaRPr lang="zh-TW" altLang="en-US" dirty="0"/>
          </a:p>
        </p:txBody>
      </p:sp>
      <p:sp>
        <p:nvSpPr>
          <p:cNvPr id="8" name="投影片編號版面配置區 8"/>
          <p:cNvSpPr>
            <a:spLocks noGrp="1"/>
          </p:cNvSpPr>
          <p:nvPr>
            <p:ph type="sldNum" idx="12"/>
          </p:nvPr>
        </p:nvSpPr>
        <p:spPr>
          <a:xfrm>
            <a:off x="4344988" y="6475413"/>
            <a:ext cx="528637" cy="363537"/>
          </a:xfrm>
        </p:spPr>
        <p:txBody>
          <a:bodyPr/>
          <a:lstStyle/>
          <a:p>
            <a:fld id="{73DA0BB7-265A-403C-9275-D587AB510EDC}" type="slidenum">
              <a:rPr lang="zh-TW" altLang="en-US" smtClean="0"/>
              <a:t>2</a:t>
            </a:fld>
            <a:endParaRPr lang="zh-TW" altLang="en-US"/>
          </a:p>
        </p:txBody>
      </p:sp>
      <p:sp>
        <p:nvSpPr>
          <p:cNvPr id="10" name="Date Placeholder 3"/>
          <p:cNvSpPr>
            <a:spLocks noGrp="1"/>
          </p:cNvSpPr>
          <p:nvPr>
            <p:ph type="dt" idx="4294967295"/>
          </p:nvPr>
        </p:nvSpPr>
        <p:spPr>
          <a:xfrm>
            <a:off x="684213" y="333375"/>
            <a:ext cx="1874837" cy="273050"/>
          </a:xfrm>
        </p:spPr>
        <p:txBody>
          <a:bodyPr/>
          <a:lstStyle>
            <a:lvl1pPr marL="0" marR="0" indent="0" algn="l"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zh-TW" dirty="0" smtClean="0"/>
              <a:t>May </a:t>
            </a:r>
            <a:r>
              <a:rPr lang="en-US" altLang="zh-TW" dirty="0"/>
              <a:t>2014</a:t>
            </a:r>
            <a:endParaRPr lang="zh-TW" altLang="en-US" dirty="0"/>
          </a:p>
        </p:txBody>
      </p:sp>
    </p:spTree>
    <p:extLst>
      <p:ext uri="{BB962C8B-B14F-4D97-AF65-F5344CB8AC3E}">
        <p14:creationId xmlns:p14="http://schemas.microsoft.com/office/powerpoint/2010/main" val="304162017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p:cNvSpPr txBox="1">
            <a:spLocks noChangeArrowheads="1"/>
          </p:cNvSpPr>
          <p:nvPr/>
        </p:nvSpPr>
        <p:spPr bwMode="auto">
          <a:xfrm>
            <a:off x="6035918" y="2598245"/>
            <a:ext cx="154856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eaLnBrk="1" hangingPunct="1"/>
            <a:r>
              <a:rPr lang="en-US" altLang="zh-TW" sz="1400" b="1" dirty="0">
                <a:solidFill>
                  <a:srgbClr val="000000"/>
                </a:solidFill>
                <a:latin typeface="Times New Roman" pitchFamily="18" charset="0"/>
                <a:ea typeface="MS Gothic" pitchFamily="49" charset="-128"/>
              </a:rPr>
              <a:t>Camera (Soft AP)</a:t>
            </a:r>
            <a:endParaRPr lang="zh-TW" altLang="en-US" sz="1400" b="1" dirty="0">
              <a:solidFill>
                <a:srgbClr val="000000"/>
              </a:solidFill>
              <a:latin typeface="Times New Roman" pitchFamily="18" charset="0"/>
              <a:ea typeface="MS Gothic" pitchFamily="49" charset="-128"/>
            </a:endParaRPr>
          </a:p>
        </p:txBody>
      </p:sp>
      <p:sp>
        <p:nvSpPr>
          <p:cNvPr id="5" name="文字方塊 8"/>
          <p:cNvSpPr txBox="1">
            <a:spLocks noChangeArrowheads="1"/>
          </p:cNvSpPr>
          <p:nvPr/>
        </p:nvSpPr>
        <p:spPr bwMode="auto">
          <a:xfrm>
            <a:off x="3822670" y="5569495"/>
            <a:ext cx="171694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eaLnBrk="1" hangingPunct="1"/>
            <a:r>
              <a:rPr lang="en-US" altLang="zh-TW" sz="1400" dirty="0">
                <a:solidFill>
                  <a:srgbClr val="000000"/>
                </a:solidFill>
                <a:latin typeface="Times New Roman" pitchFamily="18" charset="0"/>
                <a:ea typeface="MS Gothic" pitchFamily="49" charset="-128"/>
              </a:rPr>
              <a:t>Phone (non-AP STA)</a:t>
            </a:r>
            <a:endParaRPr lang="zh-TW" altLang="en-US" sz="1400" dirty="0">
              <a:solidFill>
                <a:srgbClr val="000000"/>
              </a:solidFill>
              <a:latin typeface="Times New Roman" pitchFamily="18" charset="0"/>
              <a:ea typeface="MS Gothic" pitchFamily="49" charset="-128"/>
            </a:endParaRPr>
          </a:p>
        </p:txBody>
      </p:sp>
      <p:grpSp>
        <p:nvGrpSpPr>
          <p:cNvPr id="6" name="群組 12"/>
          <p:cNvGrpSpPr>
            <a:grpSpLocks/>
          </p:cNvGrpSpPr>
          <p:nvPr/>
        </p:nvGrpSpPr>
        <p:grpSpPr bwMode="auto">
          <a:xfrm>
            <a:off x="6262931" y="1945790"/>
            <a:ext cx="762000" cy="762000"/>
            <a:chOff x="1763688" y="4365104"/>
            <a:chExt cx="762000" cy="762000"/>
          </a:xfrm>
        </p:grpSpPr>
        <p:pic>
          <p:nvPicPr>
            <p:cNvPr id="7" name="圖片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4365104"/>
              <a:ext cx="76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橢圓 11"/>
            <p:cNvSpPr>
              <a:spLocks noChangeArrowheads="1"/>
            </p:cNvSpPr>
            <p:nvPr/>
          </p:nvSpPr>
          <p:spPr bwMode="auto">
            <a:xfrm>
              <a:off x="2123728" y="4581128"/>
              <a:ext cx="360040" cy="360040"/>
            </a:xfrm>
            <a:prstGeom prst="ellipse">
              <a:avLst/>
            </a:prstGeom>
            <a:solidFill>
              <a:srgbClr val="00B8FF"/>
            </a:solidFill>
            <a:ln w="9525" algn="ctr">
              <a:solidFill>
                <a:schemeClr val="tx1"/>
              </a:solidFill>
              <a:round/>
              <a:headEnd/>
              <a:tailEnd/>
            </a:ln>
          </p:spPr>
          <p:txBody>
            <a:bodyPr/>
            <a:lstStyle/>
            <a:p>
              <a:pPr defTabSz="449263" eaLnBrk="0" hangingPunct="0">
                <a:buClr>
                  <a:srgbClr val="000000"/>
                </a:buClr>
                <a:buSzPct val="100000"/>
                <a:buFont typeface="Times New Roman" pitchFamily="18" charset="0"/>
                <a:buNone/>
              </a:pPr>
              <a:endParaRPr kumimoji="0" lang="zh-TW" altLang="en-US" sz="2400">
                <a:solidFill>
                  <a:srgbClr val="FFFFFF"/>
                </a:solidFill>
                <a:latin typeface="Times New Roman" pitchFamily="18" charset="0"/>
                <a:ea typeface="MS Gothic" pitchFamily="49" charset="-128"/>
              </a:endParaRPr>
            </a:p>
          </p:txBody>
        </p:sp>
      </p:grpSp>
      <p:grpSp>
        <p:nvGrpSpPr>
          <p:cNvPr id="9" name="群組 16"/>
          <p:cNvGrpSpPr>
            <a:grpSpLocks/>
          </p:cNvGrpSpPr>
          <p:nvPr/>
        </p:nvGrpSpPr>
        <p:grpSpPr bwMode="auto">
          <a:xfrm>
            <a:off x="4413641" y="4449521"/>
            <a:ext cx="483899" cy="1040061"/>
            <a:chOff x="5076056" y="4365104"/>
            <a:chExt cx="586167" cy="1268760"/>
          </a:xfrm>
        </p:grpSpPr>
        <p:grpSp>
          <p:nvGrpSpPr>
            <p:cNvPr id="10" name="群組 15"/>
            <p:cNvGrpSpPr>
              <a:grpSpLocks/>
            </p:cNvGrpSpPr>
            <p:nvPr/>
          </p:nvGrpSpPr>
          <p:grpSpPr bwMode="auto">
            <a:xfrm>
              <a:off x="5076056" y="4365104"/>
              <a:ext cx="586167" cy="1268760"/>
              <a:chOff x="5076056" y="4365104"/>
              <a:chExt cx="586167" cy="1268760"/>
            </a:xfrm>
          </p:grpSpPr>
          <p:pic>
            <p:nvPicPr>
              <p:cNvPr id="14" name="圖片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76056" y="4365104"/>
                <a:ext cx="586167" cy="1268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圓角矩形 13"/>
              <p:cNvSpPr>
                <a:spLocks noChangeArrowheads="1"/>
              </p:cNvSpPr>
              <p:nvPr/>
            </p:nvSpPr>
            <p:spPr bwMode="auto">
              <a:xfrm>
                <a:off x="5148064" y="4725144"/>
                <a:ext cx="504056" cy="792088"/>
              </a:xfrm>
              <a:prstGeom prst="roundRect">
                <a:avLst>
                  <a:gd name="adj" fmla="val 0"/>
                </a:avLst>
              </a:prstGeom>
              <a:solidFill>
                <a:srgbClr val="00B8FF"/>
              </a:solidFill>
              <a:ln w="9525" algn="ctr">
                <a:solidFill>
                  <a:schemeClr val="tx1"/>
                </a:solidFill>
                <a:round/>
                <a:headEnd/>
                <a:tailEnd/>
              </a:ln>
            </p:spPr>
            <p:txBody>
              <a:bodyPr/>
              <a:lstStyle/>
              <a:p>
                <a:pPr defTabSz="449263" eaLnBrk="0" hangingPunct="0">
                  <a:buClr>
                    <a:srgbClr val="000000"/>
                  </a:buClr>
                  <a:buSzPct val="100000"/>
                  <a:buFont typeface="Times New Roman" pitchFamily="18" charset="0"/>
                  <a:buNone/>
                </a:pPr>
                <a:endParaRPr kumimoji="0" lang="zh-TW" altLang="en-US" sz="2400">
                  <a:solidFill>
                    <a:srgbClr val="FFFFFF"/>
                  </a:solidFill>
                  <a:latin typeface="Times New Roman" pitchFamily="18" charset="0"/>
                  <a:ea typeface="MS Gothic" pitchFamily="49" charset="-128"/>
                </a:endParaRPr>
              </a:p>
            </p:txBody>
          </p:sp>
        </p:grpSp>
        <p:grpSp>
          <p:nvGrpSpPr>
            <p:cNvPr id="11" name="群組 18"/>
            <p:cNvGrpSpPr>
              <a:grpSpLocks/>
            </p:cNvGrpSpPr>
            <p:nvPr/>
          </p:nvGrpSpPr>
          <p:grpSpPr bwMode="auto">
            <a:xfrm>
              <a:off x="5220072" y="4941168"/>
              <a:ext cx="360000" cy="360000"/>
              <a:chOff x="1763688" y="4365104"/>
              <a:chExt cx="762000" cy="762000"/>
            </a:xfrm>
          </p:grpSpPr>
          <p:pic>
            <p:nvPicPr>
              <p:cNvPr id="12" name="圖片 19"/>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63688" y="4365104"/>
                <a:ext cx="76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橢圓 20"/>
              <p:cNvSpPr>
                <a:spLocks noChangeArrowheads="1"/>
              </p:cNvSpPr>
              <p:nvPr/>
            </p:nvSpPr>
            <p:spPr bwMode="auto">
              <a:xfrm>
                <a:off x="2123728" y="4581128"/>
                <a:ext cx="360040" cy="360040"/>
              </a:xfrm>
              <a:prstGeom prst="ellipse">
                <a:avLst/>
              </a:prstGeom>
              <a:solidFill>
                <a:srgbClr val="00B8FF"/>
              </a:solidFill>
              <a:ln w="9525" algn="ctr">
                <a:solidFill>
                  <a:schemeClr val="tx1"/>
                </a:solidFill>
                <a:round/>
                <a:headEnd/>
                <a:tailEnd/>
              </a:ln>
            </p:spPr>
            <p:txBody>
              <a:bodyPr/>
              <a:lstStyle/>
              <a:p>
                <a:pPr defTabSz="449263" eaLnBrk="0" hangingPunct="0">
                  <a:buClr>
                    <a:srgbClr val="000000"/>
                  </a:buClr>
                  <a:buSzPct val="100000"/>
                  <a:buFont typeface="Times New Roman" pitchFamily="18" charset="0"/>
                  <a:buNone/>
                </a:pPr>
                <a:endParaRPr kumimoji="0" lang="zh-TW" altLang="en-US" sz="2400">
                  <a:solidFill>
                    <a:srgbClr val="FFFFFF"/>
                  </a:solidFill>
                  <a:latin typeface="Times New Roman" pitchFamily="18" charset="0"/>
                  <a:ea typeface="MS Gothic" pitchFamily="49" charset="-128"/>
                </a:endParaRPr>
              </a:p>
            </p:txBody>
          </p:sp>
        </p:grpSp>
      </p:grpSp>
      <p:sp>
        <p:nvSpPr>
          <p:cNvPr id="16" name="平行四邊形 15"/>
          <p:cNvSpPr/>
          <p:nvPr/>
        </p:nvSpPr>
        <p:spPr>
          <a:xfrm>
            <a:off x="2578805" y="2653994"/>
            <a:ext cx="1110481" cy="252028"/>
          </a:xfrm>
          <a:prstGeom prst="parallelogram">
            <a:avLst>
              <a:gd name="adj" fmla="val 63009"/>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7" name="矩形 16"/>
          <p:cNvSpPr/>
          <p:nvPr/>
        </p:nvSpPr>
        <p:spPr>
          <a:xfrm>
            <a:off x="2840548" y="2283717"/>
            <a:ext cx="45719" cy="288032"/>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8" name="矩形 17"/>
          <p:cNvSpPr/>
          <p:nvPr/>
        </p:nvSpPr>
        <p:spPr>
          <a:xfrm>
            <a:off x="3560628" y="2283717"/>
            <a:ext cx="45719" cy="288032"/>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 name="平行四邊形 18"/>
          <p:cNvSpPr/>
          <p:nvPr/>
        </p:nvSpPr>
        <p:spPr>
          <a:xfrm>
            <a:off x="2583531" y="2562131"/>
            <a:ext cx="1110481" cy="252028"/>
          </a:xfrm>
          <a:prstGeom prst="parallelogram">
            <a:avLst>
              <a:gd name="adj" fmla="val 66464"/>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p:cNvSpPr/>
          <p:nvPr/>
        </p:nvSpPr>
        <p:spPr>
          <a:xfrm>
            <a:off x="2578805" y="2814158"/>
            <a:ext cx="942375" cy="91863"/>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6" name="橢圓 25"/>
          <p:cNvSpPr/>
          <p:nvPr/>
        </p:nvSpPr>
        <p:spPr>
          <a:xfrm>
            <a:off x="467544" y="1207544"/>
            <a:ext cx="4032448" cy="2520280"/>
          </a:xfrm>
          <a:prstGeom prst="ellipse">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7" name="弧形 26"/>
          <p:cNvSpPr/>
          <p:nvPr/>
        </p:nvSpPr>
        <p:spPr>
          <a:xfrm rot="18893473">
            <a:off x="2568811" y="3250207"/>
            <a:ext cx="4032448" cy="3744416"/>
          </a:xfrm>
          <a:prstGeom prst="arc">
            <a:avLst>
              <a:gd name="adj1" fmla="val 15671160"/>
              <a:gd name="adj2" fmla="val 751913"/>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30" name="橢圓 29"/>
          <p:cNvSpPr/>
          <p:nvPr/>
        </p:nvSpPr>
        <p:spPr>
          <a:xfrm>
            <a:off x="667025" y="1207544"/>
            <a:ext cx="345615" cy="3354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1</a:t>
            </a:r>
            <a:endParaRPr lang="zh-TW" altLang="en-US" dirty="0"/>
          </a:p>
        </p:txBody>
      </p:sp>
      <p:sp>
        <p:nvSpPr>
          <p:cNvPr id="31" name="橢圓 30"/>
          <p:cNvSpPr/>
          <p:nvPr/>
        </p:nvSpPr>
        <p:spPr>
          <a:xfrm>
            <a:off x="5004048" y="1207544"/>
            <a:ext cx="345615" cy="3354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t>2</a:t>
            </a:r>
            <a:endParaRPr lang="zh-TW" altLang="en-US" dirty="0"/>
          </a:p>
        </p:txBody>
      </p:sp>
      <p:sp>
        <p:nvSpPr>
          <p:cNvPr id="21" name="矩形 20"/>
          <p:cNvSpPr/>
          <p:nvPr/>
        </p:nvSpPr>
        <p:spPr>
          <a:xfrm>
            <a:off x="2824445" y="2995560"/>
            <a:ext cx="530915" cy="369332"/>
          </a:xfrm>
          <a:prstGeom prst="rect">
            <a:avLst/>
          </a:prstGeom>
        </p:spPr>
        <p:txBody>
          <a:bodyPr wrap="none">
            <a:spAutoFit/>
          </a:bodyPr>
          <a:lstStyle/>
          <a:p>
            <a:r>
              <a:rPr lang="en-US" altLang="zh-TW" dirty="0" smtClean="0">
                <a:solidFill>
                  <a:srgbClr val="000000"/>
                </a:solidFill>
                <a:latin typeface="Times New Roman" pitchFamily="18" charset="0"/>
                <a:ea typeface="MS Gothic" pitchFamily="49" charset="-128"/>
              </a:rPr>
              <a:t> AP</a:t>
            </a:r>
            <a:endParaRPr lang="zh-TW" altLang="en-US" dirty="0"/>
          </a:p>
        </p:txBody>
      </p:sp>
      <p:sp>
        <p:nvSpPr>
          <p:cNvPr id="36" name="橢圓 35"/>
          <p:cNvSpPr/>
          <p:nvPr/>
        </p:nvSpPr>
        <p:spPr>
          <a:xfrm>
            <a:off x="4860032" y="1207544"/>
            <a:ext cx="4032448" cy="2520280"/>
          </a:xfrm>
          <a:prstGeom prst="ellipse">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7" name="Date Placeholder 3"/>
          <p:cNvSpPr>
            <a:spLocks noGrp="1"/>
          </p:cNvSpPr>
          <p:nvPr>
            <p:ph type="dt" idx="4294967295"/>
          </p:nvPr>
        </p:nvSpPr>
        <p:spPr>
          <a:xfrm>
            <a:off x="680953" y="332656"/>
            <a:ext cx="1874823" cy="273050"/>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zh-TW" b="1" dirty="0" smtClean="0"/>
              <a:t>May </a:t>
            </a:r>
            <a:r>
              <a:rPr lang="en-US" altLang="zh-TW" b="1" dirty="0"/>
              <a:t>2014</a:t>
            </a:r>
            <a:endParaRPr lang="zh-TW" altLang="en-US" b="1" dirty="0"/>
          </a:p>
        </p:txBody>
      </p:sp>
      <p:sp>
        <p:nvSpPr>
          <p:cNvPr id="38" name="頁尾版面配置區 7"/>
          <p:cNvSpPr>
            <a:spLocks noGrp="1"/>
          </p:cNvSpPr>
          <p:nvPr>
            <p:ph type="ftr" idx="4294967295"/>
          </p:nvPr>
        </p:nvSpPr>
        <p:spPr>
          <a:xfrm>
            <a:off x="5357818" y="6475413"/>
            <a:ext cx="3184520" cy="180975"/>
          </a:xfrm>
          <a:prstGeom prst="rect">
            <a:avLst/>
          </a:prstGeom>
        </p:spPr>
        <p:txBody>
          <a:bodyPr anchor="ctr"/>
          <a:lstStyle/>
          <a:p>
            <a:pPr algn="r"/>
            <a:r>
              <a:rPr lang="en-US" altLang="zh-TW" sz="1200" dirty="0" smtClean="0"/>
              <a:t>HTC</a:t>
            </a:r>
            <a:endParaRPr lang="zh-TW" altLang="en-US" dirty="0"/>
          </a:p>
        </p:txBody>
      </p:sp>
      <p:sp>
        <p:nvSpPr>
          <p:cNvPr id="39" name="投影片編號版面配置區 8"/>
          <p:cNvSpPr>
            <a:spLocks noGrp="1"/>
          </p:cNvSpPr>
          <p:nvPr>
            <p:ph type="sldNum" idx="12"/>
          </p:nvPr>
        </p:nvSpPr>
        <p:spPr>
          <a:xfrm>
            <a:off x="4344988" y="6475413"/>
            <a:ext cx="528637" cy="363537"/>
          </a:xfrm>
        </p:spPr>
        <p:txBody>
          <a:bodyPr/>
          <a:lstStyle/>
          <a:p>
            <a:fld id="{73DA0BB7-265A-403C-9275-D587AB510EDC}" type="slidenum">
              <a:rPr lang="zh-TW" altLang="en-US" smtClean="0"/>
              <a:t>3</a:t>
            </a:fld>
            <a:endParaRPr lang="zh-TW" altLang="en-US"/>
          </a:p>
        </p:txBody>
      </p:sp>
      <p:sp>
        <p:nvSpPr>
          <p:cNvPr id="41" name="橢圓圖說文字 40"/>
          <p:cNvSpPr/>
          <p:nvPr/>
        </p:nvSpPr>
        <p:spPr bwMode="auto">
          <a:xfrm>
            <a:off x="5076056" y="3789040"/>
            <a:ext cx="936104" cy="792088"/>
          </a:xfrm>
          <a:prstGeom prst="wedgeEllipseCallout">
            <a:avLst>
              <a:gd name="adj1" fmla="val -61445"/>
              <a:gd name="adj2" fmla="val 6265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TW" sz="2400" b="0" i="0" u="none" strike="noStrike" cap="none" normalizeH="0" baseline="0" dirty="0" smtClean="0">
                <a:ln>
                  <a:noFill/>
                </a:ln>
                <a:solidFill>
                  <a:srgbClr val="000000"/>
                </a:solidFill>
                <a:effectLst/>
                <a:latin typeface="Times New Roman" pitchFamily="16" charset="0"/>
                <a:ea typeface="MS Gothic" charset="-128"/>
              </a:rPr>
              <a:t>?</a:t>
            </a:r>
            <a:endParaRPr kumimoji="0" lang="zh-TW" altLang="en-US" sz="2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 name="文字方塊 1"/>
          <p:cNvSpPr txBox="1"/>
          <p:nvPr/>
        </p:nvSpPr>
        <p:spPr>
          <a:xfrm>
            <a:off x="1936477" y="764704"/>
            <a:ext cx="1224136" cy="369332"/>
          </a:xfrm>
          <a:prstGeom prst="rect">
            <a:avLst/>
          </a:prstGeom>
          <a:noFill/>
        </p:spPr>
        <p:txBody>
          <a:bodyPr wrap="square" rtlCol="0">
            <a:spAutoFit/>
          </a:bodyPr>
          <a:lstStyle/>
          <a:p>
            <a:pPr algn="ctr"/>
            <a:r>
              <a:rPr lang="en-US" altLang="zh-TW" dirty="0" smtClean="0"/>
              <a:t>Type 1</a:t>
            </a:r>
            <a:endParaRPr lang="zh-TW" altLang="en-US" dirty="0"/>
          </a:p>
        </p:txBody>
      </p:sp>
      <p:sp>
        <p:nvSpPr>
          <p:cNvPr id="40" name="文字方塊 39"/>
          <p:cNvSpPr txBox="1"/>
          <p:nvPr/>
        </p:nvSpPr>
        <p:spPr>
          <a:xfrm>
            <a:off x="6223144" y="767408"/>
            <a:ext cx="1224136" cy="369332"/>
          </a:xfrm>
          <a:prstGeom prst="rect">
            <a:avLst/>
          </a:prstGeom>
          <a:noFill/>
        </p:spPr>
        <p:txBody>
          <a:bodyPr wrap="square" rtlCol="0">
            <a:spAutoFit/>
          </a:bodyPr>
          <a:lstStyle/>
          <a:p>
            <a:pPr algn="ctr"/>
            <a:r>
              <a:rPr lang="en-US" altLang="zh-TW" dirty="0" smtClean="0"/>
              <a:t>Type 2</a:t>
            </a:r>
            <a:endParaRPr lang="zh-TW" altLang="en-US" dirty="0"/>
          </a:p>
        </p:txBody>
      </p:sp>
      <p:sp>
        <p:nvSpPr>
          <p:cNvPr id="42" name="文字方塊 41"/>
          <p:cNvSpPr txBox="1">
            <a:spLocks noChangeArrowheads="1"/>
          </p:cNvSpPr>
          <p:nvPr/>
        </p:nvSpPr>
        <p:spPr bwMode="auto">
          <a:xfrm>
            <a:off x="772551" y="2367965"/>
            <a:ext cx="18275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eaLnBrk="1" hangingPunct="1"/>
            <a:r>
              <a:rPr lang="en-US" altLang="zh-TW" sz="1400" dirty="0">
                <a:solidFill>
                  <a:srgbClr val="000000"/>
                </a:solidFill>
                <a:latin typeface="Times New Roman" pitchFamily="18" charset="0"/>
                <a:ea typeface="MS Gothic" pitchFamily="49" charset="-128"/>
              </a:rPr>
              <a:t>Camera </a:t>
            </a:r>
            <a:r>
              <a:rPr lang="en-US" altLang="zh-TW" sz="1400" dirty="0" smtClean="0">
                <a:solidFill>
                  <a:srgbClr val="000000"/>
                </a:solidFill>
                <a:latin typeface="Times New Roman" pitchFamily="18" charset="0"/>
                <a:ea typeface="MS Gothic" pitchFamily="49" charset="-128"/>
              </a:rPr>
              <a:t>(non-AP STA)</a:t>
            </a:r>
            <a:endParaRPr lang="zh-TW" altLang="en-US" sz="1400" dirty="0">
              <a:solidFill>
                <a:srgbClr val="000000"/>
              </a:solidFill>
              <a:latin typeface="Times New Roman" pitchFamily="18" charset="0"/>
              <a:ea typeface="MS Gothic" pitchFamily="49" charset="-128"/>
            </a:endParaRPr>
          </a:p>
        </p:txBody>
      </p:sp>
      <p:grpSp>
        <p:nvGrpSpPr>
          <p:cNvPr id="43" name="群組 12"/>
          <p:cNvGrpSpPr>
            <a:grpSpLocks/>
          </p:cNvGrpSpPr>
          <p:nvPr/>
        </p:nvGrpSpPr>
        <p:grpSpPr bwMode="auto">
          <a:xfrm>
            <a:off x="1146267" y="1755787"/>
            <a:ext cx="762000" cy="762000"/>
            <a:chOff x="1763688" y="4365104"/>
            <a:chExt cx="762000" cy="762000"/>
          </a:xfrm>
        </p:grpSpPr>
        <p:pic>
          <p:nvPicPr>
            <p:cNvPr id="44" name="圖片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4365104"/>
              <a:ext cx="76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橢圓 11"/>
            <p:cNvSpPr>
              <a:spLocks noChangeArrowheads="1"/>
            </p:cNvSpPr>
            <p:nvPr/>
          </p:nvSpPr>
          <p:spPr bwMode="auto">
            <a:xfrm>
              <a:off x="2123728" y="4581128"/>
              <a:ext cx="360040" cy="360040"/>
            </a:xfrm>
            <a:prstGeom prst="ellipse">
              <a:avLst/>
            </a:prstGeom>
            <a:solidFill>
              <a:srgbClr val="00B8FF"/>
            </a:solidFill>
            <a:ln w="9525" algn="ctr">
              <a:solidFill>
                <a:schemeClr val="tx1"/>
              </a:solidFill>
              <a:round/>
              <a:headEnd/>
              <a:tailEnd/>
            </a:ln>
          </p:spPr>
          <p:txBody>
            <a:bodyPr/>
            <a:lstStyle/>
            <a:p>
              <a:pPr defTabSz="449263" eaLnBrk="0" hangingPunct="0">
                <a:buClr>
                  <a:srgbClr val="000000"/>
                </a:buClr>
                <a:buSzPct val="100000"/>
                <a:buFont typeface="Times New Roman" pitchFamily="18" charset="0"/>
                <a:buNone/>
              </a:pPr>
              <a:endParaRPr kumimoji="0" lang="zh-TW" altLang="en-US" sz="2400">
                <a:solidFill>
                  <a:srgbClr val="FFFFFF"/>
                </a:solidFill>
                <a:latin typeface="Times New Roman" pitchFamily="18" charset="0"/>
                <a:ea typeface="MS Gothic" pitchFamily="49" charset="-128"/>
              </a:endParaRPr>
            </a:p>
          </p:txBody>
        </p:sp>
      </p:grpSp>
      <p:sp>
        <p:nvSpPr>
          <p:cNvPr id="20" name="弧線 19"/>
          <p:cNvSpPr/>
          <p:nvPr/>
        </p:nvSpPr>
        <p:spPr bwMode="auto">
          <a:xfrm rot="2185769">
            <a:off x="2072816" y="2053529"/>
            <a:ext cx="360040"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TW"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6" name="弧線 45"/>
          <p:cNvSpPr/>
          <p:nvPr/>
        </p:nvSpPr>
        <p:spPr bwMode="auto">
          <a:xfrm rot="2486618">
            <a:off x="1994362" y="2044202"/>
            <a:ext cx="310829" cy="379439"/>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TW" alt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421310541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25"/>
          <p:cNvSpPr>
            <a:spLocks noChangeArrowheads="1"/>
          </p:cNvSpPr>
          <p:nvPr/>
        </p:nvSpPr>
        <p:spPr bwMode="auto">
          <a:xfrm>
            <a:off x="7447937" y="1512892"/>
            <a:ext cx="865187" cy="360363"/>
          </a:xfrm>
          <a:prstGeom prst="rect">
            <a:avLst/>
          </a:prstGeom>
          <a:solidFill>
            <a:schemeClr val="bg2"/>
          </a:solidFill>
          <a:ln w="12700">
            <a:solidFill>
              <a:schemeClr val="tx1"/>
            </a:solidFill>
            <a:round/>
            <a:headEnd type="none" w="sm" len="sm"/>
            <a:tailEnd type="none" w="sm" len="sm"/>
          </a:ln>
        </p:spPr>
        <p:txBody>
          <a:bodyPr anchor="ctr"/>
          <a:lstStyle/>
          <a:p>
            <a:pPr algn="ctr"/>
            <a:r>
              <a:rPr lang="en-US" altLang="zh-CN" sz="1600">
                <a:ea typeface="宋体" pitchFamily="2" charset="-122"/>
              </a:rPr>
              <a:t>STA</a:t>
            </a:r>
            <a:endParaRPr lang="zh-CN" altLang="en-US" sz="1600">
              <a:ea typeface="宋体" pitchFamily="2" charset="-122"/>
            </a:endParaRPr>
          </a:p>
        </p:txBody>
      </p:sp>
      <p:cxnSp>
        <p:nvCxnSpPr>
          <p:cNvPr id="15" name="直接连接符 27"/>
          <p:cNvCxnSpPr>
            <a:cxnSpLocks noChangeShapeType="1"/>
            <a:stCxn id="14" idx="2"/>
          </p:cNvCxnSpPr>
          <p:nvPr/>
        </p:nvCxnSpPr>
        <p:spPr bwMode="auto">
          <a:xfrm flipH="1">
            <a:off x="7865588" y="1873255"/>
            <a:ext cx="14943" cy="4364057"/>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6" name="矩形 25"/>
          <p:cNvSpPr>
            <a:spLocks noChangeArrowheads="1"/>
          </p:cNvSpPr>
          <p:nvPr/>
        </p:nvSpPr>
        <p:spPr bwMode="auto">
          <a:xfrm>
            <a:off x="1651869" y="1552820"/>
            <a:ext cx="865187" cy="360363"/>
          </a:xfrm>
          <a:prstGeom prst="rect">
            <a:avLst/>
          </a:prstGeom>
          <a:solidFill>
            <a:schemeClr val="bg2"/>
          </a:solidFill>
          <a:ln w="12700">
            <a:solidFill>
              <a:schemeClr val="tx1"/>
            </a:solidFill>
            <a:round/>
            <a:headEnd type="none" w="sm" len="sm"/>
            <a:tailEnd type="none" w="sm" len="sm"/>
          </a:ln>
        </p:spPr>
        <p:txBody>
          <a:bodyPr anchor="ctr"/>
          <a:lstStyle/>
          <a:p>
            <a:pPr algn="ctr"/>
            <a:r>
              <a:rPr lang="en-US" altLang="zh-CN" sz="1600">
                <a:ea typeface="宋体" pitchFamily="2" charset="-122"/>
              </a:rPr>
              <a:t>STA</a:t>
            </a:r>
            <a:endParaRPr lang="zh-CN" altLang="en-US" sz="1600">
              <a:ea typeface="宋体" pitchFamily="2" charset="-122"/>
            </a:endParaRPr>
          </a:p>
        </p:txBody>
      </p:sp>
      <p:cxnSp>
        <p:nvCxnSpPr>
          <p:cNvPr id="17" name="直接连接符 27"/>
          <p:cNvCxnSpPr>
            <a:cxnSpLocks noChangeShapeType="1"/>
            <a:stCxn id="16" idx="2"/>
          </p:cNvCxnSpPr>
          <p:nvPr/>
        </p:nvCxnSpPr>
        <p:spPr bwMode="auto">
          <a:xfrm flipH="1">
            <a:off x="2074112" y="1913183"/>
            <a:ext cx="10351" cy="4324129"/>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8" name="矩形 28"/>
          <p:cNvSpPr>
            <a:spLocks noChangeArrowheads="1"/>
          </p:cNvSpPr>
          <p:nvPr/>
        </p:nvSpPr>
        <p:spPr bwMode="auto">
          <a:xfrm>
            <a:off x="4549127" y="1552820"/>
            <a:ext cx="863600" cy="360363"/>
          </a:xfrm>
          <a:prstGeom prst="rect">
            <a:avLst/>
          </a:prstGeom>
          <a:solidFill>
            <a:schemeClr val="bg2"/>
          </a:solidFill>
          <a:ln w="12700">
            <a:solidFill>
              <a:schemeClr val="tx1"/>
            </a:solidFill>
            <a:round/>
            <a:headEnd type="none" w="sm" len="sm"/>
            <a:tailEnd type="none" w="sm" len="sm"/>
          </a:ln>
        </p:spPr>
        <p:txBody>
          <a:bodyPr anchor="ctr"/>
          <a:lstStyle/>
          <a:p>
            <a:pPr algn="ctr"/>
            <a:r>
              <a:rPr lang="en-US" altLang="zh-CN" sz="1600" dirty="0" smtClean="0">
                <a:ea typeface="宋体" pitchFamily="2" charset="-122"/>
              </a:rPr>
              <a:t>AP</a:t>
            </a:r>
            <a:endParaRPr lang="zh-CN" altLang="en-US" sz="1600" dirty="0">
              <a:ea typeface="宋体" pitchFamily="2" charset="-122"/>
            </a:endParaRPr>
          </a:p>
        </p:txBody>
      </p:sp>
      <p:cxnSp>
        <p:nvCxnSpPr>
          <p:cNvPr id="19" name="直接连接符 29"/>
          <p:cNvCxnSpPr>
            <a:cxnSpLocks noChangeShapeType="1"/>
            <a:stCxn id="18" idx="2"/>
          </p:cNvCxnSpPr>
          <p:nvPr/>
        </p:nvCxnSpPr>
        <p:spPr bwMode="auto">
          <a:xfrm>
            <a:off x="4980927" y="1913183"/>
            <a:ext cx="7359" cy="4324129"/>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0" name="直接箭头连接符 36"/>
          <p:cNvCxnSpPr>
            <a:cxnSpLocks noChangeShapeType="1"/>
          </p:cNvCxnSpPr>
          <p:nvPr/>
        </p:nvCxnSpPr>
        <p:spPr bwMode="auto">
          <a:xfrm flipV="1">
            <a:off x="2083669" y="2538813"/>
            <a:ext cx="2897258" cy="1"/>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21" name="TextBox 37"/>
          <p:cNvSpPr txBox="1">
            <a:spLocks noChangeArrowheads="1"/>
          </p:cNvSpPr>
          <p:nvPr/>
        </p:nvSpPr>
        <p:spPr bwMode="auto">
          <a:xfrm>
            <a:off x="2228131" y="2284814"/>
            <a:ext cx="252095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200">
                <a:solidFill>
                  <a:schemeClr val="tx1"/>
                </a:solidFill>
                <a:latin typeface="Times New Roman" pitchFamily="18" charset="0"/>
                <a:ea typeface="新細明體" pitchFamily="18" charset="-120"/>
              </a:defRPr>
            </a:lvl1pPr>
            <a:lvl2pPr marL="742950" indent="-285750">
              <a:defRPr kumimoji="1" sz="1200">
                <a:solidFill>
                  <a:schemeClr val="tx1"/>
                </a:solidFill>
                <a:latin typeface="Times New Roman" pitchFamily="18" charset="0"/>
                <a:ea typeface="新細明體" pitchFamily="18" charset="-120"/>
              </a:defRPr>
            </a:lvl2pPr>
            <a:lvl3pPr marL="1143000" indent="-228600">
              <a:defRPr kumimoji="1" sz="1200">
                <a:solidFill>
                  <a:schemeClr val="tx1"/>
                </a:solidFill>
                <a:latin typeface="Times New Roman" pitchFamily="18" charset="0"/>
                <a:ea typeface="新細明體" pitchFamily="18" charset="-120"/>
              </a:defRPr>
            </a:lvl3pPr>
            <a:lvl4pPr marL="1600200" indent="-228600">
              <a:defRPr kumimoji="1" sz="1200">
                <a:solidFill>
                  <a:schemeClr val="tx1"/>
                </a:solidFill>
                <a:latin typeface="Times New Roman" pitchFamily="18" charset="0"/>
                <a:ea typeface="新細明體" pitchFamily="18" charset="-120"/>
              </a:defRPr>
            </a:lvl4pPr>
            <a:lvl5pPr marL="2057400" indent="-228600">
              <a:defRPr kumimoji="1" sz="12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12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12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12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1200">
                <a:solidFill>
                  <a:schemeClr val="tx1"/>
                </a:solidFill>
                <a:latin typeface="Times New Roman" pitchFamily="18" charset="0"/>
                <a:ea typeface="新細明體" pitchFamily="18" charset="-120"/>
              </a:defRPr>
            </a:lvl9pPr>
          </a:lstStyle>
          <a:p>
            <a:pPr algn="ctr">
              <a:defRPr/>
            </a:pPr>
            <a:r>
              <a:rPr kumimoji="0" lang="en-US" altLang="zh-CN" sz="1050" dirty="0" smtClean="0">
                <a:ea typeface="宋体" pitchFamily="2" charset="-122"/>
              </a:rPr>
              <a:t>Probe Request</a:t>
            </a:r>
            <a:endParaRPr kumimoji="0" lang="zh-CN" altLang="en-US" sz="1050" dirty="0" smtClean="0">
              <a:ea typeface="宋体" pitchFamily="2" charset="-122"/>
            </a:endParaRPr>
          </a:p>
        </p:txBody>
      </p:sp>
      <p:cxnSp>
        <p:nvCxnSpPr>
          <p:cNvPr id="22" name="直接箭头连接符 47"/>
          <p:cNvCxnSpPr>
            <a:cxnSpLocks noChangeShapeType="1"/>
          </p:cNvCxnSpPr>
          <p:nvPr/>
        </p:nvCxnSpPr>
        <p:spPr bwMode="auto">
          <a:xfrm flipH="1">
            <a:off x="2082027" y="2836825"/>
            <a:ext cx="2898900"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23" name="TextBox 49"/>
          <p:cNvSpPr txBox="1">
            <a:spLocks noChangeArrowheads="1"/>
          </p:cNvSpPr>
          <p:nvPr/>
        </p:nvSpPr>
        <p:spPr bwMode="auto">
          <a:xfrm>
            <a:off x="2117746" y="2587599"/>
            <a:ext cx="27368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dirty="0" smtClean="0">
                <a:solidFill>
                  <a:schemeClr val="tx1"/>
                </a:solidFill>
                <a:latin typeface="Times New Roman" pitchFamily="18" charset="0"/>
                <a:ea typeface="宋体" pitchFamily="2" charset="-122"/>
              </a:rPr>
              <a:t>Probe Response</a:t>
            </a:r>
            <a:endParaRPr kumimoji="0" lang="zh-CN" altLang="en-US" sz="1050" dirty="0">
              <a:solidFill>
                <a:schemeClr val="tx1"/>
              </a:solidFill>
              <a:latin typeface="Times New Roman" pitchFamily="18" charset="0"/>
              <a:ea typeface="宋体" pitchFamily="2" charset="-122"/>
            </a:endParaRPr>
          </a:p>
        </p:txBody>
      </p:sp>
      <p:sp>
        <p:nvSpPr>
          <p:cNvPr id="24" name="TextBox 61"/>
          <p:cNvSpPr txBox="1">
            <a:spLocks noChangeArrowheads="1"/>
          </p:cNvSpPr>
          <p:nvPr/>
        </p:nvSpPr>
        <p:spPr bwMode="auto">
          <a:xfrm>
            <a:off x="2257209" y="3954620"/>
            <a:ext cx="25209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b="1" dirty="0">
                <a:solidFill>
                  <a:srgbClr val="0000FF"/>
                </a:solidFill>
                <a:latin typeface="Times New Roman" pitchFamily="18" charset="0"/>
                <a:ea typeface="宋体" pitchFamily="2" charset="-122"/>
              </a:rPr>
              <a:t>Query (using </a:t>
            </a:r>
            <a:r>
              <a:rPr kumimoji="0" lang="en-US" altLang="zh-CN" sz="1050" b="1" dirty="0" smtClean="0">
                <a:solidFill>
                  <a:srgbClr val="0000FF"/>
                </a:solidFill>
                <a:latin typeface="Times New Roman" pitchFamily="18" charset="0"/>
                <a:ea typeface="宋体" pitchFamily="2" charset="-122"/>
              </a:rPr>
              <a:t>multicast Data frame)</a:t>
            </a:r>
            <a:endParaRPr kumimoji="0" lang="zh-CN" altLang="en-US" sz="1050" b="1" dirty="0">
              <a:solidFill>
                <a:srgbClr val="0000FF"/>
              </a:solidFill>
              <a:latin typeface="Times New Roman" pitchFamily="18" charset="0"/>
              <a:ea typeface="宋体" pitchFamily="2" charset="-122"/>
            </a:endParaRPr>
          </a:p>
        </p:txBody>
      </p:sp>
      <p:sp>
        <p:nvSpPr>
          <p:cNvPr id="25" name="TextBox 63"/>
          <p:cNvSpPr txBox="1">
            <a:spLocks noChangeArrowheads="1"/>
          </p:cNvSpPr>
          <p:nvPr/>
        </p:nvSpPr>
        <p:spPr bwMode="auto">
          <a:xfrm>
            <a:off x="2116355" y="4680575"/>
            <a:ext cx="27368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b="1" dirty="0">
                <a:solidFill>
                  <a:srgbClr val="0000FF"/>
                </a:solidFill>
                <a:latin typeface="Times New Roman" pitchFamily="18" charset="0"/>
                <a:ea typeface="宋体" pitchFamily="2" charset="-122"/>
              </a:rPr>
              <a:t>Response (using </a:t>
            </a:r>
            <a:r>
              <a:rPr kumimoji="0" lang="en-US" altLang="zh-CN" sz="1050" b="1" dirty="0" smtClean="0">
                <a:solidFill>
                  <a:srgbClr val="0000FF"/>
                </a:solidFill>
                <a:latin typeface="Times New Roman" pitchFamily="18" charset="0"/>
                <a:ea typeface="宋体" pitchFamily="2" charset="-122"/>
              </a:rPr>
              <a:t>multicast Data frame)</a:t>
            </a:r>
            <a:endParaRPr kumimoji="0" lang="zh-CN" altLang="en-US" sz="1050" b="1" dirty="0">
              <a:solidFill>
                <a:srgbClr val="0000FF"/>
              </a:solidFill>
              <a:latin typeface="Times New Roman" pitchFamily="18" charset="0"/>
              <a:ea typeface="宋体" pitchFamily="2" charset="-122"/>
            </a:endParaRPr>
          </a:p>
        </p:txBody>
      </p:sp>
      <p:sp>
        <p:nvSpPr>
          <p:cNvPr id="26" name="文字方塊 25"/>
          <p:cNvSpPr txBox="1"/>
          <p:nvPr/>
        </p:nvSpPr>
        <p:spPr>
          <a:xfrm>
            <a:off x="1476408" y="1123394"/>
            <a:ext cx="1503446" cy="338554"/>
          </a:xfrm>
          <a:prstGeom prst="rect">
            <a:avLst/>
          </a:prstGeom>
          <a:noFill/>
        </p:spPr>
        <p:txBody>
          <a:bodyPr wrap="square" rtlCol="0">
            <a:spAutoFit/>
          </a:bodyPr>
          <a:lstStyle/>
          <a:p>
            <a:r>
              <a:rPr lang="en-US" altLang="zh-TW" sz="1600" dirty="0" smtClean="0"/>
              <a:t>Smartphone</a:t>
            </a:r>
            <a:endParaRPr lang="zh-TW" altLang="en-US" sz="1600" dirty="0"/>
          </a:p>
        </p:txBody>
      </p:sp>
      <p:sp>
        <p:nvSpPr>
          <p:cNvPr id="27" name="文字方塊 26"/>
          <p:cNvSpPr txBox="1"/>
          <p:nvPr/>
        </p:nvSpPr>
        <p:spPr>
          <a:xfrm>
            <a:off x="7231665" y="1103369"/>
            <a:ext cx="1368152" cy="338554"/>
          </a:xfrm>
          <a:prstGeom prst="rect">
            <a:avLst/>
          </a:prstGeom>
          <a:noFill/>
        </p:spPr>
        <p:txBody>
          <a:bodyPr wrap="square" rtlCol="0">
            <a:spAutoFit/>
          </a:bodyPr>
          <a:lstStyle/>
          <a:p>
            <a:pPr algn="ctr"/>
            <a:r>
              <a:rPr lang="en-US" altLang="zh-TW" sz="1600" dirty="0" smtClean="0"/>
              <a:t>Camera</a:t>
            </a:r>
            <a:endParaRPr lang="zh-TW" altLang="en-US" sz="1600" dirty="0"/>
          </a:p>
        </p:txBody>
      </p:sp>
      <p:sp>
        <p:nvSpPr>
          <p:cNvPr id="29" name="TextBox 49"/>
          <p:cNvSpPr txBox="1">
            <a:spLocks noChangeArrowheads="1"/>
          </p:cNvSpPr>
          <p:nvPr/>
        </p:nvSpPr>
        <p:spPr bwMode="auto">
          <a:xfrm>
            <a:off x="2084462" y="2032043"/>
            <a:ext cx="27368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dirty="0" smtClean="0">
                <a:solidFill>
                  <a:schemeClr val="tx1"/>
                </a:solidFill>
                <a:latin typeface="Times New Roman" pitchFamily="18" charset="0"/>
                <a:ea typeface="宋体" pitchFamily="2" charset="-122"/>
              </a:rPr>
              <a:t>Beacon</a:t>
            </a:r>
            <a:endParaRPr kumimoji="0" lang="zh-CN" altLang="en-US" sz="1050" dirty="0">
              <a:solidFill>
                <a:schemeClr val="tx1"/>
              </a:solidFill>
              <a:latin typeface="Times New Roman" pitchFamily="18" charset="0"/>
              <a:ea typeface="宋体" pitchFamily="2" charset="-122"/>
            </a:endParaRPr>
          </a:p>
        </p:txBody>
      </p:sp>
      <p:sp>
        <p:nvSpPr>
          <p:cNvPr id="30" name="矩形 29"/>
          <p:cNvSpPr/>
          <p:nvPr/>
        </p:nvSpPr>
        <p:spPr>
          <a:xfrm>
            <a:off x="1868761" y="3085624"/>
            <a:ext cx="3312120" cy="432048"/>
          </a:xfrm>
          <a:prstGeom prst="rect">
            <a:avLst/>
          </a:prstGeom>
          <a:solidFill>
            <a:srgbClr val="C2FFF0"/>
          </a:solidFill>
          <a:ln w="31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400" dirty="0" smtClean="0">
                <a:solidFill>
                  <a:schemeClr val="tx1"/>
                </a:solidFill>
              </a:rPr>
              <a:t>Association</a:t>
            </a:r>
            <a:endParaRPr lang="zh-TW" altLang="en-US" sz="1400" dirty="0">
              <a:solidFill>
                <a:schemeClr val="tx1"/>
              </a:solidFill>
            </a:endParaRPr>
          </a:p>
        </p:txBody>
      </p:sp>
      <p:cxnSp>
        <p:nvCxnSpPr>
          <p:cNvPr id="31" name="直接箭头连接符 36"/>
          <p:cNvCxnSpPr>
            <a:cxnSpLocks noChangeShapeType="1"/>
          </p:cNvCxnSpPr>
          <p:nvPr/>
        </p:nvCxnSpPr>
        <p:spPr bwMode="auto">
          <a:xfrm>
            <a:off x="2090081" y="4230845"/>
            <a:ext cx="2902146"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32" name="直接箭头连接符 47"/>
          <p:cNvCxnSpPr>
            <a:cxnSpLocks noChangeShapeType="1"/>
          </p:cNvCxnSpPr>
          <p:nvPr/>
        </p:nvCxnSpPr>
        <p:spPr bwMode="auto">
          <a:xfrm flipH="1">
            <a:off x="2083071" y="4956800"/>
            <a:ext cx="2899711"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33" name="左大括弧 32"/>
          <p:cNvSpPr/>
          <p:nvPr/>
        </p:nvSpPr>
        <p:spPr>
          <a:xfrm>
            <a:off x="1868761" y="2162848"/>
            <a:ext cx="144016" cy="77003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34" name="文字方塊 33"/>
          <p:cNvSpPr txBox="1"/>
          <p:nvPr/>
        </p:nvSpPr>
        <p:spPr>
          <a:xfrm>
            <a:off x="572617" y="2384925"/>
            <a:ext cx="1223268" cy="307777"/>
          </a:xfrm>
          <a:prstGeom prst="rect">
            <a:avLst/>
          </a:prstGeom>
          <a:noFill/>
        </p:spPr>
        <p:txBody>
          <a:bodyPr wrap="square" rtlCol="0">
            <a:spAutoFit/>
          </a:bodyPr>
          <a:lstStyle/>
          <a:p>
            <a:pPr algn="ctr"/>
            <a:r>
              <a:rPr lang="en-US" altLang="zh-TW" sz="1400" dirty="0" smtClean="0"/>
              <a:t>AP Discovery</a:t>
            </a:r>
            <a:endParaRPr lang="zh-TW" altLang="en-US" sz="1400" dirty="0"/>
          </a:p>
        </p:txBody>
      </p:sp>
      <p:sp>
        <p:nvSpPr>
          <p:cNvPr id="35" name="左大括弧 34"/>
          <p:cNvSpPr/>
          <p:nvPr/>
        </p:nvSpPr>
        <p:spPr>
          <a:xfrm>
            <a:off x="1880061" y="3965790"/>
            <a:ext cx="138012" cy="99101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36" name="文字方塊 35"/>
          <p:cNvSpPr txBox="1"/>
          <p:nvPr/>
        </p:nvSpPr>
        <p:spPr>
          <a:xfrm>
            <a:off x="572617" y="4274512"/>
            <a:ext cx="1234285" cy="738664"/>
          </a:xfrm>
          <a:prstGeom prst="rect">
            <a:avLst/>
          </a:prstGeom>
          <a:noFill/>
        </p:spPr>
        <p:txBody>
          <a:bodyPr wrap="square" rtlCol="0">
            <a:spAutoFit/>
          </a:bodyPr>
          <a:lstStyle/>
          <a:p>
            <a:pPr algn="ctr"/>
            <a:r>
              <a:rPr lang="en-US" altLang="zh-TW" sz="1400" b="1" dirty="0" smtClean="0">
                <a:solidFill>
                  <a:srgbClr val="0000FF"/>
                </a:solidFill>
              </a:rPr>
              <a:t>Service Query</a:t>
            </a:r>
          </a:p>
          <a:p>
            <a:pPr algn="ctr"/>
            <a:r>
              <a:rPr lang="en-US" altLang="zh-TW" sz="1400" b="1" dirty="0" smtClean="0">
                <a:solidFill>
                  <a:srgbClr val="0000FF"/>
                </a:solidFill>
              </a:rPr>
              <a:t> </a:t>
            </a:r>
            <a:endParaRPr lang="zh-TW" altLang="en-US" sz="1400" b="1" dirty="0">
              <a:solidFill>
                <a:srgbClr val="0000FF"/>
              </a:solidFill>
            </a:endParaRPr>
          </a:p>
        </p:txBody>
      </p:sp>
      <p:sp>
        <p:nvSpPr>
          <p:cNvPr id="44" name="TextBox 61"/>
          <p:cNvSpPr txBox="1">
            <a:spLocks noChangeArrowheads="1"/>
          </p:cNvSpPr>
          <p:nvPr/>
        </p:nvSpPr>
        <p:spPr bwMode="auto">
          <a:xfrm>
            <a:off x="5155584" y="4067139"/>
            <a:ext cx="25209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b="1" dirty="0">
                <a:solidFill>
                  <a:srgbClr val="0000FF"/>
                </a:solidFill>
                <a:latin typeface="Times New Roman" pitchFamily="18" charset="0"/>
                <a:ea typeface="宋体" pitchFamily="2" charset="-122"/>
              </a:rPr>
              <a:t>Query (using </a:t>
            </a:r>
            <a:r>
              <a:rPr kumimoji="0" lang="en-US" altLang="zh-CN" sz="1050" b="1" dirty="0" smtClean="0">
                <a:solidFill>
                  <a:srgbClr val="0000FF"/>
                </a:solidFill>
                <a:latin typeface="Times New Roman" pitchFamily="18" charset="0"/>
                <a:ea typeface="宋体" pitchFamily="2" charset="-122"/>
              </a:rPr>
              <a:t>multicast Data frame)</a:t>
            </a:r>
            <a:endParaRPr kumimoji="0" lang="zh-CN" altLang="en-US" sz="1050" b="1" dirty="0">
              <a:solidFill>
                <a:srgbClr val="0000FF"/>
              </a:solidFill>
              <a:latin typeface="Times New Roman" pitchFamily="18" charset="0"/>
              <a:ea typeface="宋体" pitchFamily="2" charset="-122"/>
            </a:endParaRPr>
          </a:p>
        </p:txBody>
      </p:sp>
      <p:sp>
        <p:nvSpPr>
          <p:cNvPr id="45" name="TextBox 63"/>
          <p:cNvSpPr txBox="1">
            <a:spLocks noChangeArrowheads="1"/>
          </p:cNvSpPr>
          <p:nvPr/>
        </p:nvSpPr>
        <p:spPr bwMode="auto">
          <a:xfrm>
            <a:off x="5024175" y="4468908"/>
            <a:ext cx="27368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b="1" dirty="0">
                <a:solidFill>
                  <a:srgbClr val="0000FF"/>
                </a:solidFill>
                <a:latin typeface="Times New Roman" pitchFamily="18" charset="0"/>
                <a:ea typeface="宋体" pitchFamily="2" charset="-122"/>
              </a:rPr>
              <a:t>Response (using </a:t>
            </a:r>
            <a:r>
              <a:rPr kumimoji="0" lang="en-US" altLang="zh-CN" sz="1050" b="1" dirty="0" smtClean="0">
                <a:solidFill>
                  <a:srgbClr val="0000FF"/>
                </a:solidFill>
                <a:latin typeface="Times New Roman" pitchFamily="18" charset="0"/>
                <a:ea typeface="宋体" pitchFamily="2" charset="-122"/>
              </a:rPr>
              <a:t>multicast Data frame)</a:t>
            </a:r>
            <a:endParaRPr kumimoji="0" lang="zh-CN" altLang="en-US" sz="1050" b="1" dirty="0">
              <a:solidFill>
                <a:srgbClr val="0000FF"/>
              </a:solidFill>
              <a:latin typeface="Times New Roman" pitchFamily="18" charset="0"/>
              <a:ea typeface="宋体" pitchFamily="2" charset="-122"/>
            </a:endParaRPr>
          </a:p>
        </p:txBody>
      </p:sp>
      <p:cxnSp>
        <p:nvCxnSpPr>
          <p:cNvPr id="46" name="直接箭头连接符 36"/>
          <p:cNvCxnSpPr>
            <a:cxnSpLocks noChangeShapeType="1"/>
          </p:cNvCxnSpPr>
          <p:nvPr/>
        </p:nvCxnSpPr>
        <p:spPr bwMode="auto">
          <a:xfrm>
            <a:off x="4988456" y="4343364"/>
            <a:ext cx="2902146"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47" name="直接箭头连接符 47"/>
          <p:cNvCxnSpPr>
            <a:cxnSpLocks noChangeShapeType="1"/>
          </p:cNvCxnSpPr>
          <p:nvPr/>
        </p:nvCxnSpPr>
        <p:spPr bwMode="auto">
          <a:xfrm flipH="1">
            <a:off x="4990891" y="4745133"/>
            <a:ext cx="2899711"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53" name="文字方塊 52"/>
          <p:cNvSpPr txBox="1"/>
          <p:nvPr/>
        </p:nvSpPr>
        <p:spPr>
          <a:xfrm>
            <a:off x="499741" y="3147759"/>
            <a:ext cx="1296144" cy="307777"/>
          </a:xfrm>
          <a:prstGeom prst="rect">
            <a:avLst/>
          </a:prstGeom>
          <a:noFill/>
        </p:spPr>
        <p:txBody>
          <a:bodyPr wrap="square" rtlCol="0">
            <a:spAutoFit/>
          </a:bodyPr>
          <a:lstStyle/>
          <a:p>
            <a:pPr algn="ctr"/>
            <a:r>
              <a:rPr lang="en-US" altLang="zh-TW" sz="1400" dirty="0" smtClean="0"/>
              <a:t>Get IP</a:t>
            </a:r>
            <a:endParaRPr lang="zh-TW" altLang="en-US" sz="1400" dirty="0"/>
          </a:p>
        </p:txBody>
      </p:sp>
      <p:sp>
        <p:nvSpPr>
          <p:cNvPr id="51" name="TextBox 63"/>
          <p:cNvSpPr txBox="1">
            <a:spLocks noChangeArrowheads="1"/>
          </p:cNvSpPr>
          <p:nvPr/>
        </p:nvSpPr>
        <p:spPr bwMode="auto">
          <a:xfrm>
            <a:off x="5041454" y="1900481"/>
            <a:ext cx="27368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dirty="0" smtClean="0">
                <a:solidFill>
                  <a:srgbClr val="0000FF"/>
                </a:solidFill>
                <a:latin typeface="Times New Roman" pitchFamily="18" charset="0"/>
                <a:ea typeface="宋体" pitchFamily="2" charset="-122"/>
              </a:rPr>
              <a:t>Advertisement </a:t>
            </a:r>
            <a:r>
              <a:rPr kumimoji="0" lang="en-US" altLang="zh-CN" sz="1050" dirty="0">
                <a:solidFill>
                  <a:srgbClr val="0000FF"/>
                </a:solidFill>
                <a:latin typeface="Times New Roman" pitchFamily="18" charset="0"/>
                <a:ea typeface="宋体" pitchFamily="2" charset="-122"/>
              </a:rPr>
              <a:t>(using </a:t>
            </a:r>
            <a:r>
              <a:rPr kumimoji="0" lang="en-US" altLang="zh-CN" sz="1050" dirty="0" smtClean="0">
                <a:solidFill>
                  <a:srgbClr val="0000FF"/>
                </a:solidFill>
                <a:latin typeface="Times New Roman" pitchFamily="18" charset="0"/>
                <a:ea typeface="宋体" pitchFamily="2" charset="-122"/>
              </a:rPr>
              <a:t>multicast Data frame)</a:t>
            </a:r>
            <a:endParaRPr kumimoji="0" lang="zh-CN" altLang="en-US" sz="1050" dirty="0">
              <a:solidFill>
                <a:srgbClr val="0000FF"/>
              </a:solidFill>
              <a:latin typeface="Times New Roman" pitchFamily="18" charset="0"/>
              <a:ea typeface="宋体" pitchFamily="2" charset="-122"/>
            </a:endParaRPr>
          </a:p>
        </p:txBody>
      </p:sp>
      <p:cxnSp>
        <p:nvCxnSpPr>
          <p:cNvPr id="54" name="直接箭头连接符 47"/>
          <p:cNvCxnSpPr>
            <a:cxnSpLocks noChangeShapeType="1"/>
          </p:cNvCxnSpPr>
          <p:nvPr/>
        </p:nvCxnSpPr>
        <p:spPr bwMode="auto">
          <a:xfrm flipH="1">
            <a:off x="4967913" y="2150284"/>
            <a:ext cx="2899711"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55" name="文字方塊 54"/>
          <p:cNvSpPr txBox="1"/>
          <p:nvPr/>
        </p:nvSpPr>
        <p:spPr>
          <a:xfrm>
            <a:off x="827584" y="620688"/>
            <a:ext cx="7344816" cy="461665"/>
          </a:xfrm>
          <a:prstGeom prst="rect">
            <a:avLst/>
          </a:prstGeom>
          <a:noFill/>
        </p:spPr>
        <p:txBody>
          <a:bodyPr wrap="square" rtlCol="0">
            <a:spAutoFit/>
          </a:bodyPr>
          <a:lstStyle/>
          <a:p>
            <a:pPr algn="ctr"/>
            <a:r>
              <a:rPr lang="en-US" altLang="zh-TW" sz="2400" dirty="0" smtClean="0"/>
              <a:t>Current Post-Association Service Discovery in type 1</a:t>
            </a:r>
            <a:endParaRPr lang="zh-TW" altLang="en-US" sz="2400" dirty="0"/>
          </a:p>
        </p:txBody>
      </p:sp>
      <p:sp>
        <p:nvSpPr>
          <p:cNvPr id="57" name="文字方塊 56"/>
          <p:cNvSpPr txBox="1"/>
          <p:nvPr/>
        </p:nvSpPr>
        <p:spPr>
          <a:xfrm>
            <a:off x="5430840" y="2750457"/>
            <a:ext cx="1805369" cy="738664"/>
          </a:xfrm>
          <a:prstGeom prst="rect">
            <a:avLst/>
          </a:prstGeom>
          <a:noFill/>
        </p:spPr>
        <p:txBody>
          <a:bodyPr wrap="square" rtlCol="0">
            <a:spAutoFit/>
          </a:bodyPr>
          <a:lstStyle/>
          <a:p>
            <a:pPr algn="ctr"/>
            <a:r>
              <a:rPr lang="en-US" altLang="zh-TW" sz="1400" b="1" dirty="0" smtClean="0">
                <a:solidFill>
                  <a:srgbClr val="FF0000"/>
                </a:solidFill>
              </a:rPr>
              <a:t>User manually determines the BSS to associate with</a:t>
            </a:r>
            <a:endParaRPr lang="zh-TW" altLang="en-US" sz="1400" b="1" dirty="0">
              <a:solidFill>
                <a:srgbClr val="FF0000"/>
              </a:solidFill>
            </a:endParaRPr>
          </a:p>
        </p:txBody>
      </p:sp>
      <p:sp>
        <p:nvSpPr>
          <p:cNvPr id="58" name="矩形 57"/>
          <p:cNvSpPr/>
          <p:nvPr/>
        </p:nvSpPr>
        <p:spPr>
          <a:xfrm>
            <a:off x="572617" y="3918662"/>
            <a:ext cx="7643014" cy="1163675"/>
          </a:xfrm>
          <a:prstGeom prst="rect">
            <a:avLst/>
          </a:prstGeom>
          <a:noFill/>
          <a:ln w="3175">
            <a:solidFill>
              <a:schemeClr val="bg1">
                <a:lumMod val="7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400" dirty="0">
              <a:solidFill>
                <a:schemeClr val="bg1">
                  <a:lumMod val="75000"/>
                </a:schemeClr>
              </a:solidFill>
            </a:endParaRPr>
          </a:p>
        </p:txBody>
      </p:sp>
      <p:cxnSp>
        <p:nvCxnSpPr>
          <p:cNvPr id="59" name="直接箭头连接符 47"/>
          <p:cNvCxnSpPr>
            <a:cxnSpLocks noChangeShapeType="1"/>
          </p:cNvCxnSpPr>
          <p:nvPr/>
        </p:nvCxnSpPr>
        <p:spPr bwMode="auto">
          <a:xfrm flipH="1">
            <a:off x="2085706" y="2280958"/>
            <a:ext cx="2898900"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3" name="向右箭號圖說文字 2"/>
          <p:cNvSpPr/>
          <p:nvPr/>
        </p:nvSpPr>
        <p:spPr bwMode="auto">
          <a:xfrm>
            <a:off x="539552" y="3501008"/>
            <a:ext cx="1512168" cy="648072"/>
          </a:xfrm>
          <a:prstGeom prst="rightArrowCallou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TW" sz="1600" dirty="0">
                <a:solidFill>
                  <a:schemeClr val="bg1"/>
                </a:solidFill>
              </a:rPr>
              <a:t>Launch </a:t>
            </a:r>
            <a:r>
              <a:rPr lang="en-US" altLang="zh-TW" sz="1600" dirty="0" smtClean="0">
                <a:solidFill>
                  <a:schemeClr val="bg1"/>
                </a:solidFill>
              </a:rPr>
              <a:t> </a:t>
            </a:r>
            <a:r>
              <a:rPr lang="en-US" altLang="zh-TW" sz="1600" dirty="0">
                <a:solidFill>
                  <a:schemeClr val="bg1"/>
                </a:solidFill>
              </a:rPr>
              <a:t>App</a:t>
            </a:r>
            <a:endParaRPr lang="zh-TW" altLang="en-US" sz="1600" dirty="0">
              <a:solidFill>
                <a:schemeClr val="bg1"/>
              </a:solidFill>
            </a:endParaRPr>
          </a:p>
        </p:txBody>
      </p:sp>
      <p:sp>
        <p:nvSpPr>
          <p:cNvPr id="60" name="Date Placeholder 3"/>
          <p:cNvSpPr>
            <a:spLocks noGrp="1"/>
          </p:cNvSpPr>
          <p:nvPr>
            <p:ph type="dt" idx="4294967295"/>
          </p:nvPr>
        </p:nvSpPr>
        <p:spPr>
          <a:xfrm>
            <a:off x="680953" y="332656"/>
            <a:ext cx="1874823" cy="273050"/>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zh-TW" b="1" dirty="0" smtClean="0"/>
              <a:t>May </a:t>
            </a:r>
            <a:r>
              <a:rPr lang="en-US" altLang="zh-TW" b="1" dirty="0"/>
              <a:t>2014</a:t>
            </a:r>
            <a:endParaRPr lang="zh-TW" altLang="en-US" b="1" dirty="0"/>
          </a:p>
        </p:txBody>
      </p:sp>
      <p:sp>
        <p:nvSpPr>
          <p:cNvPr id="61" name="頁尾版面配置區 7"/>
          <p:cNvSpPr>
            <a:spLocks noGrp="1"/>
          </p:cNvSpPr>
          <p:nvPr>
            <p:ph type="ftr" idx="4294967295"/>
          </p:nvPr>
        </p:nvSpPr>
        <p:spPr>
          <a:xfrm>
            <a:off x="5357818" y="6475413"/>
            <a:ext cx="3184520" cy="180975"/>
          </a:xfrm>
          <a:prstGeom prst="rect">
            <a:avLst/>
          </a:prstGeom>
        </p:spPr>
        <p:txBody>
          <a:bodyPr anchor="ctr"/>
          <a:lstStyle/>
          <a:p>
            <a:pPr algn="r"/>
            <a:r>
              <a:rPr lang="en-US" altLang="zh-TW" sz="1200" dirty="0" smtClean="0"/>
              <a:t>HTC</a:t>
            </a:r>
            <a:endParaRPr lang="zh-TW" altLang="en-US" dirty="0"/>
          </a:p>
        </p:txBody>
      </p:sp>
      <p:sp>
        <p:nvSpPr>
          <p:cNvPr id="62" name="投影片編號版面配置區 8"/>
          <p:cNvSpPr>
            <a:spLocks noGrp="1"/>
          </p:cNvSpPr>
          <p:nvPr>
            <p:ph type="sldNum" idx="12"/>
          </p:nvPr>
        </p:nvSpPr>
        <p:spPr>
          <a:xfrm>
            <a:off x="4344988" y="6475413"/>
            <a:ext cx="528637" cy="363537"/>
          </a:xfrm>
        </p:spPr>
        <p:txBody>
          <a:bodyPr/>
          <a:lstStyle/>
          <a:p>
            <a:fld id="{73DA0BB7-265A-403C-9275-D587AB510EDC}" type="slidenum">
              <a:rPr lang="zh-TW" altLang="en-US" smtClean="0"/>
              <a:t>4</a:t>
            </a:fld>
            <a:endParaRPr lang="zh-TW" altLang="en-US"/>
          </a:p>
        </p:txBody>
      </p:sp>
    </p:spTree>
    <p:extLst>
      <p:ext uri="{BB962C8B-B14F-4D97-AF65-F5344CB8AC3E}">
        <p14:creationId xmlns:p14="http://schemas.microsoft.com/office/powerpoint/2010/main" val="166139151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25"/>
          <p:cNvSpPr>
            <a:spLocks noChangeArrowheads="1"/>
          </p:cNvSpPr>
          <p:nvPr/>
        </p:nvSpPr>
        <p:spPr bwMode="auto">
          <a:xfrm>
            <a:off x="2585444" y="1586886"/>
            <a:ext cx="865187" cy="360363"/>
          </a:xfrm>
          <a:prstGeom prst="rect">
            <a:avLst/>
          </a:prstGeom>
          <a:solidFill>
            <a:schemeClr val="bg2"/>
          </a:solidFill>
          <a:ln w="12700">
            <a:solidFill>
              <a:schemeClr val="tx1"/>
            </a:solidFill>
            <a:round/>
            <a:headEnd type="none" w="sm" len="sm"/>
            <a:tailEnd type="none" w="sm" len="sm"/>
          </a:ln>
        </p:spPr>
        <p:txBody>
          <a:bodyPr anchor="ctr"/>
          <a:lstStyle/>
          <a:p>
            <a:pPr algn="ctr"/>
            <a:r>
              <a:rPr lang="en-US" altLang="zh-CN" sz="1600">
                <a:ea typeface="宋体" pitchFamily="2" charset="-122"/>
              </a:rPr>
              <a:t>STA</a:t>
            </a:r>
            <a:endParaRPr lang="zh-CN" altLang="en-US" sz="1600">
              <a:ea typeface="宋体" pitchFamily="2" charset="-122"/>
            </a:endParaRPr>
          </a:p>
        </p:txBody>
      </p:sp>
      <p:cxnSp>
        <p:nvCxnSpPr>
          <p:cNvPr id="10" name="直接连接符 27"/>
          <p:cNvCxnSpPr>
            <a:cxnSpLocks noChangeShapeType="1"/>
            <a:stCxn id="9" idx="2"/>
          </p:cNvCxnSpPr>
          <p:nvPr/>
        </p:nvCxnSpPr>
        <p:spPr bwMode="auto">
          <a:xfrm flipH="1">
            <a:off x="3012356" y="1947249"/>
            <a:ext cx="5682" cy="4434079"/>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1" name="矩形 28"/>
          <p:cNvSpPr>
            <a:spLocks noChangeArrowheads="1"/>
          </p:cNvSpPr>
          <p:nvPr/>
        </p:nvSpPr>
        <p:spPr bwMode="auto">
          <a:xfrm>
            <a:off x="5482702" y="1586886"/>
            <a:ext cx="863600" cy="360363"/>
          </a:xfrm>
          <a:prstGeom prst="rect">
            <a:avLst/>
          </a:prstGeom>
          <a:solidFill>
            <a:schemeClr val="bg2"/>
          </a:solidFill>
          <a:ln w="12700">
            <a:solidFill>
              <a:schemeClr val="tx1"/>
            </a:solidFill>
            <a:round/>
            <a:headEnd type="none" w="sm" len="sm"/>
            <a:tailEnd type="none" w="sm" len="sm"/>
          </a:ln>
        </p:spPr>
        <p:txBody>
          <a:bodyPr anchor="ctr"/>
          <a:lstStyle/>
          <a:p>
            <a:pPr algn="ctr"/>
            <a:r>
              <a:rPr lang="en-US" altLang="zh-CN" sz="1600" dirty="0" smtClean="0">
                <a:ea typeface="宋体" pitchFamily="2" charset="-122"/>
              </a:rPr>
              <a:t>AP</a:t>
            </a:r>
            <a:endParaRPr lang="zh-CN" altLang="en-US" sz="1600" dirty="0">
              <a:ea typeface="宋体" pitchFamily="2" charset="-122"/>
            </a:endParaRPr>
          </a:p>
        </p:txBody>
      </p:sp>
      <p:cxnSp>
        <p:nvCxnSpPr>
          <p:cNvPr id="12" name="直接连接符 29"/>
          <p:cNvCxnSpPr>
            <a:cxnSpLocks noChangeShapeType="1"/>
            <a:stCxn id="11" idx="2"/>
          </p:cNvCxnSpPr>
          <p:nvPr/>
        </p:nvCxnSpPr>
        <p:spPr bwMode="auto">
          <a:xfrm>
            <a:off x="5914502" y="1947249"/>
            <a:ext cx="0" cy="4434079"/>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3" name="直接箭头连接符 36"/>
          <p:cNvCxnSpPr>
            <a:cxnSpLocks noChangeShapeType="1"/>
          </p:cNvCxnSpPr>
          <p:nvPr/>
        </p:nvCxnSpPr>
        <p:spPr bwMode="auto">
          <a:xfrm flipV="1">
            <a:off x="3017244" y="2572879"/>
            <a:ext cx="2897258" cy="1"/>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14" name="TextBox 37"/>
          <p:cNvSpPr txBox="1">
            <a:spLocks noChangeArrowheads="1"/>
          </p:cNvSpPr>
          <p:nvPr/>
        </p:nvSpPr>
        <p:spPr bwMode="auto">
          <a:xfrm>
            <a:off x="3161706" y="2318880"/>
            <a:ext cx="252095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200">
                <a:solidFill>
                  <a:schemeClr val="tx1"/>
                </a:solidFill>
                <a:latin typeface="Times New Roman" pitchFamily="18" charset="0"/>
                <a:ea typeface="新細明體" pitchFamily="18" charset="-120"/>
              </a:defRPr>
            </a:lvl1pPr>
            <a:lvl2pPr marL="742950" indent="-285750">
              <a:defRPr kumimoji="1" sz="1200">
                <a:solidFill>
                  <a:schemeClr val="tx1"/>
                </a:solidFill>
                <a:latin typeface="Times New Roman" pitchFamily="18" charset="0"/>
                <a:ea typeface="新細明體" pitchFamily="18" charset="-120"/>
              </a:defRPr>
            </a:lvl2pPr>
            <a:lvl3pPr marL="1143000" indent="-228600">
              <a:defRPr kumimoji="1" sz="1200">
                <a:solidFill>
                  <a:schemeClr val="tx1"/>
                </a:solidFill>
                <a:latin typeface="Times New Roman" pitchFamily="18" charset="0"/>
                <a:ea typeface="新細明體" pitchFamily="18" charset="-120"/>
              </a:defRPr>
            </a:lvl3pPr>
            <a:lvl4pPr marL="1600200" indent="-228600">
              <a:defRPr kumimoji="1" sz="1200">
                <a:solidFill>
                  <a:schemeClr val="tx1"/>
                </a:solidFill>
                <a:latin typeface="Times New Roman" pitchFamily="18" charset="0"/>
                <a:ea typeface="新細明體" pitchFamily="18" charset="-120"/>
              </a:defRPr>
            </a:lvl4pPr>
            <a:lvl5pPr marL="2057400" indent="-228600">
              <a:defRPr kumimoji="1" sz="12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12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12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12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1200">
                <a:solidFill>
                  <a:schemeClr val="tx1"/>
                </a:solidFill>
                <a:latin typeface="Times New Roman" pitchFamily="18" charset="0"/>
                <a:ea typeface="新細明體" pitchFamily="18" charset="-120"/>
              </a:defRPr>
            </a:lvl9pPr>
          </a:lstStyle>
          <a:p>
            <a:pPr algn="ctr">
              <a:defRPr/>
            </a:pPr>
            <a:r>
              <a:rPr kumimoji="0" lang="en-US" altLang="zh-CN" sz="1050" dirty="0" smtClean="0">
                <a:ea typeface="宋体" pitchFamily="2" charset="-122"/>
              </a:rPr>
              <a:t>Probe Request</a:t>
            </a:r>
            <a:endParaRPr kumimoji="0" lang="zh-CN" altLang="en-US" sz="1050" dirty="0" smtClean="0">
              <a:ea typeface="宋体" pitchFamily="2" charset="-122"/>
            </a:endParaRPr>
          </a:p>
        </p:txBody>
      </p:sp>
      <p:cxnSp>
        <p:nvCxnSpPr>
          <p:cNvPr id="15" name="直接箭头连接符 47"/>
          <p:cNvCxnSpPr>
            <a:cxnSpLocks noChangeShapeType="1"/>
          </p:cNvCxnSpPr>
          <p:nvPr/>
        </p:nvCxnSpPr>
        <p:spPr bwMode="auto">
          <a:xfrm flipH="1">
            <a:off x="2997569" y="2867588"/>
            <a:ext cx="2898900"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16" name="TextBox 49"/>
          <p:cNvSpPr txBox="1">
            <a:spLocks noChangeArrowheads="1"/>
          </p:cNvSpPr>
          <p:nvPr/>
        </p:nvSpPr>
        <p:spPr bwMode="auto">
          <a:xfrm>
            <a:off x="3051321" y="2621665"/>
            <a:ext cx="27368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dirty="0" smtClean="0">
                <a:solidFill>
                  <a:schemeClr val="tx1"/>
                </a:solidFill>
                <a:latin typeface="Times New Roman" pitchFamily="18" charset="0"/>
                <a:ea typeface="宋体" pitchFamily="2" charset="-122"/>
              </a:rPr>
              <a:t>Probe Response</a:t>
            </a:r>
            <a:endParaRPr kumimoji="0" lang="zh-CN" altLang="en-US" sz="1050" dirty="0">
              <a:solidFill>
                <a:schemeClr val="tx1"/>
              </a:solidFill>
              <a:latin typeface="Times New Roman" pitchFamily="18" charset="0"/>
              <a:ea typeface="宋体" pitchFamily="2" charset="-122"/>
            </a:endParaRPr>
          </a:p>
        </p:txBody>
      </p:sp>
      <p:sp>
        <p:nvSpPr>
          <p:cNvPr id="17" name="TextBox 61"/>
          <p:cNvSpPr txBox="1">
            <a:spLocks noChangeArrowheads="1"/>
          </p:cNvSpPr>
          <p:nvPr/>
        </p:nvSpPr>
        <p:spPr bwMode="auto">
          <a:xfrm>
            <a:off x="3188165" y="4423641"/>
            <a:ext cx="25209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dirty="0">
                <a:solidFill>
                  <a:schemeClr val="bg1">
                    <a:lumMod val="75000"/>
                  </a:schemeClr>
                </a:solidFill>
                <a:latin typeface="Times New Roman" pitchFamily="18" charset="0"/>
                <a:ea typeface="宋体" pitchFamily="2" charset="-122"/>
              </a:rPr>
              <a:t>Query (using </a:t>
            </a:r>
            <a:r>
              <a:rPr kumimoji="0" lang="en-US" altLang="zh-CN" sz="1050" dirty="0" smtClean="0">
                <a:solidFill>
                  <a:schemeClr val="bg1">
                    <a:lumMod val="75000"/>
                  </a:schemeClr>
                </a:solidFill>
                <a:latin typeface="Times New Roman" pitchFamily="18" charset="0"/>
                <a:ea typeface="宋体" pitchFamily="2" charset="-122"/>
              </a:rPr>
              <a:t>multicast Data frame)</a:t>
            </a:r>
            <a:endParaRPr kumimoji="0" lang="zh-CN" altLang="en-US" sz="1050" dirty="0">
              <a:solidFill>
                <a:schemeClr val="bg1">
                  <a:lumMod val="75000"/>
                </a:schemeClr>
              </a:solidFill>
              <a:latin typeface="Times New Roman" pitchFamily="18" charset="0"/>
              <a:ea typeface="宋体" pitchFamily="2" charset="-122"/>
            </a:endParaRPr>
          </a:p>
        </p:txBody>
      </p:sp>
      <p:sp>
        <p:nvSpPr>
          <p:cNvPr id="18" name="TextBox 63"/>
          <p:cNvSpPr txBox="1">
            <a:spLocks noChangeArrowheads="1"/>
          </p:cNvSpPr>
          <p:nvPr/>
        </p:nvSpPr>
        <p:spPr bwMode="auto">
          <a:xfrm>
            <a:off x="3056756" y="4825410"/>
            <a:ext cx="27368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dirty="0">
                <a:solidFill>
                  <a:schemeClr val="bg1">
                    <a:lumMod val="75000"/>
                  </a:schemeClr>
                </a:solidFill>
                <a:latin typeface="Times New Roman" pitchFamily="18" charset="0"/>
                <a:ea typeface="宋体" pitchFamily="2" charset="-122"/>
              </a:rPr>
              <a:t>Response (using </a:t>
            </a:r>
            <a:r>
              <a:rPr kumimoji="0" lang="en-US" altLang="zh-CN" sz="1050" dirty="0" smtClean="0">
                <a:solidFill>
                  <a:schemeClr val="bg1">
                    <a:lumMod val="75000"/>
                  </a:schemeClr>
                </a:solidFill>
                <a:latin typeface="Times New Roman" pitchFamily="18" charset="0"/>
                <a:ea typeface="宋体" pitchFamily="2" charset="-122"/>
              </a:rPr>
              <a:t>multicast Data frame)</a:t>
            </a:r>
            <a:endParaRPr kumimoji="0" lang="zh-CN" altLang="en-US" sz="1050" dirty="0">
              <a:solidFill>
                <a:schemeClr val="bg1">
                  <a:lumMod val="75000"/>
                </a:schemeClr>
              </a:solidFill>
              <a:latin typeface="Times New Roman" pitchFamily="18" charset="0"/>
              <a:ea typeface="宋体" pitchFamily="2" charset="-122"/>
            </a:endParaRPr>
          </a:p>
        </p:txBody>
      </p:sp>
      <p:sp>
        <p:nvSpPr>
          <p:cNvPr id="19" name="文字方塊 18"/>
          <p:cNvSpPr txBox="1"/>
          <p:nvPr/>
        </p:nvSpPr>
        <p:spPr>
          <a:xfrm>
            <a:off x="2319811" y="1169263"/>
            <a:ext cx="1503446" cy="369332"/>
          </a:xfrm>
          <a:prstGeom prst="rect">
            <a:avLst/>
          </a:prstGeom>
          <a:noFill/>
        </p:spPr>
        <p:txBody>
          <a:bodyPr wrap="square" rtlCol="0">
            <a:spAutoFit/>
          </a:bodyPr>
          <a:lstStyle/>
          <a:p>
            <a:r>
              <a:rPr lang="en-US" altLang="zh-TW" dirty="0" smtClean="0"/>
              <a:t>Smartphone</a:t>
            </a:r>
            <a:endParaRPr lang="zh-TW" altLang="en-US" dirty="0"/>
          </a:p>
        </p:txBody>
      </p:sp>
      <p:sp>
        <p:nvSpPr>
          <p:cNvPr id="20" name="文字方塊 19"/>
          <p:cNvSpPr txBox="1"/>
          <p:nvPr/>
        </p:nvSpPr>
        <p:spPr>
          <a:xfrm>
            <a:off x="5050406" y="1169263"/>
            <a:ext cx="2689946" cy="369332"/>
          </a:xfrm>
          <a:prstGeom prst="rect">
            <a:avLst/>
          </a:prstGeom>
          <a:noFill/>
        </p:spPr>
        <p:txBody>
          <a:bodyPr wrap="square" rtlCol="0">
            <a:spAutoFit/>
          </a:bodyPr>
          <a:lstStyle/>
          <a:p>
            <a:r>
              <a:rPr lang="en-US" altLang="zh-TW" dirty="0" smtClean="0"/>
              <a:t>Soft AP (Camera)</a:t>
            </a:r>
            <a:endParaRPr lang="zh-TW" altLang="en-US" dirty="0"/>
          </a:p>
        </p:txBody>
      </p:sp>
      <p:sp>
        <p:nvSpPr>
          <p:cNvPr id="22" name="TextBox 49"/>
          <p:cNvSpPr txBox="1">
            <a:spLocks noChangeArrowheads="1"/>
          </p:cNvSpPr>
          <p:nvPr/>
        </p:nvSpPr>
        <p:spPr bwMode="auto">
          <a:xfrm>
            <a:off x="3018037" y="2066109"/>
            <a:ext cx="27368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dirty="0" smtClean="0">
                <a:solidFill>
                  <a:schemeClr val="tx1"/>
                </a:solidFill>
                <a:latin typeface="Times New Roman" pitchFamily="18" charset="0"/>
                <a:ea typeface="宋体" pitchFamily="2" charset="-122"/>
              </a:rPr>
              <a:t>Beacon</a:t>
            </a:r>
            <a:endParaRPr kumimoji="0" lang="zh-CN" altLang="en-US" sz="1050" dirty="0">
              <a:solidFill>
                <a:schemeClr val="tx1"/>
              </a:solidFill>
              <a:latin typeface="Times New Roman" pitchFamily="18" charset="0"/>
              <a:ea typeface="宋体" pitchFamily="2" charset="-122"/>
            </a:endParaRPr>
          </a:p>
        </p:txBody>
      </p:sp>
      <p:sp>
        <p:nvSpPr>
          <p:cNvPr id="23" name="矩形 22"/>
          <p:cNvSpPr/>
          <p:nvPr/>
        </p:nvSpPr>
        <p:spPr>
          <a:xfrm>
            <a:off x="2771309" y="3429000"/>
            <a:ext cx="3312120" cy="432048"/>
          </a:xfrm>
          <a:prstGeom prst="rect">
            <a:avLst/>
          </a:prstGeom>
          <a:solidFill>
            <a:srgbClr val="C2FFF0"/>
          </a:solidFill>
          <a:ln w="31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200" dirty="0" smtClean="0">
                <a:solidFill>
                  <a:schemeClr val="tx1"/>
                </a:solidFill>
                <a:latin typeface="Times New Roman" pitchFamily="18" charset="0"/>
                <a:cs typeface="Times New Roman" pitchFamily="18" charset="0"/>
              </a:rPr>
              <a:t>Association</a:t>
            </a:r>
            <a:endParaRPr lang="zh-TW" altLang="en-US" sz="1200" dirty="0">
              <a:solidFill>
                <a:schemeClr val="tx1"/>
              </a:solidFill>
              <a:latin typeface="Times New Roman" pitchFamily="18" charset="0"/>
              <a:cs typeface="Times New Roman" pitchFamily="18" charset="0"/>
            </a:endParaRPr>
          </a:p>
        </p:txBody>
      </p:sp>
      <p:cxnSp>
        <p:nvCxnSpPr>
          <p:cNvPr id="24" name="直接箭头连接符 36"/>
          <p:cNvCxnSpPr>
            <a:cxnSpLocks noChangeShapeType="1"/>
          </p:cNvCxnSpPr>
          <p:nvPr/>
        </p:nvCxnSpPr>
        <p:spPr bwMode="auto">
          <a:xfrm>
            <a:off x="3021037" y="4699866"/>
            <a:ext cx="2902146" cy="0"/>
          </a:xfrm>
          <a:prstGeom prst="straightConnector1">
            <a:avLst/>
          </a:prstGeom>
          <a:noFill/>
          <a:ln w="12700">
            <a:solidFill>
              <a:schemeClr val="bg1">
                <a:lumMod val="75000"/>
              </a:schemeClr>
            </a:solidFill>
            <a:round/>
            <a:headEnd type="none" w="sm" len="sm"/>
            <a:tailEnd type="arrow" w="med" len="med"/>
          </a:ln>
          <a:extLst>
            <a:ext uri="{909E8E84-426E-40dd-AFC4-6F175D3DCCD1}">
              <a14:hiddenFill xmlns:a14="http://schemas.microsoft.com/office/drawing/2010/main">
                <a:noFill/>
              </a14:hiddenFill>
            </a:ext>
          </a:extLst>
        </p:spPr>
      </p:cxnSp>
      <p:cxnSp>
        <p:nvCxnSpPr>
          <p:cNvPr id="25" name="直接箭头连接符 47"/>
          <p:cNvCxnSpPr>
            <a:cxnSpLocks noChangeShapeType="1"/>
          </p:cNvCxnSpPr>
          <p:nvPr/>
        </p:nvCxnSpPr>
        <p:spPr bwMode="auto">
          <a:xfrm flipH="1">
            <a:off x="3023472" y="5101635"/>
            <a:ext cx="2899711" cy="0"/>
          </a:xfrm>
          <a:prstGeom prst="straightConnector1">
            <a:avLst/>
          </a:prstGeom>
          <a:noFill/>
          <a:ln w="12700">
            <a:solidFill>
              <a:schemeClr val="bg1">
                <a:lumMod val="75000"/>
              </a:schemeClr>
            </a:solidFill>
            <a:round/>
            <a:headEnd type="none" w="sm" len="sm"/>
            <a:tailEnd type="arrow" w="med" len="med"/>
          </a:ln>
          <a:extLst>
            <a:ext uri="{909E8E84-426E-40dd-AFC4-6F175D3DCCD1}">
              <a14:hiddenFill xmlns:a14="http://schemas.microsoft.com/office/drawing/2010/main">
                <a:noFill/>
              </a14:hiddenFill>
            </a:ext>
          </a:extLst>
        </p:spPr>
      </p:cxnSp>
      <p:sp>
        <p:nvSpPr>
          <p:cNvPr id="26" name="左大括弧 25"/>
          <p:cNvSpPr/>
          <p:nvPr/>
        </p:nvSpPr>
        <p:spPr>
          <a:xfrm>
            <a:off x="2802336" y="2196914"/>
            <a:ext cx="144016" cy="77003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27" name="文字方塊 26"/>
          <p:cNvSpPr txBox="1"/>
          <p:nvPr/>
        </p:nvSpPr>
        <p:spPr>
          <a:xfrm>
            <a:off x="1398973" y="2331940"/>
            <a:ext cx="1223268" cy="307777"/>
          </a:xfrm>
          <a:prstGeom prst="rect">
            <a:avLst/>
          </a:prstGeom>
          <a:noFill/>
        </p:spPr>
        <p:txBody>
          <a:bodyPr wrap="square" rtlCol="0">
            <a:spAutoFit/>
          </a:bodyPr>
          <a:lstStyle/>
          <a:p>
            <a:pPr algn="ctr"/>
            <a:r>
              <a:rPr lang="en-US" altLang="zh-TW" sz="1400" dirty="0" smtClean="0"/>
              <a:t>AP Discovery</a:t>
            </a:r>
            <a:endParaRPr lang="zh-TW" altLang="en-US" sz="1400" dirty="0"/>
          </a:p>
        </p:txBody>
      </p:sp>
      <p:sp>
        <p:nvSpPr>
          <p:cNvPr id="28" name="左大括弧 27"/>
          <p:cNvSpPr/>
          <p:nvPr/>
        </p:nvSpPr>
        <p:spPr>
          <a:xfrm>
            <a:off x="2811017" y="4434811"/>
            <a:ext cx="138012" cy="845590"/>
          </a:xfrm>
          <a:prstGeom prst="leftBrac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solidFill>
                <a:schemeClr val="bg1">
                  <a:lumMod val="75000"/>
                </a:schemeClr>
              </a:solidFill>
            </a:endParaRPr>
          </a:p>
        </p:txBody>
      </p:sp>
      <p:sp>
        <p:nvSpPr>
          <p:cNvPr id="29" name="文字方塊 28"/>
          <p:cNvSpPr txBox="1"/>
          <p:nvPr/>
        </p:nvSpPr>
        <p:spPr>
          <a:xfrm>
            <a:off x="1098647" y="4699866"/>
            <a:ext cx="1639494" cy="307777"/>
          </a:xfrm>
          <a:prstGeom prst="rect">
            <a:avLst/>
          </a:prstGeom>
          <a:noFill/>
        </p:spPr>
        <p:txBody>
          <a:bodyPr wrap="square" rtlCol="0">
            <a:spAutoFit/>
          </a:bodyPr>
          <a:lstStyle/>
          <a:p>
            <a:pPr algn="ctr"/>
            <a:r>
              <a:rPr lang="en-US" altLang="zh-TW" sz="1400" dirty="0" smtClean="0">
                <a:solidFill>
                  <a:schemeClr val="bg1">
                    <a:lumMod val="75000"/>
                  </a:schemeClr>
                </a:solidFill>
              </a:rPr>
              <a:t>Service Query</a:t>
            </a:r>
            <a:endParaRPr lang="zh-TW" altLang="en-US" sz="1400" dirty="0">
              <a:solidFill>
                <a:schemeClr val="bg1">
                  <a:lumMod val="75000"/>
                </a:schemeClr>
              </a:solidFill>
            </a:endParaRPr>
          </a:p>
        </p:txBody>
      </p:sp>
      <p:sp>
        <p:nvSpPr>
          <p:cNvPr id="30" name="TextBox 61"/>
          <p:cNvSpPr txBox="1">
            <a:spLocks noChangeArrowheads="1"/>
          </p:cNvSpPr>
          <p:nvPr/>
        </p:nvSpPr>
        <p:spPr bwMode="auto">
          <a:xfrm>
            <a:off x="3108156" y="5524036"/>
            <a:ext cx="2665089"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dirty="0" smtClean="0">
                <a:solidFill>
                  <a:schemeClr val="tx1"/>
                </a:solidFill>
                <a:latin typeface="Times New Roman" pitchFamily="18" charset="0"/>
                <a:ea typeface="宋体" pitchFamily="2" charset="-122"/>
              </a:rPr>
              <a:t>Control message </a:t>
            </a:r>
            <a:r>
              <a:rPr kumimoji="0" lang="en-US" altLang="zh-CN" sz="1050" dirty="0">
                <a:solidFill>
                  <a:schemeClr val="tx1"/>
                </a:solidFill>
                <a:latin typeface="Times New Roman" pitchFamily="18" charset="0"/>
                <a:ea typeface="宋体" pitchFamily="2" charset="-122"/>
              </a:rPr>
              <a:t>(using </a:t>
            </a:r>
            <a:r>
              <a:rPr kumimoji="0" lang="en-US" altLang="zh-CN" sz="1050" dirty="0" smtClean="0">
                <a:solidFill>
                  <a:schemeClr val="tx1"/>
                </a:solidFill>
                <a:latin typeface="Times New Roman" pitchFamily="18" charset="0"/>
                <a:ea typeface="宋体" pitchFamily="2" charset="-122"/>
              </a:rPr>
              <a:t>unicast Data frame)</a:t>
            </a:r>
            <a:endParaRPr kumimoji="0" lang="zh-CN" altLang="en-US" sz="1050" dirty="0">
              <a:solidFill>
                <a:schemeClr val="tx1"/>
              </a:solidFill>
              <a:latin typeface="Times New Roman" pitchFamily="18" charset="0"/>
              <a:ea typeface="宋体" pitchFamily="2" charset="-122"/>
            </a:endParaRPr>
          </a:p>
        </p:txBody>
      </p:sp>
      <p:sp>
        <p:nvSpPr>
          <p:cNvPr id="31" name="TextBox 63"/>
          <p:cNvSpPr txBox="1">
            <a:spLocks noChangeArrowheads="1"/>
          </p:cNvSpPr>
          <p:nvPr/>
        </p:nvSpPr>
        <p:spPr bwMode="auto">
          <a:xfrm>
            <a:off x="3058944" y="5785646"/>
            <a:ext cx="27368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dirty="0">
                <a:solidFill>
                  <a:schemeClr val="tx1"/>
                </a:solidFill>
                <a:latin typeface="Times New Roman" pitchFamily="18" charset="0"/>
                <a:ea typeface="宋体" pitchFamily="2" charset="-122"/>
              </a:rPr>
              <a:t>Response (using unicast </a:t>
            </a:r>
            <a:r>
              <a:rPr kumimoji="0" lang="en-US" altLang="zh-CN" sz="1050" dirty="0" smtClean="0">
                <a:solidFill>
                  <a:schemeClr val="tx1"/>
                </a:solidFill>
                <a:latin typeface="Times New Roman" pitchFamily="18" charset="0"/>
                <a:ea typeface="宋体" pitchFamily="2" charset="-122"/>
              </a:rPr>
              <a:t>Data frame)</a:t>
            </a:r>
            <a:endParaRPr kumimoji="0" lang="zh-CN" altLang="en-US" sz="1050" dirty="0">
              <a:solidFill>
                <a:schemeClr val="tx1"/>
              </a:solidFill>
              <a:latin typeface="Times New Roman" pitchFamily="18" charset="0"/>
              <a:ea typeface="宋体" pitchFamily="2" charset="-122"/>
            </a:endParaRPr>
          </a:p>
        </p:txBody>
      </p:sp>
      <p:cxnSp>
        <p:nvCxnSpPr>
          <p:cNvPr id="32" name="直接箭头连接符 36"/>
          <p:cNvCxnSpPr>
            <a:cxnSpLocks noChangeShapeType="1"/>
          </p:cNvCxnSpPr>
          <p:nvPr/>
        </p:nvCxnSpPr>
        <p:spPr bwMode="auto">
          <a:xfrm>
            <a:off x="3026040" y="5765529"/>
            <a:ext cx="2896142"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33" name="直接箭头连接符 47"/>
          <p:cNvCxnSpPr>
            <a:cxnSpLocks noChangeShapeType="1"/>
          </p:cNvCxnSpPr>
          <p:nvPr/>
        </p:nvCxnSpPr>
        <p:spPr bwMode="auto">
          <a:xfrm flipH="1">
            <a:off x="2995097" y="6037022"/>
            <a:ext cx="2896142"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34" name="左大括弧 33"/>
          <p:cNvSpPr/>
          <p:nvPr/>
        </p:nvSpPr>
        <p:spPr>
          <a:xfrm>
            <a:off x="2810737" y="5535206"/>
            <a:ext cx="138012" cy="84559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35" name="文字方塊 34"/>
          <p:cNvSpPr txBox="1"/>
          <p:nvPr/>
        </p:nvSpPr>
        <p:spPr>
          <a:xfrm>
            <a:off x="1514593" y="5800261"/>
            <a:ext cx="1223268" cy="307777"/>
          </a:xfrm>
          <a:prstGeom prst="rect">
            <a:avLst/>
          </a:prstGeom>
          <a:noFill/>
        </p:spPr>
        <p:txBody>
          <a:bodyPr wrap="square" rtlCol="0">
            <a:spAutoFit/>
          </a:bodyPr>
          <a:lstStyle/>
          <a:p>
            <a:r>
              <a:rPr lang="en-US" altLang="zh-TW" sz="1400" dirty="0" smtClean="0"/>
              <a:t>Operation</a:t>
            </a:r>
            <a:endParaRPr lang="zh-TW" altLang="en-US" sz="1400" dirty="0"/>
          </a:p>
        </p:txBody>
      </p:sp>
      <p:sp>
        <p:nvSpPr>
          <p:cNvPr id="44" name="文字方塊 43"/>
          <p:cNvSpPr txBox="1"/>
          <p:nvPr/>
        </p:nvSpPr>
        <p:spPr>
          <a:xfrm>
            <a:off x="6277774" y="5685618"/>
            <a:ext cx="1568354" cy="461665"/>
          </a:xfrm>
          <a:prstGeom prst="rect">
            <a:avLst/>
          </a:prstGeom>
          <a:noFill/>
        </p:spPr>
        <p:txBody>
          <a:bodyPr wrap="square" rtlCol="0">
            <a:spAutoFit/>
          </a:bodyPr>
          <a:lstStyle/>
          <a:p>
            <a:pPr algn="ctr"/>
            <a:r>
              <a:rPr lang="en-US" altLang="zh-TW" sz="1200" dirty="0" smtClean="0"/>
              <a:t>Remote control, browse images</a:t>
            </a:r>
            <a:endParaRPr lang="zh-TW" altLang="en-US" sz="1200" dirty="0"/>
          </a:p>
        </p:txBody>
      </p:sp>
      <p:sp>
        <p:nvSpPr>
          <p:cNvPr id="45" name="文字方塊 44"/>
          <p:cNvSpPr txBox="1"/>
          <p:nvPr/>
        </p:nvSpPr>
        <p:spPr>
          <a:xfrm>
            <a:off x="1326097" y="3491135"/>
            <a:ext cx="1296144" cy="307777"/>
          </a:xfrm>
          <a:prstGeom prst="rect">
            <a:avLst/>
          </a:prstGeom>
          <a:noFill/>
        </p:spPr>
        <p:txBody>
          <a:bodyPr wrap="square" rtlCol="0">
            <a:spAutoFit/>
          </a:bodyPr>
          <a:lstStyle/>
          <a:p>
            <a:pPr algn="ctr"/>
            <a:r>
              <a:rPr lang="en-US" altLang="zh-TW" sz="1400" dirty="0" smtClean="0"/>
              <a:t>Get IP</a:t>
            </a:r>
            <a:endParaRPr lang="zh-TW" altLang="en-US" sz="1400" dirty="0"/>
          </a:p>
        </p:txBody>
      </p:sp>
      <p:sp>
        <p:nvSpPr>
          <p:cNvPr id="46" name="矩形 45"/>
          <p:cNvSpPr/>
          <p:nvPr/>
        </p:nvSpPr>
        <p:spPr>
          <a:xfrm>
            <a:off x="1026639" y="4356595"/>
            <a:ext cx="6840760" cy="1002022"/>
          </a:xfrm>
          <a:prstGeom prst="rect">
            <a:avLst/>
          </a:prstGeom>
          <a:noFill/>
          <a:ln w="3175">
            <a:solidFill>
              <a:schemeClr val="bg1">
                <a:lumMod val="7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400" dirty="0">
              <a:solidFill>
                <a:schemeClr val="bg1">
                  <a:lumMod val="75000"/>
                </a:schemeClr>
              </a:solidFill>
            </a:endParaRPr>
          </a:p>
        </p:txBody>
      </p:sp>
      <p:sp>
        <p:nvSpPr>
          <p:cNvPr id="60" name="文字方塊 59"/>
          <p:cNvSpPr txBox="1"/>
          <p:nvPr/>
        </p:nvSpPr>
        <p:spPr>
          <a:xfrm>
            <a:off x="6277775" y="4638311"/>
            <a:ext cx="1633720" cy="461665"/>
          </a:xfrm>
          <a:prstGeom prst="rect">
            <a:avLst/>
          </a:prstGeom>
          <a:noFill/>
        </p:spPr>
        <p:txBody>
          <a:bodyPr wrap="square" rtlCol="0">
            <a:spAutoFit/>
          </a:bodyPr>
          <a:lstStyle/>
          <a:p>
            <a:r>
              <a:rPr lang="en-US" altLang="zh-TW" sz="1200" dirty="0" smtClean="0">
                <a:solidFill>
                  <a:schemeClr val="bg1">
                    <a:lumMod val="75000"/>
                  </a:schemeClr>
                </a:solidFill>
              </a:rPr>
              <a:t>May not be necessary in Soft AP scenario</a:t>
            </a:r>
            <a:endParaRPr lang="zh-TW" altLang="en-US" dirty="0">
              <a:solidFill>
                <a:schemeClr val="bg1">
                  <a:lumMod val="75000"/>
                </a:schemeClr>
              </a:solidFill>
            </a:endParaRPr>
          </a:p>
        </p:txBody>
      </p:sp>
      <p:sp>
        <p:nvSpPr>
          <p:cNvPr id="61" name="文字方塊 60"/>
          <p:cNvSpPr txBox="1"/>
          <p:nvPr/>
        </p:nvSpPr>
        <p:spPr>
          <a:xfrm>
            <a:off x="6575911" y="2187718"/>
            <a:ext cx="1332757" cy="369332"/>
          </a:xfrm>
          <a:prstGeom prst="rect">
            <a:avLst/>
          </a:prstGeom>
          <a:noFill/>
        </p:spPr>
        <p:txBody>
          <a:bodyPr wrap="square" rtlCol="0">
            <a:spAutoFit/>
          </a:bodyPr>
          <a:lstStyle/>
          <a:p>
            <a:r>
              <a:rPr lang="en-US" altLang="zh-TW" dirty="0" smtClean="0"/>
              <a:t>Get SSID</a:t>
            </a:r>
            <a:endParaRPr lang="zh-TW" altLang="en-US" dirty="0"/>
          </a:p>
        </p:txBody>
      </p:sp>
      <p:sp>
        <p:nvSpPr>
          <p:cNvPr id="62" name="文字方塊 61"/>
          <p:cNvSpPr txBox="1"/>
          <p:nvPr/>
        </p:nvSpPr>
        <p:spPr>
          <a:xfrm>
            <a:off x="827584" y="620688"/>
            <a:ext cx="7344816" cy="461665"/>
          </a:xfrm>
          <a:prstGeom prst="rect">
            <a:avLst/>
          </a:prstGeom>
          <a:noFill/>
        </p:spPr>
        <p:txBody>
          <a:bodyPr wrap="square" rtlCol="0">
            <a:spAutoFit/>
          </a:bodyPr>
          <a:lstStyle/>
          <a:p>
            <a:pPr algn="ctr"/>
            <a:r>
              <a:rPr lang="en-US" altLang="zh-TW" sz="2400" dirty="0" smtClean="0"/>
              <a:t>Current</a:t>
            </a:r>
            <a:r>
              <a:rPr lang="en-US" altLang="zh-TW" sz="2400" dirty="0" smtClean="0">
                <a:solidFill>
                  <a:srgbClr val="FF0000"/>
                </a:solidFill>
              </a:rPr>
              <a:t> </a:t>
            </a:r>
            <a:r>
              <a:rPr lang="en-US" altLang="zh-TW" sz="2400" dirty="0" smtClean="0"/>
              <a:t>Manual PAD in type 2</a:t>
            </a:r>
            <a:endParaRPr lang="zh-TW" altLang="en-US" sz="2400" dirty="0"/>
          </a:p>
        </p:txBody>
      </p:sp>
      <p:sp>
        <p:nvSpPr>
          <p:cNvPr id="66" name="文字方塊 65"/>
          <p:cNvSpPr txBox="1"/>
          <p:nvPr/>
        </p:nvSpPr>
        <p:spPr>
          <a:xfrm>
            <a:off x="1082012" y="2752001"/>
            <a:ext cx="1805369" cy="738664"/>
          </a:xfrm>
          <a:prstGeom prst="rect">
            <a:avLst/>
          </a:prstGeom>
          <a:noFill/>
        </p:spPr>
        <p:txBody>
          <a:bodyPr wrap="square" rtlCol="0">
            <a:spAutoFit/>
          </a:bodyPr>
          <a:lstStyle/>
          <a:p>
            <a:pPr algn="ctr"/>
            <a:r>
              <a:rPr lang="en-US" altLang="zh-TW" sz="1400" b="1" dirty="0" smtClean="0">
                <a:solidFill>
                  <a:srgbClr val="FF0000"/>
                </a:solidFill>
              </a:rPr>
              <a:t>User manually determines the BSS to associate with</a:t>
            </a:r>
            <a:endParaRPr lang="zh-TW" altLang="en-US" sz="1400" b="1" dirty="0">
              <a:solidFill>
                <a:srgbClr val="FF0000"/>
              </a:solidFill>
            </a:endParaRPr>
          </a:p>
        </p:txBody>
      </p:sp>
      <p:sp>
        <p:nvSpPr>
          <p:cNvPr id="67" name="文字方塊 66"/>
          <p:cNvSpPr txBox="1"/>
          <p:nvPr/>
        </p:nvSpPr>
        <p:spPr>
          <a:xfrm>
            <a:off x="6516216" y="2581933"/>
            <a:ext cx="2016224" cy="830997"/>
          </a:xfrm>
          <a:prstGeom prst="rect">
            <a:avLst/>
          </a:prstGeom>
          <a:noFill/>
        </p:spPr>
        <p:txBody>
          <a:bodyPr wrap="square" rtlCol="0">
            <a:spAutoFit/>
          </a:bodyPr>
          <a:lstStyle/>
          <a:p>
            <a:r>
              <a:rPr lang="en-US" altLang="zh-TW" sz="1200" dirty="0" smtClean="0">
                <a:latin typeface="Times New Roman" pitchFamily="18" charset="0"/>
                <a:cs typeface="Times New Roman" pitchFamily="18" charset="0"/>
              </a:rPr>
              <a:t>Interworking element:</a:t>
            </a:r>
          </a:p>
          <a:p>
            <a:r>
              <a:rPr lang="en-US" altLang="zh-TW" sz="1200" dirty="0" smtClean="0">
                <a:latin typeface="Times New Roman" pitchFamily="18" charset="0"/>
                <a:cs typeface="Times New Roman" pitchFamily="18" charset="0"/>
              </a:rPr>
              <a:t>Internet (not specified),</a:t>
            </a:r>
          </a:p>
          <a:p>
            <a:r>
              <a:rPr lang="en-US" altLang="zh-TW" sz="1200" dirty="0">
                <a:latin typeface="Times New Roman" pitchFamily="18" charset="0"/>
                <a:cs typeface="Times New Roman" pitchFamily="18" charset="0"/>
              </a:rPr>
              <a:t>Personal device </a:t>
            </a:r>
            <a:r>
              <a:rPr lang="en-US" altLang="zh-TW" sz="1200" dirty="0" smtClean="0">
                <a:latin typeface="Times New Roman" pitchFamily="18" charset="0"/>
                <a:cs typeface="Times New Roman" pitchFamily="18" charset="0"/>
              </a:rPr>
              <a:t>network</a:t>
            </a:r>
            <a:endParaRPr lang="en-US" altLang="zh-TW" sz="1200" dirty="0">
              <a:latin typeface="Times New Roman" pitchFamily="18" charset="0"/>
              <a:cs typeface="Times New Roman" pitchFamily="18" charset="0"/>
            </a:endParaRPr>
          </a:p>
          <a:p>
            <a:endParaRPr lang="zh-TW" altLang="en-US" sz="1200" dirty="0">
              <a:latin typeface="Times New Roman" pitchFamily="18" charset="0"/>
              <a:cs typeface="Times New Roman" pitchFamily="18" charset="0"/>
            </a:endParaRPr>
          </a:p>
        </p:txBody>
      </p:sp>
      <p:cxnSp>
        <p:nvCxnSpPr>
          <p:cNvPr id="38" name="直接箭头连接符 47"/>
          <p:cNvCxnSpPr>
            <a:cxnSpLocks noChangeShapeType="1"/>
          </p:cNvCxnSpPr>
          <p:nvPr/>
        </p:nvCxnSpPr>
        <p:spPr bwMode="auto">
          <a:xfrm flipH="1">
            <a:off x="3012356" y="2323319"/>
            <a:ext cx="2898900"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39" name="向右箭號圖說文字 38"/>
          <p:cNvSpPr/>
          <p:nvPr/>
        </p:nvSpPr>
        <p:spPr bwMode="auto">
          <a:xfrm>
            <a:off x="1485401" y="3861048"/>
            <a:ext cx="1512168" cy="648072"/>
          </a:xfrm>
          <a:prstGeom prst="rightArrowCallou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TW" sz="1600" dirty="0">
                <a:solidFill>
                  <a:schemeClr val="bg1"/>
                </a:solidFill>
              </a:rPr>
              <a:t>Launch </a:t>
            </a:r>
            <a:r>
              <a:rPr lang="en-US" altLang="zh-TW" sz="1600" dirty="0" smtClean="0">
                <a:solidFill>
                  <a:schemeClr val="bg1"/>
                </a:solidFill>
              </a:rPr>
              <a:t> App</a:t>
            </a:r>
            <a:endParaRPr lang="zh-TW" altLang="en-US" sz="1600" dirty="0">
              <a:solidFill>
                <a:schemeClr val="bg1"/>
              </a:solidFill>
            </a:endParaRPr>
          </a:p>
        </p:txBody>
      </p:sp>
      <p:sp>
        <p:nvSpPr>
          <p:cNvPr id="40" name="Date Placeholder 3"/>
          <p:cNvSpPr>
            <a:spLocks noGrp="1"/>
          </p:cNvSpPr>
          <p:nvPr>
            <p:ph type="dt" idx="4294967295"/>
          </p:nvPr>
        </p:nvSpPr>
        <p:spPr>
          <a:xfrm>
            <a:off x="680953" y="332656"/>
            <a:ext cx="1874823" cy="273050"/>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zh-TW" b="1" dirty="0" smtClean="0"/>
              <a:t>May </a:t>
            </a:r>
            <a:r>
              <a:rPr lang="en-US" altLang="zh-TW" b="1" dirty="0"/>
              <a:t>2014</a:t>
            </a:r>
            <a:endParaRPr lang="zh-TW" altLang="en-US" b="1" dirty="0"/>
          </a:p>
        </p:txBody>
      </p:sp>
      <p:sp>
        <p:nvSpPr>
          <p:cNvPr id="41" name="頁尾版面配置區 7"/>
          <p:cNvSpPr>
            <a:spLocks noGrp="1"/>
          </p:cNvSpPr>
          <p:nvPr>
            <p:ph type="ftr" idx="4294967295"/>
          </p:nvPr>
        </p:nvSpPr>
        <p:spPr>
          <a:xfrm>
            <a:off x="5357818" y="6475413"/>
            <a:ext cx="3184520" cy="180975"/>
          </a:xfrm>
          <a:prstGeom prst="rect">
            <a:avLst/>
          </a:prstGeom>
        </p:spPr>
        <p:txBody>
          <a:bodyPr anchor="ctr"/>
          <a:lstStyle/>
          <a:p>
            <a:pPr algn="r"/>
            <a:r>
              <a:rPr lang="en-US" altLang="zh-TW" sz="1200" dirty="0" smtClean="0"/>
              <a:t>HTC</a:t>
            </a:r>
            <a:endParaRPr lang="zh-TW" altLang="en-US" dirty="0"/>
          </a:p>
        </p:txBody>
      </p:sp>
      <p:sp>
        <p:nvSpPr>
          <p:cNvPr id="42" name="投影片編號版面配置區 8"/>
          <p:cNvSpPr>
            <a:spLocks noGrp="1"/>
          </p:cNvSpPr>
          <p:nvPr>
            <p:ph type="sldNum" idx="12"/>
          </p:nvPr>
        </p:nvSpPr>
        <p:spPr>
          <a:xfrm>
            <a:off x="4344988" y="6475413"/>
            <a:ext cx="528637" cy="363537"/>
          </a:xfrm>
        </p:spPr>
        <p:txBody>
          <a:bodyPr/>
          <a:lstStyle/>
          <a:p>
            <a:fld id="{73DA0BB7-265A-403C-9275-D587AB510EDC}" type="slidenum">
              <a:rPr lang="zh-TW" altLang="en-US" smtClean="0"/>
              <a:t>5</a:t>
            </a:fld>
            <a:endParaRPr lang="zh-TW" altLang="en-US"/>
          </a:p>
        </p:txBody>
      </p:sp>
    </p:spTree>
    <p:extLst>
      <p:ext uri="{BB962C8B-B14F-4D97-AF65-F5344CB8AC3E}">
        <p14:creationId xmlns:p14="http://schemas.microsoft.com/office/powerpoint/2010/main" val="91564174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5800" y="620688"/>
            <a:ext cx="7770813" cy="1065213"/>
          </a:xfrm>
        </p:spPr>
        <p:txBody>
          <a:bodyPr anchor="ctr"/>
          <a:lstStyle/>
          <a:p>
            <a:r>
              <a:rPr lang="en-US" altLang="zh-TW" dirty="0" smtClean="0"/>
              <a:t>The reason of doing PAD</a:t>
            </a:r>
            <a:endParaRPr lang="zh-TW" altLang="en-US" dirty="0"/>
          </a:p>
        </p:txBody>
      </p:sp>
      <p:sp>
        <p:nvSpPr>
          <p:cNvPr id="3" name="內容版面配置區 2"/>
          <p:cNvSpPr>
            <a:spLocks noGrp="1"/>
          </p:cNvSpPr>
          <p:nvPr>
            <p:ph idx="1"/>
          </p:nvPr>
        </p:nvSpPr>
        <p:spPr>
          <a:xfrm>
            <a:off x="539552" y="1600200"/>
            <a:ext cx="8147248" cy="4565104"/>
          </a:xfrm>
        </p:spPr>
        <p:txBody>
          <a:bodyPr>
            <a:normAutofit fontScale="92500"/>
          </a:bodyPr>
          <a:lstStyle/>
          <a:p>
            <a:pPr marL="0" indent="0"/>
            <a:r>
              <a:rPr lang="en-US" altLang="zh-TW" sz="2200" b="0" dirty="0" smtClean="0"/>
              <a:t>Users typically want to accomplish a certain task by launching an application</a:t>
            </a:r>
          </a:p>
          <a:p>
            <a:pPr>
              <a:buFont typeface="Arial"/>
              <a:buChar char="•"/>
            </a:pPr>
            <a:r>
              <a:rPr lang="en-US" altLang="zh-TW" sz="2200" b="0" dirty="0" smtClean="0"/>
              <a:t>Is Internet available? (Mail, social network, messenger, news feed …)</a:t>
            </a:r>
          </a:p>
          <a:p>
            <a:pPr>
              <a:buFont typeface="Arial"/>
              <a:buChar char="•"/>
            </a:pPr>
            <a:r>
              <a:rPr lang="en-US" altLang="zh-TW" sz="2200" b="0" dirty="0" smtClean="0"/>
              <a:t>Is camera service available?</a:t>
            </a:r>
          </a:p>
          <a:p>
            <a:pPr>
              <a:buFont typeface="Arial"/>
              <a:buChar char="•"/>
            </a:pPr>
            <a:r>
              <a:rPr lang="en-US" altLang="zh-TW" sz="2200" b="0" dirty="0" smtClean="0"/>
              <a:t>Is TV service available?</a:t>
            </a:r>
          </a:p>
          <a:p>
            <a:pPr>
              <a:buFont typeface="Arial"/>
              <a:buChar char="•"/>
            </a:pPr>
            <a:r>
              <a:rPr lang="en-US" altLang="zh-TW" sz="2200" b="0" dirty="0" smtClean="0"/>
              <a:t>Is printing service available?</a:t>
            </a:r>
          </a:p>
          <a:p>
            <a:pPr marL="0" indent="0"/>
            <a:r>
              <a:rPr lang="en-US" altLang="zh-TW" sz="2200" b="0" dirty="0" smtClean="0"/>
              <a:t>(The </a:t>
            </a:r>
            <a:r>
              <a:rPr lang="en-US" altLang="zh-TW" sz="2200" b="0" dirty="0"/>
              <a:t>active discovery process should be service-centric rather than device-centric to reduce network traffic</a:t>
            </a:r>
            <a:r>
              <a:rPr lang="en-US" altLang="zh-TW" sz="2200" b="0" dirty="0" smtClean="0"/>
              <a:t>.)</a:t>
            </a:r>
            <a:endParaRPr lang="zh-TW" altLang="en-US" sz="2200" b="0" dirty="0"/>
          </a:p>
          <a:p>
            <a:pPr marL="0" indent="0"/>
            <a:endParaRPr lang="en-US" altLang="zh-TW" sz="2200" b="0" dirty="0" smtClean="0"/>
          </a:p>
          <a:p>
            <a:pPr marL="0" indent="0"/>
            <a:r>
              <a:rPr lang="en-US" altLang="zh-TW" sz="2200" b="0" dirty="0" smtClean="0"/>
              <a:t>Need to associate with the correct/suitable network for it; otherwise, user would encounter failure of connection and have to figure out the relation between network and specific service. Not friendly to users without networking knowledge.</a:t>
            </a:r>
          </a:p>
          <a:p>
            <a:pPr marL="0" indent="0"/>
            <a:endParaRPr lang="en-US" altLang="zh-TW" b="0" dirty="0" smtClean="0"/>
          </a:p>
        </p:txBody>
      </p:sp>
      <p:sp>
        <p:nvSpPr>
          <p:cNvPr id="5" name="Date Placeholder 3"/>
          <p:cNvSpPr>
            <a:spLocks noGrp="1"/>
          </p:cNvSpPr>
          <p:nvPr>
            <p:ph type="dt" idx="4294967295"/>
          </p:nvPr>
        </p:nvSpPr>
        <p:spPr>
          <a:xfrm>
            <a:off x="680953" y="332656"/>
            <a:ext cx="1874823" cy="273050"/>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zh-TW" b="1" dirty="0" smtClean="0"/>
              <a:t>May </a:t>
            </a:r>
            <a:r>
              <a:rPr lang="en-US" altLang="zh-TW" b="1" dirty="0"/>
              <a:t>2014</a:t>
            </a:r>
            <a:endParaRPr lang="zh-TW" altLang="en-US" b="1" dirty="0"/>
          </a:p>
        </p:txBody>
      </p:sp>
      <p:sp>
        <p:nvSpPr>
          <p:cNvPr id="6" name="頁尾版面配置區 7"/>
          <p:cNvSpPr>
            <a:spLocks noGrp="1"/>
          </p:cNvSpPr>
          <p:nvPr>
            <p:ph type="ftr" idx="4294967295"/>
          </p:nvPr>
        </p:nvSpPr>
        <p:spPr>
          <a:xfrm>
            <a:off x="5357818" y="6475413"/>
            <a:ext cx="3184520" cy="180975"/>
          </a:xfrm>
          <a:prstGeom prst="rect">
            <a:avLst/>
          </a:prstGeom>
        </p:spPr>
        <p:txBody>
          <a:bodyPr anchor="ctr"/>
          <a:lstStyle/>
          <a:p>
            <a:pPr algn="r"/>
            <a:r>
              <a:rPr lang="en-US" altLang="zh-TW" sz="1200" dirty="0" smtClean="0"/>
              <a:t>HTC</a:t>
            </a:r>
            <a:endParaRPr lang="zh-TW" altLang="en-US" dirty="0"/>
          </a:p>
        </p:txBody>
      </p:sp>
      <p:sp>
        <p:nvSpPr>
          <p:cNvPr id="7" name="投影片編號版面配置區 8"/>
          <p:cNvSpPr>
            <a:spLocks noGrp="1"/>
          </p:cNvSpPr>
          <p:nvPr>
            <p:ph type="sldNum" idx="12"/>
          </p:nvPr>
        </p:nvSpPr>
        <p:spPr>
          <a:xfrm>
            <a:off x="4344988" y="6475413"/>
            <a:ext cx="528637" cy="363537"/>
          </a:xfrm>
        </p:spPr>
        <p:txBody>
          <a:bodyPr/>
          <a:lstStyle/>
          <a:p>
            <a:fld id="{73DA0BB7-265A-403C-9275-D587AB510EDC}" type="slidenum">
              <a:rPr lang="zh-TW" altLang="en-US" smtClean="0"/>
              <a:t>6</a:t>
            </a:fld>
            <a:endParaRPr lang="zh-TW" altLang="en-US"/>
          </a:p>
        </p:txBody>
      </p:sp>
    </p:spTree>
    <p:extLst>
      <p:ext uri="{BB962C8B-B14F-4D97-AF65-F5344CB8AC3E}">
        <p14:creationId xmlns:p14="http://schemas.microsoft.com/office/powerpoint/2010/main" val="145320081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25"/>
          <p:cNvSpPr>
            <a:spLocks noChangeArrowheads="1"/>
          </p:cNvSpPr>
          <p:nvPr/>
        </p:nvSpPr>
        <p:spPr bwMode="auto">
          <a:xfrm>
            <a:off x="7206565" y="1390251"/>
            <a:ext cx="865187" cy="360363"/>
          </a:xfrm>
          <a:prstGeom prst="rect">
            <a:avLst/>
          </a:prstGeom>
          <a:solidFill>
            <a:schemeClr val="bg2"/>
          </a:solidFill>
          <a:ln w="12700">
            <a:solidFill>
              <a:schemeClr val="tx1"/>
            </a:solidFill>
            <a:round/>
            <a:headEnd type="none" w="sm" len="sm"/>
            <a:tailEnd type="none" w="sm" len="sm"/>
          </a:ln>
        </p:spPr>
        <p:txBody>
          <a:bodyPr anchor="ctr"/>
          <a:lstStyle/>
          <a:p>
            <a:pPr algn="ctr"/>
            <a:r>
              <a:rPr lang="en-US" altLang="zh-CN" sz="1600">
                <a:latin typeface="+mj-lt"/>
                <a:ea typeface="宋体" pitchFamily="2" charset="-122"/>
              </a:rPr>
              <a:t>STA</a:t>
            </a:r>
            <a:endParaRPr lang="zh-CN" altLang="en-US" sz="1600">
              <a:latin typeface="+mj-lt"/>
              <a:ea typeface="宋体" pitchFamily="2" charset="-122"/>
            </a:endParaRPr>
          </a:p>
        </p:txBody>
      </p:sp>
      <p:cxnSp>
        <p:nvCxnSpPr>
          <p:cNvPr id="15" name="直接连接符 27"/>
          <p:cNvCxnSpPr>
            <a:cxnSpLocks noChangeShapeType="1"/>
            <a:stCxn id="14" idx="2"/>
          </p:cNvCxnSpPr>
          <p:nvPr/>
        </p:nvCxnSpPr>
        <p:spPr bwMode="auto">
          <a:xfrm>
            <a:off x="7639159" y="1750614"/>
            <a:ext cx="3897" cy="432213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6" name="矩形 25"/>
          <p:cNvSpPr>
            <a:spLocks noChangeArrowheads="1"/>
          </p:cNvSpPr>
          <p:nvPr/>
        </p:nvSpPr>
        <p:spPr bwMode="auto">
          <a:xfrm>
            <a:off x="1410497" y="1430179"/>
            <a:ext cx="865187" cy="360363"/>
          </a:xfrm>
          <a:prstGeom prst="rect">
            <a:avLst/>
          </a:prstGeom>
          <a:solidFill>
            <a:schemeClr val="bg2"/>
          </a:solidFill>
          <a:ln w="12700">
            <a:solidFill>
              <a:schemeClr val="tx1"/>
            </a:solidFill>
            <a:round/>
            <a:headEnd type="none" w="sm" len="sm"/>
            <a:tailEnd type="none" w="sm" len="sm"/>
          </a:ln>
        </p:spPr>
        <p:txBody>
          <a:bodyPr anchor="ctr"/>
          <a:lstStyle/>
          <a:p>
            <a:pPr algn="ctr"/>
            <a:r>
              <a:rPr lang="en-US" altLang="zh-CN" sz="1600">
                <a:latin typeface="+mj-lt"/>
                <a:ea typeface="宋体" pitchFamily="2" charset="-122"/>
              </a:rPr>
              <a:t>STA</a:t>
            </a:r>
            <a:endParaRPr lang="zh-CN" altLang="en-US" sz="1600">
              <a:latin typeface="+mj-lt"/>
              <a:ea typeface="宋体" pitchFamily="2" charset="-122"/>
            </a:endParaRPr>
          </a:p>
        </p:txBody>
      </p:sp>
      <p:cxnSp>
        <p:nvCxnSpPr>
          <p:cNvPr id="17" name="直接连接符 27"/>
          <p:cNvCxnSpPr>
            <a:cxnSpLocks noChangeShapeType="1"/>
            <a:stCxn id="16" idx="2"/>
          </p:cNvCxnSpPr>
          <p:nvPr/>
        </p:nvCxnSpPr>
        <p:spPr bwMode="auto">
          <a:xfrm flipH="1">
            <a:off x="1840655" y="1790542"/>
            <a:ext cx="2436" cy="4365977"/>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8" name="矩形 28"/>
          <p:cNvSpPr>
            <a:spLocks noChangeArrowheads="1"/>
          </p:cNvSpPr>
          <p:nvPr/>
        </p:nvSpPr>
        <p:spPr bwMode="auto">
          <a:xfrm>
            <a:off x="4307755" y="1430179"/>
            <a:ext cx="863600" cy="360363"/>
          </a:xfrm>
          <a:prstGeom prst="rect">
            <a:avLst/>
          </a:prstGeom>
          <a:solidFill>
            <a:schemeClr val="bg2"/>
          </a:solidFill>
          <a:ln w="12700">
            <a:solidFill>
              <a:schemeClr val="tx1"/>
            </a:solidFill>
            <a:round/>
            <a:headEnd type="none" w="sm" len="sm"/>
            <a:tailEnd type="none" w="sm" len="sm"/>
          </a:ln>
        </p:spPr>
        <p:txBody>
          <a:bodyPr anchor="ctr"/>
          <a:lstStyle/>
          <a:p>
            <a:pPr algn="ctr"/>
            <a:r>
              <a:rPr lang="en-US" altLang="zh-CN" sz="1600" dirty="0" smtClean="0">
                <a:latin typeface="+mj-lt"/>
                <a:ea typeface="宋体" pitchFamily="2" charset="-122"/>
              </a:rPr>
              <a:t>AP</a:t>
            </a:r>
            <a:endParaRPr lang="zh-CN" altLang="en-US" sz="1600" dirty="0">
              <a:latin typeface="+mj-lt"/>
              <a:ea typeface="宋体" pitchFamily="2" charset="-122"/>
            </a:endParaRPr>
          </a:p>
        </p:txBody>
      </p:sp>
      <p:cxnSp>
        <p:nvCxnSpPr>
          <p:cNvPr id="19" name="直接连接符 29"/>
          <p:cNvCxnSpPr>
            <a:cxnSpLocks noChangeShapeType="1"/>
            <a:stCxn id="18" idx="2"/>
          </p:cNvCxnSpPr>
          <p:nvPr/>
        </p:nvCxnSpPr>
        <p:spPr bwMode="auto">
          <a:xfrm>
            <a:off x="4739555" y="1790542"/>
            <a:ext cx="7359" cy="4365977"/>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0" name="直接箭头连接符 36"/>
          <p:cNvCxnSpPr>
            <a:cxnSpLocks noChangeShapeType="1"/>
          </p:cNvCxnSpPr>
          <p:nvPr/>
        </p:nvCxnSpPr>
        <p:spPr bwMode="auto">
          <a:xfrm flipV="1">
            <a:off x="1842297" y="2633045"/>
            <a:ext cx="2897258" cy="1"/>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21" name="TextBox 37"/>
          <p:cNvSpPr txBox="1">
            <a:spLocks noChangeArrowheads="1"/>
          </p:cNvSpPr>
          <p:nvPr/>
        </p:nvSpPr>
        <p:spPr bwMode="auto">
          <a:xfrm>
            <a:off x="1986759" y="2379046"/>
            <a:ext cx="252095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200">
                <a:solidFill>
                  <a:schemeClr val="tx1"/>
                </a:solidFill>
                <a:latin typeface="Times New Roman" pitchFamily="18" charset="0"/>
                <a:ea typeface="新細明體" pitchFamily="18" charset="-120"/>
              </a:defRPr>
            </a:lvl1pPr>
            <a:lvl2pPr marL="742950" indent="-285750">
              <a:defRPr kumimoji="1" sz="1200">
                <a:solidFill>
                  <a:schemeClr val="tx1"/>
                </a:solidFill>
                <a:latin typeface="Times New Roman" pitchFamily="18" charset="0"/>
                <a:ea typeface="新細明體" pitchFamily="18" charset="-120"/>
              </a:defRPr>
            </a:lvl2pPr>
            <a:lvl3pPr marL="1143000" indent="-228600">
              <a:defRPr kumimoji="1" sz="1200">
                <a:solidFill>
                  <a:schemeClr val="tx1"/>
                </a:solidFill>
                <a:latin typeface="Times New Roman" pitchFamily="18" charset="0"/>
                <a:ea typeface="新細明體" pitchFamily="18" charset="-120"/>
              </a:defRPr>
            </a:lvl3pPr>
            <a:lvl4pPr marL="1600200" indent="-228600">
              <a:defRPr kumimoji="1" sz="1200">
                <a:solidFill>
                  <a:schemeClr val="tx1"/>
                </a:solidFill>
                <a:latin typeface="Times New Roman" pitchFamily="18" charset="0"/>
                <a:ea typeface="新細明體" pitchFamily="18" charset="-120"/>
              </a:defRPr>
            </a:lvl4pPr>
            <a:lvl5pPr marL="2057400" indent="-228600">
              <a:defRPr kumimoji="1" sz="12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12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12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12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1200">
                <a:solidFill>
                  <a:schemeClr val="tx1"/>
                </a:solidFill>
                <a:latin typeface="Times New Roman" pitchFamily="18" charset="0"/>
                <a:ea typeface="新細明體" pitchFamily="18" charset="-120"/>
              </a:defRPr>
            </a:lvl9pPr>
          </a:lstStyle>
          <a:p>
            <a:pPr algn="ctr">
              <a:defRPr/>
            </a:pPr>
            <a:r>
              <a:rPr kumimoji="0" lang="en-US" altLang="zh-CN" sz="1050" dirty="0" smtClean="0">
                <a:latin typeface="+mj-lt"/>
                <a:ea typeface="宋体" pitchFamily="2" charset="-122"/>
              </a:rPr>
              <a:t>Probe Request</a:t>
            </a:r>
            <a:endParaRPr kumimoji="0" lang="zh-CN" altLang="en-US" sz="1050" dirty="0" smtClean="0">
              <a:latin typeface="+mj-lt"/>
              <a:ea typeface="宋体" pitchFamily="2" charset="-122"/>
            </a:endParaRPr>
          </a:p>
        </p:txBody>
      </p:sp>
      <p:cxnSp>
        <p:nvCxnSpPr>
          <p:cNvPr id="22" name="直接箭头连接符 47"/>
          <p:cNvCxnSpPr>
            <a:cxnSpLocks noChangeShapeType="1"/>
          </p:cNvCxnSpPr>
          <p:nvPr/>
        </p:nvCxnSpPr>
        <p:spPr bwMode="auto">
          <a:xfrm flipH="1">
            <a:off x="1840655" y="2931057"/>
            <a:ext cx="2898900"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23" name="TextBox 49"/>
          <p:cNvSpPr txBox="1">
            <a:spLocks noChangeArrowheads="1"/>
          </p:cNvSpPr>
          <p:nvPr/>
        </p:nvSpPr>
        <p:spPr bwMode="auto">
          <a:xfrm>
            <a:off x="1876374" y="2681831"/>
            <a:ext cx="27368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dirty="0" smtClean="0">
                <a:solidFill>
                  <a:schemeClr val="tx1"/>
                </a:solidFill>
                <a:latin typeface="+mj-lt"/>
                <a:ea typeface="宋体" pitchFamily="2" charset="-122"/>
              </a:rPr>
              <a:t>Probe Response</a:t>
            </a:r>
            <a:endParaRPr kumimoji="0" lang="zh-CN" altLang="en-US" sz="1050" dirty="0">
              <a:solidFill>
                <a:schemeClr val="tx1"/>
              </a:solidFill>
              <a:latin typeface="+mj-lt"/>
              <a:ea typeface="宋体" pitchFamily="2" charset="-122"/>
            </a:endParaRPr>
          </a:p>
        </p:txBody>
      </p:sp>
      <p:sp>
        <p:nvSpPr>
          <p:cNvPr id="26" name="文字方塊 25"/>
          <p:cNvSpPr txBox="1"/>
          <p:nvPr/>
        </p:nvSpPr>
        <p:spPr>
          <a:xfrm>
            <a:off x="1235036" y="1000753"/>
            <a:ext cx="1503446" cy="338554"/>
          </a:xfrm>
          <a:prstGeom prst="rect">
            <a:avLst/>
          </a:prstGeom>
          <a:noFill/>
        </p:spPr>
        <p:txBody>
          <a:bodyPr wrap="square" rtlCol="0">
            <a:spAutoFit/>
          </a:bodyPr>
          <a:lstStyle/>
          <a:p>
            <a:r>
              <a:rPr lang="en-US" altLang="zh-TW" sz="1600" dirty="0" smtClean="0">
                <a:latin typeface="+mj-lt"/>
              </a:rPr>
              <a:t>Smartphone</a:t>
            </a:r>
            <a:endParaRPr lang="zh-TW" altLang="en-US" sz="1600" dirty="0">
              <a:latin typeface="+mj-lt"/>
            </a:endParaRPr>
          </a:p>
        </p:txBody>
      </p:sp>
      <p:sp>
        <p:nvSpPr>
          <p:cNvPr id="27" name="文字方塊 26"/>
          <p:cNvSpPr txBox="1"/>
          <p:nvPr/>
        </p:nvSpPr>
        <p:spPr>
          <a:xfrm>
            <a:off x="6990293" y="980728"/>
            <a:ext cx="1368152" cy="338554"/>
          </a:xfrm>
          <a:prstGeom prst="rect">
            <a:avLst/>
          </a:prstGeom>
          <a:noFill/>
        </p:spPr>
        <p:txBody>
          <a:bodyPr wrap="square" rtlCol="0">
            <a:spAutoFit/>
          </a:bodyPr>
          <a:lstStyle/>
          <a:p>
            <a:pPr algn="ctr"/>
            <a:r>
              <a:rPr lang="en-US" altLang="zh-TW" sz="1600" dirty="0" smtClean="0">
                <a:latin typeface="+mj-lt"/>
              </a:rPr>
              <a:t>Camera</a:t>
            </a:r>
            <a:endParaRPr lang="zh-TW" altLang="en-US" sz="1600" dirty="0">
              <a:latin typeface="+mj-lt"/>
            </a:endParaRPr>
          </a:p>
        </p:txBody>
      </p:sp>
      <p:sp>
        <p:nvSpPr>
          <p:cNvPr id="29" name="TextBox 49"/>
          <p:cNvSpPr txBox="1">
            <a:spLocks noChangeArrowheads="1"/>
          </p:cNvSpPr>
          <p:nvPr/>
        </p:nvSpPr>
        <p:spPr bwMode="auto">
          <a:xfrm>
            <a:off x="1843090" y="2126275"/>
            <a:ext cx="27368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dirty="0" smtClean="0">
                <a:solidFill>
                  <a:schemeClr val="tx1"/>
                </a:solidFill>
                <a:latin typeface="+mj-lt"/>
                <a:ea typeface="宋体" pitchFamily="2" charset="-122"/>
              </a:rPr>
              <a:t>Beacon</a:t>
            </a:r>
            <a:endParaRPr kumimoji="0" lang="zh-CN" altLang="en-US" sz="1050" dirty="0">
              <a:solidFill>
                <a:schemeClr val="tx1"/>
              </a:solidFill>
              <a:latin typeface="+mj-lt"/>
              <a:ea typeface="宋体" pitchFamily="2" charset="-122"/>
            </a:endParaRPr>
          </a:p>
        </p:txBody>
      </p:sp>
      <p:sp>
        <p:nvSpPr>
          <p:cNvPr id="30" name="矩形 29"/>
          <p:cNvSpPr/>
          <p:nvPr/>
        </p:nvSpPr>
        <p:spPr>
          <a:xfrm>
            <a:off x="1622998" y="5617586"/>
            <a:ext cx="3312120" cy="432048"/>
          </a:xfrm>
          <a:prstGeom prst="rect">
            <a:avLst/>
          </a:prstGeom>
          <a:solidFill>
            <a:schemeClr val="accent3">
              <a:lumMod val="95000"/>
            </a:schemeClr>
          </a:solidFill>
          <a:ln w="31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400" dirty="0" smtClean="0">
                <a:solidFill>
                  <a:schemeClr val="tx1">
                    <a:lumMod val="50000"/>
                    <a:lumOff val="50000"/>
                  </a:schemeClr>
                </a:solidFill>
                <a:latin typeface="+mj-lt"/>
              </a:rPr>
              <a:t>Association</a:t>
            </a:r>
            <a:endParaRPr lang="zh-TW" altLang="en-US" sz="1400" dirty="0">
              <a:solidFill>
                <a:schemeClr val="tx1">
                  <a:lumMod val="50000"/>
                  <a:lumOff val="50000"/>
                </a:schemeClr>
              </a:solidFill>
              <a:latin typeface="+mj-lt"/>
            </a:endParaRPr>
          </a:p>
        </p:txBody>
      </p:sp>
      <p:sp>
        <p:nvSpPr>
          <p:cNvPr id="33" name="左大括弧 32"/>
          <p:cNvSpPr/>
          <p:nvPr/>
        </p:nvSpPr>
        <p:spPr>
          <a:xfrm>
            <a:off x="1627389" y="2257080"/>
            <a:ext cx="144016" cy="77003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latin typeface="+mj-lt"/>
            </a:endParaRPr>
          </a:p>
        </p:txBody>
      </p:sp>
      <p:sp>
        <p:nvSpPr>
          <p:cNvPr id="34" name="文字方塊 33"/>
          <p:cNvSpPr txBox="1"/>
          <p:nvPr/>
        </p:nvSpPr>
        <p:spPr>
          <a:xfrm>
            <a:off x="331245" y="2479157"/>
            <a:ext cx="1223268" cy="307777"/>
          </a:xfrm>
          <a:prstGeom prst="rect">
            <a:avLst/>
          </a:prstGeom>
          <a:noFill/>
        </p:spPr>
        <p:txBody>
          <a:bodyPr wrap="square" rtlCol="0">
            <a:spAutoFit/>
          </a:bodyPr>
          <a:lstStyle/>
          <a:p>
            <a:r>
              <a:rPr lang="en-US" altLang="zh-TW" sz="1400" dirty="0" smtClean="0">
                <a:latin typeface="+mj-lt"/>
              </a:rPr>
              <a:t>AP Discovery</a:t>
            </a:r>
            <a:endParaRPr lang="zh-TW" altLang="en-US" sz="1400" dirty="0">
              <a:latin typeface="+mj-lt"/>
            </a:endParaRPr>
          </a:p>
        </p:txBody>
      </p:sp>
      <p:sp>
        <p:nvSpPr>
          <p:cNvPr id="54" name="TextBox 63"/>
          <p:cNvSpPr txBox="1">
            <a:spLocks noChangeArrowheads="1"/>
          </p:cNvSpPr>
          <p:nvPr/>
        </p:nvSpPr>
        <p:spPr bwMode="auto">
          <a:xfrm>
            <a:off x="4826560" y="1778597"/>
            <a:ext cx="27368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dirty="0" smtClean="0">
                <a:solidFill>
                  <a:srgbClr val="FF0000"/>
                </a:solidFill>
                <a:latin typeface="+mj-lt"/>
                <a:ea typeface="宋体" pitchFamily="2" charset="-122"/>
              </a:rPr>
              <a:t>Advertisement </a:t>
            </a:r>
            <a:r>
              <a:rPr kumimoji="0" lang="en-US" altLang="zh-CN" sz="1050" dirty="0">
                <a:solidFill>
                  <a:srgbClr val="FF0000"/>
                </a:solidFill>
                <a:latin typeface="+mj-lt"/>
                <a:ea typeface="宋体" pitchFamily="2" charset="-122"/>
              </a:rPr>
              <a:t>(using </a:t>
            </a:r>
            <a:r>
              <a:rPr kumimoji="0" lang="en-US" altLang="zh-CN" sz="1050" dirty="0" smtClean="0">
                <a:solidFill>
                  <a:srgbClr val="FF0000"/>
                </a:solidFill>
                <a:latin typeface="+mj-lt"/>
                <a:ea typeface="宋体" pitchFamily="2" charset="-122"/>
              </a:rPr>
              <a:t>multicast Data frame)</a:t>
            </a:r>
            <a:endParaRPr kumimoji="0" lang="zh-CN" altLang="en-US" sz="1050" dirty="0">
              <a:solidFill>
                <a:srgbClr val="FF0000"/>
              </a:solidFill>
              <a:latin typeface="+mj-lt"/>
              <a:ea typeface="宋体" pitchFamily="2" charset="-122"/>
            </a:endParaRPr>
          </a:p>
        </p:txBody>
      </p:sp>
      <p:cxnSp>
        <p:nvCxnSpPr>
          <p:cNvPr id="55" name="直接箭头连接符 47"/>
          <p:cNvCxnSpPr>
            <a:cxnSpLocks noChangeShapeType="1"/>
          </p:cNvCxnSpPr>
          <p:nvPr/>
        </p:nvCxnSpPr>
        <p:spPr bwMode="auto">
          <a:xfrm flipH="1">
            <a:off x="4743345" y="2040298"/>
            <a:ext cx="2899711"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56" name="TextBox 61"/>
          <p:cNvSpPr txBox="1">
            <a:spLocks noChangeArrowheads="1"/>
          </p:cNvSpPr>
          <p:nvPr/>
        </p:nvSpPr>
        <p:spPr bwMode="auto">
          <a:xfrm>
            <a:off x="1843091" y="3131589"/>
            <a:ext cx="2919165"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b="1" dirty="0" smtClean="0">
                <a:solidFill>
                  <a:srgbClr val="0000FF"/>
                </a:solidFill>
                <a:latin typeface="+mj-lt"/>
                <a:ea typeface="宋体" pitchFamily="2" charset="-122"/>
              </a:rPr>
              <a:t>Query </a:t>
            </a:r>
            <a:r>
              <a:rPr kumimoji="0" lang="en-US" altLang="zh-CN" sz="900" b="1" dirty="0" smtClean="0">
                <a:solidFill>
                  <a:srgbClr val="FF0000"/>
                </a:solidFill>
                <a:latin typeface="+mj-lt"/>
                <a:ea typeface="宋体" pitchFamily="2" charset="-122"/>
              </a:rPr>
              <a:t>(</a:t>
            </a:r>
            <a:r>
              <a:rPr kumimoji="0" lang="en-US" altLang="zh-CN" sz="900" dirty="0" smtClean="0">
                <a:solidFill>
                  <a:srgbClr val="FF0000"/>
                </a:solidFill>
                <a:latin typeface="+mj-lt"/>
                <a:ea typeface="宋体" pitchFamily="2" charset="-122"/>
              </a:rPr>
              <a:t>PADP</a:t>
            </a:r>
            <a:r>
              <a:rPr lang="en-US" altLang="zh-TW" sz="900" dirty="0" smtClean="0">
                <a:solidFill>
                  <a:srgbClr val="FF0000"/>
                </a:solidFill>
                <a:latin typeface="+mj-lt"/>
              </a:rPr>
              <a:t> </a:t>
            </a:r>
            <a:r>
              <a:rPr lang="en-US" altLang="zh-TW" sz="900" dirty="0">
                <a:solidFill>
                  <a:srgbClr val="FF0000"/>
                </a:solidFill>
                <a:latin typeface="+mj-lt"/>
              </a:rPr>
              <a:t>element: </a:t>
            </a:r>
            <a:r>
              <a:rPr lang="en-US" altLang="zh-TW" sz="900" dirty="0" smtClean="0">
                <a:solidFill>
                  <a:srgbClr val="FF0000"/>
                </a:solidFill>
                <a:latin typeface="+mj-lt"/>
              </a:rPr>
              <a:t>Request; SPI</a:t>
            </a:r>
            <a:r>
              <a:rPr lang="en-US" altLang="zh-TW" sz="900" dirty="0">
                <a:solidFill>
                  <a:srgbClr val="FF0000"/>
                </a:solidFill>
                <a:latin typeface="+mj-lt"/>
              </a:rPr>
              <a:t>; Service Type Mask</a:t>
            </a:r>
            <a:r>
              <a:rPr kumimoji="0" lang="en-US" altLang="zh-CN" sz="900" b="1" dirty="0">
                <a:solidFill>
                  <a:srgbClr val="FF0000"/>
                </a:solidFill>
                <a:latin typeface="+mj-lt"/>
                <a:ea typeface="宋体" pitchFamily="2" charset="-122"/>
              </a:rPr>
              <a:t>) </a:t>
            </a:r>
            <a:endParaRPr kumimoji="0" lang="zh-CN" altLang="en-US" sz="1050" b="1" dirty="0">
              <a:solidFill>
                <a:srgbClr val="FF0000"/>
              </a:solidFill>
              <a:latin typeface="+mj-lt"/>
              <a:ea typeface="宋体" pitchFamily="2" charset="-122"/>
            </a:endParaRPr>
          </a:p>
        </p:txBody>
      </p:sp>
      <p:sp>
        <p:nvSpPr>
          <p:cNvPr id="57" name="TextBox 63"/>
          <p:cNvSpPr txBox="1">
            <a:spLocks noChangeArrowheads="1"/>
          </p:cNvSpPr>
          <p:nvPr/>
        </p:nvSpPr>
        <p:spPr bwMode="auto">
          <a:xfrm>
            <a:off x="1859895" y="4149080"/>
            <a:ext cx="292812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b="1" dirty="0">
                <a:solidFill>
                  <a:srgbClr val="0000FF"/>
                </a:solidFill>
                <a:latin typeface="+mj-lt"/>
                <a:ea typeface="宋体" pitchFamily="2" charset="-122"/>
              </a:rPr>
              <a:t>Response </a:t>
            </a:r>
            <a:r>
              <a:rPr kumimoji="0" lang="en-US" altLang="zh-CN" sz="900" b="1" dirty="0" smtClean="0">
                <a:solidFill>
                  <a:srgbClr val="FF0000"/>
                </a:solidFill>
                <a:latin typeface="+mj-lt"/>
                <a:ea typeface="宋体" pitchFamily="2" charset="-122"/>
              </a:rPr>
              <a:t>(</a:t>
            </a:r>
            <a:r>
              <a:rPr lang="en-US" altLang="zh-CN" sz="900" dirty="0" smtClean="0">
                <a:solidFill>
                  <a:srgbClr val="FF0000"/>
                </a:solidFill>
                <a:latin typeface="+mj-lt"/>
              </a:rPr>
              <a:t>PADP</a:t>
            </a:r>
            <a:r>
              <a:rPr lang="en-US" altLang="zh-TW" sz="900" dirty="0" smtClean="0">
                <a:solidFill>
                  <a:srgbClr val="FF0000"/>
                </a:solidFill>
                <a:latin typeface="+mj-lt"/>
              </a:rPr>
              <a:t> </a:t>
            </a:r>
            <a:r>
              <a:rPr lang="en-US" altLang="zh-TW" sz="900" dirty="0">
                <a:solidFill>
                  <a:srgbClr val="FF0000"/>
                </a:solidFill>
                <a:latin typeface="+mj-lt"/>
              </a:rPr>
              <a:t>element: </a:t>
            </a:r>
            <a:r>
              <a:rPr lang="en-US" altLang="zh-TW" sz="900" dirty="0" smtClean="0">
                <a:solidFill>
                  <a:srgbClr val="FF0000"/>
                </a:solidFill>
                <a:latin typeface="+mj-lt"/>
              </a:rPr>
              <a:t>Response; Service </a:t>
            </a:r>
            <a:r>
              <a:rPr lang="en-US" altLang="zh-TW" sz="900" dirty="0">
                <a:solidFill>
                  <a:srgbClr val="FF0000"/>
                </a:solidFill>
                <a:latin typeface="+mj-lt"/>
              </a:rPr>
              <a:t>Descriptor</a:t>
            </a:r>
            <a:r>
              <a:rPr kumimoji="0" lang="en-US" altLang="zh-CN" sz="900" b="1" dirty="0">
                <a:solidFill>
                  <a:srgbClr val="FF0000"/>
                </a:solidFill>
                <a:latin typeface="+mj-lt"/>
                <a:ea typeface="宋体" pitchFamily="2" charset="-122"/>
              </a:rPr>
              <a:t>)</a:t>
            </a:r>
            <a:r>
              <a:rPr kumimoji="0" lang="en-US" altLang="zh-CN" sz="900" b="1" dirty="0">
                <a:solidFill>
                  <a:srgbClr val="0000FF"/>
                </a:solidFill>
                <a:latin typeface="+mj-lt"/>
                <a:ea typeface="宋体" pitchFamily="2" charset="-122"/>
              </a:rPr>
              <a:t> </a:t>
            </a:r>
            <a:endParaRPr kumimoji="0" lang="zh-CN" altLang="en-US" sz="900" b="1" dirty="0">
              <a:solidFill>
                <a:srgbClr val="0000FF"/>
              </a:solidFill>
              <a:latin typeface="+mj-lt"/>
              <a:ea typeface="宋体" pitchFamily="2" charset="-122"/>
            </a:endParaRPr>
          </a:p>
        </p:txBody>
      </p:sp>
      <p:cxnSp>
        <p:nvCxnSpPr>
          <p:cNvPr id="58" name="直接箭头连接符 36"/>
          <p:cNvCxnSpPr>
            <a:cxnSpLocks noChangeShapeType="1"/>
          </p:cNvCxnSpPr>
          <p:nvPr/>
        </p:nvCxnSpPr>
        <p:spPr bwMode="auto">
          <a:xfrm>
            <a:off x="1837409" y="3405918"/>
            <a:ext cx="2902146"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59" name="直接箭头连接符 47"/>
          <p:cNvCxnSpPr>
            <a:cxnSpLocks noChangeShapeType="1"/>
          </p:cNvCxnSpPr>
          <p:nvPr/>
        </p:nvCxnSpPr>
        <p:spPr bwMode="auto">
          <a:xfrm flipH="1">
            <a:off x="1847203" y="4410631"/>
            <a:ext cx="2899711"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60" name="左大括弧 59"/>
          <p:cNvSpPr/>
          <p:nvPr/>
        </p:nvSpPr>
        <p:spPr>
          <a:xfrm>
            <a:off x="1625591" y="3207644"/>
            <a:ext cx="110658" cy="130147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latin typeface="+mj-lt"/>
            </a:endParaRPr>
          </a:p>
        </p:txBody>
      </p:sp>
      <p:sp>
        <p:nvSpPr>
          <p:cNvPr id="62" name="TextBox 61"/>
          <p:cNvSpPr txBox="1">
            <a:spLocks noChangeArrowheads="1"/>
          </p:cNvSpPr>
          <p:nvPr/>
        </p:nvSpPr>
        <p:spPr bwMode="auto">
          <a:xfrm>
            <a:off x="4730501" y="3513720"/>
            <a:ext cx="2945971"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b="1" dirty="0" smtClean="0">
                <a:solidFill>
                  <a:srgbClr val="0000FF"/>
                </a:solidFill>
                <a:latin typeface="+mj-lt"/>
                <a:ea typeface="宋体" pitchFamily="2" charset="-122"/>
              </a:rPr>
              <a:t>Query </a:t>
            </a:r>
            <a:r>
              <a:rPr kumimoji="0" lang="en-US" altLang="zh-CN" sz="900" b="1" dirty="0" smtClean="0">
                <a:solidFill>
                  <a:srgbClr val="FF0000"/>
                </a:solidFill>
                <a:latin typeface="+mj-lt"/>
                <a:ea typeface="宋体" pitchFamily="2" charset="-122"/>
              </a:rPr>
              <a:t>(</a:t>
            </a:r>
            <a:r>
              <a:rPr kumimoji="0" lang="en-US" altLang="zh-CN" sz="900" dirty="0" smtClean="0">
                <a:solidFill>
                  <a:srgbClr val="FF0000"/>
                </a:solidFill>
                <a:latin typeface="+mj-lt"/>
                <a:ea typeface="宋体" pitchFamily="2" charset="-122"/>
              </a:rPr>
              <a:t>PADP</a:t>
            </a:r>
            <a:r>
              <a:rPr lang="en-US" altLang="zh-TW" sz="900" dirty="0" smtClean="0">
                <a:solidFill>
                  <a:srgbClr val="FF0000"/>
                </a:solidFill>
                <a:latin typeface="+mj-lt"/>
              </a:rPr>
              <a:t> </a:t>
            </a:r>
            <a:r>
              <a:rPr lang="en-US" altLang="zh-TW" sz="900" dirty="0">
                <a:solidFill>
                  <a:srgbClr val="FF0000"/>
                </a:solidFill>
                <a:latin typeface="+mj-lt"/>
              </a:rPr>
              <a:t>element: Request; SPI; Service Type Mask</a:t>
            </a:r>
            <a:r>
              <a:rPr kumimoji="0" lang="en-US" altLang="zh-CN" sz="900" b="1" dirty="0" smtClean="0">
                <a:solidFill>
                  <a:srgbClr val="FF0000"/>
                </a:solidFill>
                <a:latin typeface="+mj-lt"/>
                <a:ea typeface="宋体" pitchFamily="2" charset="-122"/>
              </a:rPr>
              <a:t>) </a:t>
            </a:r>
            <a:endParaRPr kumimoji="0" lang="zh-CN" altLang="en-US" sz="1050" b="1" dirty="0">
              <a:solidFill>
                <a:srgbClr val="FF0000"/>
              </a:solidFill>
              <a:latin typeface="+mj-lt"/>
              <a:ea typeface="宋体" pitchFamily="2" charset="-122"/>
            </a:endParaRPr>
          </a:p>
          <a:p>
            <a:pPr algn="ctr" eaLnBrk="1" hangingPunct="1"/>
            <a:endParaRPr kumimoji="0" lang="zh-CN" altLang="en-US" sz="1050" b="1" dirty="0">
              <a:solidFill>
                <a:srgbClr val="FF0000"/>
              </a:solidFill>
              <a:latin typeface="+mj-lt"/>
              <a:ea typeface="宋体" pitchFamily="2" charset="-122"/>
            </a:endParaRPr>
          </a:p>
        </p:txBody>
      </p:sp>
      <p:sp>
        <p:nvSpPr>
          <p:cNvPr id="63" name="TextBox 63"/>
          <p:cNvSpPr txBox="1">
            <a:spLocks noChangeArrowheads="1"/>
          </p:cNvSpPr>
          <p:nvPr/>
        </p:nvSpPr>
        <p:spPr bwMode="auto">
          <a:xfrm>
            <a:off x="4746914" y="3883357"/>
            <a:ext cx="2985767"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b="1" dirty="0" smtClean="0">
                <a:solidFill>
                  <a:srgbClr val="0000FF"/>
                </a:solidFill>
                <a:latin typeface="+mj-lt"/>
                <a:ea typeface="宋体" pitchFamily="2" charset="-122"/>
              </a:rPr>
              <a:t>Response </a:t>
            </a:r>
            <a:r>
              <a:rPr kumimoji="0" lang="en-US" altLang="zh-CN" sz="900" b="1" dirty="0" smtClean="0">
                <a:solidFill>
                  <a:srgbClr val="FF0000"/>
                </a:solidFill>
                <a:latin typeface="+mj-lt"/>
                <a:ea typeface="宋体" pitchFamily="2" charset="-122"/>
              </a:rPr>
              <a:t>(</a:t>
            </a:r>
            <a:r>
              <a:rPr lang="en-US" altLang="zh-CN" sz="900" dirty="0" smtClean="0">
                <a:solidFill>
                  <a:srgbClr val="FF0000"/>
                </a:solidFill>
                <a:latin typeface="+mj-lt"/>
              </a:rPr>
              <a:t>PADP</a:t>
            </a:r>
            <a:r>
              <a:rPr lang="en-US" altLang="zh-TW" sz="900" dirty="0" smtClean="0">
                <a:solidFill>
                  <a:srgbClr val="FF0000"/>
                </a:solidFill>
                <a:latin typeface="+mj-lt"/>
              </a:rPr>
              <a:t> </a:t>
            </a:r>
            <a:r>
              <a:rPr lang="en-US" altLang="zh-TW" sz="900" dirty="0">
                <a:solidFill>
                  <a:srgbClr val="FF0000"/>
                </a:solidFill>
                <a:latin typeface="+mj-lt"/>
              </a:rPr>
              <a:t>element: Response; Service Descriptor</a:t>
            </a:r>
            <a:r>
              <a:rPr kumimoji="0" lang="en-US" altLang="zh-CN" sz="900" b="1" dirty="0" smtClean="0">
                <a:solidFill>
                  <a:srgbClr val="FF0000"/>
                </a:solidFill>
                <a:latin typeface="+mj-lt"/>
                <a:ea typeface="宋体" pitchFamily="2" charset="-122"/>
              </a:rPr>
              <a:t>) </a:t>
            </a:r>
            <a:endParaRPr kumimoji="0" lang="zh-CN" altLang="en-US" sz="900" b="1" dirty="0">
              <a:solidFill>
                <a:srgbClr val="FF0000"/>
              </a:solidFill>
              <a:latin typeface="+mj-lt"/>
              <a:ea typeface="宋体" pitchFamily="2" charset="-122"/>
            </a:endParaRPr>
          </a:p>
        </p:txBody>
      </p:sp>
      <p:cxnSp>
        <p:nvCxnSpPr>
          <p:cNvPr id="64" name="直接箭头连接符 36"/>
          <p:cNvCxnSpPr>
            <a:cxnSpLocks noChangeShapeType="1"/>
          </p:cNvCxnSpPr>
          <p:nvPr/>
        </p:nvCxnSpPr>
        <p:spPr bwMode="auto">
          <a:xfrm>
            <a:off x="4743912" y="3793357"/>
            <a:ext cx="2902146"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65" name="直接箭头连接符 47"/>
          <p:cNvCxnSpPr>
            <a:cxnSpLocks noChangeShapeType="1"/>
          </p:cNvCxnSpPr>
          <p:nvPr/>
        </p:nvCxnSpPr>
        <p:spPr bwMode="auto">
          <a:xfrm flipH="1">
            <a:off x="4747352" y="4221088"/>
            <a:ext cx="2899711"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67" name="矩形 66"/>
          <p:cNvSpPr/>
          <p:nvPr/>
        </p:nvSpPr>
        <p:spPr>
          <a:xfrm>
            <a:off x="1876374" y="620688"/>
            <a:ext cx="5503938" cy="461665"/>
          </a:xfrm>
          <a:prstGeom prst="rect">
            <a:avLst/>
          </a:prstGeom>
        </p:spPr>
        <p:txBody>
          <a:bodyPr wrap="square">
            <a:spAutoFit/>
          </a:bodyPr>
          <a:lstStyle/>
          <a:p>
            <a:r>
              <a:rPr lang="en-US" altLang="zh-TW" sz="2400" dirty="0"/>
              <a:t>Transparent </a:t>
            </a:r>
            <a:r>
              <a:rPr lang="en-US" altLang="zh-TW" sz="2400" dirty="0" smtClean="0"/>
              <a:t>mode </a:t>
            </a:r>
            <a:r>
              <a:rPr lang="en-US" altLang="zh-TW" sz="2400" dirty="0" smtClean="0">
                <a:latin typeface="+mj-lt"/>
              </a:rPr>
              <a:t>PAD in type 1 network</a:t>
            </a:r>
            <a:endParaRPr lang="zh-TW" altLang="en-US" sz="2400" dirty="0">
              <a:latin typeface="+mj-lt"/>
            </a:endParaRPr>
          </a:p>
        </p:txBody>
      </p:sp>
      <p:sp>
        <p:nvSpPr>
          <p:cNvPr id="47" name="文字方塊 46"/>
          <p:cNvSpPr txBox="1"/>
          <p:nvPr/>
        </p:nvSpPr>
        <p:spPr>
          <a:xfrm>
            <a:off x="4860032" y="2162327"/>
            <a:ext cx="2684707" cy="738664"/>
          </a:xfrm>
          <a:prstGeom prst="rect">
            <a:avLst/>
          </a:prstGeom>
          <a:noFill/>
        </p:spPr>
        <p:txBody>
          <a:bodyPr wrap="square" rtlCol="0">
            <a:spAutoFit/>
          </a:bodyPr>
          <a:lstStyle/>
          <a:p>
            <a:r>
              <a:rPr lang="en-US" altLang="zh-TW" sz="1050" dirty="0" smtClean="0">
                <a:solidFill>
                  <a:srgbClr val="FF0000"/>
                </a:solidFill>
                <a:latin typeface="+mj-lt"/>
                <a:cs typeface="Times New Roman" pitchFamily="18" charset="0"/>
              </a:rPr>
              <a:t>Interworking element: Internet (YES),</a:t>
            </a:r>
          </a:p>
          <a:p>
            <a:r>
              <a:rPr lang="en-US" altLang="zh-TW" sz="1050" dirty="0" smtClean="0">
                <a:solidFill>
                  <a:srgbClr val="FF0000"/>
                </a:solidFill>
                <a:latin typeface="+mj-lt"/>
                <a:cs typeface="Times New Roman" pitchFamily="18" charset="0"/>
              </a:rPr>
              <a:t>Advertisement Protocol: PADP (STP),</a:t>
            </a:r>
          </a:p>
          <a:p>
            <a:r>
              <a:rPr lang="en-US" altLang="zh-TW" sz="1050" dirty="0" smtClean="0">
                <a:solidFill>
                  <a:srgbClr val="FF0000"/>
                </a:solidFill>
                <a:latin typeface="+mj-lt"/>
                <a:cs typeface="Times New Roman" pitchFamily="18" charset="0"/>
              </a:rPr>
              <a:t>PAD General </a:t>
            </a:r>
            <a:r>
              <a:rPr lang="en-US" altLang="zh-TW" sz="1050" dirty="0">
                <a:solidFill>
                  <a:srgbClr val="FF0000"/>
                </a:solidFill>
                <a:latin typeface="+mj-lt"/>
                <a:cs typeface="Times New Roman" pitchFamily="18" charset="0"/>
              </a:rPr>
              <a:t>Query </a:t>
            </a:r>
            <a:r>
              <a:rPr lang="en-US" altLang="zh-TW" sz="1050" dirty="0" smtClean="0">
                <a:solidFill>
                  <a:srgbClr val="FF0000"/>
                </a:solidFill>
                <a:latin typeface="+mj-lt"/>
                <a:cs typeface="Times New Roman" pitchFamily="18" charset="0"/>
              </a:rPr>
              <a:t>element (Service Type: Peripheral; SSDP/UPnP)</a:t>
            </a:r>
          </a:p>
        </p:txBody>
      </p:sp>
      <p:cxnSp>
        <p:nvCxnSpPr>
          <p:cNvPr id="71" name="直接箭头连接符 47"/>
          <p:cNvCxnSpPr>
            <a:cxnSpLocks noChangeShapeType="1"/>
          </p:cNvCxnSpPr>
          <p:nvPr/>
        </p:nvCxnSpPr>
        <p:spPr bwMode="auto">
          <a:xfrm flipH="1">
            <a:off x="1835696" y="2364496"/>
            <a:ext cx="2898900"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51" name="Date Placeholder 3"/>
          <p:cNvSpPr>
            <a:spLocks noGrp="1"/>
          </p:cNvSpPr>
          <p:nvPr>
            <p:ph type="dt" idx="4294967295"/>
          </p:nvPr>
        </p:nvSpPr>
        <p:spPr>
          <a:xfrm>
            <a:off x="689977" y="347638"/>
            <a:ext cx="1874823" cy="273050"/>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zh-TW" dirty="0" smtClean="0">
                <a:latin typeface="+mj-lt"/>
              </a:rPr>
              <a:t>May </a:t>
            </a:r>
            <a:r>
              <a:rPr lang="en-US" altLang="zh-TW" dirty="0">
                <a:latin typeface="+mj-lt"/>
              </a:rPr>
              <a:t>2014</a:t>
            </a:r>
            <a:endParaRPr lang="zh-TW" altLang="en-US" dirty="0">
              <a:latin typeface="+mj-lt"/>
            </a:endParaRPr>
          </a:p>
        </p:txBody>
      </p:sp>
      <p:sp>
        <p:nvSpPr>
          <p:cNvPr id="72" name="向右箭號圖說文字 71"/>
          <p:cNvSpPr/>
          <p:nvPr/>
        </p:nvSpPr>
        <p:spPr bwMode="auto">
          <a:xfrm>
            <a:off x="323528" y="1700808"/>
            <a:ext cx="1512168" cy="648072"/>
          </a:xfrm>
          <a:prstGeom prst="rightArrowCallou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TW" sz="1600" dirty="0">
                <a:solidFill>
                  <a:schemeClr val="bg1"/>
                </a:solidFill>
                <a:latin typeface="+mj-lt"/>
              </a:rPr>
              <a:t>Launch </a:t>
            </a:r>
            <a:r>
              <a:rPr lang="en-US" altLang="zh-TW" sz="1600" dirty="0" smtClean="0">
                <a:solidFill>
                  <a:schemeClr val="bg1"/>
                </a:solidFill>
                <a:latin typeface="+mj-lt"/>
              </a:rPr>
              <a:t> App</a:t>
            </a:r>
            <a:endParaRPr lang="zh-TW" altLang="en-US" sz="1600" dirty="0">
              <a:solidFill>
                <a:schemeClr val="bg1"/>
              </a:solidFill>
              <a:latin typeface="+mj-lt"/>
            </a:endParaRPr>
          </a:p>
        </p:txBody>
      </p:sp>
      <p:sp>
        <p:nvSpPr>
          <p:cNvPr id="73" name="頁尾版面配置區 7"/>
          <p:cNvSpPr>
            <a:spLocks noGrp="1"/>
          </p:cNvSpPr>
          <p:nvPr>
            <p:ph type="ftr" idx="4294967295"/>
          </p:nvPr>
        </p:nvSpPr>
        <p:spPr>
          <a:xfrm>
            <a:off x="5357818" y="6475413"/>
            <a:ext cx="3184520" cy="180975"/>
          </a:xfrm>
          <a:prstGeom prst="rect">
            <a:avLst/>
          </a:prstGeom>
        </p:spPr>
        <p:txBody>
          <a:bodyPr anchor="ctr"/>
          <a:lstStyle/>
          <a:p>
            <a:pPr algn="r"/>
            <a:r>
              <a:rPr lang="en-US" altLang="zh-TW" sz="1200" dirty="0" smtClean="0">
                <a:latin typeface="+mj-lt"/>
              </a:rPr>
              <a:t>HTC</a:t>
            </a:r>
            <a:endParaRPr lang="zh-TW" altLang="en-US" dirty="0">
              <a:latin typeface="+mj-lt"/>
            </a:endParaRPr>
          </a:p>
        </p:txBody>
      </p:sp>
      <p:sp>
        <p:nvSpPr>
          <p:cNvPr id="74" name="投影片編號版面配置區 8"/>
          <p:cNvSpPr>
            <a:spLocks noGrp="1"/>
          </p:cNvSpPr>
          <p:nvPr>
            <p:ph type="sldNum" idx="12"/>
          </p:nvPr>
        </p:nvSpPr>
        <p:spPr>
          <a:xfrm>
            <a:off x="4344988" y="6475413"/>
            <a:ext cx="528637" cy="363537"/>
          </a:xfrm>
        </p:spPr>
        <p:txBody>
          <a:bodyPr/>
          <a:lstStyle/>
          <a:p>
            <a:fld id="{73DA0BB7-265A-403C-9275-D587AB510EDC}" type="slidenum">
              <a:rPr lang="zh-TW" altLang="en-US" smtClean="0">
                <a:latin typeface="+mj-lt"/>
              </a:rPr>
              <a:t>7</a:t>
            </a:fld>
            <a:endParaRPr lang="zh-TW" altLang="en-US">
              <a:latin typeface="+mj-lt"/>
            </a:endParaRPr>
          </a:p>
        </p:txBody>
      </p:sp>
      <p:cxnSp>
        <p:nvCxnSpPr>
          <p:cNvPr id="44" name="直線單箭頭接點 43"/>
          <p:cNvCxnSpPr/>
          <p:nvPr/>
        </p:nvCxnSpPr>
        <p:spPr bwMode="auto">
          <a:xfrm>
            <a:off x="4726258" y="3492142"/>
            <a:ext cx="2911672" cy="0"/>
          </a:xfrm>
          <a:prstGeom prst="straightConnector1">
            <a:avLst/>
          </a:prstGeom>
          <a:solidFill>
            <a:srgbClr val="00B8FF"/>
          </a:solidFill>
          <a:ln w="28575" cap="flat" cmpd="sng" algn="ctr">
            <a:solidFill>
              <a:srgbClr val="C00000"/>
            </a:solidFill>
            <a:prstDash val="lgDash"/>
            <a:round/>
            <a:headEnd type="none" w="med" len="med"/>
            <a:tailEnd type="arrow"/>
          </a:ln>
          <a:effectLst/>
        </p:spPr>
      </p:cxnSp>
      <p:sp>
        <p:nvSpPr>
          <p:cNvPr id="45" name="文字方塊 44"/>
          <p:cNvSpPr txBox="1"/>
          <p:nvPr/>
        </p:nvSpPr>
        <p:spPr>
          <a:xfrm>
            <a:off x="5247061" y="3197103"/>
            <a:ext cx="1959504" cy="261610"/>
          </a:xfrm>
          <a:prstGeom prst="rect">
            <a:avLst/>
          </a:prstGeom>
          <a:noFill/>
        </p:spPr>
        <p:txBody>
          <a:bodyPr wrap="square" rtlCol="0">
            <a:spAutoFit/>
          </a:bodyPr>
          <a:lstStyle/>
          <a:p>
            <a:pPr algn="ctr"/>
            <a:r>
              <a:rPr lang="en-US" altLang="zh-TW" sz="1100" dirty="0" smtClean="0">
                <a:latin typeface="+mj-lt"/>
              </a:rPr>
              <a:t>Wake up notification</a:t>
            </a:r>
            <a:endParaRPr lang="zh-TW" altLang="en-US" sz="1100" dirty="0">
              <a:latin typeface="+mj-lt"/>
            </a:endParaRPr>
          </a:p>
        </p:txBody>
      </p:sp>
      <p:sp>
        <p:nvSpPr>
          <p:cNvPr id="46" name="文字方塊 45"/>
          <p:cNvSpPr txBox="1"/>
          <p:nvPr/>
        </p:nvSpPr>
        <p:spPr>
          <a:xfrm>
            <a:off x="281903" y="3547135"/>
            <a:ext cx="1296144" cy="492443"/>
          </a:xfrm>
          <a:prstGeom prst="rect">
            <a:avLst/>
          </a:prstGeom>
          <a:noFill/>
        </p:spPr>
        <p:txBody>
          <a:bodyPr wrap="square" rtlCol="0">
            <a:spAutoFit/>
          </a:bodyPr>
          <a:lstStyle/>
          <a:p>
            <a:pPr algn="ctr"/>
            <a:r>
              <a:rPr lang="en-US" altLang="zh-TW" sz="1400" b="1" dirty="0" smtClean="0">
                <a:solidFill>
                  <a:srgbClr val="0000FF"/>
                </a:solidFill>
                <a:latin typeface="+mj-lt"/>
              </a:rPr>
              <a:t>Service Query</a:t>
            </a:r>
          </a:p>
          <a:p>
            <a:pPr algn="ctr"/>
            <a:r>
              <a:rPr lang="en-US" altLang="zh-TW" sz="1200" dirty="0" smtClean="0">
                <a:solidFill>
                  <a:srgbClr val="0000FF"/>
                </a:solidFill>
                <a:latin typeface="+mj-lt"/>
              </a:rPr>
              <a:t>(support or not)</a:t>
            </a:r>
          </a:p>
        </p:txBody>
      </p:sp>
      <p:sp>
        <p:nvSpPr>
          <p:cNvPr id="48" name="TextBox 61"/>
          <p:cNvSpPr txBox="1">
            <a:spLocks noChangeArrowheads="1"/>
          </p:cNvSpPr>
          <p:nvPr/>
        </p:nvSpPr>
        <p:spPr bwMode="auto">
          <a:xfrm>
            <a:off x="4792670" y="4667091"/>
            <a:ext cx="2845243"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b="1" dirty="0" smtClean="0">
                <a:solidFill>
                  <a:srgbClr val="0000FF"/>
                </a:solidFill>
                <a:latin typeface="+mj-lt"/>
                <a:ea typeface="宋体" pitchFamily="2" charset="-122"/>
              </a:rPr>
              <a:t>Query </a:t>
            </a:r>
            <a:r>
              <a:rPr kumimoji="0" lang="en-US" altLang="zh-CN" sz="1050" b="1" dirty="0" smtClean="0">
                <a:solidFill>
                  <a:srgbClr val="FF0000"/>
                </a:solidFill>
                <a:latin typeface="+mj-lt"/>
                <a:ea typeface="宋体" pitchFamily="2" charset="-122"/>
              </a:rPr>
              <a:t>(</a:t>
            </a:r>
            <a:r>
              <a:rPr lang="en-US" altLang="zh-TW" sz="1050" dirty="0" smtClean="0">
                <a:solidFill>
                  <a:srgbClr val="FF0000"/>
                </a:solidFill>
                <a:latin typeface="+mj-lt"/>
              </a:rPr>
              <a:t>PADP </a:t>
            </a:r>
            <a:r>
              <a:rPr lang="en-US" altLang="zh-TW" sz="1050" dirty="0">
                <a:solidFill>
                  <a:srgbClr val="FF0000"/>
                </a:solidFill>
                <a:latin typeface="+mj-lt"/>
              </a:rPr>
              <a:t>element: Encapsulation</a:t>
            </a:r>
            <a:r>
              <a:rPr kumimoji="0" lang="en-US" altLang="zh-CN" sz="1050" b="1" dirty="0" smtClean="0">
                <a:solidFill>
                  <a:srgbClr val="FF0000"/>
                </a:solidFill>
                <a:latin typeface="+mj-lt"/>
                <a:ea typeface="宋体" pitchFamily="2" charset="-122"/>
              </a:rPr>
              <a:t>) </a:t>
            </a:r>
            <a:endParaRPr kumimoji="0" lang="zh-CN" altLang="en-US" sz="1050" b="1" dirty="0">
              <a:solidFill>
                <a:srgbClr val="FF0000"/>
              </a:solidFill>
              <a:latin typeface="+mj-lt"/>
              <a:ea typeface="宋体" pitchFamily="2" charset="-122"/>
            </a:endParaRPr>
          </a:p>
        </p:txBody>
      </p:sp>
      <p:sp>
        <p:nvSpPr>
          <p:cNvPr id="49" name="TextBox 63"/>
          <p:cNvSpPr txBox="1">
            <a:spLocks noChangeArrowheads="1"/>
          </p:cNvSpPr>
          <p:nvPr/>
        </p:nvSpPr>
        <p:spPr bwMode="auto">
          <a:xfrm>
            <a:off x="4784999" y="5043731"/>
            <a:ext cx="2845243"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b="1" dirty="0" smtClean="0">
                <a:solidFill>
                  <a:srgbClr val="0000FF"/>
                </a:solidFill>
                <a:latin typeface="+mj-lt"/>
                <a:ea typeface="宋体" pitchFamily="2" charset="-122"/>
              </a:rPr>
              <a:t>Response </a:t>
            </a:r>
            <a:r>
              <a:rPr kumimoji="0" lang="en-US" altLang="zh-CN" sz="1050" b="1" dirty="0" smtClean="0">
                <a:solidFill>
                  <a:srgbClr val="FF0000"/>
                </a:solidFill>
                <a:latin typeface="+mj-lt"/>
                <a:ea typeface="宋体" pitchFamily="2" charset="-122"/>
              </a:rPr>
              <a:t>(</a:t>
            </a:r>
            <a:r>
              <a:rPr lang="en-US" altLang="zh-TW" sz="1050" dirty="0" smtClean="0">
                <a:solidFill>
                  <a:srgbClr val="FF0000"/>
                </a:solidFill>
                <a:latin typeface="+mj-lt"/>
              </a:rPr>
              <a:t>PADP </a:t>
            </a:r>
            <a:r>
              <a:rPr lang="en-US" altLang="zh-TW" sz="1050" dirty="0">
                <a:solidFill>
                  <a:srgbClr val="FF0000"/>
                </a:solidFill>
                <a:latin typeface="+mj-lt"/>
              </a:rPr>
              <a:t>element: Encapsulation</a:t>
            </a:r>
            <a:r>
              <a:rPr kumimoji="0" lang="en-US" altLang="zh-CN" sz="1050" b="1" dirty="0" smtClean="0">
                <a:solidFill>
                  <a:srgbClr val="FF0000"/>
                </a:solidFill>
                <a:latin typeface="+mj-lt"/>
                <a:ea typeface="宋体" pitchFamily="2" charset="-122"/>
              </a:rPr>
              <a:t>)</a:t>
            </a:r>
            <a:r>
              <a:rPr kumimoji="0" lang="en-US" altLang="zh-CN" sz="1050" b="1" dirty="0" smtClean="0">
                <a:solidFill>
                  <a:srgbClr val="0000FF"/>
                </a:solidFill>
                <a:latin typeface="+mj-lt"/>
                <a:ea typeface="宋体" pitchFamily="2" charset="-122"/>
              </a:rPr>
              <a:t> </a:t>
            </a:r>
            <a:endParaRPr kumimoji="0" lang="zh-CN" altLang="en-US" sz="1050" b="1" dirty="0">
              <a:solidFill>
                <a:srgbClr val="0000FF"/>
              </a:solidFill>
              <a:latin typeface="+mj-lt"/>
              <a:ea typeface="宋体" pitchFamily="2" charset="-122"/>
            </a:endParaRPr>
          </a:p>
        </p:txBody>
      </p:sp>
      <p:cxnSp>
        <p:nvCxnSpPr>
          <p:cNvPr id="50" name="直接箭头连接符 36"/>
          <p:cNvCxnSpPr>
            <a:cxnSpLocks noChangeShapeType="1"/>
          </p:cNvCxnSpPr>
          <p:nvPr/>
        </p:nvCxnSpPr>
        <p:spPr bwMode="auto">
          <a:xfrm>
            <a:off x="4766198" y="4939857"/>
            <a:ext cx="2902146"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52" name="直接箭头连接符 47"/>
          <p:cNvCxnSpPr>
            <a:cxnSpLocks noChangeShapeType="1"/>
          </p:cNvCxnSpPr>
          <p:nvPr/>
        </p:nvCxnSpPr>
        <p:spPr bwMode="auto">
          <a:xfrm flipH="1">
            <a:off x="4768633" y="5341626"/>
            <a:ext cx="2899711"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53" name="TextBox 61"/>
          <p:cNvSpPr txBox="1">
            <a:spLocks noChangeArrowheads="1"/>
          </p:cNvSpPr>
          <p:nvPr/>
        </p:nvSpPr>
        <p:spPr bwMode="auto">
          <a:xfrm>
            <a:off x="2055085" y="4509120"/>
            <a:ext cx="252095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b="1" dirty="0" smtClean="0">
                <a:solidFill>
                  <a:srgbClr val="0000FF"/>
                </a:solidFill>
                <a:latin typeface="+mj-lt"/>
                <a:ea typeface="宋体" pitchFamily="2" charset="-122"/>
              </a:rPr>
              <a:t>Query </a:t>
            </a:r>
            <a:r>
              <a:rPr kumimoji="0" lang="en-US" altLang="zh-CN" sz="1050" b="1" dirty="0" smtClean="0">
                <a:solidFill>
                  <a:srgbClr val="FF0000"/>
                </a:solidFill>
                <a:latin typeface="+mj-lt"/>
                <a:ea typeface="宋体" pitchFamily="2" charset="-122"/>
              </a:rPr>
              <a:t>(</a:t>
            </a:r>
            <a:r>
              <a:rPr lang="en-US" altLang="zh-TW" sz="1050" dirty="0" smtClean="0">
                <a:solidFill>
                  <a:srgbClr val="FF0000"/>
                </a:solidFill>
                <a:latin typeface="+mj-lt"/>
              </a:rPr>
              <a:t>PADP </a:t>
            </a:r>
            <a:r>
              <a:rPr lang="en-US" altLang="zh-TW" sz="1050" dirty="0">
                <a:solidFill>
                  <a:srgbClr val="FF0000"/>
                </a:solidFill>
                <a:latin typeface="+mj-lt"/>
              </a:rPr>
              <a:t>element: </a:t>
            </a:r>
            <a:r>
              <a:rPr lang="en-US" altLang="zh-TW" sz="1050" dirty="0" smtClean="0">
                <a:solidFill>
                  <a:srgbClr val="FF0000"/>
                </a:solidFill>
                <a:latin typeface="+mj-lt"/>
              </a:rPr>
              <a:t>Encapsulation</a:t>
            </a:r>
            <a:r>
              <a:rPr kumimoji="0" lang="en-US" altLang="zh-CN" sz="1050" b="1" dirty="0" smtClean="0">
                <a:solidFill>
                  <a:srgbClr val="FF0000"/>
                </a:solidFill>
                <a:latin typeface="+mj-lt"/>
                <a:ea typeface="宋体" pitchFamily="2" charset="-122"/>
              </a:rPr>
              <a:t>) </a:t>
            </a:r>
            <a:endParaRPr kumimoji="0" lang="zh-CN" altLang="en-US" sz="1050" b="1" dirty="0">
              <a:solidFill>
                <a:srgbClr val="FF0000"/>
              </a:solidFill>
              <a:latin typeface="+mj-lt"/>
              <a:ea typeface="宋体" pitchFamily="2" charset="-122"/>
            </a:endParaRPr>
          </a:p>
        </p:txBody>
      </p:sp>
      <p:sp>
        <p:nvSpPr>
          <p:cNvPr id="61" name="TextBox 63"/>
          <p:cNvSpPr txBox="1">
            <a:spLocks noChangeArrowheads="1"/>
          </p:cNvSpPr>
          <p:nvPr/>
        </p:nvSpPr>
        <p:spPr bwMode="auto">
          <a:xfrm>
            <a:off x="1938392" y="5208431"/>
            <a:ext cx="273685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b="1" dirty="0">
                <a:solidFill>
                  <a:srgbClr val="0000FF"/>
                </a:solidFill>
                <a:latin typeface="+mj-lt"/>
                <a:ea typeface="宋体" pitchFamily="2" charset="-122"/>
              </a:rPr>
              <a:t>Response </a:t>
            </a:r>
            <a:r>
              <a:rPr kumimoji="0" lang="en-US" altLang="zh-CN" sz="1050" b="1" dirty="0" smtClean="0">
                <a:solidFill>
                  <a:srgbClr val="FF0000"/>
                </a:solidFill>
                <a:latin typeface="+mj-lt"/>
                <a:ea typeface="宋体" pitchFamily="2" charset="-122"/>
              </a:rPr>
              <a:t>(</a:t>
            </a:r>
            <a:r>
              <a:rPr lang="en-US" altLang="zh-CN" sz="1050" dirty="0" smtClean="0">
                <a:solidFill>
                  <a:srgbClr val="FF0000"/>
                </a:solidFill>
                <a:latin typeface="+mj-lt"/>
              </a:rPr>
              <a:t>PADP</a:t>
            </a:r>
            <a:r>
              <a:rPr lang="en-US" altLang="zh-TW" sz="1050" dirty="0" smtClean="0">
                <a:solidFill>
                  <a:srgbClr val="FF0000"/>
                </a:solidFill>
                <a:latin typeface="+mj-lt"/>
              </a:rPr>
              <a:t> </a:t>
            </a:r>
            <a:r>
              <a:rPr lang="en-US" altLang="zh-TW" sz="1050" dirty="0">
                <a:solidFill>
                  <a:srgbClr val="FF0000"/>
                </a:solidFill>
                <a:latin typeface="+mj-lt"/>
              </a:rPr>
              <a:t>element: Encapsulation</a:t>
            </a:r>
            <a:r>
              <a:rPr kumimoji="0" lang="en-US" altLang="zh-CN" sz="1050" b="1" dirty="0" smtClean="0">
                <a:solidFill>
                  <a:srgbClr val="FF0000"/>
                </a:solidFill>
                <a:latin typeface="+mj-lt"/>
                <a:ea typeface="宋体" pitchFamily="2" charset="-122"/>
              </a:rPr>
              <a:t>) </a:t>
            </a:r>
            <a:endParaRPr kumimoji="0" lang="zh-CN" altLang="en-US" sz="1050" b="1" dirty="0">
              <a:solidFill>
                <a:srgbClr val="0000FF"/>
              </a:solidFill>
              <a:latin typeface="+mj-lt"/>
              <a:ea typeface="宋体" pitchFamily="2" charset="-122"/>
            </a:endParaRPr>
          </a:p>
        </p:txBody>
      </p:sp>
      <p:cxnSp>
        <p:nvCxnSpPr>
          <p:cNvPr id="66" name="直接箭头连接符 36"/>
          <p:cNvCxnSpPr>
            <a:cxnSpLocks noChangeShapeType="1"/>
          </p:cNvCxnSpPr>
          <p:nvPr/>
        </p:nvCxnSpPr>
        <p:spPr bwMode="auto">
          <a:xfrm>
            <a:off x="1856962" y="4763036"/>
            <a:ext cx="2902146"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70" name="直接箭头连接符 47"/>
          <p:cNvCxnSpPr>
            <a:cxnSpLocks noChangeShapeType="1"/>
          </p:cNvCxnSpPr>
          <p:nvPr/>
        </p:nvCxnSpPr>
        <p:spPr bwMode="auto">
          <a:xfrm flipH="1">
            <a:off x="1856962" y="5485216"/>
            <a:ext cx="2899711"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75" name="左大括弧 74"/>
          <p:cNvSpPr/>
          <p:nvPr/>
        </p:nvSpPr>
        <p:spPr>
          <a:xfrm>
            <a:off x="1592233" y="4633683"/>
            <a:ext cx="144016" cy="921464"/>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latin typeface="+mj-lt"/>
            </a:endParaRPr>
          </a:p>
        </p:txBody>
      </p:sp>
      <p:sp>
        <p:nvSpPr>
          <p:cNvPr id="76" name="文字方塊 75"/>
          <p:cNvSpPr txBox="1"/>
          <p:nvPr/>
        </p:nvSpPr>
        <p:spPr>
          <a:xfrm>
            <a:off x="288783" y="4924467"/>
            <a:ext cx="1296144" cy="492443"/>
          </a:xfrm>
          <a:prstGeom prst="rect">
            <a:avLst/>
          </a:prstGeom>
          <a:noFill/>
        </p:spPr>
        <p:txBody>
          <a:bodyPr wrap="square" rtlCol="0">
            <a:spAutoFit/>
          </a:bodyPr>
          <a:lstStyle/>
          <a:p>
            <a:pPr algn="ctr"/>
            <a:r>
              <a:rPr lang="en-US" altLang="zh-TW" sz="1400" b="1" dirty="0" smtClean="0">
                <a:solidFill>
                  <a:srgbClr val="0000FF"/>
                </a:solidFill>
                <a:latin typeface="+mj-lt"/>
              </a:rPr>
              <a:t>Service Query</a:t>
            </a:r>
          </a:p>
          <a:p>
            <a:pPr algn="ctr"/>
            <a:r>
              <a:rPr lang="en-US" altLang="zh-TW" sz="1200" dirty="0" smtClean="0">
                <a:solidFill>
                  <a:srgbClr val="0000FF"/>
                </a:solidFill>
                <a:latin typeface="+mj-lt"/>
              </a:rPr>
              <a:t>(detailed)</a:t>
            </a:r>
          </a:p>
        </p:txBody>
      </p:sp>
    </p:spTree>
    <p:extLst>
      <p:ext uri="{BB962C8B-B14F-4D97-AF65-F5344CB8AC3E}">
        <p14:creationId xmlns:p14="http://schemas.microsoft.com/office/powerpoint/2010/main" val="9565140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25"/>
          <p:cNvSpPr>
            <a:spLocks noChangeArrowheads="1"/>
          </p:cNvSpPr>
          <p:nvPr/>
        </p:nvSpPr>
        <p:spPr bwMode="auto">
          <a:xfrm>
            <a:off x="7206565" y="1390251"/>
            <a:ext cx="865187" cy="360363"/>
          </a:xfrm>
          <a:prstGeom prst="rect">
            <a:avLst/>
          </a:prstGeom>
          <a:solidFill>
            <a:schemeClr val="bg2"/>
          </a:solidFill>
          <a:ln w="12700">
            <a:solidFill>
              <a:schemeClr val="tx1"/>
            </a:solidFill>
            <a:round/>
            <a:headEnd type="none" w="sm" len="sm"/>
            <a:tailEnd type="none" w="sm" len="sm"/>
          </a:ln>
        </p:spPr>
        <p:txBody>
          <a:bodyPr anchor="ctr"/>
          <a:lstStyle/>
          <a:p>
            <a:pPr algn="ctr"/>
            <a:r>
              <a:rPr lang="en-US" altLang="zh-CN" sz="1600">
                <a:latin typeface="+mj-lt"/>
                <a:ea typeface="宋体" pitchFamily="2" charset="-122"/>
              </a:rPr>
              <a:t>STA</a:t>
            </a:r>
            <a:endParaRPr lang="zh-CN" altLang="en-US" sz="1600">
              <a:latin typeface="+mj-lt"/>
              <a:ea typeface="宋体" pitchFamily="2" charset="-122"/>
            </a:endParaRPr>
          </a:p>
        </p:txBody>
      </p:sp>
      <p:cxnSp>
        <p:nvCxnSpPr>
          <p:cNvPr id="15" name="直接连接符 27"/>
          <p:cNvCxnSpPr>
            <a:cxnSpLocks noChangeShapeType="1"/>
            <a:stCxn id="14" idx="2"/>
          </p:cNvCxnSpPr>
          <p:nvPr/>
        </p:nvCxnSpPr>
        <p:spPr bwMode="auto">
          <a:xfrm>
            <a:off x="7639159" y="1750614"/>
            <a:ext cx="3897" cy="432213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6" name="矩形 25"/>
          <p:cNvSpPr>
            <a:spLocks noChangeArrowheads="1"/>
          </p:cNvSpPr>
          <p:nvPr/>
        </p:nvSpPr>
        <p:spPr bwMode="auto">
          <a:xfrm>
            <a:off x="1410497" y="1430179"/>
            <a:ext cx="865187" cy="360363"/>
          </a:xfrm>
          <a:prstGeom prst="rect">
            <a:avLst/>
          </a:prstGeom>
          <a:solidFill>
            <a:schemeClr val="bg2"/>
          </a:solidFill>
          <a:ln w="12700">
            <a:solidFill>
              <a:schemeClr val="tx1"/>
            </a:solidFill>
            <a:round/>
            <a:headEnd type="none" w="sm" len="sm"/>
            <a:tailEnd type="none" w="sm" len="sm"/>
          </a:ln>
        </p:spPr>
        <p:txBody>
          <a:bodyPr anchor="ctr"/>
          <a:lstStyle/>
          <a:p>
            <a:pPr algn="ctr"/>
            <a:r>
              <a:rPr lang="en-US" altLang="zh-CN" sz="1600">
                <a:latin typeface="+mj-lt"/>
                <a:ea typeface="宋体" pitchFamily="2" charset="-122"/>
              </a:rPr>
              <a:t>STA</a:t>
            </a:r>
            <a:endParaRPr lang="zh-CN" altLang="en-US" sz="1600">
              <a:latin typeface="+mj-lt"/>
              <a:ea typeface="宋体" pitchFamily="2" charset="-122"/>
            </a:endParaRPr>
          </a:p>
        </p:txBody>
      </p:sp>
      <p:cxnSp>
        <p:nvCxnSpPr>
          <p:cNvPr id="17" name="直接连接符 27"/>
          <p:cNvCxnSpPr>
            <a:cxnSpLocks noChangeShapeType="1"/>
            <a:stCxn id="16" idx="2"/>
          </p:cNvCxnSpPr>
          <p:nvPr/>
        </p:nvCxnSpPr>
        <p:spPr bwMode="auto">
          <a:xfrm flipH="1">
            <a:off x="1840655" y="1790542"/>
            <a:ext cx="2436" cy="4365977"/>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8" name="矩形 28"/>
          <p:cNvSpPr>
            <a:spLocks noChangeArrowheads="1"/>
          </p:cNvSpPr>
          <p:nvPr/>
        </p:nvSpPr>
        <p:spPr bwMode="auto">
          <a:xfrm>
            <a:off x="4307755" y="1430179"/>
            <a:ext cx="863600" cy="360363"/>
          </a:xfrm>
          <a:prstGeom prst="rect">
            <a:avLst/>
          </a:prstGeom>
          <a:solidFill>
            <a:schemeClr val="bg2"/>
          </a:solidFill>
          <a:ln w="12700">
            <a:solidFill>
              <a:schemeClr val="tx1"/>
            </a:solidFill>
            <a:round/>
            <a:headEnd type="none" w="sm" len="sm"/>
            <a:tailEnd type="none" w="sm" len="sm"/>
          </a:ln>
        </p:spPr>
        <p:txBody>
          <a:bodyPr anchor="ctr"/>
          <a:lstStyle/>
          <a:p>
            <a:pPr algn="ctr"/>
            <a:r>
              <a:rPr lang="en-US" altLang="zh-CN" sz="1600" dirty="0" smtClean="0">
                <a:latin typeface="+mj-lt"/>
                <a:ea typeface="宋体" pitchFamily="2" charset="-122"/>
              </a:rPr>
              <a:t>AP</a:t>
            </a:r>
            <a:endParaRPr lang="zh-CN" altLang="en-US" sz="1600" dirty="0">
              <a:latin typeface="+mj-lt"/>
              <a:ea typeface="宋体" pitchFamily="2" charset="-122"/>
            </a:endParaRPr>
          </a:p>
        </p:txBody>
      </p:sp>
      <p:cxnSp>
        <p:nvCxnSpPr>
          <p:cNvPr id="19" name="直接连接符 29"/>
          <p:cNvCxnSpPr>
            <a:cxnSpLocks noChangeShapeType="1"/>
            <a:stCxn id="18" idx="2"/>
          </p:cNvCxnSpPr>
          <p:nvPr/>
        </p:nvCxnSpPr>
        <p:spPr bwMode="auto">
          <a:xfrm>
            <a:off x="4739555" y="1790542"/>
            <a:ext cx="7359" cy="4365977"/>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0" name="直接箭头连接符 36"/>
          <p:cNvCxnSpPr>
            <a:cxnSpLocks noChangeShapeType="1"/>
          </p:cNvCxnSpPr>
          <p:nvPr/>
        </p:nvCxnSpPr>
        <p:spPr bwMode="auto">
          <a:xfrm flipV="1">
            <a:off x="1842297" y="2633045"/>
            <a:ext cx="2897258" cy="1"/>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21" name="TextBox 37"/>
          <p:cNvSpPr txBox="1">
            <a:spLocks noChangeArrowheads="1"/>
          </p:cNvSpPr>
          <p:nvPr/>
        </p:nvSpPr>
        <p:spPr bwMode="auto">
          <a:xfrm>
            <a:off x="1986759" y="2379046"/>
            <a:ext cx="252095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200">
                <a:solidFill>
                  <a:schemeClr val="tx1"/>
                </a:solidFill>
                <a:latin typeface="Times New Roman" pitchFamily="18" charset="0"/>
                <a:ea typeface="新細明體" pitchFamily="18" charset="-120"/>
              </a:defRPr>
            </a:lvl1pPr>
            <a:lvl2pPr marL="742950" indent="-285750">
              <a:defRPr kumimoji="1" sz="1200">
                <a:solidFill>
                  <a:schemeClr val="tx1"/>
                </a:solidFill>
                <a:latin typeface="Times New Roman" pitchFamily="18" charset="0"/>
                <a:ea typeface="新細明體" pitchFamily="18" charset="-120"/>
              </a:defRPr>
            </a:lvl2pPr>
            <a:lvl3pPr marL="1143000" indent="-228600">
              <a:defRPr kumimoji="1" sz="1200">
                <a:solidFill>
                  <a:schemeClr val="tx1"/>
                </a:solidFill>
                <a:latin typeface="Times New Roman" pitchFamily="18" charset="0"/>
                <a:ea typeface="新細明體" pitchFamily="18" charset="-120"/>
              </a:defRPr>
            </a:lvl3pPr>
            <a:lvl4pPr marL="1600200" indent="-228600">
              <a:defRPr kumimoji="1" sz="1200">
                <a:solidFill>
                  <a:schemeClr val="tx1"/>
                </a:solidFill>
                <a:latin typeface="Times New Roman" pitchFamily="18" charset="0"/>
                <a:ea typeface="新細明體" pitchFamily="18" charset="-120"/>
              </a:defRPr>
            </a:lvl4pPr>
            <a:lvl5pPr marL="2057400" indent="-228600">
              <a:defRPr kumimoji="1" sz="12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12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12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12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1200">
                <a:solidFill>
                  <a:schemeClr val="tx1"/>
                </a:solidFill>
                <a:latin typeface="Times New Roman" pitchFamily="18" charset="0"/>
                <a:ea typeface="新細明體" pitchFamily="18" charset="-120"/>
              </a:defRPr>
            </a:lvl9pPr>
          </a:lstStyle>
          <a:p>
            <a:pPr algn="ctr">
              <a:defRPr/>
            </a:pPr>
            <a:r>
              <a:rPr kumimoji="0" lang="en-US" altLang="zh-CN" sz="1050" dirty="0" smtClean="0">
                <a:latin typeface="+mj-lt"/>
                <a:ea typeface="宋体" pitchFamily="2" charset="-122"/>
              </a:rPr>
              <a:t>Probe Request</a:t>
            </a:r>
            <a:endParaRPr kumimoji="0" lang="zh-CN" altLang="en-US" sz="1050" dirty="0" smtClean="0">
              <a:latin typeface="+mj-lt"/>
              <a:ea typeface="宋体" pitchFamily="2" charset="-122"/>
            </a:endParaRPr>
          </a:p>
        </p:txBody>
      </p:sp>
      <p:cxnSp>
        <p:nvCxnSpPr>
          <p:cNvPr id="22" name="直接箭头连接符 47"/>
          <p:cNvCxnSpPr>
            <a:cxnSpLocks noChangeShapeType="1"/>
          </p:cNvCxnSpPr>
          <p:nvPr/>
        </p:nvCxnSpPr>
        <p:spPr bwMode="auto">
          <a:xfrm flipH="1">
            <a:off x="1840655" y="2931057"/>
            <a:ext cx="2898900"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23" name="TextBox 49"/>
          <p:cNvSpPr txBox="1">
            <a:spLocks noChangeArrowheads="1"/>
          </p:cNvSpPr>
          <p:nvPr/>
        </p:nvSpPr>
        <p:spPr bwMode="auto">
          <a:xfrm>
            <a:off x="1876374" y="2681831"/>
            <a:ext cx="27368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dirty="0" smtClean="0">
                <a:solidFill>
                  <a:schemeClr val="tx1"/>
                </a:solidFill>
                <a:latin typeface="+mj-lt"/>
                <a:ea typeface="宋体" pitchFamily="2" charset="-122"/>
              </a:rPr>
              <a:t>Probe Response</a:t>
            </a:r>
            <a:endParaRPr kumimoji="0" lang="zh-CN" altLang="en-US" sz="1050" dirty="0">
              <a:solidFill>
                <a:schemeClr val="tx1"/>
              </a:solidFill>
              <a:latin typeface="+mj-lt"/>
              <a:ea typeface="宋体" pitchFamily="2" charset="-122"/>
            </a:endParaRPr>
          </a:p>
        </p:txBody>
      </p:sp>
      <p:sp>
        <p:nvSpPr>
          <p:cNvPr id="26" name="文字方塊 25"/>
          <p:cNvSpPr txBox="1"/>
          <p:nvPr/>
        </p:nvSpPr>
        <p:spPr>
          <a:xfrm>
            <a:off x="1235036" y="1000753"/>
            <a:ext cx="1503446" cy="338554"/>
          </a:xfrm>
          <a:prstGeom prst="rect">
            <a:avLst/>
          </a:prstGeom>
          <a:noFill/>
        </p:spPr>
        <p:txBody>
          <a:bodyPr wrap="square" rtlCol="0">
            <a:spAutoFit/>
          </a:bodyPr>
          <a:lstStyle/>
          <a:p>
            <a:r>
              <a:rPr lang="en-US" altLang="zh-TW" sz="1600" dirty="0" smtClean="0">
                <a:latin typeface="+mj-lt"/>
              </a:rPr>
              <a:t>Smartphone</a:t>
            </a:r>
            <a:endParaRPr lang="zh-TW" altLang="en-US" sz="1600" dirty="0">
              <a:latin typeface="+mj-lt"/>
            </a:endParaRPr>
          </a:p>
        </p:txBody>
      </p:sp>
      <p:sp>
        <p:nvSpPr>
          <p:cNvPr id="27" name="文字方塊 26"/>
          <p:cNvSpPr txBox="1"/>
          <p:nvPr/>
        </p:nvSpPr>
        <p:spPr>
          <a:xfrm>
            <a:off x="6990293" y="980728"/>
            <a:ext cx="1368152" cy="338554"/>
          </a:xfrm>
          <a:prstGeom prst="rect">
            <a:avLst/>
          </a:prstGeom>
          <a:noFill/>
        </p:spPr>
        <p:txBody>
          <a:bodyPr wrap="square" rtlCol="0">
            <a:spAutoFit/>
          </a:bodyPr>
          <a:lstStyle/>
          <a:p>
            <a:pPr algn="ctr"/>
            <a:r>
              <a:rPr lang="en-US" altLang="zh-TW" sz="1600" dirty="0" smtClean="0">
                <a:latin typeface="+mj-lt"/>
              </a:rPr>
              <a:t>Camera</a:t>
            </a:r>
            <a:endParaRPr lang="zh-TW" altLang="en-US" sz="1600" dirty="0">
              <a:latin typeface="+mj-lt"/>
            </a:endParaRPr>
          </a:p>
        </p:txBody>
      </p:sp>
      <p:sp>
        <p:nvSpPr>
          <p:cNvPr id="29" name="TextBox 49"/>
          <p:cNvSpPr txBox="1">
            <a:spLocks noChangeArrowheads="1"/>
          </p:cNvSpPr>
          <p:nvPr/>
        </p:nvSpPr>
        <p:spPr bwMode="auto">
          <a:xfrm>
            <a:off x="1843090" y="2126275"/>
            <a:ext cx="27368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dirty="0" smtClean="0">
                <a:solidFill>
                  <a:schemeClr val="tx1"/>
                </a:solidFill>
                <a:latin typeface="+mj-lt"/>
                <a:ea typeface="宋体" pitchFamily="2" charset="-122"/>
              </a:rPr>
              <a:t>Beacon</a:t>
            </a:r>
            <a:endParaRPr kumimoji="0" lang="zh-CN" altLang="en-US" sz="1050" dirty="0">
              <a:solidFill>
                <a:schemeClr val="tx1"/>
              </a:solidFill>
              <a:latin typeface="+mj-lt"/>
              <a:ea typeface="宋体" pitchFamily="2" charset="-122"/>
            </a:endParaRPr>
          </a:p>
        </p:txBody>
      </p:sp>
      <p:sp>
        <p:nvSpPr>
          <p:cNvPr id="30" name="矩形 29"/>
          <p:cNvSpPr/>
          <p:nvPr/>
        </p:nvSpPr>
        <p:spPr>
          <a:xfrm>
            <a:off x="1576048" y="5456633"/>
            <a:ext cx="3312120" cy="432048"/>
          </a:xfrm>
          <a:prstGeom prst="rect">
            <a:avLst/>
          </a:prstGeom>
          <a:solidFill>
            <a:schemeClr val="accent3">
              <a:lumMod val="95000"/>
            </a:schemeClr>
          </a:solidFill>
          <a:ln w="31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400" dirty="0" smtClean="0">
                <a:solidFill>
                  <a:schemeClr val="tx1">
                    <a:lumMod val="50000"/>
                    <a:lumOff val="50000"/>
                  </a:schemeClr>
                </a:solidFill>
                <a:latin typeface="+mj-lt"/>
              </a:rPr>
              <a:t>Association</a:t>
            </a:r>
            <a:endParaRPr lang="zh-TW" altLang="en-US" sz="1400" dirty="0">
              <a:solidFill>
                <a:schemeClr val="tx1">
                  <a:lumMod val="50000"/>
                  <a:lumOff val="50000"/>
                </a:schemeClr>
              </a:solidFill>
              <a:latin typeface="+mj-lt"/>
            </a:endParaRPr>
          </a:p>
        </p:txBody>
      </p:sp>
      <p:sp>
        <p:nvSpPr>
          <p:cNvPr id="33" name="左大括弧 32"/>
          <p:cNvSpPr/>
          <p:nvPr/>
        </p:nvSpPr>
        <p:spPr>
          <a:xfrm>
            <a:off x="1627389" y="2257080"/>
            <a:ext cx="144016" cy="77003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latin typeface="+mj-lt"/>
            </a:endParaRPr>
          </a:p>
        </p:txBody>
      </p:sp>
      <p:sp>
        <p:nvSpPr>
          <p:cNvPr id="34" name="文字方塊 33"/>
          <p:cNvSpPr txBox="1"/>
          <p:nvPr/>
        </p:nvSpPr>
        <p:spPr>
          <a:xfrm>
            <a:off x="331245" y="2479157"/>
            <a:ext cx="1223268" cy="307777"/>
          </a:xfrm>
          <a:prstGeom prst="rect">
            <a:avLst/>
          </a:prstGeom>
          <a:noFill/>
        </p:spPr>
        <p:txBody>
          <a:bodyPr wrap="square" rtlCol="0">
            <a:spAutoFit/>
          </a:bodyPr>
          <a:lstStyle/>
          <a:p>
            <a:r>
              <a:rPr lang="en-US" altLang="zh-TW" sz="1400" dirty="0" smtClean="0">
                <a:latin typeface="+mj-lt"/>
              </a:rPr>
              <a:t>AP Discovery</a:t>
            </a:r>
            <a:endParaRPr lang="zh-TW" altLang="en-US" sz="1400" dirty="0">
              <a:latin typeface="+mj-lt"/>
            </a:endParaRPr>
          </a:p>
        </p:txBody>
      </p:sp>
      <p:sp>
        <p:nvSpPr>
          <p:cNvPr id="54" name="TextBox 63"/>
          <p:cNvSpPr txBox="1">
            <a:spLocks noChangeArrowheads="1"/>
          </p:cNvSpPr>
          <p:nvPr/>
        </p:nvSpPr>
        <p:spPr bwMode="auto">
          <a:xfrm>
            <a:off x="4826560" y="1778597"/>
            <a:ext cx="27368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dirty="0" smtClean="0">
                <a:solidFill>
                  <a:srgbClr val="FF0000"/>
                </a:solidFill>
                <a:latin typeface="+mj-lt"/>
                <a:ea typeface="宋体" pitchFamily="2" charset="-122"/>
              </a:rPr>
              <a:t>Advertisement </a:t>
            </a:r>
            <a:r>
              <a:rPr kumimoji="0" lang="en-US" altLang="zh-CN" sz="1050" dirty="0">
                <a:solidFill>
                  <a:srgbClr val="FF0000"/>
                </a:solidFill>
                <a:latin typeface="+mj-lt"/>
                <a:ea typeface="宋体" pitchFamily="2" charset="-122"/>
              </a:rPr>
              <a:t>(using </a:t>
            </a:r>
            <a:r>
              <a:rPr kumimoji="0" lang="en-US" altLang="zh-CN" sz="1050" dirty="0" smtClean="0">
                <a:solidFill>
                  <a:srgbClr val="FF0000"/>
                </a:solidFill>
                <a:latin typeface="+mj-lt"/>
                <a:ea typeface="宋体" pitchFamily="2" charset="-122"/>
              </a:rPr>
              <a:t>multicast Data frame)</a:t>
            </a:r>
            <a:endParaRPr kumimoji="0" lang="zh-CN" altLang="en-US" sz="1050" dirty="0">
              <a:solidFill>
                <a:srgbClr val="FF0000"/>
              </a:solidFill>
              <a:latin typeface="+mj-lt"/>
              <a:ea typeface="宋体" pitchFamily="2" charset="-122"/>
            </a:endParaRPr>
          </a:p>
        </p:txBody>
      </p:sp>
      <p:cxnSp>
        <p:nvCxnSpPr>
          <p:cNvPr id="55" name="直接箭头连接符 47"/>
          <p:cNvCxnSpPr>
            <a:cxnSpLocks noChangeShapeType="1"/>
          </p:cNvCxnSpPr>
          <p:nvPr/>
        </p:nvCxnSpPr>
        <p:spPr bwMode="auto">
          <a:xfrm flipH="1">
            <a:off x="4743345" y="2040298"/>
            <a:ext cx="2899711"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56" name="TextBox 61"/>
          <p:cNvSpPr txBox="1">
            <a:spLocks noChangeArrowheads="1"/>
          </p:cNvSpPr>
          <p:nvPr/>
        </p:nvSpPr>
        <p:spPr bwMode="auto">
          <a:xfrm>
            <a:off x="1763688" y="3142728"/>
            <a:ext cx="2983225"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b="1" dirty="0" smtClean="0">
                <a:solidFill>
                  <a:srgbClr val="0000FF"/>
                </a:solidFill>
                <a:latin typeface="+mj-lt"/>
                <a:ea typeface="宋体" pitchFamily="2" charset="-122"/>
              </a:rPr>
              <a:t>Query </a:t>
            </a:r>
            <a:r>
              <a:rPr kumimoji="0" lang="en-US" altLang="zh-CN" sz="900" b="1" dirty="0" smtClean="0">
                <a:solidFill>
                  <a:srgbClr val="FF0000"/>
                </a:solidFill>
                <a:latin typeface="+mj-lt"/>
                <a:ea typeface="宋体" pitchFamily="2" charset="-122"/>
              </a:rPr>
              <a:t>(</a:t>
            </a:r>
            <a:r>
              <a:rPr kumimoji="0" lang="en-US" altLang="zh-CN" sz="900" dirty="0" smtClean="0">
                <a:solidFill>
                  <a:srgbClr val="FF0000"/>
                </a:solidFill>
                <a:latin typeface="+mj-lt"/>
                <a:ea typeface="宋体" pitchFamily="2" charset="-122"/>
              </a:rPr>
              <a:t>PADP</a:t>
            </a:r>
            <a:r>
              <a:rPr lang="en-US" altLang="zh-TW" sz="900" dirty="0" smtClean="0">
                <a:solidFill>
                  <a:srgbClr val="FF0000"/>
                </a:solidFill>
                <a:latin typeface="+mj-lt"/>
              </a:rPr>
              <a:t> </a:t>
            </a:r>
            <a:r>
              <a:rPr lang="en-US" altLang="zh-TW" sz="900" dirty="0">
                <a:solidFill>
                  <a:srgbClr val="FF0000"/>
                </a:solidFill>
                <a:latin typeface="+mj-lt"/>
              </a:rPr>
              <a:t>element: Request; SPI; Service Type Mask</a:t>
            </a:r>
            <a:r>
              <a:rPr kumimoji="0" lang="en-US" altLang="zh-CN" sz="900" b="1" dirty="0">
                <a:solidFill>
                  <a:srgbClr val="FF0000"/>
                </a:solidFill>
                <a:latin typeface="+mj-lt"/>
                <a:ea typeface="宋体" pitchFamily="2" charset="-122"/>
              </a:rPr>
              <a:t>) </a:t>
            </a:r>
            <a:endParaRPr kumimoji="0" lang="zh-CN" altLang="en-US" sz="1100" b="1" dirty="0">
              <a:solidFill>
                <a:srgbClr val="FF0000"/>
              </a:solidFill>
              <a:latin typeface="+mj-lt"/>
              <a:ea typeface="宋体" pitchFamily="2" charset="-122"/>
            </a:endParaRPr>
          </a:p>
        </p:txBody>
      </p:sp>
      <p:sp>
        <p:nvSpPr>
          <p:cNvPr id="57" name="TextBox 63"/>
          <p:cNvSpPr txBox="1">
            <a:spLocks noChangeArrowheads="1"/>
          </p:cNvSpPr>
          <p:nvPr/>
        </p:nvSpPr>
        <p:spPr bwMode="auto">
          <a:xfrm>
            <a:off x="1763688" y="3553495"/>
            <a:ext cx="2962571"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b="1" dirty="0">
                <a:solidFill>
                  <a:srgbClr val="0000FF"/>
                </a:solidFill>
                <a:latin typeface="+mj-lt"/>
                <a:ea typeface="宋体" pitchFamily="2" charset="-122"/>
              </a:rPr>
              <a:t>Response </a:t>
            </a:r>
            <a:r>
              <a:rPr kumimoji="0" lang="en-US" altLang="zh-CN" sz="900" b="1" dirty="0" smtClean="0">
                <a:solidFill>
                  <a:srgbClr val="FF0000"/>
                </a:solidFill>
                <a:latin typeface="+mj-lt"/>
                <a:ea typeface="宋体" pitchFamily="2" charset="-122"/>
              </a:rPr>
              <a:t>(</a:t>
            </a:r>
            <a:r>
              <a:rPr lang="en-US" altLang="zh-CN" sz="900" dirty="0" smtClean="0">
                <a:solidFill>
                  <a:srgbClr val="FF0000"/>
                </a:solidFill>
                <a:latin typeface="+mj-lt"/>
              </a:rPr>
              <a:t>PAD</a:t>
            </a:r>
            <a:r>
              <a:rPr lang="en-US" altLang="zh-TW" sz="900" dirty="0" smtClean="0">
                <a:solidFill>
                  <a:srgbClr val="FF0000"/>
                </a:solidFill>
                <a:latin typeface="+mj-lt"/>
              </a:rPr>
              <a:t>P </a:t>
            </a:r>
            <a:r>
              <a:rPr lang="en-US" altLang="zh-TW" sz="900" dirty="0">
                <a:solidFill>
                  <a:srgbClr val="FF0000"/>
                </a:solidFill>
                <a:latin typeface="+mj-lt"/>
              </a:rPr>
              <a:t>element: Response; Service Descriptor</a:t>
            </a:r>
            <a:r>
              <a:rPr kumimoji="0" lang="en-US" altLang="zh-CN" sz="900" b="1" dirty="0">
                <a:solidFill>
                  <a:srgbClr val="FF0000"/>
                </a:solidFill>
                <a:latin typeface="+mj-lt"/>
                <a:ea typeface="宋体" pitchFamily="2" charset="-122"/>
              </a:rPr>
              <a:t>)</a:t>
            </a:r>
            <a:r>
              <a:rPr kumimoji="0" lang="en-US" altLang="zh-CN" sz="900" b="1" dirty="0">
                <a:solidFill>
                  <a:srgbClr val="0000FF"/>
                </a:solidFill>
                <a:latin typeface="+mj-lt"/>
                <a:ea typeface="宋体" pitchFamily="2" charset="-122"/>
              </a:rPr>
              <a:t> </a:t>
            </a:r>
            <a:endParaRPr kumimoji="0" lang="zh-CN" altLang="en-US" sz="800" b="1" dirty="0">
              <a:solidFill>
                <a:srgbClr val="0000FF"/>
              </a:solidFill>
              <a:latin typeface="+mj-lt"/>
              <a:ea typeface="宋体" pitchFamily="2" charset="-122"/>
            </a:endParaRPr>
          </a:p>
        </p:txBody>
      </p:sp>
      <p:cxnSp>
        <p:nvCxnSpPr>
          <p:cNvPr id="58" name="直接箭头连接符 36"/>
          <p:cNvCxnSpPr>
            <a:cxnSpLocks noChangeShapeType="1"/>
          </p:cNvCxnSpPr>
          <p:nvPr/>
        </p:nvCxnSpPr>
        <p:spPr bwMode="auto">
          <a:xfrm>
            <a:off x="1837409" y="3396644"/>
            <a:ext cx="2902146"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59" name="直接箭头连接符 47"/>
          <p:cNvCxnSpPr>
            <a:cxnSpLocks noChangeShapeType="1"/>
          </p:cNvCxnSpPr>
          <p:nvPr/>
        </p:nvCxnSpPr>
        <p:spPr bwMode="auto">
          <a:xfrm flipH="1">
            <a:off x="1830399" y="3811604"/>
            <a:ext cx="2899711"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60" name="左大括弧 59"/>
          <p:cNvSpPr/>
          <p:nvPr/>
        </p:nvSpPr>
        <p:spPr>
          <a:xfrm>
            <a:off x="1633393" y="3198771"/>
            <a:ext cx="138012" cy="712909"/>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latin typeface="+mj-lt"/>
            </a:endParaRPr>
          </a:p>
        </p:txBody>
      </p:sp>
      <p:sp>
        <p:nvSpPr>
          <p:cNvPr id="62" name="TextBox 61"/>
          <p:cNvSpPr txBox="1">
            <a:spLocks noChangeArrowheads="1"/>
          </p:cNvSpPr>
          <p:nvPr/>
        </p:nvSpPr>
        <p:spPr bwMode="auto">
          <a:xfrm>
            <a:off x="4762256" y="4194625"/>
            <a:ext cx="2845243"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b="1" dirty="0" smtClean="0">
                <a:solidFill>
                  <a:srgbClr val="0000FF"/>
                </a:solidFill>
                <a:latin typeface="+mj-lt"/>
                <a:ea typeface="宋体" pitchFamily="2" charset="-122"/>
              </a:rPr>
              <a:t>Query </a:t>
            </a:r>
            <a:r>
              <a:rPr kumimoji="0" lang="en-US" altLang="zh-CN" sz="1050" b="1" dirty="0" smtClean="0">
                <a:solidFill>
                  <a:srgbClr val="FF0000"/>
                </a:solidFill>
                <a:latin typeface="+mj-lt"/>
                <a:ea typeface="宋体" pitchFamily="2" charset="-122"/>
              </a:rPr>
              <a:t>(</a:t>
            </a:r>
            <a:r>
              <a:rPr lang="en-US" altLang="zh-TW" sz="1050" dirty="0" smtClean="0">
                <a:solidFill>
                  <a:srgbClr val="FF0000"/>
                </a:solidFill>
                <a:latin typeface="+mj-lt"/>
              </a:rPr>
              <a:t>PADP </a:t>
            </a:r>
            <a:r>
              <a:rPr lang="en-US" altLang="zh-TW" sz="1050" dirty="0">
                <a:solidFill>
                  <a:srgbClr val="FF0000"/>
                </a:solidFill>
                <a:latin typeface="+mj-lt"/>
              </a:rPr>
              <a:t>element: Encapsulation</a:t>
            </a:r>
            <a:r>
              <a:rPr kumimoji="0" lang="en-US" altLang="zh-CN" sz="1050" b="1" dirty="0" smtClean="0">
                <a:solidFill>
                  <a:srgbClr val="FF0000"/>
                </a:solidFill>
                <a:latin typeface="+mj-lt"/>
                <a:ea typeface="宋体" pitchFamily="2" charset="-122"/>
              </a:rPr>
              <a:t>) </a:t>
            </a:r>
            <a:endParaRPr kumimoji="0" lang="zh-CN" altLang="en-US" sz="1050" b="1" dirty="0">
              <a:solidFill>
                <a:srgbClr val="FF0000"/>
              </a:solidFill>
              <a:latin typeface="+mj-lt"/>
              <a:ea typeface="宋体" pitchFamily="2" charset="-122"/>
            </a:endParaRPr>
          </a:p>
        </p:txBody>
      </p:sp>
      <p:sp>
        <p:nvSpPr>
          <p:cNvPr id="63" name="TextBox 63"/>
          <p:cNvSpPr txBox="1">
            <a:spLocks noChangeArrowheads="1"/>
          </p:cNvSpPr>
          <p:nvPr/>
        </p:nvSpPr>
        <p:spPr bwMode="auto">
          <a:xfrm>
            <a:off x="4754585" y="4571265"/>
            <a:ext cx="2845243"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b="1" dirty="0" smtClean="0">
                <a:solidFill>
                  <a:srgbClr val="0000FF"/>
                </a:solidFill>
                <a:latin typeface="+mj-lt"/>
                <a:ea typeface="宋体" pitchFamily="2" charset="-122"/>
              </a:rPr>
              <a:t>Response </a:t>
            </a:r>
            <a:r>
              <a:rPr kumimoji="0" lang="en-US" altLang="zh-CN" sz="1050" b="1" dirty="0" smtClean="0">
                <a:solidFill>
                  <a:srgbClr val="FF0000"/>
                </a:solidFill>
                <a:latin typeface="+mj-lt"/>
                <a:ea typeface="宋体" pitchFamily="2" charset="-122"/>
              </a:rPr>
              <a:t>(</a:t>
            </a:r>
            <a:r>
              <a:rPr lang="en-US" altLang="zh-TW" sz="1050" dirty="0" smtClean="0">
                <a:solidFill>
                  <a:srgbClr val="FF0000"/>
                </a:solidFill>
                <a:latin typeface="+mj-lt"/>
              </a:rPr>
              <a:t>PADP </a:t>
            </a:r>
            <a:r>
              <a:rPr lang="en-US" altLang="zh-TW" sz="1050" dirty="0">
                <a:solidFill>
                  <a:srgbClr val="FF0000"/>
                </a:solidFill>
                <a:latin typeface="+mj-lt"/>
              </a:rPr>
              <a:t>element: Encapsulation</a:t>
            </a:r>
            <a:r>
              <a:rPr kumimoji="0" lang="en-US" altLang="zh-CN" sz="1050" b="1" dirty="0" smtClean="0">
                <a:solidFill>
                  <a:srgbClr val="FF0000"/>
                </a:solidFill>
                <a:latin typeface="+mj-lt"/>
                <a:ea typeface="宋体" pitchFamily="2" charset="-122"/>
              </a:rPr>
              <a:t>)</a:t>
            </a:r>
            <a:r>
              <a:rPr kumimoji="0" lang="en-US" altLang="zh-CN" sz="1050" b="1" dirty="0" smtClean="0">
                <a:solidFill>
                  <a:srgbClr val="0000FF"/>
                </a:solidFill>
                <a:latin typeface="+mj-lt"/>
                <a:ea typeface="宋体" pitchFamily="2" charset="-122"/>
              </a:rPr>
              <a:t> </a:t>
            </a:r>
            <a:endParaRPr kumimoji="0" lang="zh-CN" altLang="en-US" sz="1050" b="1" dirty="0">
              <a:solidFill>
                <a:srgbClr val="0000FF"/>
              </a:solidFill>
              <a:latin typeface="+mj-lt"/>
              <a:ea typeface="宋体" pitchFamily="2" charset="-122"/>
            </a:endParaRPr>
          </a:p>
        </p:txBody>
      </p:sp>
      <p:cxnSp>
        <p:nvCxnSpPr>
          <p:cNvPr id="64" name="直接箭头连接符 36"/>
          <p:cNvCxnSpPr>
            <a:cxnSpLocks noChangeShapeType="1"/>
          </p:cNvCxnSpPr>
          <p:nvPr/>
        </p:nvCxnSpPr>
        <p:spPr bwMode="auto">
          <a:xfrm>
            <a:off x="4735784" y="4467391"/>
            <a:ext cx="2902146"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65" name="直接箭头连接符 47"/>
          <p:cNvCxnSpPr>
            <a:cxnSpLocks noChangeShapeType="1"/>
          </p:cNvCxnSpPr>
          <p:nvPr/>
        </p:nvCxnSpPr>
        <p:spPr bwMode="auto">
          <a:xfrm flipH="1">
            <a:off x="4738219" y="4869160"/>
            <a:ext cx="2899711"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67" name="矩形 66"/>
          <p:cNvSpPr/>
          <p:nvPr/>
        </p:nvSpPr>
        <p:spPr>
          <a:xfrm>
            <a:off x="2298793" y="620687"/>
            <a:ext cx="4926926" cy="461665"/>
          </a:xfrm>
          <a:prstGeom prst="rect">
            <a:avLst/>
          </a:prstGeom>
        </p:spPr>
        <p:txBody>
          <a:bodyPr wrap="none">
            <a:spAutoFit/>
          </a:bodyPr>
          <a:lstStyle/>
          <a:p>
            <a:r>
              <a:rPr lang="en-US" altLang="zh-TW" sz="2400" dirty="0">
                <a:solidFill>
                  <a:srgbClr val="000000"/>
                </a:solidFill>
              </a:rPr>
              <a:t>Opaque </a:t>
            </a:r>
            <a:r>
              <a:rPr lang="en-US" altLang="zh-TW" sz="2400" dirty="0" smtClean="0">
                <a:solidFill>
                  <a:srgbClr val="000000"/>
                </a:solidFill>
              </a:rPr>
              <a:t>mode </a:t>
            </a:r>
            <a:r>
              <a:rPr lang="en-US" altLang="zh-TW" sz="2400" dirty="0" smtClean="0">
                <a:latin typeface="+mj-lt"/>
              </a:rPr>
              <a:t>PAD in type 1 network</a:t>
            </a:r>
            <a:endParaRPr lang="zh-TW" altLang="en-US" sz="2400" dirty="0">
              <a:latin typeface="+mj-lt"/>
            </a:endParaRPr>
          </a:p>
        </p:txBody>
      </p:sp>
      <p:sp>
        <p:nvSpPr>
          <p:cNvPr id="47" name="文字方塊 46"/>
          <p:cNvSpPr txBox="1"/>
          <p:nvPr/>
        </p:nvSpPr>
        <p:spPr>
          <a:xfrm>
            <a:off x="4860032" y="2162327"/>
            <a:ext cx="2684707" cy="738664"/>
          </a:xfrm>
          <a:prstGeom prst="rect">
            <a:avLst/>
          </a:prstGeom>
          <a:noFill/>
        </p:spPr>
        <p:txBody>
          <a:bodyPr wrap="square" rtlCol="0">
            <a:spAutoFit/>
          </a:bodyPr>
          <a:lstStyle/>
          <a:p>
            <a:r>
              <a:rPr lang="en-US" altLang="zh-TW" sz="1050" dirty="0">
                <a:solidFill>
                  <a:srgbClr val="FF0000"/>
                </a:solidFill>
                <a:latin typeface="+mj-lt"/>
                <a:cs typeface="Times New Roman" pitchFamily="18" charset="0"/>
              </a:rPr>
              <a:t>Interworking element: Internet (YES</a:t>
            </a:r>
            <a:r>
              <a:rPr lang="en-US" altLang="zh-TW" sz="1050" dirty="0" smtClean="0">
                <a:solidFill>
                  <a:srgbClr val="FF0000"/>
                </a:solidFill>
                <a:latin typeface="+mj-lt"/>
                <a:cs typeface="Times New Roman" pitchFamily="18" charset="0"/>
              </a:rPr>
              <a:t>),</a:t>
            </a:r>
            <a:endParaRPr lang="en-US" altLang="zh-TW" sz="1050" dirty="0">
              <a:solidFill>
                <a:srgbClr val="FF0000"/>
              </a:solidFill>
              <a:latin typeface="+mj-lt"/>
              <a:cs typeface="Times New Roman" pitchFamily="18" charset="0"/>
            </a:endParaRPr>
          </a:p>
          <a:p>
            <a:r>
              <a:rPr lang="en-US" altLang="zh-TW" sz="1050" dirty="0">
                <a:solidFill>
                  <a:srgbClr val="FF0000"/>
                </a:solidFill>
                <a:latin typeface="+mj-lt"/>
                <a:cs typeface="Times New Roman" pitchFamily="18" charset="0"/>
              </a:rPr>
              <a:t>Advertisement Protocol: PADP (STP</a:t>
            </a:r>
            <a:r>
              <a:rPr lang="en-US" altLang="zh-TW" sz="1050" dirty="0" smtClean="0">
                <a:solidFill>
                  <a:srgbClr val="FF0000"/>
                </a:solidFill>
                <a:latin typeface="+mj-lt"/>
                <a:cs typeface="Times New Roman" pitchFamily="18" charset="0"/>
              </a:rPr>
              <a:t>),</a:t>
            </a:r>
            <a:endParaRPr lang="en-US" altLang="zh-TW" sz="1050" dirty="0">
              <a:solidFill>
                <a:srgbClr val="FF0000"/>
              </a:solidFill>
              <a:latin typeface="+mj-lt"/>
              <a:cs typeface="Times New Roman" pitchFamily="18" charset="0"/>
            </a:endParaRPr>
          </a:p>
          <a:p>
            <a:r>
              <a:rPr lang="en-US" altLang="zh-TW" sz="1050" dirty="0">
                <a:solidFill>
                  <a:srgbClr val="FF0000"/>
                </a:solidFill>
                <a:latin typeface="+mj-lt"/>
                <a:cs typeface="Times New Roman" pitchFamily="18" charset="0"/>
              </a:rPr>
              <a:t>PAD General Query element (Service Type: Peripheral; SSDP/UPnP)</a:t>
            </a:r>
          </a:p>
        </p:txBody>
      </p:sp>
      <p:sp>
        <p:nvSpPr>
          <p:cNvPr id="69" name="文字方塊 68"/>
          <p:cNvSpPr txBox="1"/>
          <p:nvPr/>
        </p:nvSpPr>
        <p:spPr>
          <a:xfrm>
            <a:off x="260184" y="3401336"/>
            <a:ext cx="1296144" cy="492443"/>
          </a:xfrm>
          <a:prstGeom prst="rect">
            <a:avLst/>
          </a:prstGeom>
          <a:noFill/>
        </p:spPr>
        <p:txBody>
          <a:bodyPr wrap="square" rtlCol="0">
            <a:spAutoFit/>
          </a:bodyPr>
          <a:lstStyle/>
          <a:p>
            <a:pPr algn="ctr"/>
            <a:r>
              <a:rPr lang="en-US" altLang="zh-TW" sz="1400" b="1" dirty="0" smtClean="0">
                <a:solidFill>
                  <a:srgbClr val="0000FF"/>
                </a:solidFill>
                <a:latin typeface="+mj-lt"/>
              </a:rPr>
              <a:t>Service Query</a:t>
            </a:r>
          </a:p>
          <a:p>
            <a:pPr algn="ctr"/>
            <a:r>
              <a:rPr lang="en-US" altLang="zh-TW" sz="1200" dirty="0" smtClean="0">
                <a:solidFill>
                  <a:srgbClr val="0000FF"/>
                </a:solidFill>
                <a:latin typeface="+mj-lt"/>
              </a:rPr>
              <a:t>(support or not)</a:t>
            </a:r>
          </a:p>
        </p:txBody>
      </p:sp>
      <p:cxnSp>
        <p:nvCxnSpPr>
          <p:cNvPr id="71" name="直接箭头连接符 47"/>
          <p:cNvCxnSpPr>
            <a:cxnSpLocks noChangeShapeType="1"/>
          </p:cNvCxnSpPr>
          <p:nvPr/>
        </p:nvCxnSpPr>
        <p:spPr bwMode="auto">
          <a:xfrm flipH="1">
            <a:off x="1835696" y="2364496"/>
            <a:ext cx="2898900"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51" name="Date Placeholder 3"/>
          <p:cNvSpPr>
            <a:spLocks noGrp="1"/>
          </p:cNvSpPr>
          <p:nvPr>
            <p:ph type="dt" idx="4294967295"/>
          </p:nvPr>
        </p:nvSpPr>
        <p:spPr>
          <a:xfrm>
            <a:off x="695981" y="314534"/>
            <a:ext cx="1874823" cy="273050"/>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zh-TW" dirty="0" smtClean="0">
                <a:latin typeface="+mj-lt"/>
              </a:rPr>
              <a:t>May </a:t>
            </a:r>
            <a:r>
              <a:rPr lang="en-US" altLang="zh-TW" dirty="0">
                <a:latin typeface="+mj-lt"/>
              </a:rPr>
              <a:t>2014</a:t>
            </a:r>
            <a:endParaRPr lang="zh-TW" altLang="en-US" dirty="0">
              <a:latin typeface="+mj-lt"/>
            </a:endParaRPr>
          </a:p>
        </p:txBody>
      </p:sp>
      <p:sp>
        <p:nvSpPr>
          <p:cNvPr id="72" name="向右箭號圖說文字 71"/>
          <p:cNvSpPr/>
          <p:nvPr/>
        </p:nvSpPr>
        <p:spPr bwMode="auto">
          <a:xfrm>
            <a:off x="323528" y="1700808"/>
            <a:ext cx="1512168" cy="648072"/>
          </a:xfrm>
          <a:prstGeom prst="rightArrowCallou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TW" sz="1600" dirty="0">
                <a:solidFill>
                  <a:schemeClr val="bg1"/>
                </a:solidFill>
                <a:latin typeface="+mj-lt"/>
              </a:rPr>
              <a:t>Launch </a:t>
            </a:r>
            <a:r>
              <a:rPr lang="en-US" altLang="zh-TW" sz="1600" dirty="0" smtClean="0">
                <a:solidFill>
                  <a:schemeClr val="bg1"/>
                </a:solidFill>
                <a:latin typeface="+mj-lt"/>
              </a:rPr>
              <a:t> App</a:t>
            </a:r>
            <a:endParaRPr lang="zh-TW" altLang="en-US" sz="1600" dirty="0">
              <a:solidFill>
                <a:schemeClr val="bg1"/>
              </a:solidFill>
              <a:latin typeface="+mj-lt"/>
            </a:endParaRPr>
          </a:p>
        </p:txBody>
      </p:sp>
      <p:sp>
        <p:nvSpPr>
          <p:cNvPr id="73" name="頁尾版面配置區 7"/>
          <p:cNvSpPr>
            <a:spLocks noGrp="1"/>
          </p:cNvSpPr>
          <p:nvPr>
            <p:ph type="ftr" idx="4294967295"/>
          </p:nvPr>
        </p:nvSpPr>
        <p:spPr>
          <a:xfrm>
            <a:off x="5357818" y="6475413"/>
            <a:ext cx="3184520" cy="180975"/>
          </a:xfrm>
          <a:prstGeom prst="rect">
            <a:avLst/>
          </a:prstGeom>
        </p:spPr>
        <p:txBody>
          <a:bodyPr anchor="ctr"/>
          <a:lstStyle/>
          <a:p>
            <a:pPr algn="r"/>
            <a:r>
              <a:rPr lang="en-US" altLang="zh-TW" sz="1200" dirty="0" smtClean="0">
                <a:latin typeface="+mj-lt"/>
              </a:rPr>
              <a:t>HTC</a:t>
            </a:r>
            <a:endParaRPr lang="zh-TW" altLang="en-US" dirty="0">
              <a:latin typeface="+mj-lt"/>
            </a:endParaRPr>
          </a:p>
        </p:txBody>
      </p:sp>
      <p:sp>
        <p:nvSpPr>
          <p:cNvPr id="74" name="投影片編號版面配置區 8"/>
          <p:cNvSpPr>
            <a:spLocks noGrp="1"/>
          </p:cNvSpPr>
          <p:nvPr>
            <p:ph type="sldNum" idx="12"/>
          </p:nvPr>
        </p:nvSpPr>
        <p:spPr>
          <a:xfrm>
            <a:off x="4344988" y="6475413"/>
            <a:ext cx="528637" cy="363537"/>
          </a:xfrm>
        </p:spPr>
        <p:txBody>
          <a:bodyPr/>
          <a:lstStyle/>
          <a:p>
            <a:fld id="{73DA0BB7-265A-403C-9275-D587AB510EDC}" type="slidenum">
              <a:rPr lang="zh-TW" altLang="en-US" smtClean="0">
                <a:latin typeface="+mj-lt"/>
              </a:rPr>
              <a:t>8</a:t>
            </a:fld>
            <a:endParaRPr lang="zh-TW" altLang="en-US">
              <a:latin typeface="+mj-lt"/>
            </a:endParaRPr>
          </a:p>
        </p:txBody>
      </p:sp>
      <p:sp>
        <p:nvSpPr>
          <p:cNvPr id="41" name="TextBox 61"/>
          <p:cNvSpPr txBox="1">
            <a:spLocks noChangeArrowheads="1"/>
          </p:cNvSpPr>
          <p:nvPr/>
        </p:nvSpPr>
        <p:spPr bwMode="auto">
          <a:xfrm>
            <a:off x="2024671" y="4036654"/>
            <a:ext cx="252095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b="1" dirty="0" smtClean="0">
                <a:solidFill>
                  <a:srgbClr val="0000FF"/>
                </a:solidFill>
                <a:latin typeface="+mj-lt"/>
                <a:ea typeface="宋体" pitchFamily="2" charset="-122"/>
              </a:rPr>
              <a:t>Query </a:t>
            </a:r>
            <a:r>
              <a:rPr kumimoji="0" lang="en-US" altLang="zh-CN" sz="1050" b="1" dirty="0" smtClean="0">
                <a:solidFill>
                  <a:srgbClr val="FF0000"/>
                </a:solidFill>
                <a:latin typeface="+mj-lt"/>
                <a:ea typeface="宋体" pitchFamily="2" charset="-122"/>
              </a:rPr>
              <a:t>(</a:t>
            </a:r>
            <a:r>
              <a:rPr lang="en-US" altLang="zh-TW" sz="1050" dirty="0" smtClean="0">
                <a:solidFill>
                  <a:srgbClr val="FF0000"/>
                </a:solidFill>
                <a:latin typeface="+mj-lt"/>
              </a:rPr>
              <a:t>PADP </a:t>
            </a:r>
            <a:r>
              <a:rPr lang="en-US" altLang="zh-TW" sz="1050" dirty="0">
                <a:solidFill>
                  <a:srgbClr val="FF0000"/>
                </a:solidFill>
                <a:latin typeface="+mj-lt"/>
              </a:rPr>
              <a:t>element: </a:t>
            </a:r>
            <a:r>
              <a:rPr lang="en-US" altLang="zh-TW" sz="1050" dirty="0" smtClean="0">
                <a:solidFill>
                  <a:srgbClr val="FF0000"/>
                </a:solidFill>
                <a:latin typeface="+mj-lt"/>
              </a:rPr>
              <a:t>Encapsulation</a:t>
            </a:r>
            <a:r>
              <a:rPr kumimoji="0" lang="en-US" altLang="zh-CN" sz="1050" b="1" dirty="0" smtClean="0">
                <a:solidFill>
                  <a:srgbClr val="FF0000"/>
                </a:solidFill>
                <a:latin typeface="+mj-lt"/>
                <a:ea typeface="宋体" pitchFamily="2" charset="-122"/>
              </a:rPr>
              <a:t>) </a:t>
            </a:r>
            <a:endParaRPr kumimoji="0" lang="zh-CN" altLang="en-US" sz="1050" b="1" dirty="0">
              <a:solidFill>
                <a:srgbClr val="FF0000"/>
              </a:solidFill>
              <a:latin typeface="+mj-lt"/>
              <a:ea typeface="宋体" pitchFamily="2" charset="-122"/>
            </a:endParaRPr>
          </a:p>
        </p:txBody>
      </p:sp>
      <p:sp>
        <p:nvSpPr>
          <p:cNvPr id="42" name="TextBox 63"/>
          <p:cNvSpPr txBox="1">
            <a:spLocks noChangeArrowheads="1"/>
          </p:cNvSpPr>
          <p:nvPr/>
        </p:nvSpPr>
        <p:spPr bwMode="auto">
          <a:xfrm>
            <a:off x="1907978" y="4735965"/>
            <a:ext cx="273685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b="1" dirty="0">
                <a:solidFill>
                  <a:srgbClr val="0000FF"/>
                </a:solidFill>
                <a:latin typeface="+mj-lt"/>
                <a:ea typeface="宋体" pitchFamily="2" charset="-122"/>
              </a:rPr>
              <a:t>Response </a:t>
            </a:r>
            <a:r>
              <a:rPr kumimoji="0" lang="en-US" altLang="zh-CN" sz="1050" b="1" dirty="0" smtClean="0">
                <a:solidFill>
                  <a:srgbClr val="FF0000"/>
                </a:solidFill>
                <a:latin typeface="+mj-lt"/>
                <a:ea typeface="宋体" pitchFamily="2" charset="-122"/>
              </a:rPr>
              <a:t>(</a:t>
            </a:r>
            <a:r>
              <a:rPr lang="en-US" altLang="zh-CN" sz="1050" dirty="0" smtClean="0">
                <a:solidFill>
                  <a:srgbClr val="FF0000"/>
                </a:solidFill>
                <a:latin typeface="+mj-lt"/>
              </a:rPr>
              <a:t>PADP</a:t>
            </a:r>
            <a:r>
              <a:rPr lang="en-US" altLang="zh-TW" sz="1050" dirty="0" smtClean="0">
                <a:solidFill>
                  <a:srgbClr val="FF0000"/>
                </a:solidFill>
                <a:latin typeface="+mj-lt"/>
              </a:rPr>
              <a:t> </a:t>
            </a:r>
            <a:r>
              <a:rPr lang="en-US" altLang="zh-TW" sz="1050" dirty="0">
                <a:solidFill>
                  <a:srgbClr val="FF0000"/>
                </a:solidFill>
                <a:latin typeface="+mj-lt"/>
              </a:rPr>
              <a:t>element: Encapsulation</a:t>
            </a:r>
            <a:r>
              <a:rPr kumimoji="0" lang="en-US" altLang="zh-CN" sz="1050" b="1" dirty="0" smtClean="0">
                <a:solidFill>
                  <a:srgbClr val="FF0000"/>
                </a:solidFill>
                <a:latin typeface="+mj-lt"/>
                <a:ea typeface="宋体" pitchFamily="2" charset="-122"/>
              </a:rPr>
              <a:t>) </a:t>
            </a:r>
            <a:endParaRPr kumimoji="0" lang="zh-CN" altLang="en-US" sz="1050" b="1" dirty="0">
              <a:solidFill>
                <a:srgbClr val="0000FF"/>
              </a:solidFill>
              <a:latin typeface="+mj-lt"/>
              <a:ea typeface="宋体" pitchFamily="2" charset="-122"/>
            </a:endParaRPr>
          </a:p>
        </p:txBody>
      </p:sp>
      <p:cxnSp>
        <p:nvCxnSpPr>
          <p:cNvPr id="43" name="直接箭头连接符 36"/>
          <p:cNvCxnSpPr>
            <a:cxnSpLocks noChangeShapeType="1"/>
          </p:cNvCxnSpPr>
          <p:nvPr/>
        </p:nvCxnSpPr>
        <p:spPr bwMode="auto">
          <a:xfrm>
            <a:off x="1826548" y="4290570"/>
            <a:ext cx="2902146"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44" name="直接箭头连接符 47"/>
          <p:cNvCxnSpPr>
            <a:cxnSpLocks noChangeShapeType="1"/>
          </p:cNvCxnSpPr>
          <p:nvPr/>
        </p:nvCxnSpPr>
        <p:spPr bwMode="auto">
          <a:xfrm flipH="1">
            <a:off x="1826548" y="5012750"/>
            <a:ext cx="2899711"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45" name="左大括弧 44"/>
          <p:cNvSpPr/>
          <p:nvPr/>
        </p:nvSpPr>
        <p:spPr>
          <a:xfrm>
            <a:off x="1627389" y="4163720"/>
            <a:ext cx="144016" cy="921464"/>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latin typeface="+mj-lt"/>
            </a:endParaRPr>
          </a:p>
        </p:txBody>
      </p:sp>
      <p:sp>
        <p:nvSpPr>
          <p:cNvPr id="46" name="文字方塊 45"/>
          <p:cNvSpPr txBox="1"/>
          <p:nvPr/>
        </p:nvSpPr>
        <p:spPr>
          <a:xfrm>
            <a:off x="258369" y="4452001"/>
            <a:ext cx="1296144" cy="492443"/>
          </a:xfrm>
          <a:prstGeom prst="rect">
            <a:avLst/>
          </a:prstGeom>
          <a:noFill/>
        </p:spPr>
        <p:txBody>
          <a:bodyPr wrap="square" rtlCol="0">
            <a:spAutoFit/>
          </a:bodyPr>
          <a:lstStyle/>
          <a:p>
            <a:pPr algn="ctr"/>
            <a:r>
              <a:rPr lang="en-US" altLang="zh-TW" sz="1400" b="1" dirty="0" smtClean="0">
                <a:solidFill>
                  <a:srgbClr val="0000FF"/>
                </a:solidFill>
                <a:latin typeface="+mj-lt"/>
              </a:rPr>
              <a:t>Service Query</a:t>
            </a:r>
          </a:p>
          <a:p>
            <a:pPr algn="ctr"/>
            <a:r>
              <a:rPr lang="en-US" altLang="zh-TW" sz="1200" dirty="0" smtClean="0">
                <a:solidFill>
                  <a:srgbClr val="0000FF"/>
                </a:solidFill>
                <a:latin typeface="+mj-lt"/>
              </a:rPr>
              <a:t>(detailed)</a:t>
            </a:r>
          </a:p>
        </p:txBody>
      </p:sp>
      <p:cxnSp>
        <p:nvCxnSpPr>
          <p:cNvPr id="49" name="直線單箭頭接點 48"/>
          <p:cNvCxnSpPr/>
          <p:nvPr/>
        </p:nvCxnSpPr>
        <p:spPr bwMode="auto">
          <a:xfrm>
            <a:off x="4726258" y="3978906"/>
            <a:ext cx="2911672" cy="0"/>
          </a:xfrm>
          <a:prstGeom prst="straightConnector1">
            <a:avLst/>
          </a:prstGeom>
          <a:solidFill>
            <a:srgbClr val="00B8FF"/>
          </a:solidFill>
          <a:ln w="28575" cap="flat" cmpd="sng" algn="ctr">
            <a:solidFill>
              <a:srgbClr val="C00000"/>
            </a:solidFill>
            <a:prstDash val="lgDash"/>
            <a:round/>
            <a:headEnd type="none" w="med" len="med"/>
            <a:tailEnd type="arrow"/>
          </a:ln>
          <a:effectLst/>
        </p:spPr>
      </p:cxnSp>
      <p:sp>
        <p:nvSpPr>
          <p:cNvPr id="50" name="文字方塊 49"/>
          <p:cNvSpPr txBox="1"/>
          <p:nvPr/>
        </p:nvSpPr>
        <p:spPr>
          <a:xfrm>
            <a:off x="5247061" y="3683867"/>
            <a:ext cx="1959504" cy="261610"/>
          </a:xfrm>
          <a:prstGeom prst="rect">
            <a:avLst/>
          </a:prstGeom>
          <a:noFill/>
        </p:spPr>
        <p:txBody>
          <a:bodyPr wrap="square" rtlCol="0">
            <a:spAutoFit/>
          </a:bodyPr>
          <a:lstStyle/>
          <a:p>
            <a:pPr algn="ctr"/>
            <a:r>
              <a:rPr lang="en-US" altLang="zh-TW" sz="1100" dirty="0" smtClean="0">
                <a:latin typeface="+mj-lt"/>
              </a:rPr>
              <a:t>Wake up notification</a:t>
            </a:r>
            <a:endParaRPr lang="zh-TW" altLang="en-US" sz="1100" dirty="0">
              <a:latin typeface="+mj-lt"/>
            </a:endParaRPr>
          </a:p>
        </p:txBody>
      </p:sp>
    </p:spTree>
    <p:extLst>
      <p:ext uri="{BB962C8B-B14F-4D97-AF65-F5344CB8AC3E}">
        <p14:creationId xmlns:p14="http://schemas.microsoft.com/office/powerpoint/2010/main" val="323435712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25"/>
          <p:cNvSpPr>
            <a:spLocks noChangeArrowheads="1"/>
          </p:cNvSpPr>
          <p:nvPr/>
        </p:nvSpPr>
        <p:spPr bwMode="auto">
          <a:xfrm>
            <a:off x="2505873" y="1389059"/>
            <a:ext cx="865187" cy="360363"/>
          </a:xfrm>
          <a:prstGeom prst="rect">
            <a:avLst/>
          </a:prstGeom>
          <a:solidFill>
            <a:schemeClr val="bg2"/>
          </a:solidFill>
          <a:ln w="12700">
            <a:solidFill>
              <a:schemeClr val="tx1"/>
            </a:solidFill>
            <a:round/>
            <a:headEnd type="none" w="sm" len="sm"/>
            <a:tailEnd type="none" w="sm" len="sm"/>
          </a:ln>
        </p:spPr>
        <p:txBody>
          <a:bodyPr anchor="ctr"/>
          <a:lstStyle/>
          <a:p>
            <a:pPr algn="ctr"/>
            <a:r>
              <a:rPr lang="en-US" altLang="zh-CN" sz="1600">
                <a:latin typeface="+mj-lt"/>
                <a:ea typeface="宋体" pitchFamily="2" charset="-122"/>
              </a:rPr>
              <a:t>STA</a:t>
            </a:r>
            <a:endParaRPr lang="zh-CN" altLang="en-US" sz="1600">
              <a:latin typeface="+mj-lt"/>
              <a:ea typeface="宋体" pitchFamily="2" charset="-122"/>
            </a:endParaRPr>
          </a:p>
        </p:txBody>
      </p:sp>
      <p:cxnSp>
        <p:nvCxnSpPr>
          <p:cNvPr id="10" name="直接连接符 27"/>
          <p:cNvCxnSpPr>
            <a:cxnSpLocks noChangeShapeType="1"/>
            <a:stCxn id="9" idx="2"/>
          </p:cNvCxnSpPr>
          <p:nvPr/>
        </p:nvCxnSpPr>
        <p:spPr bwMode="auto">
          <a:xfrm flipH="1">
            <a:off x="2928116" y="1749422"/>
            <a:ext cx="10351" cy="455989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1" name="矩形 28"/>
          <p:cNvSpPr>
            <a:spLocks noChangeArrowheads="1"/>
          </p:cNvSpPr>
          <p:nvPr/>
        </p:nvSpPr>
        <p:spPr bwMode="auto">
          <a:xfrm>
            <a:off x="5403131" y="1389059"/>
            <a:ext cx="863600" cy="360363"/>
          </a:xfrm>
          <a:prstGeom prst="rect">
            <a:avLst/>
          </a:prstGeom>
          <a:solidFill>
            <a:schemeClr val="bg2"/>
          </a:solidFill>
          <a:ln w="12700">
            <a:solidFill>
              <a:schemeClr val="tx1"/>
            </a:solidFill>
            <a:round/>
            <a:headEnd type="none" w="sm" len="sm"/>
            <a:tailEnd type="none" w="sm" len="sm"/>
          </a:ln>
        </p:spPr>
        <p:txBody>
          <a:bodyPr anchor="ctr"/>
          <a:lstStyle/>
          <a:p>
            <a:pPr algn="ctr"/>
            <a:r>
              <a:rPr lang="en-US" altLang="zh-CN" sz="1600" dirty="0" smtClean="0">
                <a:latin typeface="+mj-lt"/>
                <a:ea typeface="宋体" pitchFamily="2" charset="-122"/>
              </a:rPr>
              <a:t>AP</a:t>
            </a:r>
            <a:endParaRPr lang="zh-CN" altLang="en-US" sz="1600" dirty="0">
              <a:latin typeface="+mj-lt"/>
              <a:ea typeface="宋体" pitchFamily="2" charset="-122"/>
            </a:endParaRPr>
          </a:p>
        </p:txBody>
      </p:sp>
      <p:cxnSp>
        <p:nvCxnSpPr>
          <p:cNvPr id="12" name="直接连接符 29"/>
          <p:cNvCxnSpPr>
            <a:cxnSpLocks noChangeShapeType="1"/>
            <a:stCxn id="11" idx="2"/>
          </p:cNvCxnSpPr>
          <p:nvPr/>
        </p:nvCxnSpPr>
        <p:spPr bwMode="auto">
          <a:xfrm>
            <a:off x="5834931" y="1749422"/>
            <a:ext cx="0" cy="455989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3" name="直接箭头连接符 36"/>
          <p:cNvCxnSpPr>
            <a:cxnSpLocks noChangeShapeType="1"/>
          </p:cNvCxnSpPr>
          <p:nvPr/>
        </p:nvCxnSpPr>
        <p:spPr bwMode="auto">
          <a:xfrm flipV="1">
            <a:off x="2937673" y="2631674"/>
            <a:ext cx="2897258" cy="1"/>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14" name="TextBox 37"/>
          <p:cNvSpPr txBox="1">
            <a:spLocks noChangeArrowheads="1"/>
          </p:cNvSpPr>
          <p:nvPr/>
        </p:nvSpPr>
        <p:spPr bwMode="auto">
          <a:xfrm>
            <a:off x="3082135" y="2377675"/>
            <a:ext cx="252095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200">
                <a:solidFill>
                  <a:schemeClr val="tx1"/>
                </a:solidFill>
                <a:latin typeface="Times New Roman" pitchFamily="18" charset="0"/>
                <a:ea typeface="新細明體" pitchFamily="18" charset="-120"/>
              </a:defRPr>
            </a:lvl1pPr>
            <a:lvl2pPr marL="742950" indent="-285750">
              <a:defRPr kumimoji="1" sz="1200">
                <a:solidFill>
                  <a:schemeClr val="tx1"/>
                </a:solidFill>
                <a:latin typeface="Times New Roman" pitchFamily="18" charset="0"/>
                <a:ea typeface="新細明體" pitchFamily="18" charset="-120"/>
              </a:defRPr>
            </a:lvl2pPr>
            <a:lvl3pPr marL="1143000" indent="-228600">
              <a:defRPr kumimoji="1" sz="1200">
                <a:solidFill>
                  <a:schemeClr val="tx1"/>
                </a:solidFill>
                <a:latin typeface="Times New Roman" pitchFamily="18" charset="0"/>
                <a:ea typeface="新細明體" pitchFamily="18" charset="-120"/>
              </a:defRPr>
            </a:lvl3pPr>
            <a:lvl4pPr marL="1600200" indent="-228600">
              <a:defRPr kumimoji="1" sz="1200">
                <a:solidFill>
                  <a:schemeClr val="tx1"/>
                </a:solidFill>
                <a:latin typeface="Times New Roman" pitchFamily="18" charset="0"/>
                <a:ea typeface="新細明體" pitchFamily="18" charset="-120"/>
              </a:defRPr>
            </a:lvl4pPr>
            <a:lvl5pPr marL="2057400" indent="-228600">
              <a:defRPr kumimoji="1" sz="1200">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1200">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1200">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1200">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1200">
                <a:solidFill>
                  <a:schemeClr val="tx1"/>
                </a:solidFill>
                <a:latin typeface="Times New Roman" pitchFamily="18" charset="0"/>
                <a:ea typeface="新細明體" pitchFamily="18" charset="-120"/>
              </a:defRPr>
            </a:lvl9pPr>
          </a:lstStyle>
          <a:p>
            <a:pPr algn="ctr">
              <a:defRPr/>
            </a:pPr>
            <a:r>
              <a:rPr kumimoji="0" lang="en-US" altLang="zh-CN" sz="1050" dirty="0" smtClean="0">
                <a:latin typeface="+mj-lt"/>
                <a:ea typeface="宋体" pitchFamily="2" charset="-122"/>
              </a:rPr>
              <a:t>Probe Request</a:t>
            </a:r>
            <a:endParaRPr kumimoji="0" lang="zh-CN" altLang="en-US" sz="1050" dirty="0" smtClean="0">
              <a:latin typeface="+mj-lt"/>
              <a:ea typeface="宋体" pitchFamily="2" charset="-122"/>
            </a:endParaRPr>
          </a:p>
        </p:txBody>
      </p:sp>
      <p:cxnSp>
        <p:nvCxnSpPr>
          <p:cNvPr id="15" name="直接箭头连接符 47"/>
          <p:cNvCxnSpPr>
            <a:cxnSpLocks noChangeShapeType="1"/>
          </p:cNvCxnSpPr>
          <p:nvPr/>
        </p:nvCxnSpPr>
        <p:spPr bwMode="auto">
          <a:xfrm flipH="1">
            <a:off x="2936031" y="2929686"/>
            <a:ext cx="2898900"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16" name="TextBox 49"/>
          <p:cNvSpPr txBox="1">
            <a:spLocks noChangeArrowheads="1"/>
          </p:cNvSpPr>
          <p:nvPr/>
        </p:nvSpPr>
        <p:spPr bwMode="auto">
          <a:xfrm>
            <a:off x="2971750" y="2680460"/>
            <a:ext cx="27368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dirty="0" smtClean="0">
                <a:solidFill>
                  <a:schemeClr val="tx1"/>
                </a:solidFill>
                <a:latin typeface="+mj-lt"/>
                <a:ea typeface="宋体" pitchFamily="2" charset="-122"/>
              </a:rPr>
              <a:t>Probe Response</a:t>
            </a:r>
            <a:endParaRPr kumimoji="0" lang="zh-CN" altLang="en-US" sz="1050" dirty="0">
              <a:solidFill>
                <a:schemeClr val="tx1"/>
              </a:solidFill>
              <a:latin typeface="+mj-lt"/>
              <a:ea typeface="宋体" pitchFamily="2" charset="-122"/>
            </a:endParaRPr>
          </a:p>
        </p:txBody>
      </p:sp>
      <p:sp>
        <p:nvSpPr>
          <p:cNvPr id="19" name="文字方塊 18"/>
          <p:cNvSpPr txBox="1"/>
          <p:nvPr/>
        </p:nvSpPr>
        <p:spPr>
          <a:xfrm>
            <a:off x="2240240" y="980728"/>
            <a:ext cx="1503446" cy="369332"/>
          </a:xfrm>
          <a:prstGeom prst="rect">
            <a:avLst/>
          </a:prstGeom>
          <a:noFill/>
        </p:spPr>
        <p:txBody>
          <a:bodyPr wrap="square" rtlCol="0">
            <a:spAutoFit/>
          </a:bodyPr>
          <a:lstStyle/>
          <a:p>
            <a:r>
              <a:rPr lang="en-US" altLang="zh-TW" dirty="0" smtClean="0">
                <a:latin typeface="+mj-lt"/>
              </a:rPr>
              <a:t>Smartphone</a:t>
            </a:r>
            <a:endParaRPr lang="zh-TW" altLang="en-US" dirty="0">
              <a:latin typeface="+mj-lt"/>
            </a:endParaRPr>
          </a:p>
        </p:txBody>
      </p:sp>
      <p:sp>
        <p:nvSpPr>
          <p:cNvPr id="20" name="文字方塊 19"/>
          <p:cNvSpPr txBox="1"/>
          <p:nvPr/>
        </p:nvSpPr>
        <p:spPr>
          <a:xfrm>
            <a:off x="4970835" y="980728"/>
            <a:ext cx="2592288" cy="369332"/>
          </a:xfrm>
          <a:prstGeom prst="rect">
            <a:avLst/>
          </a:prstGeom>
          <a:noFill/>
        </p:spPr>
        <p:txBody>
          <a:bodyPr wrap="square" rtlCol="0">
            <a:spAutoFit/>
          </a:bodyPr>
          <a:lstStyle/>
          <a:p>
            <a:r>
              <a:rPr lang="en-US" altLang="zh-TW" dirty="0" smtClean="0">
                <a:latin typeface="+mj-lt"/>
              </a:rPr>
              <a:t>Soft AP (Camera)</a:t>
            </a:r>
            <a:endParaRPr lang="zh-TW" altLang="en-US" dirty="0">
              <a:latin typeface="+mj-lt"/>
            </a:endParaRPr>
          </a:p>
        </p:txBody>
      </p:sp>
      <p:sp>
        <p:nvSpPr>
          <p:cNvPr id="22" name="TextBox 49"/>
          <p:cNvSpPr txBox="1">
            <a:spLocks noChangeArrowheads="1"/>
          </p:cNvSpPr>
          <p:nvPr/>
        </p:nvSpPr>
        <p:spPr bwMode="auto">
          <a:xfrm>
            <a:off x="2938466" y="2124904"/>
            <a:ext cx="27368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dirty="0" smtClean="0">
                <a:solidFill>
                  <a:schemeClr val="tx1"/>
                </a:solidFill>
                <a:latin typeface="+mj-lt"/>
                <a:ea typeface="宋体" pitchFamily="2" charset="-122"/>
              </a:rPr>
              <a:t>Beacon</a:t>
            </a:r>
            <a:endParaRPr kumimoji="0" lang="zh-CN" altLang="en-US" sz="1050" dirty="0">
              <a:solidFill>
                <a:schemeClr val="tx1"/>
              </a:solidFill>
              <a:latin typeface="+mj-lt"/>
              <a:ea typeface="宋体" pitchFamily="2" charset="-122"/>
            </a:endParaRPr>
          </a:p>
        </p:txBody>
      </p:sp>
      <p:sp>
        <p:nvSpPr>
          <p:cNvPr id="23" name="矩形 22"/>
          <p:cNvSpPr/>
          <p:nvPr/>
        </p:nvSpPr>
        <p:spPr>
          <a:xfrm>
            <a:off x="2699792" y="5517232"/>
            <a:ext cx="3312120" cy="432048"/>
          </a:xfrm>
          <a:prstGeom prst="rect">
            <a:avLst/>
          </a:prstGeom>
          <a:solidFill>
            <a:schemeClr val="bg1">
              <a:lumMod val="95000"/>
            </a:schemeClr>
          </a:solidFill>
          <a:ln w="31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400" dirty="0" smtClean="0">
                <a:solidFill>
                  <a:schemeClr val="bg1">
                    <a:lumMod val="65000"/>
                  </a:schemeClr>
                </a:solidFill>
                <a:latin typeface="+mj-lt"/>
              </a:rPr>
              <a:t>Association</a:t>
            </a:r>
            <a:endParaRPr lang="zh-TW" altLang="en-US" sz="1400" dirty="0">
              <a:solidFill>
                <a:schemeClr val="bg1">
                  <a:lumMod val="65000"/>
                </a:schemeClr>
              </a:solidFill>
              <a:latin typeface="+mj-lt"/>
            </a:endParaRPr>
          </a:p>
        </p:txBody>
      </p:sp>
      <p:sp>
        <p:nvSpPr>
          <p:cNvPr id="26" name="左大括弧 25"/>
          <p:cNvSpPr/>
          <p:nvPr/>
        </p:nvSpPr>
        <p:spPr>
          <a:xfrm>
            <a:off x="2722765" y="2255709"/>
            <a:ext cx="144016" cy="77003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latin typeface="+mj-lt"/>
            </a:endParaRPr>
          </a:p>
        </p:txBody>
      </p:sp>
      <p:sp>
        <p:nvSpPr>
          <p:cNvPr id="27" name="文字方塊 26"/>
          <p:cNvSpPr txBox="1"/>
          <p:nvPr/>
        </p:nvSpPr>
        <p:spPr>
          <a:xfrm>
            <a:off x="1339043" y="2503488"/>
            <a:ext cx="1223268" cy="307777"/>
          </a:xfrm>
          <a:prstGeom prst="rect">
            <a:avLst/>
          </a:prstGeom>
          <a:noFill/>
        </p:spPr>
        <p:txBody>
          <a:bodyPr wrap="square" rtlCol="0">
            <a:spAutoFit/>
          </a:bodyPr>
          <a:lstStyle/>
          <a:p>
            <a:pPr algn="ctr"/>
            <a:r>
              <a:rPr lang="en-US" altLang="zh-TW" sz="1400" dirty="0" smtClean="0">
                <a:latin typeface="+mj-lt"/>
              </a:rPr>
              <a:t>AP Discovery</a:t>
            </a:r>
            <a:endParaRPr lang="zh-TW" altLang="en-US" sz="1400" dirty="0">
              <a:latin typeface="+mj-lt"/>
            </a:endParaRPr>
          </a:p>
        </p:txBody>
      </p:sp>
      <p:cxnSp>
        <p:nvCxnSpPr>
          <p:cNvPr id="41" name="直接箭头连接符 36"/>
          <p:cNvCxnSpPr>
            <a:cxnSpLocks noChangeShapeType="1"/>
          </p:cNvCxnSpPr>
          <p:nvPr/>
        </p:nvCxnSpPr>
        <p:spPr bwMode="auto">
          <a:xfrm>
            <a:off x="2932785" y="3852220"/>
            <a:ext cx="2902146"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42" name="直接箭头连接符 47"/>
          <p:cNvCxnSpPr>
            <a:cxnSpLocks noChangeShapeType="1"/>
          </p:cNvCxnSpPr>
          <p:nvPr/>
        </p:nvCxnSpPr>
        <p:spPr bwMode="auto">
          <a:xfrm flipH="1">
            <a:off x="2935220" y="4253989"/>
            <a:ext cx="2899711"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43" name="左大括弧 42"/>
          <p:cNvSpPr/>
          <p:nvPr/>
        </p:nvSpPr>
        <p:spPr>
          <a:xfrm>
            <a:off x="2722765" y="3587165"/>
            <a:ext cx="138012" cy="84559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latin typeface="+mj-lt"/>
            </a:endParaRPr>
          </a:p>
        </p:txBody>
      </p:sp>
      <p:sp>
        <p:nvSpPr>
          <p:cNvPr id="47" name="TextBox 63"/>
          <p:cNvSpPr txBox="1">
            <a:spLocks noChangeArrowheads="1"/>
          </p:cNvSpPr>
          <p:nvPr/>
        </p:nvSpPr>
        <p:spPr bwMode="auto">
          <a:xfrm>
            <a:off x="2987895" y="3066007"/>
            <a:ext cx="27368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b="1" dirty="0" smtClean="0">
                <a:solidFill>
                  <a:srgbClr val="0000FF"/>
                </a:solidFill>
                <a:latin typeface="+mj-lt"/>
                <a:ea typeface="宋体" pitchFamily="2" charset="-122"/>
              </a:rPr>
              <a:t>Advertisement</a:t>
            </a:r>
            <a:endParaRPr kumimoji="0" lang="zh-CN" altLang="en-US" sz="1050" b="1" dirty="0">
              <a:solidFill>
                <a:srgbClr val="0000FF"/>
              </a:solidFill>
              <a:latin typeface="+mj-lt"/>
              <a:ea typeface="宋体" pitchFamily="2" charset="-122"/>
            </a:endParaRPr>
          </a:p>
        </p:txBody>
      </p:sp>
      <p:cxnSp>
        <p:nvCxnSpPr>
          <p:cNvPr id="48" name="直接箭头连接符 47"/>
          <p:cNvCxnSpPr>
            <a:cxnSpLocks noChangeShapeType="1"/>
          </p:cNvCxnSpPr>
          <p:nvPr/>
        </p:nvCxnSpPr>
        <p:spPr bwMode="auto">
          <a:xfrm flipH="1">
            <a:off x="2935220" y="3342232"/>
            <a:ext cx="2899711" cy="0"/>
          </a:xfrm>
          <a:prstGeom prst="straightConnector1">
            <a:avLst/>
          </a:prstGeom>
          <a:noFill/>
          <a:ln w="12700">
            <a:solidFill>
              <a:schemeClr val="tx1"/>
            </a:solidFill>
            <a:prstDash val="lgDash"/>
            <a:round/>
            <a:headEnd type="none" w="sm" len="sm"/>
            <a:tailEnd type="arrow" w="med" len="med"/>
          </a:ln>
          <a:extLst>
            <a:ext uri="{909E8E84-426E-40dd-AFC4-6F175D3DCCD1}">
              <a14:hiddenFill xmlns:a14="http://schemas.microsoft.com/office/drawing/2010/main">
                <a:noFill/>
              </a14:hiddenFill>
            </a:ext>
          </a:extLst>
        </p:spPr>
      </p:cxnSp>
      <p:sp>
        <p:nvSpPr>
          <p:cNvPr id="7" name="文字方塊 6"/>
          <p:cNvSpPr txBox="1"/>
          <p:nvPr/>
        </p:nvSpPr>
        <p:spPr>
          <a:xfrm>
            <a:off x="5881021" y="2157240"/>
            <a:ext cx="3008514" cy="1015663"/>
          </a:xfrm>
          <a:prstGeom prst="rect">
            <a:avLst/>
          </a:prstGeom>
          <a:noFill/>
        </p:spPr>
        <p:txBody>
          <a:bodyPr wrap="square" rtlCol="0">
            <a:spAutoFit/>
          </a:bodyPr>
          <a:lstStyle/>
          <a:p>
            <a:r>
              <a:rPr lang="en-US" altLang="zh-TW" sz="1200" dirty="0" smtClean="0">
                <a:solidFill>
                  <a:srgbClr val="FF0000"/>
                </a:solidFill>
                <a:latin typeface="+mj-lt"/>
                <a:cs typeface="Times New Roman" pitchFamily="18" charset="0"/>
              </a:rPr>
              <a:t>Interworking element: Internet (not specified),</a:t>
            </a:r>
          </a:p>
          <a:p>
            <a:r>
              <a:rPr lang="en-US" altLang="zh-TW" sz="1200" dirty="0">
                <a:solidFill>
                  <a:srgbClr val="FF0000"/>
                </a:solidFill>
                <a:latin typeface="+mj-lt"/>
                <a:cs typeface="Times New Roman" pitchFamily="18" charset="0"/>
              </a:rPr>
              <a:t>Personal device </a:t>
            </a:r>
            <a:r>
              <a:rPr lang="en-US" altLang="zh-TW" sz="1200" dirty="0" smtClean="0">
                <a:solidFill>
                  <a:srgbClr val="FF0000"/>
                </a:solidFill>
                <a:latin typeface="+mj-lt"/>
                <a:cs typeface="Times New Roman" pitchFamily="18" charset="0"/>
              </a:rPr>
              <a:t>network</a:t>
            </a:r>
            <a:endParaRPr lang="en-US" altLang="zh-TW" sz="1200" dirty="0">
              <a:latin typeface="+mj-lt"/>
              <a:cs typeface="Times New Roman" pitchFamily="18" charset="0"/>
            </a:endParaRPr>
          </a:p>
          <a:p>
            <a:r>
              <a:rPr lang="en-US" altLang="zh-TW" sz="1200" dirty="0">
                <a:solidFill>
                  <a:srgbClr val="FF0000"/>
                </a:solidFill>
                <a:cs typeface="Times New Roman" pitchFamily="18" charset="0"/>
              </a:rPr>
              <a:t>PAD General Query element (Service Type: Peripheral; SSDP/UPnP)</a:t>
            </a:r>
          </a:p>
          <a:p>
            <a:endParaRPr lang="zh-TW" altLang="en-US" sz="1200" dirty="0">
              <a:latin typeface="+mj-lt"/>
              <a:cs typeface="Times New Roman" pitchFamily="18" charset="0"/>
            </a:endParaRPr>
          </a:p>
        </p:txBody>
      </p:sp>
      <p:cxnSp>
        <p:nvCxnSpPr>
          <p:cNvPr id="50" name="直接箭头连接符 47"/>
          <p:cNvCxnSpPr>
            <a:cxnSpLocks noChangeShapeType="1"/>
          </p:cNvCxnSpPr>
          <p:nvPr/>
        </p:nvCxnSpPr>
        <p:spPr bwMode="auto">
          <a:xfrm flipH="1">
            <a:off x="2938467" y="2377675"/>
            <a:ext cx="2898900"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46" name="向右箭號圖說文字 45"/>
          <p:cNvSpPr/>
          <p:nvPr/>
        </p:nvSpPr>
        <p:spPr bwMode="auto">
          <a:xfrm>
            <a:off x="1442443" y="1700808"/>
            <a:ext cx="1512168" cy="648072"/>
          </a:xfrm>
          <a:prstGeom prst="rightArrowCallout">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TW" sz="1600" dirty="0">
                <a:solidFill>
                  <a:schemeClr val="bg1"/>
                </a:solidFill>
                <a:latin typeface="+mj-lt"/>
              </a:rPr>
              <a:t>Launch </a:t>
            </a:r>
            <a:r>
              <a:rPr lang="en-US" altLang="zh-TW" sz="1600" dirty="0" smtClean="0">
                <a:solidFill>
                  <a:schemeClr val="bg1"/>
                </a:solidFill>
                <a:latin typeface="+mj-lt"/>
              </a:rPr>
              <a:t> App</a:t>
            </a:r>
            <a:endParaRPr lang="zh-TW" altLang="en-US" sz="1600" dirty="0">
              <a:solidFill>
                <a:schemeClr val="bg1"/>
              </a:solidFill>
              <a:latin typeface="+mj-lt"/>
            </a:endParaRPr>
          </a:p>
        </p:txBody>
      </p:sp>
      <p:sp>
        <p:nvSpPr>
          <p:cNvPr id="51" name="矩形 50"/>
          <p:cNvSpPr/>
          <p:nvPr/>
        </p:nvSpPr>
        <p:spPr>
          <a:xfrm>
            <a:off x="3131840" y="620688"/>
            <a:ext cx="3011337" cy="461665"/>
          </a:xfrm>
          <a:prstGeom prst="rect">
            <a:avLst/>
          </a:prstGeom>
        </p:spPr>
        <p:txBody>
          <a:bodyPr wrap="none">
            <a:spAutoFit/>
          </a:bodyPr>
          <a:lstStyle/>
          <a:p>
            <a:r>
              <a:rPr lang="en-US" altLang="zh-TW" sz="2400" dirty="0" smtClean="0">
                <a:latin typeface="+mj-lt"/>
              </a:rPr>
              <a:t>PAD in type 2 network</a:t>
            </a:r>
            <a:endParaRPr lang="zh-TW" altLang="en-US" sz="2400" dirty="0">
              <a:latin typeface="+mj-lt"/>
            </a:endParaRPr>
          </a:p>
        </p:txBody>
      </p:sp>
      <p:sp>
        <p:nvSpPr>
          <p:cNvPr id="52" name="Date Placeholder 3"/>
          <p:cNvSpPr>
            <a:spLocks noGrp="1"/>
          </p:cNvSpPr>
          <p:nvPr>
            <p:ph type="dt" idx="4294967295"/>
          </p:nvPr>
        </p:nvSpPr>
        <p:spPr>
          <a:xfrm>
            <a:off x="696912" y="347638"/>
            <a:ext cx="1874823" cy="273050"/>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zh-TW" dirty="0" smtClean="0">
                <a:latin typeface="+mj-lt"/>
              </a:rPr>
              <a:t>May </a:t>
            </a:r>
            <a:r>
              <a:rPr lang="en-US" altLang="zh-TW" dirty="0">
                <a:latin typeface="+mj-lt"/>
              </a:rPr>
              <a:t>2014</a:t>
            </a:r>
            <a:endParaRPr lang="zh-TW" altLang="en-US" dirty="0">
              <a:latin typeface="+mj-lt"/>
            </a:endParaRPr>
          </a:p>
        </p:txBody>
      </p:sp>
      <p:sp>
        <p:nvSpPr>
          <p:cNvPr id="53" name="頁尾版面配置區 7"/>
          <p:cNvSpPr>
            <a:spLocks noGrp="1"/>
          </p:cNvSpPr>
          <p:nvPr>
            <p:ph type="ftr" idx="4294967295"/>
          </p:nvPr>
        </p:nvSpPr>
        <p:spPr>
          <a:xfrm>
            <a:off x="5357818" y="6475413"/>
            <a:ext cx="3184520" cy="180975"/>
          </a:xfrm>
          <a:prstGeom prst="rect">
            <a:avLst/>
          </a:prstGeom>
        </p:spPr>
        <p:txBody>
          <a:bodyPr anchor="ctr"/>
          <a:lstStyle/>
          <a:p>
            <a:pPr algn="r"/>
            <a:r>
              <a:rPr lang="en-US" altLang="zh-TW" sz="1200" dirty="0" smtClean="0">
                <a:latin typeface="+mj-lt"/>
              </a:rPr>
              <a:t>HTC</a:t>
            </a:r>
            <a:endParaRPr lang="zh-TW" altLang="en-US" dirty="0">
              <a:latin typeface="+mj-lt"/>
            </a:endParaRPr>
          </a:p>
        </p:txBody>
      </p:sp>
      <p:sp>
        <p:nvSpPr>
          <p:cNvPr id="55" name="投影片編號版面配置區 8"/>
          <p:cNvSpPr>
            <a:spLocks noGrp="1"/>
          </p:cNvSpPr>
          <p:nvPr>
            <p:ph type="sldNum" idx="12"/>
          </p:nvPr>
        </p:nvSpPr>
        <p:spPr>
          <a:xfrm>
            <a:off x="4344988" y="6475413"/>
            <a:ext cx="528637" cy="363537"/>
          </a:xfrm>
        </p:spPr>
        <p:txBody>
          <a:bodyPr/>
          <a:lstStyle/>
          <a:p>
            <a:fld id="{73DA0BB7-265A-403C-9275-D587AB510EDC}" type="slidenum">
              <a:rPr lang="zh-TW" altLang="en-US" smtClean="0">
                <a:latin typeface="+mj-lt"/>
              </a:rPr>
              <a:t>9</a:t>
            </a:fld>
            <a:endParaRPr lang="zh-TW" altLang="en-US">
              <a:latin typeface="+mj-lt"/>
            </a:endParaRPr>
          </a:p>
        </p:txBody>
      </p:sp>
      <p:sp>
        <p:nvSpPr>
          <p:cNvPr id="56" name="TextBox 61"/>
          <p:cNvSpPr txBox="1">
            <a:spLocks noChangeArrowheads="1"/>
          </p:cNvSpPr>
          <p:nvPr/>
        </p:nvSpPr>
        <p:spPr bwMode="auto">
          <a:xfrm>
            <a:off x="2928115" y="3598092"/>
            <a:ext cx="2927085"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b="1" dirty="0" smtClean="0">
                <a:solidFill>
                  <a:srgbClr val="0000FF"/>
                </a:solidFill>
                <a:latin typeface="+mj-lt"/>
                <a:ea typeface="宋体" pitchFamily="2" charset="-122"/>
              </a:rPr>
              <a:t>Query </a:t>
            </a:r>
            <a:r>
              <a:rPr kumimoji="0" lang="en-US" altLang="zh-CN" sz="900" b="1" dirty="0" smtClean="0">
                <a:solidFill>
                  <a:srgbClr val="FF0000"/>
                </a:solidFill>
                <a:latin typeface="+mj-lt"/>
                <a:ea typeface="宋体" pitchFamily="2" charset="-122"/>
              </a:rPr>
              <a:t>(</a:t>
            </a:r>
            <a:r>
              <a:rPr kumimoji="0" lang="en-US" altLang="zh-CN" sz="900" dirty="0" smtClean="0">
                <a:solidFill>
                  <a:srgbClr val="FF0000"/>
                </a:solidFill>
                <a:latin typeface="+mj-lt"/>
                <a:ea typeface="宋体" pitchFamily="2" charset="-122"/>
              </a:rPr>
              <a:t>PADP</a:t>
            </a:r>
            <a:r>
              <a:rPr lang="en-US" altLang="zh-TW" sz="900" dirty="0" smtClean="0">
                <a:solidFill>
                  <a:srgbClr val="FF0000"/>
                </a:solidFill>
                <a:latin typeface="+mj-lt"/>
              </a:rPr>
              <a:t> </a:t>
            </a:r>
            <a:r>
              <a:rPr lang="en-US" altLang="zh-TW" sz="900" dirty="0">
                <a:solidFill>
                  <a:srgbClr val="FF0000"/>
                </a:solidFill>
                <a:latin typeface="+mj-lt"/>
              </a:rPr>
              <a:t>element: Request; SPI; Service Type Mask</a:t>
            </a:r>
            <a:r>
              <a:rPr kumimoji="0" lang="en-US" altLang="zh-CN" sz="900" b="1" dirty="0">
                <a:solidFill>
                  <a:srgbClr val="FF0000"/>
                </a:solidFill>
                <a:latin typeface="+mj-lt"/>
                <a:ea typeface="宋体" pitchFamily="2" charset="-122"/>
              </a:rPr>
              <a:t>) </a:t>
            </a:r>
            <a:endParaRPr kumimoji="0" lang="zh-CN" altLang="en-US" sz="1100" b="1" dirty="0">
              <a:solidFill>
                <a:srgbClr val="FF0000"/>
              </a:solidFill>
              <a:latin typeface="+mj-lt"/>
              <a:ea typeface="宋体" pitchFamily="2" charset="-122"/>
            </a:endParaRPr>
          </a:p>
        </p:txBody>
      </p:sp>
      <p:sp>
        <p:nvSpPr>
          <p:cNvPr id="57" name="TextBox 63"/>
          <p:cNvSpPr txBox="1">
            <a:spLocks noChangeArrowheads="1"/>
          </p:cNvSpPr>
          <p:nvPr/>
        </p:nvSpPr>
        <p:spPr bwMode="auto">
          <a:xfrm>
            <a:off x="2843808" y="3995721"/>
            <a:ext cx="3011393"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b="1" dirty="0">
                <a:solidFill>
                  <a:srgbClr val="0000FF"/>
                </a:solidFill>
                <a:latin typeface="+mj-lt"/>
                <a:ea typeface="宋体" pitchFamily="2" charset="-122"/>
              </a:rPr>
              <a:t>Response </a:t>
            </a:r>
            <a:r>
              <a:rPr kumimoji="0" lang="en-US" altLang="zh-CN" sz="900" b="1" dirty="0" smtClean="0">
                <a:solidFill>
                  <a:srgbClr val="FF0000"/>
                </a:solidFill>
                <a:latin typeface="+mj-lt"/>
                <a:ea typeface="宋体" pitchFamily="2" charset="-122"/>
              </a:rPr>
              <a:t>(</a:t>
            </a:r>
            <a:r>
              <a:rPr lang="en-US" altLang="zh-TW" sz="900" dirty="0" smtClean="0">
                <a:solidFill>
                  <a:srgbClr val="FF0000"/>
                </a:solidFill>
                <a:latin typeface="+mj-lt"/>
              </a:rPr>
              <a:t>PADP </a:t>
            </a:r>
            <a:r>
              <a:rPr lang="en-US" altLang="zh-TW" sz="900" dirty="0">
                <a:solidFill>
                  <a:srgbClr val="FF0000"/>
                </a:solidFill>
                <a:latin typeface="+mj-lt"/>
              </a:rPr>
              <a:t>element: Response; Service Descriptor</a:t>
            </a:r>
            <a:r>
              <a:rPr kumimoji="0" lang="en-US" altLang="zh-CN" sz="900" b="1" dirty="0">
                <a:solidFill>
                  <a:srgbClr val="FF0000"/>
                </a:solidFill>
                <a:latin typeface="+mj-lt"/>
                <a:ea typeface="宋体" pitchFamily="2" charset="-122"/>
              </a:rPr>
              <a:t>)</a:t>
            </a:r>
            <a:r>
              <a:rPr kumimoji="0" lang="en-US" altLang="zh-CN" sz="900" b="1" dirty="0">
                <a:solidFill>
                  <a:srgbClr val="0000FF"/>
                </a:solidFill>
                <a:latin typeface="+mj-lt"/>
                <a:ea typeface="宋体" pitchFamily="2" charset="-122"/>
              </a:rPr>
              <a:t> </a:t>
            </a:r>
            <a:endParaRPr kumimoji="0" lang="zh-CN" altLang="en-US" sz="800" b="1" dirty="0">
              <a:solidFill>
                <a:srgbClr val="0000FF"/>
              </a:solidFill>
              <a:latin typeface="+mj-lt"/>
              <a:ea typeface="宋体" pitchFamily="2" charset="-122"/>
            </a:endParaRPr>
          </a:p>
        </p:txBody>
      </p:sp>
      <p:sp>
        <p:nvSpPr>
          <p:cNvPr id="40" name="TextBox 63"/>
          <p:cNvSpPr txBox="1">
            <a:spLocks noChangeArrowheads="1"/>
          </p:cNvSpPr>
          <p:nvPr/>
        </p:nvSpPr>
        <p:spPr bwMode="auto">
          <a:xfrm>
            <a:off x="3059832" y="4941168"/>
            <a:ext cx="273685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b="1" dirty="0">
                <a:solidFill>
                  <a:srgbClr val="0000FF"/>
                </a:solidFill>
                <a:latin typeface="+mj-lt"/>
                <a:ea typeface="宋体" pitchFamily="2" charset="-122"/>
              </a:rPr>
              <a:t>Response </a:t>
            </a:r>
            <a:r>
              <a:rPr kumimoji="0" lang="en-US" altLang="zh-CN" sz="1050" b="1" dirty="0" smtClean="0">
                <a:solidFill>
                  <a:srgbClr val="FF0000"/>
                </a:solidFill>
                <a:latin typeface="+mj-lt"/>
                <a:ea typeface="宋体" pitchFamily="2" charset="-122"/>
              </a:rPr>
              <a:t>(</a:t>
            </a:r>
            <a:r>
              <a:rPr lang="en-US" altLang="zh-CN" sz="1050" dirty="0" smtClean="0">
                <a:solidFill>
                  <a:srgbClr val="FF0000"/>
                </a:solidFill>
                <a:latin typeface="+mj-lt"/>
              </a:rPr>
              <a:t>PADP</a:t>
            </a:r>
            <a:r>
              <a:rPr lang="en-US" altLang="zh-TW" sz="1050" dirty="0" smtClean="0">
                <a:solidFill>
                  <a:srgbClr val="FF0000"/>
                </a:solidFill>
                <a:latin typeface="+mj-lt"/>
              </a:rPr>
              <a:t> </a:t>
            </a:r>
            <a:r>
              <a:rPr lang="en-US" altLang="zh-TW" sz="1050" dirty="0">
                <a:solidFill>
                  <a:srgbClr val="FF0000"/>
                </a:solidFill>
                <a:latin typeface="+mj-lt"/>
              </a:rPr>
              <a:t>element: Encapsulation</a:t>
            </a:r>
            <a:r>
              <a:rPr kumimoji="0" lang="en-US" altLang="zh-CN" sz="1050" b="1" dirty="0" smtClean="0">
                <a:solidFill>
                  <a:srgbClr val="FF0000"/>
                </a:solidFill>
                <a:latin typeface="+mj-lt"/>
                <a:ea typeface="宋体" pitchFamily="2" charset="-122"/>
              </a:rPr>
              <a:t>) </a:t>
            </a:r>
            <a:endParaRPr kumimoji="0" lang="zh-CN" altLang="en-US" sz="1050" b="1" dirty="0">
              <a:solidFill>
                <a:srgbClr val="0000FF"/>
              </a:solidFill>
              <a:latin typeface="+mj-lt"/>
              <a:ea typeface="宋体" pitchFamily="2" charset="-122"/>
            </a:endParaRPr>
          </a:p>
        </p:txBody>
      </p:sp>
      <p:cxnSp>
        <p:nvCxnSpPr>
          <p:cNvPr id="54" name="直接箭头连接符 36"/>
          <p:cNvCxnSpPr>
            <a:cxnSpLocks noChangeShapeType="1"/>
          </p:cNvCxnSpPr>
          <p:nvPr/>
        </p:nvCxnSpPr>
        <p:spPr bwMode="auto">
          <a:xfrm>
            <a:off x="2915816" y="4707978"/>
            <a:ext cx="2902146"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58" name="直接箭头连接符 47"/>
          <p:cNvCxnSpPr>
            <a:cxnSpLocks noChangeShapeType="1"/>
          </p:cNvCxnSpPr>
          <p:nvPr/>
        </p:nvCxnSpPr>
        <p:spPr bwMode="auto">
          <a:xfrm flipH="1">
            <a:off x="2915816" y="5217953"/>
            <a:ext cx="2899711" cy="0"/>
          </a:xfrm>
          <a:prstGeom prst="straightConnector1">
            <a:avLst/>
          </a:prstGeom>
          <a:noFill/>
          <a:ln w="12700">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59" name="左大括弧 58"/>
          <p:cNvSpPr/>
          <p:nvPr/>
        </p:nvSpPr>
        <p:spPr>
          <a:xfrm>
            <a:off x="2699792" y="4581128"/>
            <a:ext cx="144016" cy="72008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latin typeface="+mj-lt"/>
            </a:endParaRPr>
          </a:p>
        </p:txBody>
      </p:sp>
      <p:sp>
        <p:nvSpPr>
          <p:cNvPr id="60" name="文字方塊 59"/>
          <p:cNvSpPr txBox="1"/>
          <p:nvPr/>
        </p:nvSpPr>
        <p:spPr>
          <a:xfrm>
            <a:off x="1259632" y="4653136"/>
            <a:ext cx="1296144" cy="492443"/>
          </a:xfrm>
          <a:prstGeom prst="rect">
            <a:avLst/>
          </a:prstGeom>
          <a:noFill/>
        </p:spPr>
        <p:txBody>
          <a:bodyPr wrap="square" rtlCol="0">
            <a:spAutoFit/>
          </a:bodyPr>
          <a:lstStyle/>
          <a:p>
            <a:pPr algn="ctr"/>
            <a:r>
              <a:rPr lang="en-US" altLang="zh-TW" sz="1400" b="1" dirty="0" smtClean="0">
                <a:solidFill>
                  <a:srgbClr val="0000FF"/>
                </a:solidFill>
                <a:latin typeface="+mj-lt"/>
              </a:rPr>
              <a:t>Service Query</a:t>
            </a:r>
          </a:p>
          <a:p>
            <a:pPr algn="ctr"/>
            <a:r>
              <a:rPr lang="en-US" altLang="zh-TW" sz="1200" dirty="0" smtClean="0">
                <a:solidFill>
                  <a:srgbClr val="0000FF"/>
                </a:solidFill>
                <a:latin typeface="+mj-lt"/>
              </a:rPr>
              <a:t>(detailed)</a:t>
            </a:r>
          </a:p>
        </p:txBody>
      </p:sp>
      <p:sp>
        <p:nvSpPr>
          <p:cNvPr id="61" name="TextBox 61"/>
          <p:cNvSpPr txBox="1">
            <a:spLocks noChangeArrowheads="1"/>
          </p:cNvSpPr>
          <p:nvPr/>
        </p:nvSpPr>
        <p:spPr bwMode="auto">
          <a:xfrm>
            <a:off x="3203178" y="4471228"/>
            <a:ext cx="252095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4400">
                <a:solidFill>
                  <a:schemeClr val="tx2"/>
                </a:solidFill>
                <a:latin typeface="Calibri" pitchFamily="34" charset="0"/>
                <a:ea typeface="微軟正黑體" pitchFamily="34" charset="-120"/>
              </a:defRPr>
            </a:lvl1pPr>
            <a:lvl2pPr marL="742950" indent="-285750" eaLnBrk="0" hangingPunct="0">
              <a:defRPr kumimoji="1" sz="4400">
                <a:solidFill>
                  <a:schemeClr val="tx2"/>
                </a:solidFill>
                <a:latin typeface="Calibri" pitchFamily="34" charset="0"/>
                <a:ea typeface="微軟正黑體" pitchFamily="34" charset="-120"/>
              </a:defRPr>
            </a:lvl2pPr>
            <a:lvl3pPr marL="1143000" indent="-228600" eaLnBrk="0" hangingPunct="0">
              <a:defRPr kumimoji="1" sz="4400">
                <a:solidFill>
                  <a:schemeClr val="tx2"/>
                </a:solidFill>
                <a:latin typeface="Calibri" pitchFamily="34" charset="0"/>
                <a:ea typeface="微軟正黑體" pitchFamily="34" charset="-120"/>
              </a:defRPr>
            </a:lvl3pPr>
            <a:lvl4pPr marL="1600200" indent="-228600" eaLnBrk="0" hangingPunct="0">
              <a:defRPr kumimoji="1" sz="4400">
                <a:solidFill>
                  <a:schemeClr val="tx2"/>
                </a:solidFill>
                <a:latin typeface="Calibri" pitchFamily="34" charset="0"/>
                <a:ea typeface="微軟正黑體" pitchFamily="34" charset="-120"/>
              </a:defRPr>
            </a:lvl4pPr>
            <a:lvl5pPr marL="2057400" indent="-228600" eaLnBrk="0" hangingPunct="0">
              <a:defRPr kumimoji="1" sz="4400">
                <a:solidFill>
                  <a:schemeClr val="tx2"/>
                </a:solidFill>
                <a:latin typeface="Calibri" pitchFamily="34" charset="0"/>
                <a:ea typeface="微軟正黑體" pitchFamily="34" charset="-120"/>
              </a:defRPr>
            </a:lvl5pPr>
            <a:lvl6pPr marL="25146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6pPr>
            <a:lvl7pPr marL="29718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7pPr>
            <a:lvl8pPr marL="34290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8pPr>
            <a:lvl9pPr marL="3886200" indent="-228600" eaLnBrk="0" fontAlgn="base" hangingPunct="0">
              <a:spcBef>
                <a:spcPct val="0"/>
              </a:spcBef>
              <a:spcAft>
                <a:spcPct val="0"/>
              </a:spcAft>
              <a:defRPr kumimoji="1" sz="4400">
                <a:solidFill>
                  <a:schemeClr val="tx2"/>
                </a:solidFill>
                <a:latin typeface="Calibri" pitchFamily="34" charset="0"/>
                <a:ea typeface="微軟正黑體" pitchFamily="34" charset="-120"/>
              </a:defRPr>
            </a:lvl9pPr>
          </a:lstStyle>
          <a:p>
            <a:pPr algn="ctr" eaLnBrk="1" hangingPunct="1"/>
            <a:r>
              <a:rPr kumimoji="0" lang="en-US" altLang="zh-CN" sz="1050" b="1" dirty="0" smtClean="0">
                <a:solidFill>
                  <a:srgbClr val="0000FF"/>
                </a:solidFill>
                <a:latin typeface="+mj-lt"/>
                <a:ea typeface="宋体" pitchFamily="2" charset="-122"/>
              </a:rPr>
              <a:t>Query </a:t>
            </a:r>
            <a:r>
              <a:rPr kumimoji="0" lang="en-US" altLang="zh-CN" sz="1050" b="1" dirty="0" smtClean="0">
                <a:solidFill>
                  <a:srgbClr val="FF0000"/>
                </a:solidFill>
                <a:latin typeface="+mj-lt"/>
                <a:ea typeface="宋体" pitchFamily="2" charset="-122"/>
              </a:rPr>
              <a:t>(</a:t>
            </a:r>
            <a:r>
              <a:rPr lang="en-US" altLang="zh-TW" sz="1050" dirty="0" smtClean="0">
                <a:solidFill>
                  <a:srgbClr val="FF0000"/>
                </a:solidFill>
                <a:latin typeface="+mj-lt"/>
              </a:rPr>
              <a:t>PADP </a:t>
            </a:r>
            <a:r>
              <a:rPr lang="en-US" altLang="zh-TW" sz="1050" dirty="0">
                <a:solidFill>
                  <a:srgbClr val="FF0000"/>
                </a:solidFill>
                <a:latin typeface="+mj-lt"/>
              </a:rPr>
              <a:t>element: </a:t>
            </a:r>
            <a:r>
              <a:rPr lang="en-US" altLang="zh-TW" sz="1050" dirty="0" smtClean="0">
                <a:solidFill>
                  <a:srgbClr val="FF0000"/>
                </a:solidFill>
                <a:latin typeface="+mj-lt"/>
              </a:rPr>
              <a:t>Encapsulation</a:t>
            </a:r>
            <a:r>
              <a:rPr kumimoji="0" lang="en-US" altLang="zh-CN" sz="1050" b="1" dirty="0" smtClean="0">
                <a:solidFill>
                  <a:srgbClr val="FF0000"/>
                </a:solidFill>
                <a:latin typeface="+mj-lt"/>
                <a:ea typeface="宋体" pitchFamily="2" charset="-122"/>
              </a:rPr>
              <a:t>) </a:t>
            </a:r>
            <a:endParaRPr kumimoji="0" lang="zh-CN" altLang="en-US" sz="1050" b="1" dirty="0">
              <a:solidFill>
                <a:srgbClr val="FF0000"/>
              </a:solidFill>
              <a:latin typeface="+mj-lt"/>
              <a:ea typeface="宋体" pitchFamily="2" charset="-122"/>
            </a:endParaRPr>
          </a:p>
        </p:txBody>
      </p:sp>
      <p:sp>
        <p:nvSpPr>
          <p:cNvPr id="62" name="文字方塊 61"/>
          <p:cNvSpPr txBox="1"/>
          <p:nvPr/>
        </p:nvSpPr>
        <p:spPr>
          <a:xfrm>
            <a:off x="1331640" y="3728645"/>
            <a:ext cx="1296144" cy="492443"/>
          </a:xfrm>
          <a:prstGeom prst="rect">
            <a:avLst/>
          </a:prstGeom>
          <a:noFill/>
        </p:spPr>
        <p:txBody>
          <a:bodyPr wrap="square" rtlCol="0">
            <a:spAutoFit/>
          </a:bodyPr>
          <a:lstStyle/>
          <a:p>
            <a:pPr algn="ctr"/>
            <a:r>
              <a:rPr lang="en-US" altLang="zh-TW" sz="1400" b="1" dirty="0" smtClean="0">
                <a:solidFill>
                  <a:srgbClr val="0000FF"/>
                </a:solidFill>
                <a:latin typeface="+mj-lt"/>
              </a:rPr>
              <a:t>Service Query</a:t>
            </a:r>
          </a:p>
          <a:p>
            <a:pPr algn="ctr"/>
            <a:r>
              <a:rPr lang="en-US" altLang="zh-TW" sz="1200" dirty="0" smtClean="0">
                <a:solidFill>
                  <a:srgbClr val="0000FF"/>
                </a:solidFill>
                <a:latin typeface="+mj-lt"/>
              </a:rPr>
              <a:t>(support or not)</a:t>
            </a:r>
          </a:p>
        </p:txBody>
      </p:sp>
      <p:cxnSp>
        <p:nvCxnSpPr>
          <p:cNvPr id="4" name="肘形接點 3"/>
          <p:cNvCxnSpPr>
            <a:endCxn id="7" idx="2"/>
          </p:cNvCxnSpPr>
          <p:nvPr/>
        </p:nvCxnSpPr>
        <p:spPr bwMode="auto">
          <a:xfrm flipV="1">
            <a:off x="6084168" y="3172903"/>
            <a:ext cx="1301110" cy="832161"/>
          </a:xfrm>
          <a:prstGeom prst="bentConnector2">
            <a:avLst/>
          </a:prstGeom>
          <a:solidFill>
            <a:srgbClr val="00B8FF"/>
          </a:solidFill>
          <a:ln w="9525" cap="flat" cmpd="sng" algn="ctr">
            <a:solidFill>
              <a:schemeClr val="tx1"/>
            </a:solidFill>
            <a:prstDash val="lgDash"/>
            <a:round/>
            <a:headEnd type="none" w="med" len="med"/>
            <a:tailEnd type="arrow"/>
          </a:ln>
          <a:effectLst/>
        </p:spPr>
      </p:cxnSp>
      <p:sp>
        <p:nvSpPr>
          <p:cNvPr id="6" name="文字方塊 5"/>
          <p:cNvSpPr txBox="1"/>
          <p:nvPr/>
        </p:nvSpPr>
        <p:spPr>
          <a:xfrm>
            <a:off x="6012160" y="4077072"/>
            <a:ext cx="2880320" cy="523220"/>
          </a:xfrm>
          <a:prstGeom prst="rect">
            <a:avLst/>
          </a:prstGeom>
          <a:noFill/>
        </p:spPr>
        <p:txBody>
          <a:bodyPr wrap="square" rtlCol="0">
            <a:spAutoFit/>
          </a:bodyPr>
          <a:lstStyle/>
          <a:p>
            <a:r>
              <a:rPr kumimoji="1" lang="en-US" altLang="zh-TW" sz="1400" dirty="0" smtClean="0"/>
              <a:t>Possibly attaching to Beacon or Probe Response to save this step?</a:t>
            </a:r>
            <a:endParaRPr kumimoji="1" lang="zh-TW" altLang="en-US" sz="1400" dirty="0"/>
          </a:p>
        </p:txBody>
      </p:sp>
      <p:sp>
        <p:nvSpPr>
          <p:cNvPr id="63" name="左大括弧 62"/>
          <p:cNvSpPr/>
          <p:nvPr/>
        </p:nvSpPr>
        <p:spPr>
          <a:xfrm flipH="1">
            <a:off x="5868144" y="3573016"/>
            <a:ext cx="118663" cy="86409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latin typeface="+mj-lt"/>
            </a:endParaRPr>
          </a:p>
        </p:txBody>
      </p:sp>
    </p:spTree>
    <p:extLst>
      <p:ext uri="{BB962C8B-B14F-4D97-AF65-F5344CB8AC3E}">
        <p14:creationId xmlns:p14="http://schemas.microsoft.com/office/powerpoint/2010/main" val="56296625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佈景主題">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佈景主題">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64760</TotalTime>
  <Words>1315</Words>
  <Application>Microsoft Macintosh PowerPoint</Application>
  <PresentationFormat>如螢幕大小 (4:3)</PresentationFormat>
  <Paragraphs>231</Paragraphs>
  <Slides>14</Slides>
  <Notes>1</Notes>
  <HiddenSlides>0</HiddenSlides>
  <MMClips>0</MMClips>
  <ScaleCrop>false</ScaleCrop>
  <HeadingPairs>
    <vt:vector size="6" baseType="variant">
      <vt:variant>
        <vt:lpstr>佈景主題</vt:lpstr>
      </vt:variant>
      <vt:variant>
        <vt:i4>1</vt:i4>
      </vt:variant>
      <vt:variant>
        <vt:lpstr>內嵌 OLE 伺服器</vt:lpstr>
      </vt:variant>
      <vt:variant>
        <vt:i4>1</vt:i4>
      </vt:variant>
      <vt:variant>
        <vt:lpstr>投影片標題</vt:lpstr>
      </vt:variant>
      <vt:variant>
        <vt:i4>14</vt:i4>
      </vt:variant>
    </vt:vector>
  </HeadingPairs>
  <TitlesOfParts>
    <vt:vector size="16" baseType="lpstr">
      <vt:lpstr>Office 佈景主題</vt:lpstr>
      <vt:lpstr>Document</vt:lpstr>
      <vt:lpstr>Message flows for local network service discovery</vt:lpstr>
      <vt:lpstr>Abstract</vt:lpstr>
      <vt:lpstr>PowerPoint 簡報</vt:lpstr>
      <vt:lpstr>PowerPoint 簡報</vt:lpstr>
      <vt:lpstr>PowerPoint 簡報</vt:lpstr>
      <vt:lpstr>The reason of doing PAD</vt:lpstr>
      <vt:lpstr>PowerPoint 簡報</vt:lpstr>
      <vt:lpstr>PowerPoint 簡報</vt:lpstr>
      <vt:lpstr>PowerPoint 簡報</vt:lpstr>
      <vt:lpstr>Comparisons between the two types of network</vt:lpstr>
      <vt:lpstr>Summary </vt:lpstr>
      <vt:lpstr>Appendix</vt:lpstr>
      <vt:lpstr>Appendix </vt:lpstr>
      <vt:lpstr>Existing PADP Elements Proposal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options for service discovery of sleeping devices</dc:title>
  <dc:creator>Jing Hsieh(謝景融)</dc:creator>
  <cp:lastModifiedBy>jing</cp:lastModifiedBy>
  <cp:revision>470</cp:revision>
  <cp:lastPrinted>2014-05-13T09:49:43Z</cp:lastPrinted>
  <dcterms:created xsi:type="dcterms:W3CDTF">2013-08-19T02:16:41Z</dcterms:created>
  <dcterms:modified xsi:type="dcterms:W3CDTF">2014-05-13T09:54:42Z</dcterms:modified>
</cp:coreProperties>
</file>