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350" r:id="rId3"/>
    <p:sldId id="355" r:id="rId4"/>
    <p:sldId id="361" r:id="rId5"/>
    <p:sldId id="356" r:id="rId6"/>
    <p:sldId id="358" r:id="rId7"/>
    <p:sldId id="359" r:id="rId8"/>
    <p:sldId id="360" r:id="rId9"/>
    <p:sldId id="362" r:id="rId10"/>
    <p:sldId id="354" r:id="rId11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uawei" initials="h" lastIdx="12" clrIdx="0"/>
  <p:cmAuthor id="1" name="Peter" initials="P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66FF99"/>
    <a:srgbClr val="FF9966"/>
    <a:srgbClr val="FF9933"/>
    <a:srgbClr val="FFFF00"/>
    <a:srgbClr val="66FFFF"/>
    <a:srgbClr val="FF3300"/>
    <a:srgbClr val="FF99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767" autoAdjust="0"/>
    <p:restoredTop sz="86344" autoAdjust="0"/>
  </p:normalViewPr>
  <p:slideViewPr>
    <p:cSldViewPr>
      <p:cViewPr>
        <p:scale>
          <a:sx n="66" d="100"/>
          <a:sy n="66" d="100"/>
        </p:scale>
        <p:origin x="-162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-1728" y="42"/>
      </p:cViewPr>
      <p:guideLst>
        <p:guide orient="horz" pos="2163"/>
        <p:guide pos="284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847589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556906" y="6475413"/>
            <a:ext cx="1987019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Zhou </a:t>
            </a:r>
            <a:r>
              <a:rPr lang="en-US" dirty="0" err="1" smtClean="0"/>
              <a:t>Lan</a:t>
            </a:r>
            <a:r>
              <a:rPr lang="en-US" dirty="0" smtClean="0"/>
              <a:t> (</a:t>
            </a:r>
            <a:r>
              <a:rPr lang="en-US" dirty="0" err="1" smtClean="0"/>
              <a:t>Huawei</a:t>
            </a:r>
            <a:r>
              <a:rPr lang="en-US" dirty="0" smtClean="0"/>
              <a:t> Technology)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2014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2014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556906" y="6475413"/>
            <a:ext cx="198701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Zhou </a:t>
            </a:r>
            <a:r>
              <a:rPr lang="en-US" dirty="0" err="1" smtClean="0"/>
              <a:t>Lan</a:t>
            </a:r>
            <a:r>
              <a:rPr lang="en-US" dirty="0" smtClean="0"/>
              <a:t> (</a:t>
            </a:r>
            <a:r>
              <a:rPr lang="en-US" dirty="0" err="1" smtClean="0"/>
              <a:t>Huawei</a:t>
            </a:r>
            <a:r>
              <a:rPr lang="en-US" dirty="0" smtClean="0"/>
              <a:t> Technology)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48365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dirty="0" smtClean="0"/>
              <a:t>May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56906" y="6475413"/>
            <a:ext cx="198701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 smtClean="0"/>
              <a:t>Zhou </a:t>
            </a:r>
            <a:r>
              <a:rPr lang="en-US" dirty="0" err="1" smtClean="0"/>
              <a:t>Lan</a:t>
            </a:r>
            <a:r>
              <a:rPr lang="en-US" dirty="0" smtClean="0"/>
              <a:t> (</a:t>
            </a:r>
            <a:r>
              <a:rPr lang="en-US" dirty="0" err="1" smtClean="0"/>
              <a:t>Huawei</a:t>
            </a:r>
            <a:r>
              <a:rPr lang="en-US" dirty="0" smtClean="0"/>
              <a:t> Technology)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802.11-14/0636r2</a:t>
            </a:r>
            <a:endParaRPr lang="en-US" sz="1800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4/11-14-1009-01-00ax-proposed-802-11ax-functional-requirements.doc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May 2014</a:t>
            </a:r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r>
              <a:rPr lang="en-US" altLang="zh-CN" dirty="0" smtClean="0"/>
              <a:t>Consideration on functional requirements</a:t>
            </a:r>
            <a:endParaRPr lang="en-US" dirty="0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2014-09-15</a:t>
            </a:r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69976" y="25908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56906" y="6475413"/>
            <a:ext cx="198701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Zhou </a:t>
            </a:r>
            <a:r>
              <a:rPr lang="en-US" dirty="0" err="1" smtClean="0"/>
              <a:t>Lan</a:t>
            </a:r>
            <a:r>
              <a:rPr lang="en-US" dirty="0" smtClean="0"/>
              <a:t> (</a:t>
            </a:r>
            <a:r>
              <a:rPr lang="en-US" dirty="0" err="1" smtClean="0"/>
              <a:t>Huawei</a:t>
            </a:r>
            <a:r>
              <a:rPr lang="en-US" dirty="0" smtClean="0"/>
              <a:t> Technology)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3311" name="Object 239"/>
          <p:cNvGraphicFramePr>
            <a:graphicFrameLocks noChangeAspect="1"/>
          </p:cNvGraphicFramePr>
          <p:nvPr/>
        </p:nvGraphicFramePr>
        <p:xfrm>
          <a:off x="1495425" y="3121025"/>
          <a:ext cx="6327775" cy="3308350"/>
        </p:xfrm>
        <a:graphic>
          <a:graphicData uri="http://schemas.openxmlformats.org/presentationml/2006/ole">
            <p:oleObj spid="_x0000_s3317" name="Document" r:id="rId4" imgW="8490775" imgH="4444685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[1] 11-13-1410-02-0hew-802-11-hew-draft-par-and-5c.docx</a:t>
            </a:r>
          </a:p>
          <a:p>
            <a:r>
              <a:rPr lang="en-US" sz="2000" dirty="0" smtClean="0"/>
              <a:t>[2] 11-14-0306-00-0hew-discussions-on-hew-functional-requirements.pptx</a:t>
            </a:r>
          </a:p>
          <a:p>
            <a:r>
              <a:rPr lang="en-US" sz="2000" dirty="0" smtClean="0"/>
              <a:t>[3] 11-13-1411-00-0hew-from-par-to-functional-requirements-of-hew.ppt</a:t>
            </a:r>
          </a:p>
          <a:p>
            <a:r>
              <a:rPr lang="en-US" sz="2000" dirty="0" smtClean="0"/>
              <a:t>[4] 11-13-0524-00-0hew-discussions-on-functional-requirements.pptx</a:t>
            </a:r>
          </a:p>
          <a:p>
            <a:r>
              <a:rPr lang="en-US" sz="2000" dirty="0" smtClean="0"/>
              <a:t>[5] 11-14-1009-01-00ax-proposed-802-11-functional-requirements.doc</a:t>
            </a:r>
          </a:p>
          <a:p>
            <a:endParaRPr lang="en-US" sz="2000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556906" y="6475413"/>
            <a:ext cx="1987019" cy="184666"/>
          </a:xfrm>
        </p:spPr>
        <p:txBody>
          <a:bodyPr/>
          <a:lstStyle/>
          <a:p>
            <a:r>
              <a:rPr lang="en-US" dirty="0" smtClean="0"/>
              <a:t>Slide </a:t>
            </a:r>
            <a:fld id="{3099D1E7-2CFE-4362-BB72-AF97192842EA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3584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sz="3600" dirty="0" smtClean="0"/>
              <a:t>Summary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534400" cy="4114800"/>
          </a:xfrm>
        </p:spPr>
        <p:txBody>
          <a:bodyPr/>
          <a:lstStyle/>
          <a:p>
            <a:r>
              <a:rPr lang="en-US" b="0" dirty="0" smtClean="0"/>
              <a:t>The approved PAR for 802.11ax emphasizes improving a number of performance metrics that directly translate to improving efficiency for indoor and outdoor deployment of large numbers of STAs in multi BSSs</a:t>
            </a:r>
          </a:p>
          <a:p>
            <a:r>
              <a:rPr lang="en-US" b="0" dirty="0" smtClean="0"/>
              <a:t>A Functional Requirement </a:t>
            </a:r>
            <a:r>
              <a:rPr lang="en-US" b="0" dirty="0" smtClean="0"/>
              <a:t>document [5] </a:t>
            </a:r>
            <a:r>
              <a:rPr lang="en-US" b="0" dirty="0" smtClean="0"/>
              <a:t>initially derived from the PAR to highlight key problem areas can guide and focus proposals in achieving a common goal</a:t>
            </a:r>
          </a:p>
          <a:p>
            <a:r>
              <a:rPr lang="en-US" b="0" dirty="0" smtClean="0"/>
              <a:t>There have been some discussions[2][3][4</a:t>
            </a:r>
            <a:r>
              <a:rPr lang="en-US" b="0" dirty="0" smtClean="0"/>
              <a:t>][5] </a:t>
            </a:r>
            <a:r>
              <a:rPr lang="en-US" b="0" dirty="0" smtClean="0"/>
              <a:t>in the </a:t>
            </a:r>
            <a:r>
              <a:rPr lang="en-US" b="0" dirty="0" err="1" smtClean="0"/>
              <a:t>TGax</a:t>
            </a:r>
            <a:r>
              <a:rPr lang="en-US" b="0" dirty="0" smtClean="0"/>
              <a:t> </a:t>
            </a:r>
            <a:r>
              <a:rPr lang="en-US" b="0" dirty="0" smtClean="0"/>
              <a:t>group </a:t>
            </a:r>
            <a:r>
              <a:rPr lang="en-US" b="0" dirty="0" smtClean="0"/>
              <a:t>as an initial effort for the functional requirements document development</a:t>
            </a:r>
          </a:p>
          <a:p>
            <a:r>
              <a:rPr lang="en-US" b="0" dirty="0" smtClean="0"/>
              <a:t>We believe that an enhancement on spectrum efficiency will be needed to meet the PAR </a:t>
            </a:r>
          </a:p>
          <a:p>
            <a:pPr lvl="1"/>
            <a:endParaRPr lang="en-US" sz="1800" dirty="0" smtClean="0">
              <a:solidFill>
                <a:srgbClr val="FF0000"/>
              </a:solidFill>
            </a:endParaRPr>
          </a:p>
          <a:p>
            <a:pPr lvl="1"/>
            <a:endParaRPr lang="en-US" dirty="0" smtClean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3099D1E7-2CFE-4362-BB72-AF97192842EA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5807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 smtClean="0"/>
              <a:t>Highlights of </a:t>
            </a:r>
            <a:r>
              <a:rPr lang="en-US" dirty="0" err="1" smtClean="0"/>
              <a:t>TGax</a:t>
            </a:r>
            <a:r>
              <a:rPr lang="en-US" dirty="0" smtClean="0"/>
              <a:t> PAR related to spectrum efficiency</a:t>
            </a:r>
            <a:endParaRPr lang="en-US" dirty="0"/>
          </a:p>
        </p:txBody>
      </p:sp>
      <p:sp>
        <p:nvSpPr>
          <p:cNvPr id="58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altLang="zh-CN" dirty="0" smtClean="0"/>
              <a:t>Improve Average Throughput Per Station in dense deployment scenarios</a:t>
            </a:r>
          </a:p>
          <a:p>
            <a:pPr marL="685800" lvl="2" indent="-342900">
              <a:lnSpc>
                <a:spcPct val="90000"/>
              </a:lnSpc>
            </a:pPr>
            <a:r>
              <a:rPr lang="en-GB" altLang="zh-CN" sz="2000" dirty="0" smtClean="0">
                <a:ea typeface="+mn-ea"/>
                <a:cs typeface="+mn-cs"/>
              </a:rPr>
              <a:t>4 times improvement for at least one mode of operation (measured at the MAC data SAP) </a:t>
            </a:r>
          </a:p>
          <a:p>
            <a:pPr marL="685800" lvl="2" indent="-342900">
              <a:lnSpc>
                <a:spcPct val="90000"/>
              </a:lnSpc>
            </a:pPr>
            <a:r>
              <a:rPr lang="en-GB" altLang="zh-CN" sz="2000" dirty="0" smtClean="0">
                <a:ea typeface="+mn-ea"/>
                <a:cs typeface="+mn-cs"/>
              </a:rPr>
              <a:t>Target </a:t>
            </a:r>
            <a:r>
              <a:rPr lang="en-US" altLang="zh-CN" sz="2000" dirty="0" smtClean="0">
                <a:ea typeface="+mn-ea"/>
                <a:cs typeface="+mn-cs"/>
              </a:rPr>
              <a:t>5-10 times improvement</a:t>
            </a:r>
            <a:endParaRPr lang="en-GB" altLang="zh-CN" sz="2000" dirty="0" smtClean="0">
              <a:ea typeface="+mn-ea"/>
              <a:cs typeface="+mn-cs"/>
            </a:endParaRPr>
          </a:p>
          <a:p>
            <a:pPr lvl="0"/>
            <a:r>
              <a:rPr lang="en-US" altLang="zh-CN" dirty="0" smtClean="0"/>
              <a:t>Focuses on relative improvement to existing IEEE 802.11 amendments </a:t>
            </a:r>
          </a:p>
          <a:p>
            <a:pPr marL="685800" lvl="2" indent="-342900"/>
            <a:r>
              <a:rPr lang="en-US" altLang="zh-CN" sz="2000" dirty="0" smtClean="0">
                <a:ea typeface="+mn-ea"/>
                <a:cs typeface="+mn-cs"/>
              </a:rPr>
              <a:t>IEEE 802.11n in 2.4 GHz and 5GHz</a:t>
            </a:r>
          </a:p>
          <a:p>
            <a:pPr marL="685800" lvl="2" indent="-342900"/>
            <a:r>
              <a:rPr lang="en-US" altLang="zh-CN" sz="2000" dirty="0" smtClean="0">
                <a:ea typeface="+mn-ea"/>
                <a:cs typeface="+mn-cs"/>
              </a:rPr>
              <a:t>IEEE 802.11ac in 5 GHz</a:t>
            </a:r>
          </a:p>
          <a:p>
            <a:pPr>
              <a:lnSpc>
                <a:spcPct val="90000"/>
              </a:lnSpc>
            </a:pPr>
            <a:r>
              <a:rPr lang="en-GB" altLang="zh-CN" dirty="0" smtClean="0"/>
              <a:t>Enable backward </a:t>
            </a:r>
            <a:r>
              <a:rPr lang="en-GB" altLang="zh-CN" dirty="0" smtClean="0">
                <a:solidFill>
                  <a:schemeClr val="accent2"/>
                </a:solidFill>
              </a:rPr>
              <a:t>compatibility</a:t>
            </a:r>
            <a:r>
              <a:rPr lang="en-GB" altLang="zh-CN" dirty="0" smtClean="0"/>
              <a:t> and </a:t>
            </a:r>
            <a:r>
              <a:rPr lang="en-GB" altLang="zh-CN" dirty="0" smtClean="0">
                <a:solidFill>
                  <a:schemeClr val="accent2"/>
                </a:solidFill>
              </a:rPr>
              <a:t>coexistence</a:t>
            </a:r>
            <a:r>
              <a:rPr lang="en-GB" altLang="zh-CN" dirty="0" smtClean="0"/>
              <a:t> with legacy IEEE 802.11 devices operating in the same band.</a:t>
            </a:r>
          </a:p>
          <a:p>
            <a:pPr marL="0" indent="0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None/>
            </a:pPr>
            <a:endParaRPr lang="en-US" altLang="zh-CN" sz="1600" b="0" dirty="0" smtClean="0"/>
          </a:p>
          <a:p>
            <a:endParaRPr lang="en-US" sz="1200" dirty="0" smtClean="0"/>
          </a:p>
          <a:p>
            <a:pPr>
              <a:buNone/>
            </a:pPr>
            <a:endParaRPr lang="en-US" sz="1600" dirty="0" smtClean="0"/>
          </a:p>
          <a:p>
            <a:pPr lvl="1">
              <a:buNone/>
            </a:pPr>
            <a:endParaRPr lang="en-US" sz="1400" dirty="0" smtClean="0"/>
          </a:p>
        </p:txBody>
      </p:sp>
      <p:sp>
        <p:nvSpPr>
          <p:cNvPr id="29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556906" y="6475413"/>
            <a:ext cx="1987019" cy="184666"/>
          </a:xfrm>
        </p:spPr>
        <p:txBody>
          <a:bodyPr/>
          <a:lstStyle/>
          <a:p>
            <a:r>
              <a:rPr lang="en-US" dirty="0" smtClean="0"/>
              <a:t>Slide </a:t>
            </a:r>
            <a:fld id="{3099D1E7-2CFE-4362-BB72-AF97192842EA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76115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 smtClean="0"/>
              <a:t>Key Proposed Aspects to Spectrum Efficiency Improvement from PAR</a:t>
            </a:r>
            <a:endParaRPr lang="en-US" dirty="0"/>
          </a:p>
        </p:txBody>
      </p:sp>
      <p:sp>
        <p:nvSpPr>
          <p:cNvPr id="58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077200" cy="4114800"/>
          </a:xfrm>
        </p:spPr>
        <p:txBody>
          <a:bodyPr/>
          <a:lstStyle/>
          <a:p>
            <a:r>
              <a:rPr lang="en-US" altLang="zh-CN" dirty="0" smtClean="0"/>
              <a:t>Improve WLAN efficiency in three categories of objectives:</a:t>
            </a:r>
          </a:p>
          <a:p>
            <a:pPr marL="685800" lvl="2" indent="-342900"/>
            <a:r>
              <a:rPr lang="en-US" altLang="zh-CN" sz="2000" dirty="0" smtClean="0">
                <a:ea typeface="+mn-ea"/>
                <a:cs typeface="+mn-cs"/>
              </a:rPr>
              <a:t>Make more efficient use of spectrum resources in scenarios with a </a:t>
            </a:r>
            <a:r>
              <a:rPr lang="en-US" altLang="zh-CN" sz="2000" b="1" dirty="0" smtClean="0">
                <a:solidFill>
                  <a:schemeClr val="accent2"/>
                </a:solidFill>
                <a:ea typeface="+mn-ea"/>
                <a:cs typeface="+mn-cs"/>
              </a:rPr>
              <a:t>high density </a:t>
            </a:r>
            <a:r>
              <a:rPr lang="en-US" altLang="zh-CN" sz="2000" dirty="0" smtClean="0">
                <a:ea typeface="+mn-ea"/>
                <a:cs typeface="+mn-cs"/>
              </a:rPr>
              <a:t>of STAs per BSS.</a:t>
            </a:r>
          </a:p>
          <a:p>
            <a:pPr marL="685800" lvl="2" indent="-342900"/>
            <a:r>
              <a:rPr lang="en-US" altLang="zh-CN" sz="2000" dirty="0" smtClean="0">
                <a:ea typeface="+mn-ea"/>
                <a:cs typeface="+mn-cs"/>
              </a:rPr>
              <a:t>Significantly increase spectral frequency reuse and manage interference between neighboring overlapping BSS (OBSS) in scenarios with a high density of both STAs and BSSs.</a:t>
            </a:r>
          </a:p>
          <a:p>
            <a:pPr marL="685800" lvl="2" indent="-342900"/>
            <a:r>
              <a:rPr lang="en-US" altLang="zh-CN" sz="2000" dirty="0" smtClean="0">
                <a:ea typeface="+mn-ea"/>
                <a:cs typeface="+mn-cs"/>
              </a:rPr>
              <a:t>Increase robustness in outdoor propagation environments and uplink transmissions.</a:t>
            </a:r>
          </a:p>
          <a:p>
            <a:pPr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</a:pPr>
            <a:endParaRPr lang="en-US" altLang="zh-CN" sz="1600" b="0" dirty="0" smtClean="0"/>
          </a:p>
          <a:p>
            <a:endParaRPr lang="en-US" sz="1200" dirty="0" smtClean="0"/>
          </a:p>
          <a:p>
            <a:pPr>
              <a:buNone/>
            </a:pPr>
            <a:endParaRPr lang="en-US" sz="1600" dirty="0" smtClean="0"/>
          </a:p>
          <a:p>
            <a:pPr lvl="1">
              <a:buNone/>
            </a:pPr>
            <a:endParaRPr lang="en-US" sz="1400" dirty="0" smtClean="0"/>
          </a:p>
        </p:txBody>
      </p:sp>
      <p:sp>
        <p:nvSpPr>
          <p:cNvPr id="29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556906" y="6475413"/>
            <a:ext cx="1987019" cy="184666"/>
          </a:xfrm>
        </p:spPr>
        <p:txBody>
          <a:bodyPr/>
          <a:lstStyle/>
          <a:p>
            <a:r>
              <a:rPr lang="en-US" dirty="0" smtClean="0"/>
              <a:t>Slide </a:t>
            </a:r>
            <a:fld id="{3099D1E7-2CFE-4362-BB72-AF97192842EA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22261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 smtClean="0"/>
              <a:t>Identify Problem: Low spectrum efficiency of 802.11n&amp;ac</a:t>
            </a:r>
            <a:endParaRPr lang="en-US" dirty="0"/>
          </a:p>
        </p:txBody>
      </p:sp>
      <p:sp>
        <p:nvSpPr>
          <p:cNvPr id="5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772400" cy="4114800"/>
          </a:xfrm>
        </p:spPr>
        <p:txBody>
          <a:bodyPr/>
          <a:lstStyle/>
          <a:p>
            <a:endParaRPr lang="en-US" sz="1800" dirty="0" smtClean="0"/>
          </a:p>
          <a:p>
            <a:pPr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29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556906" y="6475413"/>
            <a:ext cx="1987019" cy="184666"/>
          </a:xfrm>
        </p:spPr>
        <p:txBody>
          <a:bodyPr/>
          <a:lstStyle/>
          <a:p>
            <a:r>
              <a:rPr lang="en-US" dirty="0" smtClean="0"/>
              <a:t>Slide </a:t>
            </a:r>
            <a:fld id="{3099D1E7-2CFE-4362-BB72-AF97192842EA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295731"/>
            <a:ext cx="7169224" cy="4333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685800" y="1600200"/>
            <a:ext cx="7620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Especially in dense deployment environment, many secondary channels can not be utilized due to  unavailability</a:t>
            </a:r>
            <a:r>
              <a:rPr lang="en-US" altLang="zh-CN" sz="2000" dirty="0" smtClean="0">
                <a:solidFill>
                  <a:srgbClr val="FF0000"/>
                </a:solidFill>
              </a:rPr>
              <a:t> </a:t>
            </a:r>
            <a:r>
              <a:rPr lang="en-US" altLang="zh-CN" sz="2000" dirty="0" smtClean="0"/>
              <a:t>of primary channel</a:t>
            </a:r>
            <a:endParaRPr lang="zh-CN" altLang="en-US" sz="2000" dirty="0"/>
          </a:p>
        </p:txBody>
      </p:sp>
    </p:spTree>
    <p:extLst>
      <p:ext uri="{BB962C8B-B14F-4D97-AF65-F5344CB8AC3E}">
        <p14:creationId xmlns="" xmlns:p14="http://schemas.microsoft.com/office/powerpoint/2010/main" val="3276115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1066800"/>
          </a:xfrm>
        </p:spPr>
        <p:txBody>
          <a:bodyPr/>
          <a:lstStyle/>
          <a:p>
            <a:r>
              <a:rPr lang="en-US" dirty="0" smtClean="0"/>
              <a:t>Example </a:t>
            </a:r>
            <a:r>
              <a:rPr lang="en-US" dirty="0" smtClean="0">
                <a:solidFill>
                  <a:schemeClr val="tx1"/>
                </a:solidFill>
              </a:rPr>
              <a:t>of 11ax </a:t>
            </a:r>
            <a:r>
              <a:rPr lang="en-US" dirty="0" smtClean="0"/>
              <a:t>spectrum efficiency enhancement </a:t>
            </a:r>
            <a:endParaRPr lang="en-US" dirty="0"/>
          </a:p>
        </p:txBody>
      </p:sp>
      <p:sp>
        <p:nvSpPr>
          <p:cNvPr id="5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772400" cy="4114800"/>
          </a:xfrm>
        </p:spPr>
        <p:txBody>
          <a:bodyPr/>
          <a:lstStyle/>
          <a:p>
            <a:endParaRPr lang="en-US" sz="1800" dirty="0" smtClean="0"/>
          </a:p>
          <a:p>
            <a:pPr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29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556906" y="6475413"/>
            <a:ext cx="1987019" cy="184666"/>
          </a:xfrm>
        </p:spPr>
        <p:txBody>
          <a:bodyPr/>
          <a:lstStyle/>
          <a:p>
            <a:r>
              <a:rPr lang="en-US" dirty="0" smtClean="0"/>
              <a:t>Slide </a:t>
            </a:r>
            <a:fld id="{3099D1E7-2CFE-4362-BB72-AF97192842EA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2" name="内容占位符 6"/>
          <p:cNvSpPr txBox="1">
            <a:spLocks/>
          </p:cNvSpPr>
          <p:nvPr/>
        </p:nvSpPr>
        <p:spPr bwMode="auto">
          <a:xfrm>
            <a:off x="533400" y="1639888"/>
            <a:ext cx="4705672" cy="460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altLang="zh-CN" kern="0" dirty="0" smtClean="0">
                <a:latin typeface="+mj-lt"/>
                <a:ea typeface="Arial Unicode MS" pitchFamily="34" charset="-122"/>
                <a:cs typeface="Arial Unicode MS" pitchFamily="34" charset="-122"/>
              </a:rPr>
              <a:t>Existing legacy</a:t>
            </a:r>
            <a:r>
              <a:rPr lang="en-US" altLang="zh-CN" kern="0" noProof="0" dirty="0" smtClean="0">
                <a:latin typeface="+mj-lt"/>
                <a:ea typeface="Arial Unicode MS" pitchFamily="34" charset="-122"/>
                <a:cs typeface="Arial Unicode MS" pitchFamily="34" charset="-122"/>
              </a:rPr>
              <a:t> </a:t>
            </a: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Arial Unicode MS" pitchFamily="34" charset="-122"/>
                <a:cs typeface="Arial Unicode MS" pitchFamily="34" charset="-122"/>
              </a:rPr>
              <a:t>channel bonding 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Arial Unicode MS" pitchFamily="34" charset="-122"/>
                <a:cs typeface="Arial Unicode MS" pitchFamily="34" charset="-122"/>
              </a:rPr>
              <a:t>Uses bonded channels for contiguous transmission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Arial Unicode MS" pitchFamily="34" charset="-122"/>
                <a:cs typeface="Arial Unicode MS" pitchFamily="34" charset="-122"/>
              </a:rPr>
              <a:t>Only one primary channel for the</a:t>
            </a:r>
            <a:r>
              <a:rPr kumimoji="0" lang="en-US" altLang="zh-CN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Arial Unicode MS" pitchFamily="34" charset="-122"/>
                <a:cs typeface="Arial Unicode MS" pitchFamily="34" charset="-122"/>
              </a:rPr>
              <a:t> </a:t>
            </a: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Arial Unicode MS" pitchFamily="34" charset="-122"/>
                <a:cs typeface="Arial Unicode MS" pitchFamily="34" charset="-122"/>
              </a:rPr>
              <a:t>bonded channel</a:t>
            </a:r>
            <a:endParaRPr kumimoji="0" lang="en-US" altLang="zh-CN" sz="20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Arial Unicode MS" pitchFamily="34" charset="-122"/>
              <a:cs typeface="Arial Unicode MS" pitchFamily="34" charset="-122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US" altLang="zh-CN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Arial Unicode MS" pitchFamily="34" charset="-122"/>
              <a:cs typeface="Arial Unicode MS" pitchFamily="34" charset="-12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altLang="zh-CN" kern="0" dirty="0" smtClean="0">
                <a:latin typeface="+mj-lt"/>
                <a:ea typeface="Arial Unicode MS" pitchFamily="34" charset="-122"/>
                <a:cs typeface="Arial Unicode MS" pitchFamily="34" charset="-122"/>
              </a:rPr>
              <a:t>Examples of </a:t>
            </a: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Arial Unicode MS" pitchFamily="34" charset="-122"/>
                <a:cs typeface="Arial Unicode MS" pitchFamily="34" charset="-122"/>
              </a:rPr>
              <a:t>channel bonding for 11ax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Arial Unicode MS" pitchFamily="34" charset="-122"/>
                <a:cs typeface="Arial Unicode MS" pitchFamily="34" charset="-122"/>
              </a:rPr>
              <a:t>Establish</a:t>
            </a: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Arial Unicode MS" pitchFamily="34" charset="-122"/>
                <a:cs typeface="Arial Unicode MS" pitchFamily="34" charset="-122"/>
              </a:rPr>
              <a:t> </a:t>
            </a: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Arial Unicode MS" pitchFamily="34" charset="-122"/>
                <a:cs typeface="Arial Unicode MS" pitchFamily="34" charset="-122"/>
              </a:rPr>
              <a:t>multiple primary channels</a:t>
            </a:r>
            <a:r>
              <a:rPr kumimoji="0" lang="en-US" altLang="zh-CN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Arial Unicode MS" pitchFamily="34" charset="-122"/>
                <a:cs typeface="Arial Unicode MS" pitchFamily="34" charset="-122"/>
              </a:rPr>
              <a:t> </a:t>
            </a: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Arial Unicode MS" pitchFamily="34" charset="-122"/>
                <a:cs typeface="Arial Unicode MS" pitchFamily="34" charset="-122"/>
              </a:rPr>
              <a:t>for efficient spectrum utilization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Arial Unicode MS" pitchFamily="34" charset="-122"/>
                <a:cs typeface="Arial Unicode MS" pitchFamily="34" charset="-122"/>
              </a:rPr>
              <a:t>Separate and flexible transmission for multiple  </a:t>
            </a: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Arial Unicode MS" pitchFamily="34" charset="-122"/>
                <a:cs typeface="Arial Unicode MS" pitchFamily="34" charset="-122"/>
              </a:rPr>
              <a:t>streams of </a:t>
            </a: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Arial Unicode MS" pitchFamily="34" charset="-122"/>
                <a:cs typeface="Arial Unicode MS" pitchFamily="34" charset="-122"/>
              </a:rPr>
              <a:t>traffic</a:t>
            </a:r>
            <a:endParaRPr kumimoji="0" lang="zh-CN" alt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Arial Unicode MS" pitchFamily="34" charset="-122"/>
              <a:cs typeface="Arial Unicode MS" pitchFamily="34" charset="-122"/>
            </a:endParaRPr>
          </a:p>
        </p:txBody>
      </p:sp>
      <p:pic>
        <p:nvPicPr>
          <p:cNvPr id="6" name="图片 5" descr="channel bonding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74061" y="1225723"/>
            <a:ext cx="3736539" cy="517507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276115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 smtClean="0"/>
              <a:t>Extraction from current FR document discussion </a:t>
            </a:r>
            <a:r>
              <a:rPr lang="en-US" dirty="0" smtClean="0"/>
              <a:t>[5]</a:t>
            </a:r>
            <a:endParaRPr lang="en-US" dirty="0"/>
          </a:p>
        </p:txBody>
      </p:sp>
      <p:sp>
        <p:nvSpPr>
          <p:cNvPr id="29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556906" y="6475413"/>
            <a:ext cx="1987019" cy="184666"/>
          </a:xfrm>
        </p:spPr>
        <p:txBody>
          <a:bodyPr/>
          <a:lstStyle/>
          <a:p>
            <a:r>
              <a:rPr lang="en-US" dirty="0" smtClean="0"/>
              <a:t>Slide </a:t>
            </a:r>
            <a:fld id="{3099D1E7-2CFE-4362-BB72-AF97192842EA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7772400" cy="2057400"/>
          </a:xfrm>
          <a:ln>
            <a:solidFill>
              <a:schemeClr val="accent2"/>
            </a:solidFill>
            <a:prstDash val="dash"/>
          </a:ln>
        </p:spPr>
        <p:txBody>
          <a:bodyPr/>
          <a:lstStyle/>
          <a:p>
            <a:r>
              <a:rPr lang="en-US" altLang="zh-CN" sz="1800" i="1" dirty="0" smtClean="0"/>
              <a:t>improve WLAN efficiency in three categories of objectives:</a:t>
            </a:r>
          </a:p>
          <a:p>
            <a:pPr marL="685800" lvl="2" indent="-342900"/>
            <a:r>
              <a:rPr lang="en-US" altLang="zh-CN" sz="1600" i="1" dirty="0" smtClean="0">
                <a:solidFill>
                  <a:schemeClr val="accent2"/>
                </a:solidFill>
                <a:ea typeface="+mn-ea"/>
                <a:cs typeface="+mn-cs"/>
              </a:rPr>
              <a:t>Make more efficient use of spectrum resources in scenarios with a </a:t>
            </a:r>
            <a:r>
              <a:rPr lang="en-US" altLang="zh-CN" sz="1600" b="1" i="1" dirty="0" smtClean="0">
                <a:solidFill>
                  <a:schemeClr val="accent2"/>
                </a:solidFill>
                <a:ea typeface="+mn-ea"/>
                <a:cs typeface="+mn-cs"/>
              </a:rPr>
              <a:t>high density </a:t>
            </a:r>
            <a:r>
              <a:rPr lang="en-US" altLang="zh-CN" sz="1600" i="1" dirty="0" smtClean="0">
                <a:solidFill>
                  <a:schemeClr val="accent2"/>
                </a:solidFill>
                <a:ea typeface="+mn-ea"/>
                <a:cs typeface="+mn-cs"/>
              </a:rPr>
              <a:t>of STAs per BSS.</a:t>
            </a:r>
          </a:p>
          <a:p>
            <a:pPr marL="685800" lvl="2" indent="-342900"/>
            <a:r>
              <a:rPr lang="en-US" altLang="zh-CN" sz="1600" i="1" dirty="0" smtClean="0">
                <a:ea typeface="+mn-ea"/>
                <a:cs typeface="+mn-cs"/>
              </a:rPr>
              <a:t>Significantly increase spectral frequency reuse and manage interference between neighboring overlapping BSS (OBSS) in scenarios with a high density of both STAs and BSSs.</a:t>
            </a:r>
          </a:p>
          <a:p>
            <a:pPr marL="685800" lvl="2" indent="-342900"/>
            <a:r>
              <a:rPr lang="en-US" altLang="zh-CN" sz="1600" i="1" dirty="0" smtClean="0">
                <a:ea typeface="+mn-ea"/>
                <a:cs typeface="+mn-cs"/>
              </a:rPr>
              <a:t>Increase robustness in outdoor propagation environments and uplink transmissions.</a:t>
            </a:r>
          </a:p>
          <a:p>
            <a:pPr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</a:pPr>
            <a:endParaRPr lang="en-US" altLang="zh-CN" sz="1200" b="0" dirty="0" smtClean="0"/>
          </a:p>
          <a:p>
            <a:endParaRPr lang="en-US" sz="1050" dirty="0" smtClean="0"/>
          </a:p>
          <a:p>
            <a:pPr>
              <a:buNone/>
            </a:pPr>
            <a:endParaRPr lang="en-US" sz="1200" dirty="0" smtClean="0"/>
          </a:p>
          <a:p>
            <a:pPr lvl="1">
              <a:buNone/>
            </a:pPr>
            <a:endParaRPr lang="en-US" sz="1100" dirty="0" smtClean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57200" y="3962400"/>
            <a:ext cx="8001000" cy="1828800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342900" marR="0" lvl="0" indent="-342900" defTabSz="914400" latinLnBrk="0">
              <a:lnSpc>
                <a:spcPct val="100000"/>
              </a:lnSpc>
              <a:spcBef>
                <a:spcPct val="20000"/>
              </a:spcBef>
              <a:buClrTx/>
              <a:buSzTx/>
              <a:buFontTx/>
              <a:buChar char="•"/>
              <a:tabLst/>
              <a:defRPr/>
            </a:pPr>
            <a:r>
              <a:rPr lang="en-US" altLang="zh-CN" sz="1800" i="1" dirty="0" smtClean="0">
                <a:latin typeface="+mn-lt"/>
              </a:rPr>
              <a:t>Improve WLAN efficiency</a:t>
            </a:r>
          </a:p>
          <a:p>
            <a:pPr marL="685800" lvl="2" indent="-342900">
              <a:lnSpc>
                <a:spcPct val="11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altLang="zh-CN" sz="1600" b="0" i="1" dirty="0" smtClean="0">
                <a:latin typeface="+mn-lt"/>
              </a:rPr>
              <a:t>The </a:t>
            </a:r>
            <a:r>
              <a:rPr lang="en-US" altLang="zh-CN" sz="1600" b="0" i="1" dirty="0" smtClean="0">
                <a:latin typeface="+mn-lt"/>
              </a:rPr>
              <a:t>802.11ax amendment shall provide a mechanism to facilitate efficient use of spectrum resources and to manage interference between neighboring overlapping BSS (OBSS) in a dense deployment scenario.</a:t>
            </a:r>
            <a:endParaRPr lang="zh-CN" altLang="zh-CN" sz="1600" b="0" i="1" dirty="0" smtClean="0">
              <a:latin typeface="+mn-lt"/>
            </a:endParaRPr>
          </a:p>
          <a:p>
            <a:pPr marL="685800" marR="0" lvl="2" indent="-342900" defTabSz="914400" latinLnBrk="0">
              <a:lnSpc>
                <a:spcPct val="100000"/>
              </a:lnSpc>
              <a:spcBef>
                <a:spcPct val="20000"/>
              </a:spcBef>
              <a:buClrTx/>
              <a:buSzTx/>
              <a:buFontTx/>
              <a:buChar char="•"/>
              <a:tabLst/>
              <a:defRPr/>
            </a:pPr>
            <a:endParaRPr lang="en-US" altLang="zh-CN" sz="1600" b="0" i="1" dirty="0" smtClean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5986046"/>
            <a:ext cx="82341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/>
              <a:t>The first category of WLAN efficiency improvement in the PAR is not fully addressed by </a:t>
            </a:r>
            <a:r>
              <a:rPr lang="en-US" altLang="zh-CN" sz="1600" dirty="0" smtClean="0"/>
              <a:t>[5]</a:t>
            </a:r>
            <a:endParaRPr lang="zh-CN" alt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6477000" y="1447800"/>
            <a:ext cx="2300823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CN" sz="1800" dirty="0" smtClean="0">
                <a:solidFill>
                  <a:schemeClr val="accent2"/>
                </a:solidFill>
              </a:rPr>
              <a:t>*Source from PAR[1]</a:t>
            </a:r>
            <a:endParaRPr lang="zh-CN" altLang="en-US" sz="1800" dirty="0">
              <a:solidFill>
                <a:schemeClr val="accent2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867400" y="3810000"/>
            <a:ext cx="318356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CN" sz="1800" dirty="0" smtClean="0">
                <a:solidFill>
                  <a:srgbClr val="FF0000"/>
                </a:solidFill>
              </a:rPr>
              <a:t>*Source from FR </a:t>
            </a:r>
            <a:r>
              <a:rPr lang="en-US" altLang="zh-CN" sz="1800" dirty="0" smtClean="0">
                <a:solidFill>
                  <a:srgbClr val="FF0000"/>
                </a:solidFill>
              </a:rPr>
              <a:t>document[5]</a:t>
            </a:r>
            <a:endParaRPr lang="zh-CN" altLang="en-US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76115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sz="3600" dirty="0" smtClean="0"/>
              <a:t>A Proposal of FR amendment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534400" cy="4114800"/>
          </a:xfrm>
        </p:spPr>
        <p:txBody>
          <a:bodyPr/>
          <a:lstStyle/>
          <a:p>
            <a:r>
              <a:rPr lang="en-US" b="0" dirty="0" smtClean="0"/>
              <a:t>In order to address the </a:t>
            </a:r>
            <a:r>
              <a:rPr lang="en-US" altLang="zh-CN" i="1" dirty="0" smtClean="0"/>
              <a:t>improve WLAN efficiency </a:t>
            </a:r>
            <a:r>
              <a:rPr lang="en-US" altLang="zh-CN" b="0" dirty="0" smtClean="0"/>
              <a:t>requirement in the PAR, w</a:t>
            </a:r>
            <a:r>
              <a:rPr lang="en-US" b="0" dirty="0" smtClean="0"/>
              <a:t>e propose the following functional requirement</a:t>
            </a:r>
          </a:p>
          <a:p>
            <a:pPr lvl="1"/>
            <a:r>
              <a:rPr lang="en-GB" altLang="zh-CN" i="1" dirty="0" smtClean="0"/>
              <a:t>The  802.11ax amendment shall provide a mechanism to </a:t>
            </a:r>
            <a:r>
              <a:rPr lang="en-US" altLang="zh-CN" i="1" dirty="0" smtClean="0"/>
              <a:t>increase spectral efficiency  of 20 MHz and larger channels in scenarios with high density of 11ax STAs and in scenarios with presence of legacy devices</a:t>
            </a:r>
            <a:endParaRPr lang="en-US" b="0" dirty="0" smtClean="0"/>
          </a:p>
          <a:p>
            <a:pPr lvl="1"/>
            <a:endParaRPr lang="en-US" sz="1400" b="0" dirty="0" smtClean="0"/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3099D1E7-2CFE-4362-BB72-AF97192842EA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5807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sz="3600" dirty="0" smtClean="0"/>
              <a:t>Motion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534400" cy="4114800"/>
          </a:xfrm>
        </p:spPr>
        <p:txBody>
          <a:bodyPr/>
          <a:lstStyle/>
          <a:p>
            <a:r>
              <a:rPr lang="en-US" b="0" dirty="0" smtClean="0"/>
              <a:t>To instruct the Editor to add the following text to the draft FRD document </a:t>
            </a:r>
            <a:r>
              <a:rPr lang="en-US" b="0" dirty="0" smtClean="0">
                <a:hlinkClick r:id="rId2"/>
              </a:rPr>
              <a:t>11-14-1009-01-00ax-proposed-802-11ax-functional-requirements</a:t>
            </a:r>
            <a:r>
              <a:rPr lang="en-US" b="0" dirty="0" smtClean="0"/>
              <a:t>, in </a:t>
            </a:r>
            <a:r>
              <a:rPr lang="en-US" b="0" dirty="0" err="1" smtClean="0"/>
              <a:t>subclause</a:t>
            </a:r>
            <a:r>
              <a:rPr lang="en-US" b="0" dirty="0" smtClean="0"/>
              <a:t> 2.2 Spectrum Efficiency, page 4 as: </a:t>
            </a:r>
          </a:p>
          <a:p>
            <a:pPr marL="914400" lvl="1" indent="-514350">
              <a:buNone/>
            </a:pPr>
            <a:r>
              <a:rPr lang="en-GB" altLang="zh-CN" b="1" i="1" dirty="0" err="1" smtClean="0"/>
              <a:t>TGax</a:t>
            </a:r>
            <a:r>
              <a:rPr lang="en-GB" altLang="zh-CN" b="1" i="1" dirty="0" smtClean="0"/>
              <a:t> Rn</a:t>
            </a:r>
            <a:r>
              <a:rPr lang="en-GB" altLang="zh-CN" i="1" dirty="0" smtClean="0"/>
              <a:t>  The 802.11ax amendment shall provide a mechanism to </a:t>
            </a:r>
            <a:r>
              <a:rPr lang="en-US" altLang="zh-CN" i="1" dirty="0" smtClean="0"/>
              <a:t>increase spectral efficiency  of 20 MHz and larger channels in scenarios with high density of 11ax STAs and in scenarios with presence of legacy devices</a:t>
            </a:r>
            <a:endParaRPr lang="en-US" b="0" dirty="0" smtClean="0"/>
          </a:p>
          <a:p>
            <a:pPr lvl="1"/>
            <a:endParaRPr lang="en-US" sz="1400" b="0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Moved: Zhou </a:t>
            </a:r>
            <a:r>
              <a:rPr lang="en-US" dirty="0" err="1" smtClean="0"/>
              <a:t>Lan</a:t>
            </a:r>
            <a:endParaRPr lang="en-US" dirty="0" smtClean="0"/>
          </a:p>
          <a:p>
            <a:r>
              <a:rPr lang="en-US" dirty="0" smtClean="0"/>
              <a:t>Seconded:</a:t>
            </a:r>
          </a:p>
          <a:p>
            <a:r>
              <a:rPr lang="en-US" dirty="0" smtClean="0"/>
              <a:t>Yes		No		Abstain</a:t>
            </a:r>
          </a:p>
          <a:p>
            <a:r>
              <a:rPr lang="en-US" dirty="0" smtClean="0"/>
              <a:t>[Outcome of Motion]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3099D1E7-2CFE-4362-BB72-AF97192842EA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20047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82133</TotalTime>
  <Words>669</Words>
  <Application>Microsoft Office PowerPoint</Application>
  <PresentationFormat>全屏显示(4:3)</PresentationFormat>
  <Paragraphs>101</Paragraphs>
  <Slides>10</Slides>
  <Notes>2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2" baseType="lpstr">
      <vt:lpstr>Default Design</vt:lpstr>
      <vt:lpstr>Document</vt:lpstr>
      <vt:lpstr>Consideration on functional requirements</vt:lpstr>
      <vt:lpstr>Summary </vt:lpstr>
      <vt:lpstr>Highlights of TGax PAR related to spectrum efficiency</vt:lpstr>
      <vt:lpstr>Key Proposed Aspects to Spectrum Efficiency Improvement from PAR</vt:lpstr>
      <vt:lpstr>Identify Problem: Low spectrum efficiency of 802.11n&amp;ac</vt:lpstr>
      <vt:lpstr>Example of 11ax spectrum efficiency enhancement </vt:lpstr>
      <vt:lpstr>Extraction from current FR document discussion [5]</vt:lpstr>
      <vt:lpstr>A Proposal of FR amendment</vt:lpstr>
      <vt:lpstr>Motion</vt:lpstr>
      <vt:lpstr>Reference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Consideration on MAC system calibration</dc:title>
  <dc:creator>lanzhou (A)</dc:creator>
  <cp:lastModifiedBy>l00272296</cp:lastModifiedBy>
  <cp:revision>1607</cp:revision>
  <cp:lastPrinted>1998-02-10T13:28:06Z</cp:lastPrinted>
  <dcterms:created xsi:type="dcterms:W3CDTF">1998-02-10T13:07:52Z</dcterms:created>
  <dcterms:modified xsi:type="dcterms:W3CDTF">2014-09-15T11:07:22Z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_ms_pID_72543">
    <vt:lpwstr>(3)dmuFdopcyP/WiEaIlIUM+29IWzdf+T7siwcqc7luKGv6ZNHMaqMvrwnhJSGmTS0iagQJbf+t_x000d_
J8ajnJ93s2MQg2V0QukJ/zpgf1kUNSuW+Y4TSJQUJOsEpKznhcsQ2d5bHrO1+2Np7P72McyO_x000d_
c9p25kXP8WTe8+LoN3yGoqW8iE0sLMlqrlQv5NrFI1PWywMRved85C4SBJEUn2NytLOTWm1p_x000d_
0UqwjJikdRfpsnZiDM</vt:lpwstr>
  </property>
  <property fmtid="{D5CDD505-2E9C-101B-9397-08002B2CF9AE}" pid="3" name="_new_ms_pID_725431">
    <vt:lpwstr>y3WbeyDkBcqdL38WJ8phNA5wXmvSBrf2gUloV5N9A7zoX/xKo0/AIZ_x000d_
2I24szW2hecX2P3YmuLq2xlZDJ7V9lLGcdIq21KIEZh+92odnBGTN4gf1U04mc5V/4QcFRE7_x000d_
wvGbfOqd2rnEpB8TdxanIM37LlzGiX3Yfh8t66lNT9Z9amFWuRAkE7fGRy417k70jnv1ZfYu_x000d_
gvKi+s0uyFNg7idlM55eu21FhEFZ6DFUJTeE</vt:lpwstr>
  </property>
  <property fmtid="{D5CDD505-2E9C-101B-9397-08002B2CF9AE}" pid="4" name="_new_ms_pID_725432">
    <vt:lpwstr>9FHD0+4eV6HZptvZbWNhZuZIsEg6Yk1nTIcB_x000d_
nf3APPgB3BGlX+nmokWu3jcShtHLtjx0n2DRqcfyaQmpKxFt0vV52gKkHX6RHGF585ic+ho1_x000d_
+P7Qv2WhgoaIr2t4fZMHP7jJk5gw31HUk5AkW6WEXJg=</vt:lpwstr>
  </property>
  <property fmtid="{D5CDD505-2E9C-101B-9397-08002B2CF9AE}" pid="5" name="sflag">
    <vt:lpwstr>1410775200</vt:lpwstr>
  </property>
</Properties>
</file>