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317" r:id="rId3"/>
    <p:sldId id="319" r:id="rId4"/>
    <p:sldId id="333" r:id="rId5"/>
    <p:sldId id="350" r:id="rId6"/>
    <p:sldId id="343" r:id="rId7"/>
    <p:sldId id="348" r:id="rId8"/>
    <p:sldId id="349" r:id="rId9"/>
    <p:sldId id="351" r:id="rId10"/>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800" autoAdjust="0"/>
    <p:restoredTop sz="86380" autoAdjust="0"/>
  </p:normalViewPr>
  <p:slideViewPr>
    <p:cSldViewPr>
      <p:cViewPr varScale="1">
        <p:scale>
          <a:sx n="79" d="100"/>
          <a:sy n="79" d="100"/>
        </p:scale>
        <p:origin x="-1002" y="-90"/>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DSP Group</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1045158" cy="276999"/>
          </a:xfrm>
        </p:spPr>
        <p:txBody>
          <a:bodyPr/>
          <a:lstStyle/>
          <a:p>
            <a:pPr>
              <a:defRPr/>
            </a:pPr>
            <a:r>
              <a:rPr lang="en-US" smtClean="0"/>
              <a:t>May 2014</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1045158" cy="276999"/>
          </a:xfrm>
        </p:spPr>
        <p:txBody>
          <a:bodyPr/>
          <a:lstStyle/>
          <a:p>
            <a:pPr>
              <a:defRPr/>
            </a:pPr>
            <a:r>
              <a:rPr lang="en-US" smtClean="0"/>
              <a:t>May 2014</a:t>
            </a:r>
            <a:endParaRPr lang="en-US" dirty="0"/>
          </a:p>
        </p:txBody>
      </p:sp>
      <p:sp>
        <p:nvSpPr>
          <p:cNvPr id="9" name="Footer Placeholder 8"/>
          <p:cNvSpPr>
            <a:spLocks noGrp="1"/>
          </p:cNvSpPr>
          <p:nvPr>
            <p:ph type="ftr" sz="quarter" idx="11"/>
          </p:nvPr>
        </p:nvSpPr>
        <p:spPr/>
        <p:txBody>
          <a:bodyPr/>
          <a:lstStyle/>
          <a:p>
            <a:pPr>
              <a:defRPr/>
            </a:pPr>
            <a:r>
              <a:rPr lang="en-US" smtClean="0"/>
              <a:t>Graham Smith, DSP Group</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Footer Placeholder 8"/>
          <p:cNvSpPr>
            <a:spLocks noGrp="1"/>
          </p:cNvSpPr>
          <p:nvPr>
            <p:ph type="ftr" sz="quarter" idx="11"/>
          </p:nvPr>
        </p:nvSpPr>
        <p:spPr>
          <a:xfrm>
            <a:off x="8077200" y="6475413"/>
            <a:ext cx="466725" cy="182562"/>
          </a:xfrm>
        </p:spPr>
        <p:txBody>
          <a:bodyPr/>
          <a:lstStyle/>
          <a:p>
            <a:pPr>
              <a:defRPr/>
            </a:pPr>
            <a:r>
              <a:rPr lang="en-US" smtClean="0"/>
              <a:t>Graham Smith, DSP Group</a:t>
            </a:r>
            <a:endParaRPr lang="en-US"/>
          </a:p>
        </p:txBody>
      </p:sp>
      <p:sp>
        <p:nvSpPr>
          <p:cNvPr id="4" name="Slide Number Placeholder 9"/>
          <p:cNvSpPr>
            <a:spLocks noGrp="1"/>
          </p:cNvSpPr>
          <p:nvPr>
            <p:ph type="sldNum" sz="quarter" idx="12"/>
          </p:nvPr>
        </p:nvSpPr>
        <p:spPr>
          <a:xfrm>
            <a:off x="4344988" y="6475413"/>
            <a:ext cx="530225" cy="182562"/>
          </a:xfrm>
        </p:spPr>
        <p:txBody>
          <a:bodyPr/>
          <a:lstStyle/>
          <a:p>
            <a:pPr>
              <a:defRPr/>
            </a:pPr>
            <a:r>
              <a:rPr lang="en-US" dirty="0" smtClean="0"/>
              <a:t>Slide </a:t>
            </a:r>
            <a:fld id="{31D45EC1-4C6A-4C4C-A230-3BDF24B584F8}" type="slidenum">
              <a:rPr lang="en-US" smtClean="0"/>
              <a:pPr>
                <a:defRPr/>
              </a:pPr>
              <a:t>‹#›</a:t>
            </a:fld>
            <a:endParaRPr lang="en-US" dirty="0"/>
          </a:p>
        </p:txBody>
      </p:sp>
      <p:sp>
        <p:nvSpPr>
          <p:cNvPr id="5" name="Date Placeholder 7"/>
          <p:cNvSpPr>
            <a:spLocks noGrp="1"/>
          </p:cNvSpPr>
          <p:nvPr>
            <p:ph type="dt" sz="half" idx="10"/>
          </p:nvPr>
        </p:nvSpPr>
        <p:spPr>
          <a:xfrm>
            <a:off x="696913" y="332601"/>
            <a:ext cx="1045158" cy="276999"/>
          </a:xfrm>
        </p:spPr>
        <p:txBody>
          <a:bodyPr/>
          <a:lstStyle/>
          <a:p>
            <a:pPr>
              <a:defRPr/>
            </a:pPr>
            <a:r>
              <a:rPr lang="en-US" smtClean="0"/>
              <a:t>May 2014</a:t>
            </a:r>
            <a:endParaRPr lang="en-US" dirty="0"/>
          </a:p>
        </p:txBody>
      </p:sp>
    </p:spTree>
    <p:extLst>
      <p:ext uri="{BB962C8B-B14F-4D97-AF65-F5344CB8AC3E}">
        <p14:creationId xmlns:p14="http://schemas.microsoft.com/office/powerpoint/2010/main" val="31512979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May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Graham Smith, DSP Group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802.11-14/0635r1</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86" r:id="rId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2014</a:t>
            </a:r>
            <a:endParaRPr lang="en-US" sz="1800" dirty="0" smtClean="0"/>
          </a:p>
        </p:txBody>
      </p:sp>
      <p:sp>
        <p:nvSpPr>
          <p:cNvPr id="3077" name="Rectangle 2"/>
          <p:cNvSpPr>
            <a:spLocks noGrp="1" noChangeArrowheads="1"/>
          </p:cNvSpPr>
          <p:nvPr>
            <p:ph type="title"/>
          </p:nvPr>
        </p:nvSpPr>
        <p:spPr>
          <a:xfrm>
            <a:off x="685800" y="838200"/>
            <a:ext cx="7772400" cy="1066800"/>
          </a:xfrm>
          <a:noFill/>
        </p:spPr>
        <p:txBody>
          <a:bodyPr/>
          <a:lstStyle/>
          <a:p>
            <a:r>
              <a:rPr lang="en-US" dirty="0" smtClean="0"/>
              <a:t>Dynamic Sensitivity Control</a:t>
            </a:r>
            <a:br>
              <a:rPr lang="en-US" dirty="0" smtClean="0"/>
            </a:br>
            <a:r>
              <a:rPr lang="en-US" dirty="0" smtClean="0"/>
              <a:t> </a:t>
            </a:r>
            <a:r>
              <a:rPr lang="en-US" dirty="0" smtClean="0"/>
              <a:t>Implementation</a:t>
            </a:r>
            <a:endParaRPr lang="en-US" dirty="0" smtClean="0"/>
          </a:p>
        </p:txBody>
      </p:sp>
      <p:sp>
        <p:nvSpPr>
          <p:cNvPr id="3078" name="Rectangle 6"/>
          <p:cNvSpPr>
            <a:spLocks noGrp="1" noChangeArrowheads="1"/>
          </p:cNvSpPr>
          <p:nvPr>
            <p:ph type="body" idx="1"/>
          </p:nvPr>
        </p:nvSpPr>
        <p:spPr>
          <a:xfrm>
            <a:off x="685800" y="2133600"/>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2014-May</a:t>
            </a:r>
            <a:endParaRPr lang="en-US" sz="2000" b="0" dirty="0" smtClean="0"/>
          </a:p>
        </p:txBody>
      </p:sp>
      <p:sp>
        <p:nvSpPr>
          <p:cNvPr id="3080" name="Rectangle 12"/>
          <p:cNvSpPr>
            <a:spLocks noChangeArrowheads="1"/>
          </p:cNvSpPr>
          <p:nvPr/>
        </p:nvSpPr>
        <p:spPr bwMode="auto">
          <a:xfrm>
            <a:off x="569976" y="25908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2182292314"/>
              </p:ext>
            </p:extLst>
          </p:nvPr>
        </p:nvGraphicFramePr>
        <p:xfrm>
          <a:off x="533400" y="3124200"/>
          <a:ext cx="7635875" cy="2552700"/>
        </p:xfrm>
        <a:graphic>
          <a:graphicData uri="http://schemas.openxmlformats.org/presentationml/2006/ole">
            <mc:AlternateContent xmlns:mc="http://schemas.openxmlformats.org/markup-compatibility/2006">
              <mc:Choice xmlns:v="urn:schemas-microsoft-com:vml" Requires="v">
                <p:oleObj spid="_x0000_s3315" name="Document" r:id="rId4" imgW="8277509" imgH="2784379" progId="Word.Document.8">
                  <p:embed/>
                </p:oleObj>
              </mc:Choice>
              <mc:Fallback>
                <p:oleObj name="Document" r:id="rId4" imgW="8277509" imgH="2784379" progId="Word.Document.8">
                  <p:embed/>
                  <p:pic>
                    <p:nvPicPr>
                      <p:cNvPr id="0" name="Object 1"/>
                      <p:cNvPicPr>
                        <a:picLocks noChangeAspect="1" noChangeArrowheads="1"/>
                      </p:cNvPicPr>
                      <p:nvPr/>
                    </p:nvPicPr>
                    <p:blipFill>
                      <a:blip r:embed="rId5"/>
                      <a:srcRect/>
                      <a:stretch>
                        <a:fillRect/>
                      </a:stretch>
                    </p:blipFill>
                    <p:spPr bwMode="auto">
                      <a:xfrm>
                        <a:off x="533400" y="3124200"/>
                        <a:ext cx="7635875" cy="2552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dirty="0" smtClean="0"/>
              <a:t>Graham Smith, DSP Group</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7"/>
          <p:cNvSpPr>
            <a:spLocks noGrp="1" noChangeArrowheads="1"/>
          </p:cNvSpPr>
          <p:nvPr>
            <p:ph type="title"/>
          </p:nvPr>
        </p:nvSpPr>
        <p:spPr>
          <a:xfrm>
            <a:off x="152400" y="762000"/>
            <a:ext cx="8686800" cy="609600"/>
          </a:xfrm>
        </p:spPr>
        <p:txBody>
          <a:bodyPr>
            <a:normAutofit/>
          </a:bodyPr>
          <a:lstStyle/>
          <a:p>
            <a:pPr eaLnBrk="1" hangingPunct="1"/>
            <a:r>
              <a:rPr lang="en-US" dirty="0" smtClean="0"/>
              <a:t>Background</a:t>
            </a:r>
          </a:p>
        </p:txBody>
      </p:sp>
      <p:sp>
        <p:nvSpPr>
          <p:cNvPr id="304134" name="Rectangle 6"/>
          <p:cNvSpPr>
            <a:spLocks noGrp="1" noChangeArrowheads="1"/>
          </p:cNvSpPr>
          <p:nvPr>
            <p:ph idx="1"/>
          </p:nvPr>
        </p:nvSpPr>
        <p:spPr>
          <a:xfrm>
            <a:off x="609600" y="1524000"/>
            <a:ext cx="7772400" cy="4114800"/>
          </a:xfrm>
        </p:spPr>
        <p:txBody>
          <a:bodyPr/>
          <a:lstStyle/>
          <a:p>
            <a:pPr eaLnBrk="1" hangingPunct="1">
              <a:defRPr/>
            </a:pPr>
            <a:r>
              <a:rPr lang="en-US" sz="1800" dirty="0" smtClean="0"/>
              <a:t>802.11 uses CSMA/CA carrier sense multiple access with collision avoidance.</a:t>
            </a:r>
          </a:p>
          <a:p>
            <a:pPr eaLnBrk="1" hangingPunct="1">
              <a:defRPr/>
            </a:pPr>
            <a:r>
              <a:rPr lang="en-US" sz="1800" dirty="0" smtClean="0"/>
              <a:t>STA listens before transmitting</a:t>
            </a:r>
          </a:p>
          <a:p>
            <a:pPr eaLnBrk="1" hangingPunct="1">
              <a:defRPr/>
            </a:pPr>
            <a:r>
              <a:rPr lang="en-US" sz="1800" dirty="0" smtClean="0"/>
              <a:t>Two methods of sensing the medium</a:t>
            </a:r>
          </a:p>
          <a:p>
            <a:pPr lvl="1" eaLnBrk="1" hangingPunct="1">
              <a:defRPr/>
            </a:pPr>
            <a:r>
              <a:rPr lang="en-US" sz="1800" dirty="0" smtClean="0"/>
              <a:t>Physical Carrier </a:t>
            </a:r>
            <a:r>
              <a:rPr lang="en-US" sz="1800" dirty="0" smtClean="0"/>
              <a:t>Sense</a:t>
            </a:r>
          </a:p>
          <a:p>
            <a:pPr lvl="1" eaLnBrk="1" hangingPunct="1">
              <a:defRPr/>
            </a:pPr>
            <a:r>
              <a:rPr lang="en-US" sz="1800" dirty="0"/>
              <a:t>Virtual Carrier </a:t>
            </a:r>
            <a:r>
              <a:rPr lang="en-US" sz="1800" dirty="0" smtClean="0"/>
              <a:t>Sense</a:t>
            </a:r>
          </a:p>
          <a:p>
            <a:pPr eaLnBrk="1" hangingPunct="1">
              <a:defRPr/>
            </a:pPr>
            <a:r>
              <a:rPr lang="en-US" sz="1800" dirty="0"/>
              <a:t>Clear Channel Assessment (CCA)</a:t>
            </a:r>
          </a:p>
          <a:p>
            <a:pPr lvl="1" eaLnBrk="1" hangingPunct="1">
              <a:defRPr/>
            </a:pPr>
            <a:r>
              <a:rPr lang="en-US" sz="1600" dirty="0"/>
              <a:t>OFDM transmission =&gt; minimum modulation and coding rate sensitivity (6Mbps)</a:t>
            </a:r>
            <a:br>
              <a:rPr lang="en-US" sz="1600" dirty="0"/>
            </a:br>
            <a:r>
              <a:rPr lang="en-US" sz="1600" dirty="0"/>
              <a:t>(-82dBm for 20MHz channel, -79dBm for 40MHz </a:t>
            </a:r>
            <a:r>
              <a:rPr lang="en-US" sz="1600" dirty="0" smtClean="0"/>
              <a:t>channel)</a:t>
            </a:r>
          </a:p>
          <a:p>
            <a:pPr lvl="1" eaLnBrk="1" hangingPunct="1">
              <a:defRPr/>
            </a:pPr>
            <a:r>
              <a:rPr lang="en-US" sz="1800" dirty="0" smtClean="0"/>
              <a:t>If </a:t>
            </a:r>
            <a:r>
              <a:rPr lang="en-US" sz="1800" dirty="0" smtClean="0"/>
              <a:t>no detected header, 20 dB higher, i.e. -</a:t>
            </a:r>
            <a:r>
              <a:rPr lang="en-US" sz="1800" dirty="0" smtClean="0"/>
              <a:t>62dBm</a:t>
            </a:r>
          </a:p>
          <a:p>
            <a:pPr eaLnBrk="1" hangingPunct="1">
              <a:defRPr/>
            </a:pPr>
            <a:r>
              <a:rPr lang="en-US" sz="1800" dirty="0" smtClean="0"/>
              <a:t>Receive Sensitivity </a:t>
            </a:r>
          </a:p>
          <a:p>
            <a:pPr lvl="1" eaLnBrk="1" hangingPunct="1">
              <a:defRPr/>
            </a:pPr>
            <a:r>
              <a:rPr lang="en-US" sz="1800" dirty="0" smtClean="0"/>
              <a:t>Minimum receive sensitivity defined for each PHY</a:t>
            </a:r>
          </a:p>
          <a:p>
            <a:pPr lvl="1" eaLnBrk="1" hangingPunct="1">
              <a:defRPr/>
            </a:pPr>
            <a:endParaRPr lang="en-US" sz="1800" dirty="0"/>
          </a:p>
          <a:p>
            <a:pPr eaLnBrk="1" hangingPunct="1">
              <a:defRPr/>
            </a:pPr>
            <a:r>
              <a:rPr lang="en-US" sz="2200" dirty="0" smtClean="0"/>
              <a:t>This presentation intended to help with those interested in using DSC for simulations</a:t>
            </a:r>
          </a:p>
          <a:p>
            <a:pPr lvl="1" eaLnBrk="1" hangingPunct="1">
              <a:defRPr/>
            </a:pPr>
            <a:endParaRPr lang="en-US" sz="1800" dirty="0" smtClean="0"/>
          </a:p>
          <a:p>
            <a:pPr lvl="1" eaLnBrk="1" hangingPunct="1">
              <a:defRPr/>
            </a:pPr>
            <a:endParaRPr lang="en-US" sz="1600" dirty="0" smtClean="0"/>
          </a:p>
          <a:p>
            <a:pPr marL="0" indent="0" eaLnBrk="1" hangingPunct="1">
              <a:buFontTx/>
              <a:buNone/>
              <a:defRPr/>
            </a:pPr>
            <a:endParaRPr lang="en-US" dirty="0" smtClean="0"/>
          </a:p>
        </p:txBody>
      </p:sp>
      <p:sp>
        <p:nvSpPr>
          <p:cNvPr id="2" name="Date Placeholder 1"/>
          <p:cNvSpPr>
            <a:spLocks noGrp="1"/>
          </p:cNvSpPr>
          <p:nvPr>
            <p:ph type="dt" sz="half" idx="10"/>
          </p:nvPr>
        </p:nvSpPr>
        <p:spPr/>
        <p:txBody>
          <a:bodyPr/>
          <a:lstStyle/>
          <a:p>
            <a:pPr>
              <a:defRPr/>
            </a:pPr>
            <a:r>
              <a:rPr lang="en-US" smtClean="0"/>
              <a:t>May 2014</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2230543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685800"/>
            <a:ext cx="7772400" cy="685800"/>
          </a:xfrm>
        </p:spPr>
        <p:txBody>
          <a:bodyPr/>
          <a:lstStyle/>
          <a:p>
            <a:pPr eaLnBrk="1" hangingPunct="1"/>
            <a:r>
              <a:rPr lang="en-US" dirty="0" smtClean="0"/>
              <a:t>Dynamic Sensitivity Control - DSC</a:t>
            </a:r>
          </a:p>
        </p:txBody>
      </p:sp>
      <p:sp>
        <p:nvSpPr>
          <p:cNvPr id="6147" name="Content Placeholder 3"/>
          <p:cNvSpPr>
            <a:spLocks noGrp="1"/>
          </p:cNvSpPr>
          <p:nvPr>
            <p:ph idx="1"/>
          </p:nvPr>
        </p:nvSpPr>
        <p:spPr>
          <a:xfrm>
            <a:off x="228600" y="1447800"/>
            <a:ext cx="8915400" cy="4876800"/>
          </a:xfrm>
        </p:spPr>
        <p:txBody>
          <a:bodyPr/>
          <a:lstStyle/>
          <a:p>
            <a:pPr eaLnBrk="1" hangingPunct="1"/>
            <a:r>
              <a:rPr lang="en-US" sz="2000" dirty="0" smtClean="0"/>
              <a:t>Scheme </a:t>
            </a:r>
            <a:r>
              <a:rPr lang="en-US" sz="2000" dirty="0" smtClean="0"/>
              <a:t>where STA measures the RSSI of the AP Beacon </a:t>
            </a:r>
            <a:r>
              <a:rPr lang="en-US" sz="2000" dirty="0" smtClean="0"/>
              <a:t>(</a:t>
            </a:r>
            <a:r>
              <a:rPr lang="en-US" sz="2000" dirty="0" smtClean="0"/>
              <a:t>R </a:t>
            </a:r>
            <a:r>
              <a:rPr lang="en-US" sz="2000" dirty="0" err="1" smtClean="0"/>
              <a:t>dBm</a:t>
            </a:r>
            <a:r>
              <a:rPr lang="en-US" sz="2000" dirty="0" smtClean="0"/>
              <a:t>)</a:t>
            </a:r>
          </a:p>
          <a:p>
            <a:pPr eaLnBrk="1" hangingPunct="1"/>
            <a:r>
              <a:rPr lang="en-US" sz="2000" dirty="0"/>
              <a:t>S</a:t>
            </a:r>
            <a:r>
              <a:rPr lang="en-US" sz="2000" dirty="0" smtClean="0"/>
              <a:t>ets RX </a:t>
            </a:r>
            <a:r>
              <a:rPr lang="en-US" sz="2000" dirty="0" smtClean="0"/>
              <a:t>Sensitivity Threshold at (R – M) </a:t>
            </a:r>
            <a:r>
              <a:rPr lang="en-US" sz="2000" dirty="0" err="1" smtClean="0"/>
              <a:t>dBm</a:t>
            </a:r>
            <a:r>
              <a:rPr lang="en-US" sz="2000" dirty="0" smtClean="0"/>
              <a:t>, </a:t>
            </a:r>
            <a:r>
              <a:rPr lang="en-US" sz="2000" dirty="0" smtClean="0"/>
              <a:t>where </a:t>
            </a:r>
            <a:r>
              <a:rPr lang="en-US" sz="2000" dirty="0" smtClean="0"/>
              <a:t>M is the “Margin”</a:t>
            </a:r>
          </a:p>
          <a:p>
            <a:pPr lvl="1" eaLnBrk="1" hangingPunct="1"/>
            <a:r>
              <a:rPr lang="en-US" sz="1600" dirty="0" smtClean="0"/>
              <a:t>Example</a:t>
            </a:r>
            <a:r>
              <a:rPr lang="en-US" sz="1600" dirty="0"/>
              <a:t>:</a:t>
            </a:r>
            <a:endParaRPr lang="en-US" sz="1600" dirty="0" smtClean="0"/>
          </a:p>
          <a:p>
            <a:pPr lvl="2" eaLnBrk="1" hangingPunct="1"/>
            <a:r>
              <a:rPr lang="en-US" dirty="0" smtClean="0"/>
              <a:t>STA receives Beacon at -50dBm, with Margin = 20dB</a:t>
            </a:r>
            <a:br>
              <a:rPr lang="en-US" dirty="0" smtClean="0"/>
            </a:br>
            <a:r>
              <a:rPr lang="en-US" dirty="0" smtClean="0"/>
              <a:t>STA sets RX Sensitivity Threshold to -70dBm</a:t>
            </a:r>
            <a:r>
              <a:rPr lang="en-US" dirty="0" smtClean="0"/>
              <a:t>.</a:t>
            </a:r>
            <a:endParaRPr lang="en-US" sz="1800" dirty="0" smtClean="0"/>
          </a:p>
          <a:p>
            <a:pPr eaLnBrk="1" hangingPunct="1"/>
            <a:r>
              <a:rPr lang="en-US" sz="2000" dirty="0" smtClean="0"/>
              <a:t>Also set an Upper Limit, L, to Beacon RSSI </a:t>
            </a:r>
            <a:r>
              <a:rPr lang="en-US" sz="2000" dirty="0" smtClean="0"/>
              <a:t>to </a:t>
            </a:r>
            <a:r>
              <a:rPr lang="en-US" sz="2000" dirty="0" smtClean="0"/>
              <a:t>cater for case when STA is very close to AP.  </a:t>
            </a:r>
          </a:p>
          <a:p>
            <a:pPr lvl="1" eaLnBrk="1" hangingPunct="1"/>
            <a:r>
              <a:rPr lang="en-US" dirty="0" smtClean="0"/>
              <a:t>Need to ensure that all the STAs in the wanted area do see each other.  Hence if one STA very close to AP, then it could set RX Sensitivity too high</a:t>
            </a:r>
            <a:r>
              <a:rPr lang="en-US" dirty="0" smtClean="0"/>
              <a:t>.</a:t>
            </a:r>
          </a:p>
          <a:p>
            <a:pPr lvl="1" eaLnBrk="1" hangingPunct="1"/>
            <a:r>
              <a:rPr lang="en-US" dirty="0" smtClean="0"/>
              <a:t>Example:</a:t>
            </a:r>
          </a:p>
          <a:p>
            <a:pPr lvl="2" eaLnBrk="1" hangingPunct="1"/>
            <a:r>
              <a:rPr lang="en-US" dirty="0" smtClean="0"/>
              <a:t>STA receives Beacon at -15dBm, L = -30dBm, M = 20dBm</a:t>
            </a:r>
          </a:p>
          <a:p>
            <a:pPr lvl="2" eaLnBrk="1" hangingPunct="1"/>
            <a:r>
              <a:rPr lang="en-US" dirty="0" smtClean="0"/>
              <a:t>STA sets RX Sensitivity Threshold at -30 -20 = -50dBm (NOT –35dBm)</a:t>
            </a:r>
            <a:endParaRPr lang="en-US" dirty="0" smtClean="0"/>
          </a:p>
          <a:p>
            <a:pPr eaLnBrk="1" hangingPunct="1"/>
            <a:r>
              <a:rPr lang="en-US" dirty="0" smtClean="0"/>
              <a:t>If the RX sensitivity threshold is higher than the CCA Threshold then CCA Threshold = RX Sensitivity Threshold</a:t>
            </a:r>
          </a:p>
          <a:p>
            <a:pPr eaLnBrk="1" hangingPunct="1"/>
            <a:endParaRPr lang="en-US" dirty="0" smtClean="0"/>
          </a:p>
          <a:p>
            <a:pPr lvl="1" eaLnBrk="1" hangingPunct="1"/>
            <a:endParaRPr lang="en-US" dirty="0"/>
          </a:p>
          <a:p>
            <a:pPr lvl="1" eaLnBrk="1" hangingPunct="1"/>
            <a:endParaRPr lang="en-US" dirty="0" smtClean="0"/>
          </a:p>
          <a:p>
            <a:pPr marL="457200" lvl="1" indent="0" eaLnBrk="1" hangingPunct="1">
              <a:buNone/>
            </a:pPr>
            <a:r>
              <a:rPr lang="en-US" dirty="0" smtClean="0"/>
              <a:t> </a:t>
            </a:r>
          </a:p>
        </p:txBody>
      </p:sp>
      <p:sp>
        <p:nvSpPr>
          <p:cNvPr id="6148"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May 2014</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166511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3048000"/>
          </a:xfrm>
        </p:spPr>
        <p:txBody>
          <a:bodyPr/>
          <a:lstStyle/>
          <a:p>
            <a:pPr marL="457200" lvl="1" indent="0" eaLnBrk="1" hangingPunct="1">
              <a:buNone/>
            </a:pPr>
            <a:r>
              <a:rPr lang="en-US" sz="1800" dirty="0" smtClean="0"/>
              <a:t>UL </a:t>
            </a:r>
            <a:r>
              <a:rPr lang="en-US" sz="1800" dirty="0" smtClean="0"/>
              <a:t>= Upper </a:t>
            </a:r>
            <a:r>
              <a:rPr lang="en-US" sz="1800" dirty="0" smtClean="0"/>
              <a:t>Limit  M </a:t>
            </a:r>
            <a:r>
              <a:rPr lang="en-US" sz="1800" dirty="0" smtClean="0"/>
              <a:t>= </a:t>
            </a:r>
            <a:r>
              <a:rPr lang="en-US" sz="1800" dirty="0" smtClean="0"/>
              <a:t>Margin  R </a:t>
            </a:r>
            <a:r>
              <a:rPr lang="en-US" sz="1800" dirty="0" smtClean="0"/>
              <a:t>= Received </a:t>
            </a:r>
            <a:r>
              <a:rPr lang="en-US" sz="1800" dirty="0" smtClean="0"/>
              <a:t>RSSI  RX Sensitivity = </a:t>
            </a:r>
            <a:r>
              <a:rPr lang="en-US" sz="1800" dirty="0" err="1" smtClean="0"/>
              <a:t>RxS</a:t>
            </a:r>
            <a:r>
              <a:rPr lang="en-US" sz="1800" dirty="0" smtClean="0"/>
              <a:t>   </a:t>
            </a:r>
          </a:p>
          <a:p>
            <a:pPr marL="457200" lvl="1" indent="0" eaLnBrk="1" hangingPunct="1">
              <a:buNone/>
            </a:pPr>
            <a:r>
              <a:rPr lang="en-US" sz="1800" dirty="0" smtClean="0"/>
              <a:t>	 </a:t>
            </a:r>
            <a:r>
              <a:rPr lang="en-US" sz="1800" dirty="0" err="1" smtClean="0"/>
              <a:t>Reff</a:t>
            </a:r>
            <a:r>
              <a:rPr lang="en-US" sz="1800" dirty="0" smtClean="0"/>
              <a:t> = MIN (</a:t>
            </a:r>
            <a:r>
              <a:rPr lang="en-US" sz="1800" dirty="0" err="1" smtClean="0"/>
              <a:t>RxS</a:t>
            </a:r>
            <a:r>
              <a:rPr lang="en-US" sz="1800" dirty="0" smtClean="0"/>
              <a:t>, </a:t>
            </a:r>
            <a:r>
              <a:rPr lang="en-US" sz="1800" dirty="0" smtClean="0"/>
              <a:t>UL</a:t>
            </a:r>
            <a:r>
              <a:rPr lang="en-US" sz="1800" dirty="0" smtClean="0"/>
              <a:t>) </a:t>
            </a:r>
          </a:p>
          <a:p>
            <a:pPr marL="457200" lvl="1" indent="0" eaLnBrk="1" hangingPunct="1">
              <a:buNone/>
            </a:pPr>
            <a:r>
              <a:rPr lang="en-US" sz="1800" dirty="0" smtClean="0"/>
              <a:t>	 </a:t>
            </a:r>
            <a:r>
              <a:rPr lang="en-US" sz="1800" dirty="0" err="1" smtClean="0"/>
              <a:t>RxS</a:t>
            </a:r>
            <a:r>
              <a:rPr lang="en-US" sz="1800" dirty="0" smtClean="0"/>
              <a:t> = (</a:t>
            </a:r>
            <a:r>
              <a:rPr lang="en-US" sz="1800" dirty="0" err="1" smtClean="0"/>
              <a:t>Reff</a:t>
            </a:r>
            <a:r>
              <a:rPr lang="en-US" sz="1800" dirty="0" smtClean="0"/>
              <a:t> – M)  		</a:t>
            </a:r>
            <a:endParaRPr lang="en-US" sz="1800" dirty="0"/>
          </a:p>
          <a:p>
            <a:pPr marL="457200" lvl="1" indent="0" eaLnBrk="1" hangingPunct="1">
              <a:buNone/>
            </a:pPr>
            <a:r>
              <a:rPr lang="en-US" sz="1800" dirty="0" smtClean="0"/>
              <a:t>Example</a:t>
            </a:r>
            <a:r>
              <a:rPr lang="en-US" sz="1800" dirty="0" smtClean="0"/>
              <a:t>,          FOR	 </a:t>
            </a:r>
            <a:r>
              <a:rPr lang="en-US" sz="1800" dirty="0" smtClean="0"/>
              <a:t>UL </a:t>
            </a:r>
            <a:r>
              <a:rPr lang="en-US" sz="1800" dirty="0" smtClean="0"/>
              <a:t>= -40dBm and M = </a:t>
            </a:r>
            <a:r>
              <a:rPr lang="en-US" sz="1800" dirty="0" smtClean="0"/>
              <a:t>20dB</a:t>
            </a:r>
          </a:p>
          <a:p>
            <a:pPr marL="457200" lvl="1" indent="0" eaLnBrk="1" hangingPunct="1">
              <a:buNone/>
            </a:pPr>
            <a:r>
              <a:rPr lang="en-US" sz="1800" dirty="0"/>
              <a:t>	</a:t>
            </a:r>
            <a:r>
              <a:rPr lang="en-US" sz="1800" dirty="0" smtClean="0"/>
              <a:t>	Min RX Sensitivity = -91dBm     CCA Threshold = -82dBm</a:t>
            </a:r>
            <a:endParaRPr lang="en-US" sz="1800" dirty="0" smtClean="0"/>
          </a:p>
          <a:p>
            <a:pPr marL="457200" lvl="1" indent="0" eaLnBrk="1" hangingPunct="1">
              <a:buNone/>
            </a:pPr>
            <a:endParaRPr lang="en-US" dirty="0" smtClean="0"/>
          </a:p>
        </p:txBody>
      </p:sp>
      <p:sp>
        <p:nvSpPr>
          <p:cNvPr id="3" name="Title 2"/>
          <p:cNvSpPr>
            <a:spLocks noGrp="1"/>
          </p:cNvSpPr>
          <p:nvPr>
            <p:ph type="title"/>
          </p:nvPr>
        </p:nvSpPr>
        <p:spPr>
          <a:xfrm>
            <a:off x="685800" y="685800"/>
            <a:ext cx="7772400" cy="838200"/>
          </a:xfrm>
        </p:spPr>
        <p:txBody>
          <a:bodyPr/>
          <a:lstStyle/>
          <a:p>
            <a:r>
              <a:rPr lang="en-US" dirty="0" smtClean="0"/>
              <a:t>RX Sensitivity</a:t>
            </a:r>
            <a:endParaRPr lang="en-US" dirty="0"/>
          </a:p>
        </p:txBody>
      </p:sp>
      <p:sp>
        <p:nvSpPr>
          <p:cNvPr id="4" name="Date Placeholder 3"/>
          <p:cNvSpPr>
            <a:spLocks noGrp="1"/>
          </p:cNvSpPr>
          <p:nvPr>
            <p:ph type="dt" sz="half" idx="10"/>
          </p:nvPr>
        </p:nvSpPr>
        <p:spPr/>
        <p:txBody>
          <a:body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115869291"/>
              </p:ext>
            </p:extLst>
          </p:nvPr>
        </p:nvGraphicFramePr>
        <p:xfrm>
          <a:off x="1600200" y="3429000"/>
          <a:ext cx="6400800" cy="2590799"/>
        </p:xfrm>
        <a:graphic>
          <a:graphicData uri="http://schemas.openxmlformats.org/drawingml/2006/table">
            <a:tbl>
              <a:tblPr firstRow="1" firstCol="1" bandRow="1"/>
              <a:tblGrid>
                <a:gridCol w="1756229"/>
                <a:gridCol w="1451429"/>
                <a:gridCol w="1596571"/>
                <a:gridCol w="1596571"/>
              </a:tblGrid>
              <a:tr h="740229">
                <a:tc>
                  <a:txBody>
                    <a:bodyPr/>
                    <a:lstStyle/>
                    <a:p>
                      <a:pPr marL="0" marR="0" algn="ctr">
                        <a:lnSpc>
                          <a:spcPct val="115000"/>
                        </a:lnSpc>
                        <a:spcBef>
                          <a:spcPts val="0"/>
                        </a:spcBef>
                        <a:spcAft>
                          <a:spcPts val="0"/>
                        </a:spcAft>
                      </a:pPr>
                      <a:r>
                        <a:rPr lang="en-US" sz="1400" b="1" dirty="0">
                          <a:effectLst/>
                          <a:latin typeface="Times New Roman"/>
                          <a:ea typeface="Calibri"/>
                          <a:cs typeface="Arial"/>
                        </a:rPr>
                        <a:t>Average RSSI, </a:t>
                      </a:r>
                      <a:r>
                        <a:rPr lang="en-US" sz="1400" b="1" dirty="0" err="1">
                          <a:effectLst/>
                          <a:latin typeface="Times New Roman"/>
                          <a:ea typeface="Calibri"/>
                          <a:cs typeface="Arial"/>
                        </a:rPr>
                        <a:t>dBm</a:t>
                      </a:r>
                      <a:endParaRPr lang="en-US" sz="14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effectLst/>
                          <a:latin typeface="Times New Roman"/>
                          <a:ea typeface="Calibri"/>
                          <a:cs typeface="Arial"/>
                        </a:rPr>
                        <a:t>R effective, </a:t>
                      </a:r>
                      <a:r>
                        <a:rPr lang="en-US" sz="1400" b="1" dirty="0" err="1">
                          <a:effectLst/>
                          <a:latin typeface="Times New Roman"/>
                          <a:ea typeface="Calibri"/>
                          <a:cs typeface="Arial"/>
                        </a:rPr>
                        <a:t>dBm</a:t>
                      </a:r>
                      <a:endParaRPr lang="en-US" sz="14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effectLst/>
                          <a:latin typeface="Times New Roman"/>
                          <a:ea typeface="Calibri"/>
                          <a:cs typeface="Arial"/>
                        </a:rPr>
                        <a:t>RX Sensitivity, </a:t>
                      </a:r>
                      <a:r>
                        <a:rPr lang="en-US" sz="1400" b="1" dirty="0" err="1">
                          <a:effectLst/>
                          <a:latin typeface="Times New Roman"/>
                          <a:ea typeface="Calibri"/>
                          <a:cs typeface="Arial"/>
                        </a:rPr>
                        <a:t>dBm</a:t>
                      </a:r>
                      <a:endParaRPr lang="en-US" sz="14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Times New Roman"/>
                          <a:ea typeface="Calibri"/>
                          <a:cs typeface="Arial"/>
                        </a:rPr>
                        <a:t>CCA Threshold, dBm</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gn="ctr">
                        <a:lnSpc>
                          <a:spcPct val="115000"/>
                        </a:lnSpc>
                        <a:spcBef>
                          <a:spcPts val="0"/>
                        </a:spcBef>
                        <a:spcAft>
                          <a:spcPts val="0"/>
                        </a:spcAft>
                      </a:pPr>
                      <a:r>
                        <a:rPr lang="en-US" sz="1400" dirty="0">
                          <a:effectLst/>
                          <a:latin typeface="Times New Roman"/>
                          <a:ea typeface="Calibri"/>
                          <a:cs typeface="Arial"/>
                        </a:rPr>
                        <a:t>-15</a:t>
                      </a:r>
                      <a:endParaRPr lang="en-US" sz="14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Times New Roman"/>
                          <a:ea typeface="Calibri"/>
                          <a:cs typeface="Arial"/>
                        </a:rPr>
                        <a:t>-40</a:t>
                      </a:r>
                      <a:endParaRPr lang="en-US" sz="14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Times New Roman"/>
                          <a:ea typeface="Calibri"/>
                          <a:cs typeface="Arial"/>
                        </a:rPr>
                        <a:t>-60</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Times New Roman"/>
                          <a:ea typeface="Calibri"/>
                          <a:cs typeface="Arial"/>
                        </a:rPr>
                        <a:t>-60</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gn="ctr">
                        <a:lnSpc>
                          <a:spcPct val="115000"/>
                        </a:lnSpc>
                        <a:spcBef>
                          <a:spcPts val="0"/>
                        </a:spcBef>
                        <a:spcAft>
                          <a:spcPts val="0"/>
                        </a:spcAft>
                      </a:pPr>
                      <a:r>
                        <a:rPr lang="en-US" sz="1400">
                          <a:effectLst/>
                          <a:latin typeface="Times New Roman"/>
                          <a:ea typeface="Calibri"/>
                          <a:cs typeface="Arial"/>
                        </a:rPr>
                        <a:t>-30</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Times New Roman"/>
                          <a:ea typeface="Calibri"/>
                          <a:cs typeface="Arial"/>
                        </a:rPr>
                        <a:t>-40</a:t>
                      </a:r>
                      <a:endParaRPr lang="en-US" sz="14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Times New Roman"/>
                          <a:ea typeface="Calibri"/>
                          <a:cs typeface="Arial"/>
                        </a:rPr>
                        <a:t>-60</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Times New Roman"/>
                          <a:ea typeface="Calibri"/>
                          <a:cs typeface="Arial"/>
                        </a:rPr>
                        <a:t>-60</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gn="ctr">
                        <a:lnSpc>
                          <a:spcPct val="115000"/>
                        </a:lnSpc>
                        <a:spcBef>
                          <a:spcPts val="0"/>
                        </a:spcBef>
                        <a:spcAft>
                          <a:spcPts val="0"/>
                        </a:spcAft>
                      </a:pPr>
                      <a:r>
                        <a:rPr lang="en-US" sz="1400">
                          <a:effectLst/>
                          <a:latin typeface="Times New Roman"/>
                          <a:ea typeface="Calibri"/>
                          <a:cs typeface="Arial"/>
                        </a:rPr>
                        <a:t>-50</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Times New Roman"/>
                          <a:ea typeface="Calibri"/>
                          <a:cs typeface="Arial"/>
                        </a:rPr>
                        <a:t>-50</a:t>
                      </a:r>
                      <a:endParaRPr lang="en-US" sz="14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Times New Roman"/>
                          <a:ea typeface="Calibri"/>
                          <a:cs typeface="Arial"/>
                        </a:rPr>
                        <a:t>-70</a:t>
                      </a:r>
                      <a:endParaRPr lang="en-US" sz="14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Times New Roman"/>
                          <a:ea typeface="Calibri"/>
                          <a:cs typeface="Arial"/>
                        </a:rPr>
                        <a:t>-70</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gn="ctr">
                        <a:lnSpc>
                          <a:spcPct val="115000"/>
                        </a:lnSpc>
                        <a:spcBef>
                          <a:spcPts val="0"/>
                        </a:spcBef>
                        <a:spcAft>
                          <a:spcPts val="0"/>
                        </a:spcAft>
                      </a:pPr>
                      <a:r>
                        <a:rPr lang="en-US" sz="1400">
                          <a:effectLst/>
                          <a:latin typeface="Times New Roman"/>
                          <a:ea typeface="Calibri"/>
                          <a:cs typeface="Arial"/>
                        </a:rPr>
                        <a:t>-60</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Times New Roman"/>
                          <a:ea typeface="Calibri"/>
                          <a:cs typeface="Arial"/>
                        </a:rPr>
                        <a:t>-60</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Times New Roman"/>
                          <a:ea typeface="Calibri"/>
                          <a:cs typeface="Arial"/>
                        </a:rPr>
                        <a:t>-80</a:t>
                      </a:r>
                      <a:endParaRPr lang="en-US" sz="14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Times New Roman"/>
                          <a:ea typeface="Calibri"/>
                          <a:cs typeface="Arial"/>
                        </a:rPr>
                        <a:t>-80</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gn="ctr">
                        <a:lnSpc>
                          <a:spcPct val="115000"/>
                        </a:lnSpc>
                        <a:spcBef>
                          <a:spcPts val="0"/>
                        </a:spcBef>
                        <a:spcAft>
                          <a:spcPts val="0"/>
                        </a:spcAft>
                      </a:pPr>
                      <a:r>
                        <a:rPr lang="en-US" sz="1400">
                          <a:effectLst/>
                          <a:latin typeface="Times New Roman"/>
                          <a:ea typeface="Calibri"/>
                          <a:cs typeface="Arial"/>
                        </a:rPr>
                        <a:t>-80</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Times New Roman"/>
                          <a:ea typeface="Calibri"/>
                          <a:cs typeface="Arial"/>
                        </a:rPr>
                        <a:t>-80</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Times New Roman"/>
                          <a:ea typeface="Calibri"/>
                          <a:cs typeface="Arial"/>
                        </a:rPr>
                        <a:t>-91</a:t>
                      </a:r>
                      <a:endParaRPr lang="en-US" sz="14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Times New Roman"/>
                          <a:ea typeface="Calibri"/>
                          <a:cs typeface="Arial"/>
                        </a:rPr>
                        <a:t>-82</a:t>
                      </a:r>
                      <a:endParaRPr lang="en-US" sz="14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2" name="Straight Arrow Connector 11"/>
          <p:cNvCxnSpPr/>
          <p:nvPr/>
        </p:nvCxnSpPr>
        <p:spPr bwMode="auto">
          <a:xfrm>
            <a:off x="4933950" y="3276600"/>
            <a:ext cx="476250" cy="25146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4" name="Straight Arrow Connector 13"/>
          <p:cNvCxnSpPr/>
          <p:nvPr/>
        </p:nvCxnSpPr>
        <p:spPr bwMode="auto">
          <a:xfrm flipH="1">
            <a:off x="7391400" y="3276600"/>
            <a:ext cx="228600" cy="25146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21" name="Oval 20"/>
          <p:cNvSpPr/>
          <p:nvPr/>
        </p:nvSpPr>
        <p:spPr bwMode="auto">
          <a:xfrm>
            <a:off x="3733800" y="4038600"/>
            <a:ext cx="685800" cy="914400"/>
          </a:xfrm>
          <a:prstGeom prst="ellipse">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cxnSp>
        <p:nvCxnSpPr>
          <p:cNvPr id="23" name="Straight Arrow Connector 22"/>
          <p:cNvCxnSpPr/>
          <p:nvPr/>
        </p:nvCxnSpPr>
        <p:spPr bwMode="auto">
          <a:xfrm>
            <a:off x="3733800" y="2895600"/>
            <a:ext cx="228600" cy="1143000"/>
          </a:xfrm>
          <a:prstGeom prst="straightConnector1">
            <a:avLst/>
          </a:prstGeom>
          <a:solidFill>
            <a:schemeClr val="accent1"/>
          </a:solidFill>
          <a:ln w="12700" cap="flat" cmpd="sng" algn="ctr">
            <a:solidFill>
              <a:srgbClr val="00B050"/>
            </a:solidFill>
            <a:prstDash val="solid"/>
            <a:round/>
            <a:headEnd type="none" w="sm" len="sm"/>
            <a:tailEnd type="arrow"/>
          </a:ln>
          <a:effectLst/>
        </p:spPr>
      </p:cxnSp>
    </p:spTree>
    <p:extLst>
      <p:ext uri="{BB962C8B-B14F-4D97-AF65-F5344CB8AC3E}">
        <p14:creationId xmlns:p14="http://schemas.microsoft.com/office/powerpoint/2010/main" val="3114422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648200"/>
          </a:xfrm>
        </p:spPr>
        <p:txBody>
          <a:bodyPr/>
          <a:lstStyle/>
          <a:p>
            <a:r>
              <a:rPr lang="en-US" dirty="0" smtClean="0"/>
              <a:t>CCA Thresholds are as per the Standard (unchanged)</a:t>
            </a:r>
          </a:p>
          <a:p>
            <a:pPr lvl="1"/>
            <a:r>
              <a:rPr lang="en-US" dirty="0" smtClean="0"/>
              <a:t>E.g. -82dBm (OFDM 20MHz BW)</a:t>
            </a:r>
          </a:p>
          <a:p>
            <a:pPr lvl="1"/>
            <a:r>
              <a:rPr lang="en-US" dirty="0" smtClean="0"/>
              <a:t>E.g. -62dBm ED-CCA </a:t>
            </a:r>
          </a:p>
          <a:p>
            <a:r>
              <a:rPr lang="en-US" dirty="0" smtClean="0"/>
              <a:t>If </a:t>
            </a:r>
            <a:r>
              <a:rPr lang="en-US" dirty="0"/>
              <a:t>the RX sensitivity threshold is higher than the CCA Threshold </a:t>
            </a:r>
            <a:r>
              <a:rPr lang="en-US" dirty="0" smtClean="0"/>
              <a:t>then</a:t>
            </a:r>
            <a:br>
              <a:rPr lang="en-US" dirty="0" smtClean="0"/>
            </a:br>
            <a:r>
              <a:rPr lang="en-US" u="sng" dirty="0" smtClean="0"/>
              <a:t> </a:t>
            </a:r>
            <a:r>
              <a:rPr lang="en-US" u="sng" dirty="0"/>
              <a:t>CCA Threshold = RX Sensitivity </a:t>
            </a:r>
            <a:r>
              <a:rPr lang="en-US" u="sng" dirty="0" smtClean="0"/>
              <a:t>Threshold</a:t>
            </a:r>
          </a:p>
          <a:p>
            <a:r>
              <a:rPr lang="en-US" dirty="0" smtClean="0"/>
              <a:t>If </a:t>
            </a:r>
            <a:r>
              <a:rPr lang="en-US" dirty="0"/>
              <a:t>RX sensitivity threshold is </a:t>
            </a:r>
            <a:r>
              <a:rPr lang="en-US" dirty="0" smtClean="0"/>
              <a:t>lower </a:t>
            </a:r>
            <a:r>
              <a:rPr lang="en-US" dirty="0"/>
              <a:t>than the CCA Threshold then</a:t>
            </a:r>
            <a:br>
              <a:rPr lang="en-US" dirty="0"/>
            </a:br>
            <a:r>
              <a:rPr lang="en-US" dirty="0"/>
              <a:t> </a:t>
            </a:r>
            <a:r>
              <a:rPr lang="en-US" u="sng" dirty="0"/>
              <a:t>CCA Threshold = </a:t>
            </a:r>
            <a:r>
              <a:rPr lang="en-US" u="sng" dirty="0" smtClean="0"/>
              <a:t>Default CCA Threshold</a:t>
            </a:r>
          </a:p>
          <a:p>
            <a:endParaRPr lang="en-US" u="sng" dirty="0"/>
          </a:p>
          <a:p>
            <a:r>
              <a:rPr lang="en-US" u="sng" dirty="0" smtClean="0"/>
              <a:t>Hence, CCA threshold is never lower than default.</a:t>
            </a:r>
          </a:p>
          <a:p>
            <a:endParaRPr lang="en-US" u="sng" dirty="0"/>
          </a:p>
          <a:p>
            <a:endParaRPr lang="en-US" dirty="0"/>
          </a:p>
        </p:txBody>
      </p:sp>
      <p:sp>
        <p:nvSpPr>
          <p:cNvPr id="3" name="Title 2"/>
          <p:cNvSpPr>
            <a:spLocks noGrp="1"/>
          </p:cNvSpPr>
          <p:nvPr>
            <p:ph type="title"/>
          </p:nvPr>
        </p:nvSpPr>
        <p:spPr/>
        <p:txBody>
          <a:bodyPr/>
          <a:lstStyle/>
          <a:p>
            <a:r>
              <a:rPr lang="en-US" sz="2800" dirty="0" smtClean="0"/>
              <a:t>RX Sensitivity Threshold  and CCA Threshold</a:t>
            </a:r>
            <a:endParaRPr lang="en-US" sz="2800" dirty="0"/>
          </a:p>
        </p:txBody>
      </p:sp>
      <p:sp>
        <p:nvSpPr>
          <p:cNvPr id="4" name="Date Placeholder 3"/>
          <p:cNvSpPr>
            <a:spLocks noGrp="1"/>
          </p:cNvSpPr>
          <p:nvPr>
            <p:ph type="dt" sz="half" idx="10"/>
          </p:nvPr>
        </p:nvSpPr>
        <p:spPr/>
        <p:txBody>
          <a:body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spTree>
    <p:extLst>
      <p:ext uri="{BB962C8B-B14F-4D97-AF65-F5344CB8AC3E}">
        <p14:creationId xmlns:p14="http://schemas.microsoft.com/office/powerpoint/2010/main" val="862327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Hidden STAs – Fixed </a:t>
            </a:r>
            <a:r>
              <a:rPr lang="en-US" dirty="0" smtClean="0"/>
              <a:t>CCA </a:t>
            </a:r>
            <a:r>
              <a:rPr lang="en-US" dirty="0" err="1" smtClean="0"/>
              <a:t>vs</a:t>
            </a:r>
            <a:r>
              <a:rPr lang="en-US" dirty="0" smtClean="0"/>
              <a:t> DSC</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sp>
        <p:nvSpPr>
          <p:cNvPr id="5" name="Date Placeholder 4"/>
          <p:cNvSpPr>
            <a:spLocks noGrp="1"/>
          </p:cNvSpPr>
          <p:nvPr>
            <p:ph type="dt" sz="half" idx="10"/>
          </p:nvPr>
        </p:nvSpPr>
        <p:spPr/>
        <p:txBody>
          <a:bodyPr/>
          <a:lstStyle/>
          <a:p>
            <a:pPr>
              <a:defRPr/>
            </a:pPr>
            <a:r>
              <a:rPr lang="en-US" smtClean="0"/>
              <a:t>May 2014</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921" y="2362200"/>
            <a:ext cx="4371796"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1612931"/>
            <a:ext cx="4351308" cy="290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4443984" y="1918609"/>
            <a:ext cx="543739" cy="307777"/>
          </a:xfrm>
          <a:prstGeom prst="rect">
            <a:avLst/>
          </a:prstGeom>
          <a:noFill/>
        </p:spPr>
        <p:txBody>
          <a:bodyPr wrap="none" rtlCol="0">
            <a:spAutoFit/>
          </a:bodyPr>
          <a:lstStyle/>
          <a:p>
            <a:r>
              <a:rPr lang="en-US" sz="1400" dirty="0" smtClean="0"/>
              <a:t>DSC</a:t>
            </a:r>
            <a:endParaRPr lang="en-US" sz="1400" dirty="0"/>
          </a:p>
        </p:txBody>
      </p:sp>
      <p:sp>
        <p:nvSpPr>
          <p:cNvPr id="8" name="TextBox 7"/>
          <p:cNvSpPr txBox="1"/>
          <p:nvPr/>
        </p:nvSpPr>
        <p:spPr>
          <a:xfrm>
            <a:off x="6172200" y="4618905"/>
            <a:ext cx="2123466" cy="338554"/>
          </a:xfrm>
          <a:prstGeom prst="rect">
            <a:avLst/>
          </a:prstGeom>
          <a:noFill/>
        </p:spPr>
        <p:txBody>
          <a:bodyPr wrap="none" rtlCol="0">
            <a:spAutoFit/>
          </a:bodyPr>
          <a:lstStyle/>
          <a:p>
            <a:r>
              <a:rPr lang="en-US" sz="1600" dirty="0" smtClean="0"/>
              <a:t>Note NO hidden STAs</a:t>
            </a:r>
            <a:endParaRPr lang="en-US" sz="1600" dirty="0"/>
          </a:p>
        </p:txBody>
      </p:sp>
    </p:spTree>
    <p:extLst>
      <p:ext uri="{BB962C8B-B14F-4D97-AF65-F5344CB8AC3E}">
        <p14:creationId xmlns:p14="http://schemas.microsoft.com/office/powerpoint/2010/main" val="2668630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648200"/>
          </a:xfrm>
        </p:spPr>
        <p:txBody>
          <a:bodyPr/>
          <a:lstStyle/>
          <a:p>
            <a:pPr marL="0" indent="0">
              <a:buNone/>
            </a:pPr>
            <a:r>
              <a:rPr lang="en-US" sz="2000" dirty="0" smtClean="0"/>
              <a:t>The Margin needs to be set to account for:</a:t>
            </a:r>
          </a:p>
          <a:p>
            <a:pPr marL="457200" indent="-457200">
              <a:buFont typeface="+mj-lt"/>
              <a:buAutoNum type="arabicPeriod"/>
            </a:pPr>
            <a:r>
              <a:rPr lang="en-US" sz="2000" dirty="0" smtClean="0"/>
              <a:t>Large enough to provide adequate </a:t>
            </a:r>
            <a:r>
              <a:rPr lang="en-US" sz="2000" dirty="0" smtClean="0"/>
              <a:t>SNIR</a:t>
            </a:r>
            <a:endParaRPr lang="en-US" sz="2000" dirty="0" smtClean="0"/>
          </a:p>
          <a:p>
            <a:pPr marL="857250" lvl="1" indent="-457200"/>
            <a:r>
              <a:rPr lang="en-US" dirty="0" smtClean="0"/>
              <a:t>A STA at edge of CCA transmits at same time.  The Margin is the effective </a:t>
            </a:r>
            <a:r>
              <a:rPr lang="en-US" dirty="0" smtClean="0"/>
              <a:t>SNIR</a:t>
            </a:r>
            <a:r>
              <a:rPr lang="en-US" dirty="0" smtClean="0"/>
              <a:t>.  Possibility of more than one.</a:t>
            </a:r>
          </a:p>
          <a:p>
            <a:pPr marL="457200" indent="-457200">
              <a:buFont typeface="+mj-lt"/>
              <a:buAutoNum type="arabicPeriod"/>
            </a:pPr>
            <a:r>
              <a:rPr lang="en-US" sz="2000" dirty="0" smtClean="0"/>
              <a:t>Large enough to account for sudden changes in reception of Beacon signal</a:t>
            </a:r>
          </a:p>
          <a:p>
            <a:pPr marL="857250" lvl="1" indent="-457200"/>
            <a:r>
              <a:rPr lang="en-US" dirty="0" smtClean="0"/>
              <a:t>If STA goes behind obstruction, RSSI will drop.  If the drop is higher than the Margin, then the AP Beacon is lost.</a:t>
            </a:r>
            <a:endParaRPr lang="en-US" dirty="0"/>
          </a:p>
          <a:p>
            <a:pPr marL="0" indent="0">
              <a:buNone/>
            </a:pPr>
            <a:r>
              <a:rPr lang="en-US" sz="2000" dirty="0" smtClean="0"/>
              <a:t>Suggested Margin is in the order of 20dB to 25dB</a:t>
            </a:r>
            <a:r>
              <a:rPr lang="en-US" sz="2000" dirty="0" smtClean="0"/>
              <a:t>.</a:t>
            </a:r>
          </a:p>
          <a:p>
            <a:pPr marL="0" indent="0">
              <a:buNone/>
            </a:pPr>
            <a:r>
              <a:rPr lang="en-US" sz="2000" dirty="0" smtClean="0"/>
              <a:t> Upper Limit sets the minimum area coverage</a:t>
            </a:r>
          </a:p>
          <a:p>
            <a:pPr eaLnBrk="1" hangingPunct="1">
              <a:defRPr/>
            </a:pPr>
            <a:r>
              <a:rPr lang="en-US" sz="2000" dirty="0" smtClean="0"/>
              <a:t>AP </a:t>
            </a:r>
            <a:r>
              <a:rPr lang="en-US" sz="2000" dirty="0"/>
              <a:t>then sets its own Sensitivity or CCA </a:t>
            </a:r>
          </a:p>
          <a:p>
            <a:pPr lvl="1" eaLnBrk="1" hangingPunct="1">
              <a:defRPr/>
            </a:pPr>
            <a:r>
              <a:rPr lang="en-US" dirty="0"/>
              <a:t>Based upon the Margin and Upper </a:t>
            </a:r>
            <a:r>
              <a:rPr lang="en-US" dirty="0" smtClean="0"/>
              <a:t>Limit</a:t>
            </a:r>
          </a:p>
          <a:p>
            <a:pPr lvl="1" eaLnBrk="1" hangingPunct="1">
              <a:defRPr/>
            </a:pPr>
            <a:r>
              <a:rPr lang="en-US" dirty="0" smtClean="0"/>
              <a:t>In the area of Margin + Upper Limit.</a:t>
            </a:r>
            <a:endParaRPr lang="en-US" dirty="0"/>
          </a:p>
          <a:p>
            <a:pPr marL="0" indent="0">
              <a:buNone/>
            </a:pPr>
            <a:r>
              <a:rPr lang="en-US" dirty="0" smtClean="0"/>
              <a:t> </a:t>
            </a:r>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Setting the </a:t>
            </a:r>
            <a:r>
              <a:rPr lang="en-US" dirty="0" smtClean="0"/>
              <a:t>Margin an Upper Limit </a:t>
            </a:r>
            <a:endParaRPr lang="en-US" dirty="0"/>
          </a:p>
        </p:txBody>
      </p:sp>
      <p:sp>
        <p:nvSpPr>
          <p:cNvPr id="4" name="Date Placeholder 3"/>
          <p:cNvSpPr>
            <a:spLocks noGrp="1"/>
          </p:cNvSpPr>
          <p:nvPr>
            <p:ph type="dt" sz="half" idx="10"/>
          </p:nvPr>
        </p:nvSpPr>
        <p:spPr/>
        <p:txBody>
          <a:body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dirty="0"/>
          </a:p>
        </p:txBody>
      </p:sp>
    </p:spTree>
    <p:extLst>
      <p:ext uri="{BB962C8B-B14F-4D97-AF65-F5344CB8AC3E}">
        <p14:creationId xmlns:p14="http://schemas.microsoft.com/office/powerpoint/2010/main" val="3617660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524000"/>
            <a:ext cx="7772400" cy="4800600"/>
          </a:xfrm>
        </p:spPr>
        <p:txBody>
          <a:bodyPr/>
          <a:lstStyle/>
          <a:p>
            <a:r>
              <a:rPr lang="en-US" sz="1800" dirty="0" smtClean="0"/>
              <a:t>The Beacon RSSI will vary as the STA moves, for example.  Therefore, the calculation of the CCA threshold or Receive Sensitivity is a continuous one.</a:t>
            </a:r>
          </a:p>
          <a:p>
            <a:r>
              <a:rPr lang="en-US" sz="1800" dirty="0" smtClean="0"/>
              <a:t>A suggested algorithm outline is:</a:t>
            </a:r>
          </a:p>
          <a:p>
            <a:pPr marL="857250" lvl="1" indent="-457200">
              <a:buFont typeface="+mj-lt"/>
              <a:buAutoNum type="arabicPeriod"/>
            </a:pPr>
            <a:r>
              <a:rPr lang="en-US" sz="1600" dirty="0" smtClean="0"/>
              <a:t>Start a timer T</a:t>
            </a:r>
          </a:p>
          <a:p>
            <a:pPr marL="857250" lvl="1" indent="-457200">
              <a:buFont typeface="+mj-lt"/>
              <a:buAutoNum type="arabicPeriod"/>
            </a:pPr>
            <a:r>
              <a:rPr lang="en-US" sz="1600" dirty="0" smtClean="0"/>
              <a:t>Record RSSI of each Beacon</a:t>
            </a:r>
          </a:p>
          <a:p>
            <a:pPr marL="1200150" lvl="2" indent="-457200"/>
            <a:r>
              <a:rPr lang="en-US" sz="1600" dirty="0" smtClean="0"/>
              <a:t>Check is &gt; Upper Limit, if so RSSI = Upper Limit</a:t>
            </a:r>
          </a:p>
          <a:p>
            <a:pPr marL="857250" lvl="1" indent="-457200">
              <a:buFont typeface="+mj-lt"/>
              <a:buAutoNum type="arabicPeriod"/>
            </a:pPr>
            <a:r>
              <a:rPr lang="en-US" sz="1600" dirty="0" smtClean="0"/>
              <a:t>Calculate average RSSI  </a:t>
            </a:r>
          </a:p>
          <a:p>
            <a:pPr marL="1200150" lvl="2" indent="-457200"/>
            <a:r>
              <a:rPr lang="en-US" sz="1600" dirty="0" smtClean="0"/>
              <a:t>Use a moving average such that last reading has higher influence</a:t>
            </a:r>
          </a:p>
          <a:p>
            <a:pPr marL="857250" lvl="1" indent="-457200">
              <a:buFont typeface="+mj-lt"/>
              <a:buAutoNum type="arabicPeriod"/>
            </a:pPr>
            <a:r>
              <a:rPr lang="en-US" sz="1600" dirty="0" smtClean="0"/>
              <a:t>Check if T &gt; Update period (e.g. 1 second)</a:t>
            </a:r>
          </a:p>
          <a:p>
            <a:pPr lvl="2" indent="-342900"/>
            <a:r>
              <a:rPr lang="en-US" sz="1600" dirty="0" smtClean="0"/>
              <a:t>No, continue</a:t>
            </a:r>
          </a:p>
          <a:p>
            <a:pPr lvl="2" indent="-342900"/>
            <a:r>
              <a:rPr lang="en-US" sz="1600" dirty="0" smtClean="0"/>
              <a:t>Yes, Convert the Averaged RSSI to </a:t>
            </a:r>
            <a:r>
              <a:rPr lang="en-US" sz="1600" dirty="0" smtClean="0"/>
              <a:t>RX </a:t>
            </a:r>
            <a:r>
              <a:rPr lang="en-US" sz="1600" dirty="0" smtClean="0"/>
              <a:t>Threshold</a:t>
            </a:r>
          </a:p>
          <a:p>
            <a:pPr lvl="3" indent="-342900"/>
            <a:r>
              <a:rPr lang="en-US" dirty="0" smtClean="0"/>
              <a:t>RX </a:t>
            </a:r>
            <a:r>
              <a:rPr lang="en-US" dirty="0" smtClean="0"/>
              <a:t>Threshold = Ave RSSI – Margin</a:t>
            </a:r>
            <a:r>
              <a:rPr lang="en-US" dirty="0" smtClean="0"/>
              <a:t>.</a:t>
            </a:r>
          </a:p>
          <a:p>
            <a:pPr lvl="3" indent="-342900"/>
            <a:r>
              <a:rPr lang="en-US" dirty="0" smtClean="0"/>
              <a:t>Check that RX threshold not less than minimum</a:t>
            </a:r>
            <a:endParaRPr lang="en-US" dirty="0" smtClean="0"/>
          </a:p>
          <a:p>
            <a:pPr marL="457200" lvl="1" indent="0">
              <a:buNone/>
            </a:pPr>
            <a:r>
              <a:rPr lang="en-US" sz="1600" dirty="0" smtClean="0"/>
              <a:t>In addition, </a:t>
            </a:r>
            <a:r>
              <a:rPr lang="en-US" sz="1600" u="sng" dirty="0" smtClean="0"/>
              <a:t>check if a Beacon or consecutive Beacons are missed</a:t>
            </a:r>
            <a:r>
              <a:rPr lang="en-US" sz="1600" dirty="0" smtClean="0"/>
              <a:t>, and if so decrement the average RSSI by a set </a:t>
            </a:r>
            <a:r>
              <a:rPr lang="en-US" sz="1600" dirty="0" smtClean="0"/>
              <a:t>amount and reset the RX sensitivity instantly  </a:t>
            </a:r>
          </a:p>
          <a:p>
            <a:pPr marL="457200" lvl="1" indent="0">
              <a:buNone/>
            </a:pPr>
            <a:endParaRPr lang="en-US" sz="1600" dirty="0" smtClean="0"/>
          </a:p>
          <a:p>
            <a:pPr lvl="4" indent="-342900"/>
            <a:endParaRPr lang="en-US" dirty="0"/>
          </a:p>
          <a:p>
            <a:pPr marL="1085850" lvl="3" indent="0">
              <a:buNone/>
            </a:pPr>
            <a:endParaRPr lang="en-US" dirty="0"/>
          </a:p>
        </p:txBody>
      </p:sp>
      <p:sp>
        <p:nvSpPr>
          <p:cNvPr id="3" name="Title 2"/>
          <p:cNvSpPr>
            <a:spLocks noGrp="1"/>
          </p:cNvSpPr>
          <p:nvPr>
            <p:ph type="title"/>
          </p:nvPr>
        </p:nvSpPr>
        <p:spPr>
          <a:xfrm>
            <a:off x="685800" y="685800"/>
            <a:ext cx="7772400" cy="685800"/>
          </a:xfrm>
        </p:spPr>
        <p:txBody>
          <a:bodyPr/>
          <a:lstStyle/>
          <a:p>
            <a:r>
              <a:rPr lang="en-US" dirty="0" smtClean="0"/>
              <a:t>Algorithm for setting </a:t>
            </a:r>
            <a:r>
              <a:rPr lang="en-US" dirty="0" smtClean="0"/>
              <a:t>RX </a:t>
            </a:r>
            <a:r>
              <a:rPr lang="en-US" dirty="0" smtClean="0"/>
              <a:t>sensitivity</a:t>
            </a:r>
            <a:endParaRPr lang="en-US" dirty="0"/>
          </a:p>
        </p:txBody>
      </p:sp>
      <p:sp>
        <p:nvSpPr>
          <p:cNvPr id="4" name="Date Placeholder 3"/>
          <p:cNvSpPr>
            <a:spLocks noGrp="1"/>
          </p:cNvSpPr>
          <p:nvPr>
            <p:ph type="dt" sz="half" idx="10"/>
          </p:nvPr>
        </p:nvSpPr>
        <p:spPr/>
        <p:txBody>
          <a:body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spTree>
    <p:extLst>
      <p:ext uri="{BB962C8B-B14F-4D97-AF65-F5344CB8AC3E}">
        <p14:creationId xmlns:p14="http://schemas.microsoft.com/office/powerpoint/2010/main" val="4103516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495800"/>
          </a:xfrm>
        </p:spPr>
        <p:txBody>
          <a:bodyPr/>
          <a:lstStyle/>
          <a:p>
            <a:r>
              <a:rPr lang="en-US" dirty="0" smtClean="0"/>
              <a:t>The default mandatory CCA levels are maintained. </a:t>
            </a:r>
          </a:p>
          <a:p>
            <a:r>
              <a:rPr lang="en-US" dirty="0" smtClean="0"/>
              <a:t>DSC is basically setting the RX Sensitivity according to the strength of received signal from AP.</a:t>
            </a:r>
          </a:p>
          <a:p>
            <a:r>
              <a:rPr lang="en-US" dirty="0" smtClean="0"/>
              <a:t>If RX Sensitivity &gt; CCA threshold</a:t>
            </a:r>
          </a:p>
          <a:p>
            <a:pPr lvl="1"/>
            <a:r>
              <a:rPr lang="en-US" dirty="0" smtClean="0"/>
              <a:t>CCA Threshold = RX sensitivity</a:t>
            </a:r>
          </a:p>
          <a:p>
            <a:r>
              <a:rPr lang="en-US" dirty="0" smtClean="0"/>
              <a:t>If RX Sensitivity &lt; CCA threshold</a:t>
            </a:r>
          </a:p>
          <a:p>
            <a:pPr lvl="1"/>
            <a:r>
              <a:rPr lang="en-US" dirty="0" smtClean="0"/>
              <a:t>CCA Threshold = CCA Threshold </a:t>
            </a:r>
          </a:p>
          <a:p>
            <a:endParaRPr lang="en-US" dirty="0"/>
          </a:p>
          <a:p>
            <a:pPr marL="0" indent="0">
              <a:buNone/>
            </a:pPr>
            <a:r>
              <a:rPr lang="en-US" dirty="0" smtClean="0"/>
              <a:t>DSC is designed for relatively small network coverage areas so as to improve channel re-use and overall throughput in a total coverage area.</a:t>
            </a:r>
          </a:p>
          <a:p>
            <a:pPr lvl="1"/>
            <a:endParaRPr lang="en-US" dirty="0"/>
          </a:p>
        </p:txBody>
      </p:sp>
      <p:sp>
        <p:nvSpPr>
          <p:cNvPr id="3" name="Title 2"/>
          <p:cNvSpPr>
            <a:spLocks noGrp="1"/>
          </p:cNvSpPr>
          <p:nvPr>
            <p:ph type="title"/>
          </p:nvPr>
        </p:nvSpPr>
        <p:spPr/>
        <p:txBody>
          <a:bodyPr/>
          <a:lstStyle/>
          <a:p>
            <a:r>
              <a:rPr lang="en-US" dirty="0" smtClean="0"/>
              <a:t>Summary</a:t>
            </a:r>
            <a:endParaRPr lang="en-US" dirty="0"/>
          </a:p>
        </p:txBody>
      </p:sp>
      <p:sp>
        <p:nvSpPr>
          <p:cNvPr id="4" name="Date Placeholder 3"/>
          <p:cNvSpPr>
            <a:spLocks noGrp="1"/>
          </p:cNvSpPr>
          <p:nvPr>
            <p:ph type="dt" sz="half" idx="10"/>
          </p:nvPr>
        </p:nvSpPr>
        <p:spPr/>
        <p:txBody>
          <a:body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spTree>
    <p:extLst>
      <p:ext uri="{BB962C8B-B14F-4D97-AF65-F5344CB8AC3E}">
        <p14:creationId xmlns:p14="http://schemas.microsoft.com/office/powerpoint/2010/main" val="420791725"/>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77995</TotalTime>
  <Words>671</Words>
  <Application>Microsoft Office PowerPoint</Application>
  <PresentationFormat>On-screen Show (4:3)</PresentationFormat>
  <Paragraphs>140</Paragraphs>
  <Slides>9</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Default Design</vt:lpstr>
      <vt:lpstr>Document</vt:lpstr>
      <vt:lpstr>Dynamic Sensitivity Control  Implementation</vt:lpstr>
      <vt:lpstr>Background</vt:lpstr>
      <vt:lpstr>Dynamic Sensitivity Control - DSC</vt:lpstr>
      <vt:lpstr>RX Sensitivity</vt:lpstr>
      <vt:lpstr>RX Sensitivity Threshold  and CCA Threshold</vt:lpstr>
      <vt:lpstr>Hidden STAs – Fixed CCA vs DSC</vt:lpstr>
      <vt:lpstr>Setting the Margin an Upper Limit </vt:lpstr>
      <vt:lpstr>Algorithm for setting RX sensitivity</vt:lpstr>
      <vt:lpstr>Summary</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Graham Smith</cp:lastModifiedBy>
  <cp:revision>1482</cp:revision>
  <cp:lastPrinted>1998-02-10T13:28:06Z</cp:lastPrinted>
  <dcterms:created xsi:type="dcterms:W3CDTF">1998-02-10T13:07:52Z</dcterms:created>
  <dcterms:modified xsi:type="dcterms:W3CDTF">2014-05-12T20:14:07Z</dcterms:modified>
</cp:coreProperties>
</file>