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50" r:id="rId3"/>
    <p:sldId id="353" r:id="rId4"/>
    <p:sldId id="351" r:id="rId5"/>
    <p:sldId id="349" r:id="rId6"/>
    <p:sldId id="356" r:id="rId7"/>
    <p:sldId id="340" r:id="rId8"/>
    <p:sldId id="333" r:id="rId9"/>
    <p:sldId id="334" r:id="rId10"/>
    <p:sldId id="341" r:id="rId11"/>
    <p:sldId id="352" r:id="rId12"/>
    <p:sldId id="359" r:id="rId13"/>
    <p:sldId id="339" r:id="rId14"/>
    <p:sldId id="357" r:id="rId15"/>
    <p:sldId id="358" r:id="rId16"/>
    <p:sldId id="335" r:id="rId17"/>
    <p:sldId id="360" r:id="rId18"/>
    <p:sldId id="355" r:id="rId19"/>
    <p:sldId id="354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wei" initials="h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CC00"/>
    <a:srgbClr val="0000FF"/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100" d="100"/>
          <a:sy n="100" d="100"/>
        </p:scale>
        <p:origin x="-630" y="11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00272296\Desktop\MAC%20calibration\Perforamance%20test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lineChart>
        <c:grouping val="standard"/>
        <c:ser>
          <c:idx val="0"/>
          <c:order val="0"/>
          <c:tx>
            <c:v>MCS 0</c:v>
          </c:tx>
          <c:cat>
            <c:numRef>
              <c:f>Sheet2!$A$2:$A$12</c:f>
              <c:numCache>
                <c:formatCode>General</c:formatCode>
                <c:ptCount val="11"/>
                <c:pt idx="0">
                  <c:v>0</c:v>
                </c:pt>
                <c:pt idx="1">
                  <c:v>200</c:v>
                </c:pt>
                <c:pt idx="2">
                  <c:v>400</c:v>
                </c:pt>
                <c:pt idx="3">
                  <c:v>600</c:v>
                </c:pt>
                <c:pt idx="4">
                  <c:v>800</c:v>
                </c:pt>
                <c:pt idx="5">
                  <c:v>1000</c:v>
                </c:pt>
                <c:pt idx="6">
                  <c:v>1200</c:v>
                </c:pt>
                <c:pt idx="7">
                  <c:v>1400</c:v>
                </c:pt>
                <c:pt idx="8">
                  <c:v>1600</c:v>
                </c:pt>
                <c:pt idx="9">
                  <c:v>1800</c:v>
                </c:pt>
                <c:pt idx="10">
                  <c:v>2000</c:v>
                </c:pt>
              </c:numCache>
            </c:numRef>
          </c:cat>
          <c:val>
            <c:numRef>
              <c:f>Sheet2!$B$2:$B$12</c:f>
              <c:numCache>
                <c:formatCode>General</c:formatCode>
                <c:ptCount val="11"/>
                <c:pt idx="0">
                  <c:v>0</c:v>
                </c:pt>
                <c:pt idx="1">
                  <c:v>0.58641699999999641</c:v>
                </c:pt>
                <c:pt idx="2">
                  <c:v>4.025895999999987</c:v>
                </c:pt>
                <c:pt idx="3">
                  <c:v>1.5102469999999999</c:v>
                </c:pt>
                <c:pt idx="4">
                  <c:v>4.9739409999999999</c:v>
                </c:pt>
                <c:pt idx="5">
                  <c:v>5.2264559999999873</c:v>
                </c:pt>
                <c:pt idx="6">
                  <c:v>5.3972280000000001</c:v>
                </c:pt>
                <c:pt idx="7">
                  <c:v>5.5376700000000003</c:v>
                </c:pt>
                <c:pt idx="8">
                  <c:v>5.637677</c:v>
                </c:pt>
                <c:pt idx="9">
                  <c:v>5.7277979999999955</c:v>
                </c:pt>
                <c:pt idx="10">
                  <c:v>1.7529079999999999</c:v>
                </c:pt>
              </c:numCache>
            </c:numRef>
          </c:val>
        </c:ser>
        <c:ser>
          <c:idx val="1"/>
          <c:order val="1"/>
          <c:tx>
            <c:v>MCS 8</c:v>
          </c:tx>
          <c:val>
            <c:numRef>
              <c:f>Sheet2!$C$2:$C$12</c:f>
              <c:numCache>
                <c:formatCode>General</c:formatCode>
                <c:ptCount val="11"/>
                <c:pt idx="0">
                  <c:v>0</c:v>
                </c:pt>
                <c:pt idx="1">
                  <c:v>5.6536819999999945</c:v>
                </c:pt>
                <c:pt idx="2">
                  <c:v>10.571041000000001</c:v>
                </c:pt>
                <c:pt idx="3">
                  <c:v>8.6430039999999995</c:v>
                </c:pt>
                <c:pt idx="4">
                  <c:v>18.666916000000001</c:v>
                </c:pt>
                <c:pt idx="5">
                  <c:v>18.726467</c:v>
                </c:pt>
                <c:pt idx="6">
                  <c:v>7.8135630000000003</c:v>
                </c:pt>
                <c:pt idx="7">
                  <c:v>27.809904000000031</c:v>
                </c:pt>
                <c:pt idx="8">
                  <c:v>30.273869000000001</c:v>
                </c:pt>
                <c:pt idx="9">
                  <c:v>32.2659090000001</c:v>
                </c:pt>
                <c:pt idx="10">
                  <c:v>34.263690000000011</c:v>
                </c:pt>
              </c:numCache>
            </c:numRef>
          </c:val>
        </c:ser>
        <c:marker val="1"/>
        <c:axId val="114994176"/>
        <c:axId val="126484864"/>
      </c:lineChart>
      <c:catAx>
        <c:axId val="114994176"/>
        <c:scaling>
          <c:orientation val="minMax"/>
        </c:scaling>
        <c:axPos val="b"/>
        <c:majorGridlines>
          <c:spPr>
            <a:ln>
              <a:solidFill>
                <a:sysClr val="windowText" lastClr="000000">
                  <a:shade val="95000"/>
                  <a:satMod val="105000"/>
                </a:sys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altLang="zh-CN">
                    <a:latin typeface="Times New Roman" pitchFamily="18" charset="0"/>
                    <a:cs typeface="Times New Roman" pitchFamily="18" charset="0"/>
                  </a:rPr>
                  <a:t>Frame</a:t>
                </a:r>
                <a:r>
                  <a:rPr lang="en-US" altLang="zh-CN" baseline="0">
                    <a:latin typeface="Times New Roman" pitchFamily="18" charset="0"/>
                    <a:cs typeface="Times New Roman" pitchFamily="18" charset="0"/>
                  </a:rPr>
                  <a:t> payload length (Bytes)</a:t>
                </a:r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1"/>
        <c:majorTickMark val="none"/>
        <c:tickLblPos val="nextTo"/>
        <c:crossAx val="126484864"/>
        <c:crosses val="autoZero"/>
        <c:auto val="1"/>
        <c:lblAlgn val="ctr"/>
        <c:lblOffset val="100"/>
      </c:catAx>
      <c:valAx>
        <c:axId val="126484864"/>
        <c:scaling>
          <c:orientation val="minMax"/>
        </c:scaling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altLang="zh-CN">
                    <a:latin typeface="Times New Roman" pitchFamily="18" charset="0"/>
                    <a:cs typeface="Times New Roman" pitchFamily="18" charset="0"/>
                  </a:rPr>
                  <a:t>Throughput</a:t>
                </a:r>
                <a:r>
                  <a:rPr lang="en-US" altLang="zh-CN" baseline="0">
                    <a:latin typeface="Times New Roman" pitchFamily="18" charset="0"/>
                    <a:cs typeface="Times New Roman" pitchFamily="18" charset="0"/>
                  </a:rPr>
                  <a:t> (Mbps)</a:t>
                </a:r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1"/>
        <c:tickLblPos val="nextTo"/>
        <c:crossAx val="114994176"/>
        <c:crosses val="autoZero"/>
        <c:crossBetween val="between"/>
      </c:valAx>
      <c:spPr>
        <a:ln>
          <a:solidFill>
            <a:sysClr val="windowText" lastClr="000000">
              <a:shade val="95000"/>
              <a:satMod val="105000"/>
            </a:sysClr>
          </a:solidFill>
        </a:ln>
      </c:spPr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56906" y="6475413"/>
            <a:ext cx="19870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</a:t>
            </a:r>
            <a:r>
              <a:rPr lang="en-US" altLang="zh-CN" sz="1800" b="1" dirty="0" smtClean="0"/>
              <a:t>0634</a:t>
            </a:r>
            <a:r>
              <a:rPr lang="en-US" sz="1800" dirty="0" smtClean="0"/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2014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Consideration on MAC system calibration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3310" name="Object 238"/>
          <p:cNvGraphicFramePr>
            <a:graphicFrameLocks noChangeAspect="1"/>
          </p:cNvGraphicFramePr>
          <p:nvPr/>
        </p:nvGraphicFramePr>
        <p:xfrm>
          <a:off x="1498600" y="3133725"/>
          <a:ext cx="6400800" cy="3327400"/>
        </p:xfrm>
        <a:graphic>
          <a:graphicData uri="http://schemas.openxmlformats.org/presentationml/2006/ole">
            <p:oleObj spid="_x0000_s3310" name="Document" r:id="rId4" imgW="8490775" imgH="443494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62000" y="1295400"/>
            <a:ext cx="7848600" cy="2554545"/>
          </a:xfrm>
          <a:prstGeom prst="rect">
            <a:avLst/>
          </a:prstGeom>
          <a:ln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altLang="zh-CN" sz="1600" dirty="0" smtClean="0"/>
              <a:t>… …</a:t>
            </a:r>
          </a:p>
          <a:p>
            <a:r>
              <a:rPr lang="en-US" altLang="zh-CN" sz="1600" b="0" dirty="0" smtClean="0"/>
              <a:t>s </a:t>
            </a:r>
            <a:r>
              <a:rPr lang="en-US" altLang="zh-CN" sz="1600" dirty="0" smtClean="0"/>
              <a:t>0.010025000</a:t>
            </a:r>
            <a:r>
              <a:rPr lang="en-US" altLang="zh-CN" sz="1600" b="0" dirty="0" smtClean="0"/>
              <a:t> _1_ MAC  --- 0 RTS 20	[830 0 1 0]		     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check point 1 (CP 1) </a:t>
            </a:r>
          </a:p>
          <a:p>
            <a:r>
              <a:rPr lang="en-US" altLang="zh-CN" sz="1600" b="0" dirty="0" smtClean="0"/>
              <a:t>r </a:t>
            </a:r>
            <a:r>
              <a:rPr lang="en-US" altLang="zh-CN" sz="1600" dirty="0" smtClean="0"/>
              <a:t>0.010077017</a:t>
            </a:r>
            <a:r>
              <a:rPr lang="en-US" altLang="zh-CN" sz="1600" b="0" dirty="0" smtClean="0"/>
              <a:t> _0_ MAC  --- 0 RTS 20	[830 0 1 0]		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      check point 2 (CP 2)</a:t>
            </a:r>
          </a:p>
          <a:p>
            <a:r>
              <a:rPr lang="en-US" altLang="zh-CN" sz="1600" b="0" dirty="0" smtClean="0"/>
              <a:t>s </a:t>
            </a:r>
            <a:r>
              <a:rPr lang="en-US" altLang="zh-CN" sz="1600" dirty="0" smtClean="0"/>
              <a:t>0.010093017 </a:t>
            </a:r>
            <a:r>
              <a:rPr lang="en-US" altLang="zh-CN" sz="1600" b="0" dirty="0" smtClean="0"/>
              <a:t>_0_ MAC  --- 0 CTS 14	[7f4 1 0 0]		     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check point 3 (CP 3)</a:t>
            </a:r>
          </a:p>
          <a:p>
            <a:r>
              <a:rPr lang="en-US" altLang="zh-CN" sz="1600" b="0" dirty="0" smtClean="0"/>
              <a:t>r </a:t>
            </a:r>
            <a:r>
              <a:rPr lang="en-US" altLang="zh-CN" sz="1600" dirty="0" smtClean="0"/>
              <a:t>0.010137034 </a:t>
            </a:r>
            <a:r>
              <a:rPr lang="en-US" altLang="zh-CN" sz="1600" b="0" dirty="0" smtClean="0"/>
              <a:t>_1_ MAC  --- 0 CTS 14	[7f4 1 0 0]		     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check point 4 (CP 4)</a:t>
            </a:r>
          </a:p>
          <a:p>
            <a:r>
              <a:rPr lang="en-US" altLang="zh-CN" sz="1600" b="0" dirty="0" smtClean="0"/>
              <a:t>s </a:t>
            </a:r>
            <a:r>
              <a:rPr lang="en-US" altLang="zh-CN" sz="1600" dirty="0" smtClean="0"/>
              <a:t>0.010153034 </a:t>
            </a:r>
            <a:r>
              <a:rPr lang="en-US" altLang="zh-CN" sz="1600" b="0" dirty="0" smtClean="0"/>
              <a:t>_1_ MAC  --- 0 </a:t>
            </a:r>
            <a:r>
              <a:rPr lang="en-US" altLang="zh-CN" sz="1600" b="0" dirty="0" err="1" smtClean="0"/>
              <a:t>cbr</a:t>
            </a:r>
            <a:r>
              <a:rPr lang="en-US" altLang="zh-CN" sz="1600" b="0" dirty="0" smtClean="0"/>
              <a:t> 1536	[0 0 1 0]		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      check point 5 (CP 5)</a:t>
            </a:r>
          </a:p>
          <a:p>
            <a:r>
              <a:rPr lang="en-US" altLang="zh-CN" sz="1600" b="0" dirty="0" smtClean="0"/>
              <a:t>r </a:t>
            </a:r>
            <a:r>
              <a:rPr lang="en-US" altLang="zh-CN" sz="1600" dirty="0" smtClean="0"/>
              <a:t>0.012089051 </a:t>
            </a:r>
            <a:r>
              <a:rPr lang="en-US" altLang="zh-CN" sz="1600" b="0" dirty="0" smtClean="0"/>
              <a:t>_0_ MAC  --- 0 </a:t>
            </a:r>
            <a:r>
              <a:rPr lang="en-US" altLang="zh-CN" sz="1600" b="0" dirty="0" err="1" smtClean="0"/>
              <a:t>cbr</a:t>
            </a:r>
            <a:r>
              <a:rPr lang="en-US" altLang="zh-CN" sz="1600" b="0" dirty="0" smtClean="0"/>
              <a:t> 1500	[0 0 1 0]		     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check point 6 (CP 6)</a:t>
            </a:r>
          </a:p>
          <a:p>
            <a:r>
              <a:rPr lang="en-US" altLang="zh-CN" sz="1600" b="0" dirty="0" smtClean="0"/>
              <a:t>s </a:t>
            </a:r>
            <a:r>
              <a:rPr lang="en-US" altLang="zh-CN" sz="1600" dirty="0" smtClean="0"/>
              <a:t>0.012105051</a:t>
            </a:r>
            <a:r>
              <a:rPr lang="en-US" altLang="zh-CN" sz="1600" b="0" dirty="0" smtClean="0"/>
              <a:t> _0_ MAC  --- 0 ACK 36	[0 1 0 0] </a:t>
            </a:r>
          </a:p>
          <a:p>
            <a:r>
              <a:rPr lang="en-US" altLang="zh-CN" sz="1600" b="0" dirty="0" smtClean="0"/>
              <a:t>r </a:t>
            </a:r>
            <a:r>
              <a:rPr lang="en-US" altLang="zh-CN" sz="1600" dirty="0" smtClean="0"/>
              <a:t>0.012173068</a:t>
            </a:r>
            <a:r>
              <a:rPr lang="en-US" altLang="zh-CN" sz="1600" b="0" dirty="0" smtClean="0"/>
              <a:t> _1_ MAC  --- 0 ACK 36	[0 1 0 0]</a:t>
            </a:r>
          </a:p>
          <a:p>
            <a:r>
              <a:rPr lang="en-US" altLang="zh-CN" sz="1600" b="0" dirty="0" smtClean="0"/>
              <a:t> </a:t>
            </a:r>
            <a:r>
              <a:rPr lang="en-US" altLang="zh-CN" sz="1600" dirty="0" smtClean="0"/>
              <a:t>… …</a:t>
            </a:r>
            <a:endParaRPr lang="zh-CN" altLang="en-US" sz="1600" dirty="0"/>
          </a:p>
        </p:txBody>
      </p:sp>
      <p:cxnSp>
        <p:nvCxnSpPr>
          <p:cNvPr id="6" name="直接箭头连接符 5"/>
          <p:cNvCxnSpPr/>
          <p:nvPr/>
        </p:nvCxnSpPr>
        <p:spPr bwMode="auto">
          <a:xfrm flipH="1">
            <a:off x="5830888" y="1703696"/>
            <a:ext cx="7358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直接箭头连接符 6"/>
          <p:cNvCxnSpPr/>
          <p:nvPr/>
        </p:nvCxnSpPr>
        <p:spPr bwMode="auto">
          <a:xfrm flipH="1">
            <a:off x="5830888" y="1981200"/>
            <a:ext cx="7358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" name="直接箭头连接符 7"/>
          <p:cNvCxnSpPr/>
          <p:nvPr/>
        </p:nvCxnSpPr>
        <p:spPr bwMode="auto">
          <a:xfrm flipH="1">
            <a:off x="5830888" y="2209800"/>
            <a:ext cx="7358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直接箭头连接符 8"/>
          <p:cNvCxnSpPr/>
          <p:nvPr/>
        </p:nvCxnSpPr>
        <p:spPr bwMode="auto">
          <a:xfrm flipH="1">
            <a:off x="5830888" y="2452048"/>
            <a:ext cx="7358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直接箭头连接符 9"/>
          <p:cNvCxnSpPr/>
          <p:nvPr/>
        </p:nvCxnSpPr>
        <p:spPr bwMode="auto">
          <a:xfrm flipH="1">
            <a:off x="5830888" y="2715904"/>
            <a:ext cx="7358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直接箭头连接符 11"/>
          <p:cNvCxnSpPr/>
          <p:nvPr/>
        </p:nvCxnSpPr>
        <p:spPr bwMode="auto">
          <a:xfrm flipH="1">
            <a:off x="5830888" y="2971800"/>
            <a:ext cx="7358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153400" cy="1066800"/>
          </a:xfrm>
        </p:spPr>
        <p:txBody>
          <a:bodyPr/>
          <a:lstStyle/>
          <a:p>
            <a:r>
              <a:rPr lang="en-US" altLang="zh-CN" dirty="0" smtClean="0"/>
              <a:t>Simulation Log 2:  RTS/CTS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304800" y="4053840"/>
          <a:ext cx="8458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3086100"/>
                <a:gridCol w="1143000"/>
              </a:tblGrid>
              <a:tr h="33873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Simulation Log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Standard definition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Matching?</a:t>
                      </a:r>
                      <a:endParaRPr lang="zh-CN" alt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RTS</a:t>
                      </a:r>
                      <a:r>
                        <a:rPr lang="en-US" altLang="zh-CN" sz="1600" baseline="0" dirty="0" smtClean="0"/>
                        <a:t> duration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cp2</a:t>
                      </a: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-T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cp1</a:t>
                      </a: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=52 us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ceil((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RTSFrameLength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*8)/rate/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*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PHY Header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CTS</a:t>
                      </a:r>
                      <a:r>
                        <a:rPr lang="en-US" altLang="zh-CN" sz="1600" baseline="0" dirty="0" smtClean="0"/>
                        <a:t> duration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T</a:t>
                      </a:r>
                      <a:r>
                        <a:rPr lang="en-US" altLang="zh-CN" sz="1200" dirty="0" smtClean="0"/>
                        <a:t>cp4</a:t>
                      </a:r>
                      <a:r>
                        <a:rPr lang="en-US" altLang="zh-CN" dirty="0" smtClean="0"/>
                        <a:t>-T</a:t>
                      </a:r>
                      <a:r>
                        <a:rPr lang="en-US" altLang="zh-CN" sz="1200" dirty="0" smtClean="0"/>
                        <a:t>cp3</a:t>
                      </a:r>
                      <a:r>
                        <a:rPr lang="en-US" altLang="zh-CN" sz="1800" dirty="0" smtClean="0"/>
                        <a:t>=44 us</a:t>
                      </a:r>
                      <a:endParaRPr lang="zh-CN" altLang="en-US" sz="4000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ceil((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CTSFrameLength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*8)/rate/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*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PHY Header 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Frame duration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</a:t>
                      </a:r>
                      <a:r>
                        <a:rPr lang="en-US" altLang="zh-CN" sz="1200" dirty="0" smtClean="0"/>
                        <a:t>cp6</a:t>
                      </a:r>
                      <a:r>
                        <a:rPr lang="en-US" altLang="zh-CN" dirty="0" smtClean="0"/>
                        <a:t>-T</a:t>
                      </a:r>
                      <a:r>
                        <a:rPr lang="en-US" altLang="zh-CN" sz="1200" dirty="0" smtClean="0"/>
                        <a:t>cp5</a:t>
                      </a:r>
                      <a:r>
                        <a:rPr lang="en-US" altLang="zh-CN" sz="1800" dirty="0" smtClean="0"/>
                        <a:t>= 1936</a:t>
                      </a:r>
                      <a:r>
                        <a:rPr lang="en-US" altLang="zh-CN" sz="1800" baseline="0" dirty="0" smtClean="0"/>
                        <a:t> </a:t>
                      </a:r>
                      <a:r>
                        <a:rPr lang="en-US" altLang="zh-CN" sz="1800" dirty="0" smtClean="0"/>
                        <a:t>us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ceil((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FrameLength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*8)/rate/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*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PHY Header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笑脸 13"/>
          <p:cNvSpPr/>
          <p:nvPr/>
        </p:nvSpPr>
        <p:spPr bwMode="auto">
          <a:xfrm>
            <a:off x="8077200" y="4648200"/>
            <a:ext cx="228600" cy="228600"/>
          </a:xfrm>
          <a:prstGeom prst="smileyF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笑脸 15"/>
          <p:cNvSpPr/>
          <p:nvPr/>
        </p:nvSpPr>
        <p:spPr bwMode="auto">
          <a:xfrm>
            <a:off x="8077200" y="5334000"/>
            <a:ext cx="228600" cy="228600"/>
          </a:xfrm>
          <a:prstGeom prst="smileyF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笑脸 16"/>
          <p:cNvSpPr/>
          <p:nvPr/>
        </p:nvSpPr>
        <p:spPr bwMode="auto">
          <a:xfrm>
            <a:off x="8077200" y="6019800"/>
            <a:ext cx="228600" cy="228600"/>
          </a:xfrm>
          <a:prstGeom prst="smileyF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test 1:  Frame aggregation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Check throughput and frame transmission delay performance with and without frame aggregation</a:t>
            </a:r>
          </a:p>
          <a:p>
            <a:pPr lvl="1"/>
            <a:r>
              <a:rPr lang="en-US" altLang="zh-CN" sz="1600" dirty="0" smtClean="0"/>
              <a:t>Throughput VS. Frame payload length [0:200Bytes:2000Bytes]</a:t>
            </a:r>
          </a:p>
          <a:p>
            <a:pPr lvl="1"/>
            <a:r>
              <a:rPr lang="en-US" altLang="zh-CN" sz="1600" dirty="0" smtClean="0"/>
              <a:t>Delay CDF [Frame payload length 1500Byte]</a:t>
            </a:r>
          </a:p>
          <a:p>
            <a:r>
              <a:rPr lang="en-US" sz="2000" dirty="0" smtClean="0"/>
              <a:t>Scenario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Extra parameter setting for A-MPDU aggregation</a:t>
            </a:r>
          </a:p>
          <a:p>
            <a:pPr lvl="1"/>
            <a:r>
              <a:rPr lang="en-US" sz="1600" dirty="0" smtClean="0"/>
              <a:t>Number of MPDU aggregated=5</a:t>
            </a:r>
          </a:p>
          <a:p>
            <a:pPr lvl="1"/>
            <a:r>
              <a:rPr lang="en-US" sz="1600" dirty="0" smtClean="0"/>
              <a:t>Fixed MCS: MCS 0, MCS 8</a:t>
            </a:r>
          </a:p>
          <a:p>
            <a:pPr lvl="1">
              <a:buNone/>
            </a:pPr>
            <a:endParaRPr lang="en-US" sz="1600" dirty="0" smtClean="0"/>
          </a:p>
          <a:p>
            <a:pPr lvl="1">
              <a:buNone/>
            </a:pPr>
            <a:endParaRPr lang="en-US" sz="1800" dirty="0" smtClean="0"/>
          </a:p>
        </p:txBody>
      </p:sp>
      <p:grpSp>
        <p:nvGrpSpPr>
          <p:cNvPr id="3" name="组合 41"/>
          <p:cNvGrpSpPr/>
          <p:nvPr/>
        </p:nvGrpSpPr>
        <p:grpSpPr>
          <a:xfrm>
            <a:off x="3037995" y="3657600"/>
            <a:ext cx="1985100" cy="533400"/>
            <a:chOff x="2933095" y="2743200"/>
            <a:chExt cx="1985100" cy="533400"/>
          </a:xfrm>
        </p:grpSpPr>
        <p:sp>
          <p:nvSpPr>
            <p:cNvPr id="15" name="椭圆 14"/>
            <p:cNvSpPr/>
            <p:nvPr/>
          </p:nvSpPr>
          <p:spPr bwMode="auto">
            <a:xfrm>
              <a:off x="3048000" y="2971800"/>
              <a:ext cx="304800" cy="3048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33095" y="27432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/>
                <a:t>STA</a:t>
              </a:r>
              <a:endParaRPr lang="zh-CN" altLang="en-US" sz="1200" b="1" dirty="0"/>
            </a:p>
          </p:txBody>
        </p:sp>
        <p:sp>
          <p:nvSpPr>
            <p:cNvPr id="17" name="椭圆 16"/>
            <p:cNvSpPr/>
            <p:nvPr/>
          </p:nvSpPr>
          <p:spPr bwMode="auto">
            <a:xfrm>
              <a:off x="4595750" y="2971800"/>
              <a:ext cx="304800" cy="3048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28345" y="274320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AP</a:t>
              </a:r>
              <a:endParaRPr lang="zh-CN" altLang="en-US" sz="1200" b="1" dirty="0"/>
            </a:p>
          </p:txBody>
        </p:sp>
        <p:cxnSp>
          <p:nvCxnSpPr>
            <p:cNvPr id="19" name="直接箭头连接符 18"/>
            <p:cNvCxnSpPr/>
            <p:nvPr/>
          </p:nvCxnSpPr>
          <p:spPr bwMode="auto">
            <a:xfrm>
              <a:off x="3457700" y="3124200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690542" y="2895600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>
                  <a:solidFill>
                    <a:schemeClr val="accent2"/>
                  </a:solidFill>
                </a:rPr>
                <a:t>Data</a:t>
              </a:r>
              <a:endParaRPr lang="zh-CN" altLang="en-US" sz="1200" b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sz="2800" dirty="0" smtClean="0"/>
              <a:t>Performance test 1:  Frame aggregation (Cont.)</a:t>
            </a:r>
            <a:endParaRPr lang="en-US" sz="28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1371600"/>
          </a:xfrm>
        </p:spPr>
        <p:txBody>
          <a:bodyPr/>
          <a:lstStyle/>
          <a:p>
            <a:r>
              <a:rPr lang="en-US" sz="1800" dirty="0" smtClean="0"/>
              <a:t>The throughput and delay CDF results demonstrate the correct behavior of frame aggregation, frame aggregation bring higher throughput with the price of longer frame transmission delay</a:t>
            </a:r>
          </a:p>
          <a:p>
            <a:r>
              <a:rPr lang="en-US" sz="1800" dirty="0" smtClean="0"/>
              <a:t>It is time consuming to obtain performance test results</a:t>
            </a:r>
          </a:p>
          <a:p>
            <a:r>
              <a:rPr lang="en-US" sz="1800" dirty="0" smtClean="0"/>
              <a:t>From the view point of validating MAC behavior, comparing performance tests seems no better than examining simulation log and less straightforward  </a:t>
            </a:r>
          </a:p>
          <a:p>
            <a:endParaRPr lang="en-US" sz="18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600" dirty="0" smtClean="0"/>
          </a:p>
        </p:txBody>
      </p:sp>
      <p:pic>
        <p:nvPicPr>
          <p:cNvPr id="14" name="图片 13" descr="Figur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3352800"/>
            <a:ext cx="4284579" cy="34290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869080" y="3124200"/>
            <a:ext cx="2788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Throughput VS. frame length</a:t>
            </a:r>
            <a:endParaRPr lang="zh-CN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181600" y="3124200"/>
            <a:ext cx="2929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Frame transmission delay CDF</a:t>
            </a:r>
            <a:endParaRPr lang="zh-CN" altLang="en-US" sz="1600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9" name="Picture 5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429000"/>
            <a:ext cx="3634227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772400" cy="4114800"/>
          </a:xfrm>
        </p:spPr>
        <p:txBody>
          <a:bodyPr/>
          <a:lstStyle/>
          <a:p>
            <a:r>
              <a:rPr lang="en-US" sz="2000" dirty="0" smtClean="0"/>
              <a:t>Check the system throughput and frame transmission delay with and without RTS/CTS</a:t>
            </a:r>
          </a:p>
          <a:p>
            <a:pPr lvl="1"/>
            <a:r>
              <a:rPr lang="en-US" altLang="zh-CN" sz="1600" dirty="0" smtClean="0"/>
              <a:t>Throughput VS. Frame payload length [0:200Bytes:2000Bytes]</a:t>
            </a:r>
          </a:p>
          <a:p>
            <a:pPr lvl="1"/>
            <a:r>
              <a:rPr lang="en-US" altLang="zh-CN" sz="1600" dirty="0" smtClean="0"/>
              <a:t>Delay CDF [Frame payload length 1500Byte]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Performance test 2:  Two STAs contention</a:t>
            </a:r>
            <a:endParaRPr lang="en-US" dirty="0"/>
          </a:p>
        </p:txBody>
      </p:sp>
      <p:sp>
        <p:nvSpPr>
          <p:cNvPr id="12" name="椭圆 11"/>
          <p:cNvSpPr/>
          <p:nvPr/>
        </p:nvSpPr>
        <p:spPr bwMode="auto">
          <a:xfrm>
            <a:off x="4534505" y="44196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73597" y="4136408"/>
            <a:ext cx="731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STA1</a:t>
            </a:r>
            <a:endParaRPr lang="zh-CN" altLang="en-US" sz="1800" b="1" dirty="0"/>
          </a:p>
        </p:txBody>
      </p:sp>
      <p:sp>
        <p:nvSpPr>
          <p:cNvPr id="16" name="椭圆 15"/>
          <p:cNvSpPr/>
          <p:nvPr/>
        </p:nvSpPr>
        <p:spPr bwMode="auto">
          <a:xfrm>
            <a:off x="6082255" y="44196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4850" y="41148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 smtClean="0"/>
              <a:t>AP</a:t>
            </a:r>
            <a:endParaRPr lang="zh-CN" altLang="en-US" sz="1800" b="1" dirty="0"/>
          </a:p>
        </p:txBody>
      </p:sp>
      <p:cxnSp>
        <p:nvCxnSpPr>
          <p:cNvPr id="18" name="直接箭头连接符 17"/>
          <p:cNvCxnSpPr/>
          <p:nvPr/>
        </p:nvCxnSpPr>
        <p:spPr bwMode="auto">
          <a:xfrm>
            <a:off x="4944205" y="4572000"/>
            <a:ext cx="10668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132045" y="42788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2"/>
                </a:solidFill>
              </a:rPr>
              <a:t>Data</a:t>
            </a:r>
            <a:endParaRPr lang="zh-CN" altLang="en-US" sz="1800" b="1" dirty="0">
              <a:solidFill>
                <a:schemeClr val="accent2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4800600" y="54102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7200" y="5791200"/>
            <a:ext cx="731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STA2</a:t>
            </a:r>
            <a:endParaRPr lang="zh-CN" altLang="en-US" sz="1800" b="1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 flipH="1">
            <a:off x="5105400" y="4800600"/>
            <a:ext cx="914400" cy="6096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arrow" w="sm" len="sm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 rot="19506404">
            <a:off x="5456587" y="510833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2"/>
                </a:solidFill>
              </a:rPr>
              <a:t>Data</a:t>
            </a:r>
            <a:endParaRPr lang="zh-CN" altLang="en-US" sz="1800" b="1" dirty="0">
              <a:solidFill>
                <a:schemeClr val="accent2"/>
              </a:solidFill>
            </a:endParaRPr>
          </a:p>
        </p:txBody>
      </p:sp>
      <p:sp>
        <p:nvSpPr>
          <p:cNvPr id="26" name="椭圆 25"/>
          <p:cNvSpPr/>
          <p:nvPr/>
        </p:nvSpPr>
        <p:spPr bwMode="auto">
          <a:xfrm>
            <a:off x="2895600" y="2743200"/>
            <a:ext cx="3657600" cy="3657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43400" y="3657600"/>
            <a:ext cx="1799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w/ and w/o RTS/CTS</a:t>
            </a:r>
            <a:endParaRPr lang="zh-CN" altLang="en-US" sz="1400" dirty="0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382000" cy="685800"/>
          </a:xfrm>
        </p:spPr>
        <p:txBody>
          <a:bodyPr/>
          <a:lstStyle/>
          <a:p>
            <a:r>
              <a:rPr lang="en-US" sz="2000" dirty="0" smtClean="0"/>
              <a:t>Turning on RTS/CTS only provides throughput improvement when frame length reaches certain level</a:t>
            </a:r>
          </a:p>
          <a:p>
            <a:pPr>
              <a:buNone/>
            </a:pPr>
            <a:endParaRPr lang="en-US" sz="20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2800" dirty="0" smtClean="0"/>
              <a:t>Performance test 2:  Two STA contention (cont.)</a:t>
            </a:r>
            <a:endParaRPr lang="en-US" sz="2800" dirty="0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69080" y="2971800"/>
            <a:ext cx="2788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Throughput VS. frame length</a:t>
            </a:r>
            <a:endParaRPr lang="zh-CN" alt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5181600" y="2971800"/>
            <a:ext cx="2929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Frame transmission delay CDF</a:t>
            </a:r>
            <a:endParaRPr lang="zh-CN" altLang="en-US" sz="1600" dirty="0"/>
          </a:p>
        </p:txBody>
      </p:sp>
      <p:pic>
        <p:nvPicPr>
          <p:cNvPr id="9219" name="Picture 21" descr="image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276600"/>
            <a:ext cx="3741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5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2243" y="3276600"/>
            <a:ext cx="369850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685800"/>
          </a:xfrm>
        </p:spPr>
        <p:txBody>
          <a:bodyPr/>
          <a:lstStyle/>
          <a:p>
            <a:r>
              <a:rPr lang="en-US" sz="2000" dirty="0" smtClean="0"/>
              <a:t>Again, from the view point of validating MAC function, the following visualized simulation log is more straightforward to use</a:t>
            </a:r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2800" dirty="0" smtClean="0"/>
              <a:t>Performance test 2:  Two STAs contention (cont.)</a:t>
            </a:r>
            <a:endParaRPr lang="en-US" sz="2800" dirty="0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51909" y="5968776"/>
            <a:ext cx="5032724" cy="400110"/>
          </a:xfrm>
          <a:prstGeom prst="rect">
            <a:avLst/>
          </a:prstGeom>
          <a:noFill/>
          <a:ln>
            <a:solidFill>
              <a:srgbClr val="FF33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Two STAs alternatively gain channel control</a:t>
            </a:r>
            <a:endParaRPr lang="zh-CN" altLang="en-US" sz="2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0"/>
            <a:ext cx="6958013" cy="404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72400" cy="4114800"/>
          </a:xfrm>
        </p:spPr>
        <p:txBody>
          <a:bodyPr/>
          <a:lstStyle/>
          <a:p>
            <a:r>
              <a:rPr lang="en-US" sz="2000" dirty="0" smtClean="0"/>
              <a:t>Check the system throughput and frame transmission delay with and without RTS/CTS</a:t>
            </a:r>
          </a:p>
          <a:p>
            <a:pPr lvl="1"/>
            <a:r>
              <a:rPr lang="en-US" sz="1600" dirty="0" smtClean="0"/>
              <a:t>Throughput VS. Frame payload length [0:200Bytes:2000Bytes]</a:t>
            </a:r>
          </a:p>
          <a:p>
            <a:pPr lvl="1"/>
            <a:r>
              <a:rPr lang="en-US" sz="1600" dirty="0" smtClean="0"/>
              <a:t>Delay CDF [Frame payload length 1500Byte]</a:t>
            </a:r>
          </a:p>
          <a:p>
            <a:r>
              <a:rPr lang="en-US" sz="2000" dirty="0" smtClean="0"/>
              <a:t>Turn off path loss and shadowing, use global configuration to create hidden node scenario</a:t>
            </a:r>
          </a:p>
          <a:p>
            <a:pPr>
              <a:buNone/>
            </a:pPr>
            <a:endParaRPr lang="en-US" sz="20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Performance test 3:  Hidden node</a:t>
            </a:r>
            <a:endParaRPr lang="en-US" dirty="0"/>
          </a:p>
        </p:txBody>
      </p:sp>
      <p:sp>
        <p:nvSpPr>
          <p:cNvPr id="12" name="椭圆 11"/>
          <p:cNvSpPr/>
          <p:nvPr/>
        </p:nvSpPr>
        <p:spPr bwMode="auto">
          <a:xfrm>
            <a:off x="2629505" y="48006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68597" y="4517408"/>
            <a:ext cx="731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STA1</a:t>
            </a:r>
            <a:endParaRPr lang="zh-CN" altLang="en-US" sz="1800" b="1" dirty="0"/>
          </a:p>
        </p:txBody>
      </p:sp>
      <p:sp>
        <p:nvSpPr>
          <p:cNvPr id="16" name="椭圆 15"/>
          <p:cNvSpPr/>
          <p:nvPr/>
        </p:nvSpPr>
        <p:spPr bwMode="auto">
          <a:xfrm>
            <a:off x="4177255" y="48006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09850" y="44958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 smtClean="0"/>
              <a:t>AP</a:t>
            </a:r>
            <a:endParaRPr lang="zh-CN" altLang="en-US" sz="1800" b="1" dirty="0"/>
          </a:p>
        </p:txBody>
      </p:sp>
      <p:cxnSp>
        <p:nvCxnSpPr>
          <p:cNvPr id="18" name="直接箭头连接符 17"/>
          <p:cNvCxnSpPr/>
          <p:nvPr/>
        </p:nvCxnSpPr>
        <p:spPr bwMode="auto">
          <a:xfrm>
            <a:off x="3039205" y="4953000"/>
            <a:ext cx="10668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227045" y="46598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2"/>
                </a:solidFill>
              </a:rPr>
              <a:t>Data</a:t>
            </a:r>
            <a:endParaRPr lang="zh-CN" altLang="en-US" sz="1800" b="1" dirty="0">
              <a:solidFill>
                <a:schemeClr val="accent2"/>
              </a:solidFill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5738750" y="48006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62600" y="4509448"/>
            <a:ext cx="731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STA2</a:t>
            </a:r>
            <a:endParaRPr lang="zh-CN" altLang="en-US" sz="1800" b="1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4572000" y="4953000"/>
            <a:ext cx="10668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arrow" w="sm" len="sm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876800" y="46482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2"/>
                </a:solidFill>
              </a:rPr>
              <a:t>Data</a:t>
            </a:r>
            <a:endParaRPr lang="zh-CN" altLang="en-US" sz="1800" b="1" dirty="0">
              <a:solidFill>
                <a:schemeClr val="accent2"/>
              </a:solidFill>
            </a:endParaRPr>
          </a:p>
        </p:txBody>
      </p:sp>
      <p:sp>
        <p:nvSpPr>
          <p:cNvPr id="26" name="椭圆 25"/>
          <p:cNvSpPr/>
          <p:nvPr/>
        </p:nvSpPr>
        <p:spPr bwMode="auto">
          <a:xfrm>
            <a:off x="990600" y="3124200"/>
            <a:ext cx="3657600" cy="3657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4038600" y="3124200"/>
            <a:ext cx="3657600" cy="3657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7800" y="4114800"/>
            <a:ext cx="1799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w/ and w/o RTS/CTS</a:t>
            </a:r>
            <a:endParaRPr lang="zh-CN" altLang="en-US" sz="1400" dirty="0"/>
          </a:p>
        </p:txBody>
      </p:sp>
      <p:cxnSp>
        <p:nvCxnSpPr>
          <p:cNvPr id="29" name="直接箭头连接符 28"/>
          <p:cNvCxnSpPr>
            <a:stCxn id="22" idx="4"/>
            <a:endCxn id="27" idx="4"/>
          </p:cNvCxnSpPr>
          <p:nvPr/>
        </p:nvCxnSpPr>
        <p:spPr bwMode="auto">
          <a:xfrm flipH="1">
            <a:off x="5867400" y="5105400"/>
            <a:ext cx="23750" cy="1676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948777" y="5438001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>
                <a:solidFill>
                  <a:srgbClr val="FF0000"/>
                </a:solidFill>
              </a:rPr>
              <a:t>r=X (TBD)</a:t>
            </a:r>
            <a:endParaRPr lang="zh-CN" alt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Throughput under hidden node scenario is improved by turning RTS/CTS on</a:t>
            </a:r>
          </a:p>
          <a:p>
            <a:pPr>
              <a:buNone/>
            </a:pPr>
            <a:endParaRPr lang="en-US" sz="20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Performance test 3:  Hidden node (cont.)</a:t>
            </a:r>
            <a:endParaRPr lang="en-US" dirty="0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30" name="图片 29" descr="Figure4_Merg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1081" y="2590800"/>
            <a:ext cx="5112919" cy="35814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869080" y="2286000"/>
            <a:ext cx="2788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Throughput VS. frame length</a:t>
            </a:r>
            <a:endParaRPr lang="zh-CN" alt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5181600" y="2286000"/>
            <a:ext cx="2929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Frame transmission delay CDF</a:t>
            </a:r>
            <a:endParaRPr lang="zh-CN" altLang="en-US" sz="1600" dirty="0"/>
          </a:p>
        </p:txBody>
      </p:sp>
      <p:pic>
        <p:nvPicPr>
          <p:cNvPr id="9219" name="Picture 7" descr="image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667000"/>
            <a:ext cx="394137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05800" cy="4953000"/>
          </a:xfrm>
        </p:spPr>
        <p:txBody>
          <a:bodyPr/>
          <a:lstStyle/>
          <a:p>
            <a:r>
              <a:rPr lang="en-US" altLang="zh-CN" dirty="0" smtClean="0"/>
              <a:t>A hybrid approach for MAC calibration is proposed </a:t>
            </a:r>
          </a:p>
          <a:p>
            <a:pPr lvl="1"/>
            <a:r>
              <a:rPr lang="en-US" altLang="zh-CN" dirty="0" smtClean="0"/>
              <a:t>Examine simulation log for deterministic MAC behavior</a:t>
            </a:r>
          </a:p>
          <a:p>
            <a:pPr lvl="1"/>
            <a:r>
              <a:rPr lang="en-US" altLang="zh-CN" dirty="0" smtClean="0"/>
              <a:t>Compare performance test for nondeterministic MAC behavior </a:t>
            </a:r>
          </a:p>
          <a:p>
            <a:r>
              <a:rPr lang="en-US" altLang="zh-CN" dirty="0" smtClean="0"/>
              <a:t>Examining simulation log is a straightforward way to verify deterministic MAC behavior, it is also useful to verify nondeterministic behavior under some scenarios</a:t>
            </a:r>
          </a:p>
          <a:p>
            <a:r>
              <a:rPr lang="en-US" altLang="zh-CN" dirty="0" smtClean="0"/>
              <a:t>Performance comparison is commonly used for simulation system calibration, however it consumes simulation time and requires  efforts for deciding scenarios and common parameter setting</a:t>
            </a:r>
          </a:p>
          <a:p>
            <a:r>
              <a:rPr lang="en-US" altLang="zh-CN" dirty="0" smtClean="0"/>
              <a:t>It is suggested to leverage simulation log and conduct performance test only if necessary</a:t>
            </a:r>
          </a:p>
          <a:p>
            <a:endParaRPr lang="en-US" altLang="zh-CN" dirty="0" smtClean="0"/>
          </a:p>
          <a:p>
            <a:endParaRPr lang="en-US" altLang="zh-CN" sz="14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[1] 11-14-0336-00-0hew-calibration-of-long-term-sinr-for-system-simulator</a:t>
            </a:r>
          </a:p>
          <a:p>
            <a:r>
              <a:rPr lang="en-US" sz="2000" dirty="0" smtClean="0"/>
              <a:t>[2] 11-14-0335-00-0hew-instantaneous-sinr-calibration-for-system-simulation</a:t>
            </a:r>
          </a:p>
          <a:p>
            <a:r>
              <a:rPr lang="en-US" sz="2000" dirty="0" smtClean="0"/>
              <a:t>[3] 11-14-0356-00-0hew-calibration-of-system-level-simulators</a:t>
            </a:r>
          </a:p>
          <a:p>
            <a:r>
              <a:rPr lang="en-US" sz="2000" dirty="0" smtClean="0"/>
              <a:t>[4] 11-14-0385-00-0hew-simulation-methodology-and-calibration</a:t>
            </a:r>
          </a:p>
          <a:p>
            <a:endParaRPr lang="en-US" sz="20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3600" dirty="0" smtClean="0"/>
              <a:t>Current status of simulation calibration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610600" cy="4114800"/>
          </a:xfrm>
        </p:spPr>
        <p:txBody>
          <a:bodyPr/>
          <a:lstStyle/>
          <a:p>
            <a:r>
              <a:rPr lang="en-US" dirty="0" smtClean="0"/>
              <a:t>PHY calibration is under construction, there has been progress on how to calibrate long term SINR, instantaneous SINR [1][2]</a:t>
            </a:r>
          </a:p>
          <a:p>
            <a:r>
              <a:rPr lang="en-US" dirty="0" smtClean="0"/>
              <a:t>The progress of MAC system calibration is much slower than that of PHY calibration</a:t>
            </a:r>
          </a:p>
          <a:p>
            <a:pPr lvl="1"/>
            <a:r>
              <a:rPr lang="en-US" dirty="0" smtClean="0"/>
              <a:t> [3][4] define scenarios and performance test for calibrating integrated system level simulation</a:t>
            </a:r>
          </a:p>
          <a:p>
            <a:pPr lvl="1"/>
            <a:r>
              <a:rPr lang="en-US" dirty="0" smtClean="0"/>
              <a:t>However there is potential risk to directly step into integrated SLS with unknown MAC behavior  even in the simplest scenario (one BSS with two STAs) </a:t>
            </a:r>
          </a:p>
          <a:p>
            <a:pPr lvl="1"/>
            <a:r>
              <a:rPr lang="en-US" altLang="zh-CN" dirty="0" smtClean="0"/>
              <a:t>It is overoptimistic to assume the underlay MAC will function perfectly as expected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2800" dirty="0" smtClean="0"/>
              <a:t>An example: difficult to identify the problem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图表 6"/>
          <p:cNvGraphicFramePr/>
          <p:nvPr/>
        </p:nvGraphicFramePr>
        <p:xfrm>
          <a:off x="2590800" y="2971800"/>
          <a:ext cx="5562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4114800"/>
          </a:xfrm>
        </p:spPr>
        <p:txBody>
          <a:bodyPr/>
          <a:lstStyle/>
          <a:p>
            <a:r>
              <a:rPr lang="en-US" sz="1800" dirty="0" smtClean="0"/>
              <a:t>A rough throughput result using an off-the-shelf simulator replacing PHY abstraction with 802.11ac</a:t>
            </a:r>
          </a:p>
          <a:p>
            <a:r>
              <a:rPr lang="en-US" sz="1800" dirty="0" smtClean="0"/>
              <a:t>Hard to know where the problem is </a:t>
            </a:r>
          </a:p>
          <a:p>
            <a:pPr lvl="1"/>
            <a:r>
              <a:rPr lang="en-US" sz="1600" dirty="0" smtClean="0"/>
              <a:t>Not enough sample to converge?</a:t>
            </a:r>
          </a:p>
          <a:p>
            <a:pPr lvl="1"/>
            <a:r>
              <a:rPr lang="en-US" sz="1600" dirty="0" smtClean="0"/>
              <a:t>Queuing of the upper layer frame?</a:t>
            </a:r>
          </a:p>
          <a:p>
            <a:pPr lvl="1"/>
            <a:r>
              <a:rPr lang="en-US" sz="1600" dirty="0" smtClean="0"/>
              <a:t>Bug in MAC?</a:t>
            </a:r>
          </a:p>
          <a:p>
            <a:pPr lvl="1"/>
            <a:endParaRPr lang="en-US" sz="14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What should be tested in MAC calibration?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69486" y="3429000"/>
            <a:ext cx="1809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800" dirty="0" smtClean="0">
                <a:solidFill>
                  <a:schemeClr val="accent2"/>
                </a:solidFill>
              </a:rPr>
              <a:t>Defer &amp; </a:t>
            </a:r>
            <a:r>
              <a:rPr lang="en-US" altLang="zh-CN" sz="1800" dirty="0" err="1" smtClean="0">
                <a:solidFill>
                  <a:schemeClr val="accent2"/>
                </a:solidFill>
              </a:rPr>
              <a:t>Backoff</a:t>
            </a:r>
            <a:endParaRPr lang="zh-CN" altLang="en-US" sz="180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3400" y="4022972"/>
            <a:ext cx="11383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800" dirty="0" smtClean="0">
                <a:solidFill>
                  <a:schemeClr val="accent2"/>
                </a:solidFill>
              </a:rPr>
              <a:t>RTS/CTS</a:t>
            </a:r>
            <a:endParaRPr lang="zh-CN" altLang="en-US" sz="18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4572000"/>
            <a:ext cx="23413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800" dirty="0" smtClean="0">
                <a:solidFill>
                  <a:schemeClr val="accent2"/>
                </a:solidFill>
              </a:rPr>
              <a:t>A-MPDU aggregation</a:t>
            </a:r>
            <a:endParaRPr lang="zh-CN" altLang="en-US" sz="1800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34824" y="3581400"/>
            <a:ext cx="10567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800" dirty="0" smtClean="0"/>
              <a:t>OFDMA</a:t>
            </a:r>
            <a:endParaRPr lang="zh-CN" alt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5887348" y="4191000"/>
            <a:ext cx="13516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800" dirty="0" smtClean="0"/>
              <a:t>MU-MIMO</a:t>
            </a:r>
            <a:endParaRPr lang="zh-CN" altLang="en-US" sz="1800" dirty="0"/>
          </a:p>
        </p:txBody>
      </p:sp>
      <p:sp>
        <p:nvSpPr>
          <p:cNvPr id="15" name="圆角矩形 14"/>
          <p:cNvSpPr/>
          <p:nvPr/>
        </p:nvSpPr>
        <p:spPr bwMode="auto">
          <a:xfrm>
            <a:off x="1524000" y="2667000"/>
            <a:ext cx="2743200" cy="2895600"/>
          </a:xfrm>
          <a:prstGeom prst="round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5029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…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8800" y="27432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accent2"/>
                </a:solidFill>
              </a:rPr>
              <a:t>PHY independent MAC feature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18" name="圆角矩形 17"/>
          <p:cNvSpPr/>
          <p:nvPr/>
        </p:nvSpPr>
        <p:spPr bwMode="auto">
          <a:xfrm>
            <a:off x="5181600" y="2667000"/>
            <a:ext cx="2743200" cy="2895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89357" y="49530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86400" y="27432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PHY dependent MAC feature</a:t>
            </a:r>
            <a:endParaRPr lang="zh-CN" altLang="en-US" sz="1600" dirty="0"/>
          </a:p>
        </p:txBody>
      </p:sp>
      <p:sp>
        <p:nvSpPr>
          <p:cNvPr id="22" name="圆角矩形 21"/>
          <p:cNvSpPr/>
          <p:nvPr/>
        </p:nvSpPr>
        <p:spPr bwMode="auto">
          <a:xfrm>
            <a:off x="1143000" y="2438400"/>
            <a:ext cx="7391400" cy="3581400"/>
          </a:xfrm>
          <a:prstGeom prst="roundRect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40128" y="5562600"/>
            <a:ext cx="3689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IEEE 802.11ax MAC layer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838200" y="1828800"/>
            <a:ext cx="3657600" cy="4419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1524000"/>
            <a:ext cx="3505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Introducing complicated PHY abstraction doesn’t bring benefits 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Further thinking on MAC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419600"/>
          </a:xfrm>
        </p:spPr>
        <p:txBody>
          <a:bodyPr/>
          <a:lstStyle/>
          <a:p>
            <a:r>
              <a:rPr lang="en-US" sz="2000" dirty="0" smtClean="0"/>
              <a:t>MAC is an event driven entity with deterministic behavior set and non</a:t>
            </a:r>
            <a:r>
              <a:rPr lang="en-US" altLang="zh-CN" sz="2000" dirty="0" smtClean="0"/>
              <a:t>deterministic</a:t>
            </a:r>
            <a:r>
              <a:rPr lang="en-US" sz="2000" dirty="0" smtClean="0"/>
              <a:t> behavior set  </a:t>
            </a:r>
          </a:p>
          <a:p>
            <a:pPr lvl="1"/>
            <a:r>
              <a:rPr lang="en-US" altLang="zh-CN" sz="1600" dirty="0" smtClean="0"/>
              <a:t>deterministic behavior set</a:t>
            </a:r>
          </a:p>
          <a:p>
            <a:pPr lvl="2"/>
            <a:r>
              <a:rPr lang="en-US" sz="1400" dirty="0" smtClean="0"/>
              <a:t>Fixed deferral time (DIFS), </a:t>
            </a:r>
            <a:r>
              <a:rPr lang="en-US" altLang="zh-CN" sz="1400" dirty="0" smtClean="0"/>
              <a:t>Fixed shifting time from RX to TX (SIFS)</a:t>
            </a:r>
          </a:p>
          <a:p>
            <a:pPr lvl="2"/>
            <a:r>
              <a:rPr lang="en-US" sz="1400" dirty="0" smtClean="0"/>
              <a:t>Fixed frame duration once frame length and MCS is decided</a:t>
            </a:r>
          </a:p>
          <a:p>
            <a:pPr lvl="2"/>
            <a:r>
              <a:rPr lang="en-US" sz="1400" dirty="0" smtClean="0"/>
              <a:t>Etc.</a:t>
            </a:r>
          </a:p>
          <a:p>
            <a:pPr lvl="1"/>
            <a:r>
              <a:rPr lang="en-US" altLang="zh-CN" sz="1600" dirty="0" smtClean="0"/>
              <a:t>Nondeterministic behavior set</a:t>
            </a:r>
          </a:p>
          <a:p>
            <a:pPr lvl="2"/>
            <a:r>
              <a:rPr lang="en-US" sz="1400" dirty="0" err="1" smtClean="0"/>
              <a:t>Backoff</a:t>
            </a:r>
            <a:r>
              <a:rPr lang="en-US" sz="1400" dirty="0" smtClean="0"/>
              <a:t>  time (within CW)</a:t>
            </a:r>
          </a:p>
          <a:p>
            <a:pPr lvl="2"/>
            <a:r>
              <a:rPr lang="en-US" sz="1400" dirty="0" err="1" smtClean="0"/>
              <a:t>Backoff</a:t>
            </a:r>
            <a:r>
              <a:rPr lang="en-US" sz="1400" dirty="0" smtClean="0"/>
              <a:t> counter suspension (due to other STA transmission)</a:t>
            </a:r>
          </a:p>
          <a:p>
            <a:pPr lvl="2"/>
            <a:r>
              <a:rPr lang="en-US" sz="1400" dirty="0" smtClean="0"/>
              <a:t>Retransmission (due to Collision)</a:t>
            </a:r>
          </a:p>
          <a:p>
            <a:r>
              <a:rPr lang="en-US" sz="2000" dirty="0" smtClean="0"/>
              <a:t>In order to verify the MAC entity function, both </a:t>
            </a:r>
            <a:r>
              <a:rPr lang="en-US" altLang="zh-CN" sz="1800" dirty="0" smtClean="0"/>
              <a:t>deterministic set and nondeterministic behavior  set shall be validated</a:t>
            </a:r>
          </a:p>
          <a:p>
            <a:pPr lvl="1"/>
            <a:r>
              <a:rPr lang="en-US" sz="1400" dirty="0" smtClean="0"/>
              <a:t>I</a:t>
            </a:r>
            <a:r>
              <a:rPr lang="en-US" sz="1600" dirty="0" smtClean="0"/>
              <a:t>t is sufficient to validate the deterministic behavior with examining simulation log</a:t>
            </a:r>
          </a:p>
          <a:p>
            <a:pPr lvl="1"/>
            <a:r>
              <a:rPr lang="en-US" sz="1600" dirty="0" smtClean="0"/>
              <a:t>While only nondeterministic behavior test may need performance test (Throughput,  Delay CDF etc.)</a:t>
            </a:r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A hybrid approach for MAC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724400"/>
          </a:xfrm>
        </p:spPr>
        <p:txBody>
          <a:bodyPr/>
          <a:lstStyle/>
          <a:p>
            <a:r>
              <a:rPr lang="en-US" altLang="zh-CN" sz="2000" dirty="0" smtClean="0"/>
              <a:t>MAC system calibration is an interim step towards integrated SLS calibration, therefore it has to be completed  in a timely fashion</a:t>
            </a:r>
          </a:p>
          <a:p>
            <a:r>
              <a:rPr lang="en-US" sz="2000" dirty="0" smtClean="0"/>
              <a:t>We propose to divide MAC calibration into two steps, in step one, we use simulation log to examine basic MAC features with deterministic behavior ; in step two use performance test to verify non</a:t>
            </a:r>
            <a:r>
              <a:rPr lang="en-US" altLang="zh-CN" sz="2000" dirty="0" smtClean="0"/>
              <a:t>deterministic MAC behavior</a:t>
            </a:r>
            <a:endParaRPr lang="en-US" sz="2000" dirty="0" smtClean="0"/>
          </a:p>
          <a:p>
            <a:pPr lvl="1"/>
            <a:r>
              <a:rPr lang="en-US" sz="1800" dirty="0" smtClean="0"/>
              <a:t>Simulation Log</a:t>
            </a:r>
            <a:r>
              <a:rPr lang="en-US" altLang="zh-CN" sz="1800" dirty="0" smtClean="0"/>
              <a:t> : each company completes  a set of  specified test items and examine the results, no comparison is need</a:t>
            </a:r>
            <a:endParaRPr lang="en-US" sz="1800" dirty="0" smtClean="0"/>
          </a:p>
          <a:p>
            <a:pPr lvl="2"/>
            <a:r>
              <a:rPr lang="en-US" dirty="0" smtClean="0"/>
              <a:t>Basic deferral and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2"/>
            <a:r>
              <a:rPr lang="en-US" dirty="0" smtClean="0"/>
              <a:t>Basic RTS/CTS</a:t>
            </a:r>
          </a:p>
          <a:p>
            <a:pPr lvl="2"/>
            <a:r>
              <a:rPr lang="en-US" dirty="0" smtClean="0"/>
              <a:t>Etc.</a:t>
            </a:r>
          </a:p>
          <a:p>
            <a:pPr lvl="1"/>
            <a:r>
              <a:rPr lang="en-US" sz="1800" dirty="0" smtClean="0"/>
              <a:t>Performance test</a:t>
            </a:r>
            <a:r>
              <a:rPr lang="en-US" altLang="zh-CN" sz="1800" dirty="0" smtClean="0"/>
              <a:t> : results should be compared between companies</a:t>
            </a:r>
            <a:endParaRPr lang="en-US" sz="1800" dirty="0" smtClean="0"/>
          </a:p>
          <a:p>
            <a:pPr lvl="2"/>
            <a:r>
              <a:rPr lang="en-US" dirty="0" smtClean="0"/>
              <a:t>Aggregation</a:t>
            </a:r>
          </a:p>
          <a:p>
            <a:pPr lvl="2"/>
            <a:r>
              <a:rPr lang="en-US" dirty="0" smtClean="0"/>
              <a:t>RTS/CTS for hidden node</a:t>
            </a:r>
          </a:p>
          <a:p>
            <a:pPr lvl="2"/>
            <a:r>
              <a:rPr lang="en-US" dirty="0" smtClean="0"/>
              <a:t>EDCA performance with 2 contention STAs</a:t>
            </a:r>
          </a:p>
          <a:p>
            <a:pPr lvl="2"/>
            <a:r>
              <a:rPr lang="en-US" dirty="0" smtClean="0"/>
              <a:t>EDCA performance with multiple contention STAs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848600" cy="4114800"/>
          </a:xfrm>
        </p:spPr>
        <p:txBody>
          <a:bodyPr/>
          <a:lstStyle/>
          <a:p>
            <a:r>
              <a:rPr lang="en-US" sz="2000" dirty="0" smtClean="0"/>
              <a:t>Check the simulation output log if the data frame sending/receiving time matches the basic defer and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procedure of 802.11 EDCA</a:t>
            </a:r>
          </a:p>
          <a:p>
            <a:r>
              <a:rPr lang="en-US" sz="2000" dirty="0" smtClean="0"/>
              <a:t>Scenario and simulation parameter setting</a:t>
            </a:r>
          </a:p>
          <a:p>
            <a:pPr lvl="1"/>
            <a:r>
              <a:rPr lang="en-US" sz="1600" dirty="0" smtClean="0"/>
              <a:t>Frame payload length=1200 Bytes</a:t>
            </a:r>
          </a:p>
          <a:p>
            <a:pPr lvl="1"/>
            <a:r>
              <a:rPr lang="en-US" sz="1600" dirty="0" smtClean="0"/>
              <a:t>MCS0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000" dirty="0" smtClean="0"/>
              <a:t>Output</a:t>
            </a:r>
          </a:p>
          <a:p>
            <a:pPr lvl="1"/>
            <a:r>
              <a:rPr lang="en-US" sz="1600" dirty="0" smtClean="0"/>
              <a:t>Check the event time of Start/End of a data frame, Start/End of ACK frame</a:t>
            </a:r>
          </a:p>
          <a:p>
            <a:endParaRPr lang="en-US" sz="20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Log 1:  Defer and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8" name="组合 10"/>
          <p:cNvGrpSpPr/>
          <p:nvPr/>
        </p:nvGrpSpPr>
        <p:grpSpPr>
          <a:xfrm>
            <a:off x="4263300" y="3429000"/>
            <a:ext cx="1985100" cy="533400"/>
            <a:chOff x="2933095" y="3124200"/>
            <a:chExt cx="1985100" cy="533400"/>
          </a:xfrm>
        </p:grpSpPr>
        <p:sp>
          <p:nvSpPr>
            <p:cNvPr id="4" name="椭圆 3"/>
            <p:cNvSpPr/>
            <p:nvPr/>
          </p:nvSpPr>
          <p:spPr bwMode="auto">
            <a:xfrm>
              <a:off x="3048000" y="3352800"/>
              <a:ext cx="304800" cy="3048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33095" y="31242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/>
                <a:t>STA</a:t>
              </a:r>
              <a:endParaRPr lang="zh-CN" altLang="en-US" sz="1200" b="1" dirty="0"/>
            </a:p>
          </p:txBody>
        </p:sp>
        <p:sp>
          <p:nvSpPr>
            <p:cNvPr id="6" name="椭圆 5"/>
            <p:cNvSpPr/>
            <p:nvPr/>
          </p:nvSpPr>
          <p:spPr bwMode="auto">
            <a:xfrm>
              <a:off x="4595750" y="3352800"/>
              <a:ext cx="304800" cy="3048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28345" y="312420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AP</a:t>
              </a:r>
              <a:endParaRPr lang="zh-CN" altLang="en-US" sz="1200" b="1" dirty="0"/>
            </a:p>
          </p:txBody>
        </p:sp>
        <p:cxnSp>
          <p:nvCxnSpPr>
            <p:cNvPr id="9" name="直接箭头连接符 8"/>
            <p:cNvCxnSpPr/>
            <p:nvPr/>
          </p:nvCxnSpPr>
          <p:spPr bwMode="auto">
            <a:xfrm>
              <a:off x="3457700" y="3505200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3690542" y="3276600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>
                  <a:solidFill>
                    <a:schemeClr val="accent2"/>
                  </a:solidFill>
                </a:rPr>
                <a:t>Data</a:t>
              </a:r>
              <a:endParaRPr lang="zh-CN" altLang="en-US" sz="1200" b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3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37" name="组合 36"/>
          <p:cNvGrpSpPr/>
          <p:nvPr/>
        </p:nvGrpSpPr>
        <p:grpSpPr>
          <a:xfrm>
            <a:off x="609600" y="4904601"/>
            <a:ext cx="8153400" cy="1120871"/>
            <a:chOff x="609600" y="4904601"/>
            <a:chExt cx="8153400" cy="1120871"/>
          </a:xfrm>
        </p:grpSpPr>
        <p:cxnSp>
          <p:nvCxnSpPr>
            <p:cNvPr id="13" name="直接箭头连接符 12"/>
            <p:cNvCxnSpPr/>
            <p:nvPr/>
          </p:nvCxnSpPr>
          <p:spPr bwMode="auto">
            <a:xfrm>
              <a:off x="838200" y="5943600"/>
              <a:ext cx="7924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2410600" y="5666601"/>
              <a:ext cx="1143000" cy="276999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b="1" dirty="0" smtClean="0">
                  <a:solidFill>
                    <a:schemeClr val="accent2"/>
                  </a:solidFill>
                </a:rPr>
                <a:t>Frame</a:t>
              </a:r>
              <a:endParaRPr lang="zh-CN" altLang="en-US" sz="1200" b="1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3437864" y="5612130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SIFS</a:t>
              </a:r>
              <a:endParaRPr lang="zh-CN" alt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58400" y="5671551"/>
              <a:ext cx="533400" cy="276999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accent2"/>
                  </a:solidFill>
                </a:rPr>
                <a:t>ACK</a:t>
              </a:r>
              <a:endParaRPr lang="zh-CN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1319239" y="5619912"/>
              <a:ext cx="5341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DIFS</a:t>
              </a:r>
              <a:endParaRPr lang="zh-CN" alt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24800" y="5674425"/>
              <a:ext cx="685800" cy="20005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700" dirty="0" err="1" smtClean="0"/>
                <a:t>backoff</a:t>
              </a:r>
              <a:endParaRPr lang="zh-CN" altLang="en-US" sz="7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9600" y="56388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/>
                <a:t>STA</a:t>
              </a:r>
              <a:endParaRPr lang="zh-CN" altLang="en-US" sz="1200" b="1" dirty="0"/>
            </a:p>
          </p:txBody>
        </p:sp>
        <p:cxnSp>
          <p:nvCxnSpPr>
            <p:cNvPr id="26" name="直接连接符 25"/>
            <p:cNvCxnSpPr/>
            <p:nvPr/>
          </p:nvCxnSpPr>
          <p:spPr bwMode="auto">
            <a:xfrm>
              <a:off x="1295400" y="53340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737693" y="5029200"/>
              <a:ext cx="12490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Simulation start</a:t>
              </a:r>
              <a:endParaRPr lang="zh-CN" altLang="en-US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86400" y="5666601"/>
              <a:ext cx="1143000" cy="276999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b="1" dirty="0" smtClean="0">
                  <a:solidFill>
                    <a:schemeClr val="accent2"/>
                  </a:solidFill>
                </a:rPr>
                <a:t>Frame</a:t>
              </a:r>
              <a:endParaRPr lang="zh-CN" altLang="en-US" sz="1200" b="1" dirty="0">
                <a:solidFill>
                  <a:schemeClr val="accent2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6513664" y="5612130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SIFS</a:t>
              </a:r>
              <a:endParaRPr lang="zh-CN" altLang="en-US" sz="12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34200" y="5671551"/>
              <a:ext cx="533400" cy="276999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accent2"/>
                  </a:solidFill>
                </a:rPr>
                <a:t>ACK</a:t>
              </a:r>
              <a:endParaRPr lang="zh-CN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rot="16200000">
              <a:off x="4318839" y="5614962"/>
              <a:ext cx="5341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DIFS</a:t>
              </a:r>
              <a:endParaRPr lang="zh-CN" altLang="en-US" sz="12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00600" y="5674425"/>
              <a:ext cx="685800" cy="20005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700" dirty="0" err="1" smtClean="0"/>
                <a:t>backoff</a:t>
              </a:r>
              <a:endParaRPr lang="zh-CN" altLang="en-US" sz="700" dirty="0"/>
            </a:p>
          </p:txBody>
        </p:sp>
        <p:cxnSp>
          <p:nvCxnSpPr>
            <p:cNvPr id="36" name="直接箭头连接符 35"/>
            <p:cNvCxnSpPr/>
            <p:nvPr/>
          </p:nvCxnSpPr>
          <p:spPr bwMode="auto">
            <a:xfrm flipH="1">
              <a:off x="3505200" y="5410200"/>
              <a:ext cx="22860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直接箭头连接符 37"/>
            <p:cNvCxnSpPr/>
            <p:nvPr/>
          </p:nvCxnSpPr>
          <p:spPr bwMode="auto">
            <a:xfrm flipH="1">
              <a:off x="4343400" y="5410200"/>
              <a:ext cx="22860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3352800" y="4904601"/>
              <a:ext cx="19335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rgbClr val="FF0000"/>
                  </a:solidFill>
                </a:rPr>
                <a:t>Simulation log check point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33" name="直接箭头连接符 32"/>
            <p:cNvCxnSpPr/>
            <p:nvPr/>
          </p:nvCxnSpPr>
          <p:spPr bwMode="auto">
            <a:xfrm flipH="1">
              <a:off x="2389496" y="5410200"/>
              <a:ext cx="22860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0" name="直接箭头连接符 39"/>
            <p:cNvCxnSpPr/>
            <p:nvPr/>
          </p:nvCxnSpPr>
          <p:spPr bwMode="auto">
            <a:xfrm flipH="1">
              <a:off x="3862320" y="5410200"/>
              <a:ext cx="22860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直接箭头连接符 34"/>
            <p:cNvCxnSpPr/>
            <p:nvPr/>
          </p:nvCxnSpPr>
          <p:spPr bwMode="auto">
            <a:xfrm flipH="1">
              <a:off x="5486400" y="5410200"/>
              <a:ext cx="22860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1" name="TextBox 40"/>
          <p:cNvSpPr txBox="1"/>
          <p:nvPr/>
        </p:nvSpPr>
        <p:spPr>
          <a:xfrm>
            <a:off x="2438400" y="51816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1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41797" y="51816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2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98997" y="51816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3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56197" y="51816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4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22997" y="51816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5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153400" cy="1066800"/>
          </a:xfrm>
        </p:spPr>
        <p:txBody>
          <a:bodyPr/>
          <a:lstStyle/>
          <a:p>
            <a:r>
              <a:rPr lang="en-US" dirty="0" smtClean="0"/>
              <a:t>Simulation Log 1:  Defer and </a:t>
            </a:r>
            <a:r>
              <a:rPr lang="en-US" dirty="0" err="1" smtClean="0"/>
              <a:t>backoff</a:t>
            </a:r>
            <a:r>
              <a:rPr lang="en-US" dirty="0" smtClean="0"/>
              <a:t> (cont.)</a:t>
            </a:r>
            <a:endParaRPr lang="en-US" dirty="0"/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47" name="组合 46"/>
          <p:cNvGrpSpPr/>
          <p:nvPr/>
        </p:nvGrpSpPr>
        <p:grpSpPr>
          <a:xfrm>
            <a:off x="838200" y="1371600"/>
            <a:ext cx="7848600" cy="2554545"/>
            <a:chOff x="838200" y="1524000"/>
            <a:chExt cx="7315200" cy="2554545"/>
          </a:xfrm>
        </p:grpSpPr>
        <p:sp>
          <p:nvSpPr>
            <p:cNvPr id="37" name="矩形 36"/>
            <p:cNvSpPr/>
            <p:nvPr/>
          </p:nvSpPr>
          <p:spPr>
            <a:xfrm>
              <a:off x="838200" y="1524000"/>
              <a:ext cx="7315200" cy="2554545"/>
            </a:xfrm>
            <a:prstGeom prst="rect">
              <a:avLst/>
            </a:prstGeom>
            <a:ln>
              <a:solidFill>
                <a:srgbClr val="FF0000"/>
              </a:solidFill>
              <a:prstDash val="dash"/>
            </a:ln>
          </p:spPr>
          <p:txBody>
            <a:bodyPr wrap="square">
              <a:spAutoFit/>
            </a:bodyPr>
            <a:lstStyle/>
            <a:p>
              <a:r>
                <a:rPr lang="en-US" altLang="zh-CN" sz="1600" dirty="0" smtClean="0"/>
                <a:t>… …</a:t>
              </a:r>
            </a:p>
            <a:p>
              <a:r>
                <a:rPr lang="en-US" altLang="zh-CN" sz="1600" b="0" dirty="0" smtClean="0"/>
                <a:t>s </a:t>
              </a:r>
              <a:r>
                <a:rPr lang="en-US" altLang="zh-CN" sz="1600" dirty="0" smtClean="0"/>
                <a:t>0.011844060 </a:t>
              </a:r>
              <a:r>
                <a:rPr lang="en-US" altLang="zh-CN" sz="1600" b="0" dirty="0" smtClean="0"/>
                <a:t>_1_ MAC  --- 1 </a:t>
              </a:r>
              <a:r>
                <a:rPr lang="en-US" altLang="zh-CN" sz="1600" b="0" dirty="0" err="1" smtClean="0"/>
                <a:t>cbr</a:t>
              </a:r>
              <a:r>
                <a:rPr lang="en-US" altLang="zh-CN" sz="1600" b="0" dirty="0" smtClean="0"/>
                <a:t> 1236 	 [34 0 1 0]    	      </a:t>
              </a:r>
              <a:r>
                <a:rPr lang="en-US" altLang="zh-CN" sz="1600" b="0" dirty="0" smtClean="0">
                  <a:solidFill>
                    <a:srgbClr val="FF0000"/>
                  </a:solidFill>
                </a:rPr>
                <a:t>check point 1 (CP1)</a:t>
              </a:r>
            </a:p>
            <a:p>
              <a:r>
                <a:rPr lang="en-US" altLang="zh-CN" sz="1600" b="0" dirty="0" smtClean="0"/>
                <a:t>r </a:t>
              </a:r>
              <a:r>
                <a:rPr lang="en-US" altLang="zh-CN" sz="1600" dirty="0" smtClean="0"/>
                <a:t>0.013408090 </a:t>
              </a:r>
              <a:r>
                <a:rPr lang="en-US" altLang="zh-CN" sz="1600" b="0" dirty="0" smtClean="0"/>
                <a:t>_0_ MAC  --- 1 </a:t>
              </a:r>
              <a:r>
                <a:rPr lang="en-US" altLang="zh-CN" sz="1600" b="0" dirty="0" err="1" smtClean="0"/>
                <a:t>cbr</a:t>
              </a:r>
              <a:r>
                <a:rPr lang="en-US" altLang="zh-CN" sz="1600" b="0" dirty="0" smtClean="0"/>
                <a:t> 1200	 [34 0 1 0]     	      </a:t>
              </a:r>
              <a:r>
                <a:rPr lang="en-US" altLang="zh-CN" sz="1600" b="0" dirty="0" smtClean="0">
                  <a:solidFill>
                    <a:srgbClr val="FF0000"/>
                  </a:solidFill>
                </a:rPr>
                <a:t>check point 2 (CP 2)</a:t>
              </a:r>
            </a:p>
            <a:p>
              <a:r>
                <a:rPr lang="en-US" altLang="zh-CN" sz="1600" b="0" dirty="0" smtClean="0"/>
                <a:t>s </a:t>
              </a:r>
              <a:r>
                <a:rPr lang="en-US" altLang="zh-CN" sz="1600" dirty="0" smtClean="0"/>
                <a:t>0.013424090</a:t>
              </a:r>
              <a:r>
                <a:rPr lang="en-US" altLang="zh-CN" sz="1600" b="0" dirty="0" smtClean="0"/>
                <a:t> _0_ MAC  --- 0 ACK 36 	 [0 1 0 0]      	      </a:t>
              </a:r>
              <a:r>
                <a:rPr lang="en-US" altLang="zh-CN" sz="1600" b="0" dirty="0" smtClean="0">
                  <a:solidFill>
                    <a:srgbClr val="FF0000"/>
                  </a:solidFill>
                </a:rPr>
                <a:t>check point 3 (CP 3)</a:t>
              </a:r>
            </a:p>
            <a:p>
              <a:r>
                <a:rPr lang="en-US" altLang="zh-CN" sz="1600" b="0" dirty="0" smtClean="0"/>
                <a:t>r </a:t>
              </a:r>
              <a:r>
                <a:rPr lang="en-US" altLang="zh-CN" sz="1600" dirty="0" smtClean="0"/>
                <a:t>0.013476120 </a:t>
              </a:r>
              <a:r>
                <a:rPr lang="en-US" altLang="zh-CN" sz="1600" b="0" dirty="0" smtClean="0"/>
                <a:t>_1_ MAC  --- 0 ACK 36 	 [0 1 0 0] 	    	      </a:t>
              </a:r>
              <a:r>
                <a:rPr lang="en-US" altLang="zh-CN" sz="1600" b="0" dirty="0" smtClean="0">
                  <a:solidFill>
                    <a:srgbClr val="FF0000"/>
                  </a:solidFill>
                </a:rPr>
                <a:t>check point 4 (CP 4)</a:t>
              </a:r>
            </a:p>
            <a:p>
              <a:r>
                <a:rPr lang="en-US" altLang="zh-CN" sz="1600" b="0" dirty="0" smtClean="0"/>
                <a:t>s </a:t>
              </a:r>
              <a:r>
                <a:rPr lang="en-US" altLang="zh-CN" sz="1600" dirty="0" smtClean="0"/>
                <a:t>0.013564120</a:t>
              </a:r>
              <a:r>
                <a:rPr lang="en-US" altLang="zh-CN" sz="1600" b="0" dirty="0" smtClean="0"/>
                <a:t> _1_ MAC  --- 2 </a:t>
              </a:r>
              <a:r>
                <a:rPr lang="en-US" altLang="zh-CN" sz="1600" b="0" dirty="0" err="1" smtClean="0"/>
                <a:t>cbr</a:t>
              </a:r>
              <a:r>
                <a:rPr lang="en-US" altLang="zh-CN" sz="1600" b="0" dirty="0" smtClean="0"/>
                <a:t> 1236	 [34 0 1 0]     	      </a:t>
              </a:r>
              <a:r>
                <a:rPr lang="en-US" altLang="zh-CN" sz="1600" b="0" dirty="0" smtClean="0">
                  <a:solidFill>
                    <a:srgbClr val="FF0000"/>
                  </a:solidFill>
                </a:rPr>
                <a:t>check point 5 (CP 5)</a:t>
              </a:r>
            </a:p>
            <a:p>
              <a:r>
                <a:rPr lang="en-US" altLang="zh-CN" sz="1600" b="0" dirty="0" smtClean="0"/>
                <a:t>r </a:t>
              </a:r>
              <a:r>
                <a:rPr lang="en-US" altLang="zh-CN" sz="1600" dirty="0" smtClean="0"/>
                <a:t>0.015128150</a:t>
              </a:r>
              <a:r>
                <a:rPr lang="en-US" altLang="zh-CN" sz="1600" b="0" dirty="0" smtClean="0"/>
                <a:t> _0_ MAC  --- 2 </a:t>
              </a:r>
              <a:r>
                <a:rPr lang="en-US" altLang="zh-CN" sz="1600" b="0" dirty="0" err="1" smtClean="0"/>
                <a:t>cbr</a:t>
              </a:r>
              <a:r>
                <a:rPr lang="en-US" altLang="zh-CN" sz="1600" b="0" dirty="0" smtClean="0"/>
                <a:t> 1200 	 [34 0 1 0] </a:t>
              </a:r>
            </a:p>
            <a:p>
              <a:r>
                <a:rPr lang="en-US" altLang="zh-CN" sz="1600" b="0" dirty="0" smtClean="0"/>
                <a:t>s</a:t>
              </a:r>
              <a:r>
                <a:rPr lang="en-US" altLang="zh-CN" sz="1600" dirty="0" smtClean="0"/>
                <a:t> 0.015144150 </a:t>
              </a:r>
              <a:r>
                <a:rPr lang="en-US" altLang="zh-CN" sz="1600" b="0" dirty="0" smtClean="0"/>
                <a:t>_0_ MAC  --- 0 ACK 36 	 [0 1 0 0] </a:t>
              </a:r>
            </a:p>
            <a:p>
              <a:r>
                <a:rPr lang="en-US" altLang="zh-CN" sz="1600" b="0" dirty="0" smtClean="0"/>
                <a:t>r </a:t>
              </a:r>
              <a:r>
                <a:rPr lang="en-US" altLang="zh-CN" sz="1600" dirty="0" smtClean="0"/>
                <a:t>0.015196180</a:t>
              </a:r>
              <a:r>
                <a:rPr lang="en-US" altLang="zh-CN" sz="1600" b="0" dirty="0" smtClean="0"/>
                <a:t> _1_ MAC  --- 0 ACK 36 	 [0 1 0 0]</a:t>
              </a:r>
            </a:p>
            <a:p>
              <a:r>
                <a:rPr lang="en-US" altLang="zh-CN" sz="1600" b="0" dirty="0" smtClean="0"/>
                <a:t> </a:t>
              </a:r>
              <a:r>
                <a:rPr lang="en-US" altLang="zh-CN" sz="1600" dirty="0" smtClean="0"/>
                <a:t>… …</a:t>
              </a:r>
              <a:endParaRPr lang="zh-CN" altLang="en-US" sz="1600" dirty="0"/>
            </a:p>
          </p:txBody>
        </p:sp>
        <p:cxnSp>
          <p:nvCxnSpPr>
            <p:cNvPr id="42" name="直接箭头连接符 41"/>
            <p:cNvCxnSpPr/>
            <p:nvPr/>
          </p:nvCxnSpPr>
          <p:spPr bwMode="auto">
            <a:xfrm flipH="1">
              <a:off x="5562600" y="19812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直接箭头连接符 42"/>
            <p:cNvCxnSpPr/>
            <p:nvPr/>
          </p:nvCxnSpPr>
          <p:spPr bwMode="auto">
            <a:xfrm flipH="1">
              <a:off x="5562600" y="2209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直接箭头连接符 43"/>
            <p:cNvCxnSpPr/>
            <p:nvPr/>
          </p:nvCxnSpPr>
          <p:spPr bwMode="auto">
            <a:xfrm flipH="1">
              <a:off x="5562600" y="24384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5" name="直接箭头连接符 44"/>
            <p:cNvCxnSpPr/>
            <p:nvPr/>
          </p:nvCxnSpPr>
          <p:spPr bwMode="auto">
            <a:xfrm flipH="1">
              <a:off x="5576248" y="2702256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6" name="直接箭头连接符 45"/>
            <p:cNvCxnSpPr/>
            <p:nvPr/>
          </p:nvCxnSpPr>
          <p:spPr bwMode="auto">
            <a:xfrm flipH="1">
              <a:off x="5589896" y="2922896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aphicFrame>
        <p:nvGraphicFramePr>
          <p:cNvPr id="48" name="表格 47"/>
          <p:cNvGraphicFramePr>
            <a:graphicFrameLocks noGrp="1"/>
          </p:cNvGraphicFramePr>
          <p:nvPr/>
        </p:nvGraphicFramePr>
        <p:xfrm>
          <a:off x="304800" y="4038600"/>
          <a:ext cx="8458200" cy="2867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3086100"/>
                <a:gridCol w="1143000"/>
              </a:tblGrid>
              <a:tr h="33873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Simulation Log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Standard definition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Matching?</a:t>
                      </a:r>
                      <a:endParaRPr lang="zh-CN" altLang="en-US" dirty="0"/>
                    </a:p>
                  </a:txBody>
                  <a:tcPr/>
                </a:tc>
              </a:tr>
              <a:tr h="338736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Frame duration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</a:t>
                      </a:r>
                      <a:r>
                        <a:rPr lang="en-US" altLang="zh-CN" sz="1200" dirty="0" smtClean="0"/>
                        <a:t>cp2</a:t>
                      </a:r>
                      <a:r>
                        <a:rPr lang="en-US" altLang="zh-CN" dirty="0" smtClean="0"/>
                        <a:t>-T</a:t>
                      </a:r>
                      <a:r>
                        <a:rPr lang="en-US" altLang="zh-CN" sz="1200" dirty="0" smtClean="0"/>
                        <a:t>cp1</a:t>
                      </a:r>
                      <a:r>
                        <a:rPr lang="en-US" altLang="zh-CN" sz="1800" dirty="0" smtClean="0"/>
                        <a:t>= 1564 us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ceil((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FrameLength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*8)/rate/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*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PHY Header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SIFS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cp3</a:t>
                      </a: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-T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cp2</a:t>
                      </a: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=16 us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16 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ACK duration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T</a:t>
                      </a:r>
                      <a:r>
                        <a:rPr lang="en-US" altLang="zh-CN" sz="1200" dirty="0" smtClean="0"/>
                        <a:t>cp4</a:t>
                      </a:r>
                      <a:r>
                        <a:rPr lang="en-US" altLang="zh-CN" dirty="0" smtClean="0"/>
                        <a:t>-T</a:t>
                      </a:r>
                      <a:r>
                        <a:rPr lang="en-US" altLang="zh-CN" sz="1200" dirty="0" smtClean="0"/>
                        <a:t>cp3</a:t>
                      </a:r>
                      <a:r>
                        <a:rPr lang="en-US" altLang="zh-CN" sz="1800" dirty="0" smtClean="0"/>
                        <a:t>=52 us</a:t>
                      </a:r>
                      <a:endParaRPr lang="zh-CN" altLang="en-US" sz="4000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ceil((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ACKFrameLength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*8)/rate/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*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OFDMsymbolduration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PHY Header 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733929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Defer &amp; </a:t>
                      </a:r>
                      <a:r>
                        <a:rPr lang="en-US" altLang="zh-CN" sz="1600" dirty="0" err="1" smtClean="0"/>
                        <a:t>backoff</a:t>
                      </a:r>
                      <a:r>
                        <a:rPr lang="en-US" altLang="zh-CN" sz="1600" dirty="0" smtClean="0"/>
                        <a:t> duration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T</a:t>
                      </a:r>
                      <a:r>
                        <a:rPr lang="en-US" altLang="zh-CN" sz="1200" dirty="0" smtClean="0"/>
                        <a:t>cp5</a:t>
                      </a:r>
                      <a:r>
                        <a:rPr lang="en-US" altLang="zh-CN" dirty="0" smtClean="0"/>
                        <a:t>-T</a:t>
                      </a:r>
                      <a:r>
                        <a:rPr lang="en-US" altLang="zh-CN" sz="1200" dirty="0" smtClean="0"/>
                        <a:t>cp4</a:t>
                      </a:r>
                      <a:r>
                        <a:rPr lang="en-US" altLang="zh-CN" sz="1800" dirty="0" smtClean="0"/>
                        <a:t>=88 us</a:t>
                      </a:r>
                      <a:endParaRPr lang="zh-CN" altLang="en-US" sz="4000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DIFS(34 us)+</a:t>
                      </a:r>
                      <a:r>
                        <a:rPr lang="en-US" altLang="zh-CN" sz="1400" dirty="0" err="1" smtClean="0"/>
                        <a:t>backoff</a:t>
                      </a:r>
                      <a:r>
                        <a:rPr lang="en-US" altLang="zh-CN" sz="1400" baseline="0" dirty="0" smtClean="0"/>
                        <a:t> (</a:t>
                      </a:r>
                      <a:r>
                        <a:rPr lang="en-US" altLang="zh-CN" sz="1400" baseline="0" dirty="0" err="1" smtClean="0"/>
                        <a:t>CWmin</a:t>
                      </a:r>
                      <a:r>
                        <a:rPr lang="en-US" altLang="zh-CN" sz="1400" baseline="0" dirty="0" smtClean="0"/>
                        <a:t>)</a:t>
                      </a:r>
                    </a:p>
                    <a:p>
                      <a:r>
                        <a:rPr lang="en-US" altLang="zh-CN" sz="1400" baseline="0" dirty="0" smtClean="0"/>
                        <a:t>=34us+6*9us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" name="笑脸 48"/>
          <p:cNvSpPr/>
          <p:nvPr/>
        </p:nvSpPr>
        <p:spPr bwMode="auto">
          <a:xfrm>
            <a:off x="8077200" y="4495800"/>
            <a:ext cx="228600" cy="228600"/>
          </a:xfrm>
          <a:prstGeom prst="smileyF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笑脸 49"/>
          <p:cNvSpPr/>
          <p:nvPr/>
        </p:nvSpPr>
        <p:spPr bwMode="auto">
          <a:xfrm>
            <a:off x="8077200" y="4953000"/>
            <a:ext cx="228600" cy="228600"/>
          </a:xfrm>
          <a:prstGeom prst="smileyF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笑脸 50"/>
          <p:cNvSpPr/>
          <p:nvPr/>
        </p:nvSpPr>
        <p:spPr bwMode="auto">
          <a:xfrm>
            <a:off x="8077200" y="5410200"/>
            <a:ext cx="228600" cy="228600"/>
          </a:xfrm>
          <a:prstGeom prst="smileyF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笑脸 51"/>
          <p:cNvSpPr/>
          <p:nvPr/>
        </p:nvSpPr>
        <p:spPr bwMode="auto">
          <a:xfrm>
            <a:off x="8077200" y="6324600"/>
            <a:ext cx="228600" cy="228600"/>
          </a:xfrm>
          <a:prstGeom prst="smileyF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2600" y="3352800"/>
            <a:ext cx="2846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Extracted from NS2 simulator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r>
              <a:rPr lang="en-US" sz="2000" dirty="0" smtClean="0"/>
              <a:t>Check the simulation output log if the RTS/CTS sending/receiving time matches the RTS/CTS procedure of 802.11 EDCA</a:t>
            </a:r>
          </a:p>
          <a:p>
            <a:r>
              <a:rPr lang="en-US" sz="2000" dirty="0" smtClean="0"/>
              <a:t>Scenario</a:t>
            </a:r>
          </a:p>
          <a:p>
            <a:pPr lvl="1"/>
            <a:r>
              <a:rPr lang="en-US" altLang="zh-CN" sz="1600" dirty="0" smtClean="0"/>
              <a:t>Frame payload length=1500 Bytes</a:t>
            </a:r>
          </a:p>
          <a:p>
            <a:pPr lvl="1"/>
            <a:r>
              <a:rPr lang="en-US" altLang="zh-CN" sz="1600" dirty="0" smtClean="0"/>
              <a:t>MCS0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Output</a:t>
            </a:r>
          </a:p>
          <a:p>
            <a:pPr lvl="1"/>
            <a:r>
              <a:rPr lang="en-US" altLang="zh-CN" sz="1600" dirty="0" smtClean="0"/>
              <a:t>Check the event time of Start/End of a RTS frame, Start/End of a CTS frame, Start/End of a data frame, Start/End of ACK frame</a:t>
            </a:r>
          </a:p>
          <a:p>
            <a:endParaRPr lang="en-US" sz="20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Log 2:  RTS/CTS</a:t>
            </a:r>
            <a:endParaRPr lang="en-US" dirty="0"/>
          </a:p>
        </p:txBody>
      </p:sp>
      <p:cxnSp>
        <p:nvCxnSpPr>
          <p:cNvPr id="22" name="直接箭头连接符 21"/>
          <p:cNvCxnSpPr/>
          <p:nvPr/>
        </p:nvCxnSpPr>
        <p:spPr bwMode="auto">
          <a:xfrm>
            <a:off x="762000" y="5867400"/>
            <a:ext cx="792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091050" y="5590401"/>
            <a:ext cx="1143000" cy="276999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accent2"/>
                </a:solidFill>
              </a:rPr>
              <a:t>Frame</a:t>
            </a:r>
            <a:endParaRPr lang="zh-CN" altLang="en-US" sz="1200" b="1" dirty="0">
              <a:solidFill>
                <a:schemeClr val="accent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5118314" y="553593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SIFS</a:t>
            </a:r>
            <a:endParaRPr lang="zh-CN" alt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5538850" y="5595351"/>
            <a:ext cx="533400" cy="276999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accent2"/>
                </a:solidFill>
              </a:rPr>
              <a:t>ACK</a:t>
            </a:r>
            <a:endParaRPr lang="zh-CN" altLang="en-US" sz="1200" dirty="0">
              <a:solidFill>
                <a:schemeClr val="accent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1243039" y="5529945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DIFS</a:t>
            </a:r>
            <a:endParaRPr lang="zh-CN" alt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648600" y="5598225"/>
            <a:ext cx="685800" cy="20005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700" dirty="0" err="1" smtClean="0"/>
              <a:t>backoff</a:t>
            </a:r>
            <a:endParaRPr lang="zh-CN" altLang="en-US" sz="700" dirty="0"/>
          </a:p>
        </p:txBody>
      </p:sp>
      <p:sp>
        <p:nvSpPr>
          <p:cNvPr id="28" name="TextBox 27"/>
          <p:cNvSpPr txBox="1"/>
          <p:nvPr/>
        </p:nvSpPr>
        <p:spPr>
          <a:xfrm>
            <a:off x="304800" y="5562600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/>
              <a:t>STA</a:t>
            </a:r>
            <a:endParaRPr lang="zh-CN" altLang="en-US" sz="1200" b="1" dirty="0"/>
          </a:p>
        </p:txBody>
      </p:sp>
      <p:cxnSp>
        <p:nvCxnSpPr>
          <p:cNvPr id="29" name="直接连接符 28"/>
          <p:cNvCxnSpPr/>
          <p:nvPr/>
        </p:nvCxnSpPr>
        <p:spPr bwMode="auto">
          <a:xfrm>
            <a:off x="1219200" y="52578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61493" y="4953000"/>
            <a:ext cx="1249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Simulation start</a:t>
            </a:r>
            <a:endParaRPr lang="zh-CN" altLang="en-US" sz="1200" dirty="0"/>
          </a:p>
        </p:txBody>
      </p:sp>
      <p:cxnSp>
        <p:nvCxnSpPr>
          <p:cNvPr id="36" name="直接箭头连接符 35"/>
          <p:cNvCxnSpPr/>
          <p:nvPr/>
        </p:nvCxnSpPr>
        <p:spPr bwMode="auto">
          <a:xfrm flipH="1">
            <a:off x="2895600" y="5317089"/>
            <a:ext cx="2286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H="1">
            <a:off x="3810000" y="5317089"/>
            <a:ext cx="2286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019457" y="4828401"/>
            <a:ext cx="1933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Simulation log check point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40975" y="5598225"/>
            <a:ext cx="609600" cy="276999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accent2"/>
                </a:solidFill>
              </a:rPr>
              <a:t>CTS</a:t>
            </a:r>
            <a:endParaRPr lang="zh-CN" altLang="en-US" sz="1200" b="1" dirty="0">
              <a:solidFill>
                <a:schemeClr val="accent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362200" y="5586350"/>
            <a:ext cx="609600" cy="276999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accent2"/>
                </a:solidFill>
              </a:rPr>
              <a:t>RTS</a:t>
            </a:r>
            <a:endParaRPr lang="zh-CN" altLang="en-US" sz="1200" b="1" dirty="0">
              <a:solidFill>
                <a:schemeClr val="accent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3698314" y="5540871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SIFS</a:t>
            </a:r>
            <a:endParaRPr lang="zh-CN" altLang="en-US" sz="1200" dirty="0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2860114" y="554087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SIFS</a:t>
            </a:r>
            <a:endParaRPr lang="zh-CN" altLang="en-US" sz="1200" dirty="0"/>
          </a:p>
        </p:txBody>
      </p:sp>
      <p:grpSp>
        <p:nvGrpSpPr>
          <p:cNvPr id="3" name="组合 48"/>
          <p:cNvGrpSpPr/>
          <p:nvPr/>
        </p:nvGrpSpPr>
        <p:grpSpPr>
          <a:xfrm>
            <a:off x="3653700" y="3276600"/>
            <a:ext cx="1985100" cy="533400"/>
            <a:chOff x="2933095" y="2743200"/>
            <a:chExt cx="1985100" cy="533400"/>
          </a:xfrm>
        </p:grpSpPr>
        <p:sp>
          <p:nvSpPr>
            <p:cNvPr id="15" name="椭圆 14"/>
            <p:cNvSpPr/>
            <p:nvPr/>
          </p:nvSpPr>
          <p:spPr bwMode="auto">
            <a:xfrm>
              <a:off x="3048000" y="2971800"/>
              <a:ext cx="304800" cy="3048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33095" y="27432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/>
                <a:t>STA</a:t>
              </a:r>
              <a:endParaRPr lang="zh-CN" altLang="en-US" sz="1200" b="1" dirty="0"/>
            </a:p>
          </p:txBody>
        </p:sp>
        <p:sp>
          <p:nvSpPr>
            <p:cNvPr id="17" name="椭圆 16"/>
            <p:cNvSpPr/>
            <p:nvPr/>
          </p:nvSpPr>
          <p:spPr bwMode="auto">
            <a:xfrm>
              <a:off x="4595750" y="2971800"/>
              <a:ext cx="304800" cy="3048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28345" y="274320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AP</a:t>
              </a:r>
              <a:endParaRPr lang="zh-CN" altLang="en-US" sz="1200" b="1" dirty="0"/>
            </a:p>
          </p:txBody>
        </p:sp>
        <p:cxnSp>
          <p:nvCxnSpPr>
            <p:cNvPr id="19" name="直接箭头连接符 18"/>
            <p:cNvCxnSpPr/>
            <p:nvPr/>
          </p:nvCxnSpPr>
          <p:spPr bwMode="auto">
            <a:xfrm>
              <a:off x="3457700" y="3228201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690542" y="2999601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1" dirty="0" smtClean="0">
                  <a:solidFill>
                    <a:schemeClr val="accent2"/>
                  </a:solidFill>
                </a:rPr>
                <a:t>Data</a:t>
              </a:r>
              <a:endParaRPr lang="zh-CN" altLang="en-US" sz="1200" b="1" dirty="0">
                <a:solidFill>
                  <a:schemeClr val="accent2"/>
                </a:solidFill>
              </a:endParaRPr>
            </a:p>
          </p:txBody>
        </p:sp>
        <p:cxnSp>
          <p:nvCxnSpPr>
            <p:cNvPr id="47" name="直接箭头连接符 46"/>
            <p:cNvCxnSpPr/>
            <p:nvPr/>
          </p:nvCxnSpPr>
          <p:spPr bwMode="auto">
            <a:xfrm>
              <a:off x="3505200" y="2971800"/>
              <a:ext cx="914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3600889" y="2774515"/>
              <a:ext cx="6655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00" b="1" dirty="0" smtClean="0">
                  <a:solidFill>
                    <a:schemeClr val="accent2"/>
                  </a:solidFill>
                </a:rPr>
                <a:t>RTS/CTS</a:t>
              </a:r>
              <a:endParaRPr lang="zh-CN" altLang="en-US" sz="900" b="1" dirty="0">
                <a:solidFill>
                  <a:schemeClr val="accent2"/>
                </a:solidFill>
              </a:endParaRPr>
            </a:p>
          </p:txBody>
        </p:sp>
      </p:grpSp>
      <p:cxnSp>
        <p:nvCxnSpPr>
          <p:cNvPr id="31" name="直接箭头连接符 30"/>
          <p:cNvCxnSpPr/>
          <p:nvPr/>
        </p:nvCxnSpPr>
        <p:spPr bwMode="auto">
          <a:xfrm flipH="1">
            <a:off x="2362200" y="5317089"/>
            <a:ext cx="2286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直接箭头连接符 31"/>
          <p:cNvCxnSpPr/>
          <p:nvPr/>
        </p:nvCxnSpPr>
        <p:spPr bwMode="auto">
          <a:xfrm flipH="1">
            <a:off x="4114800" y="5317089"/>
            <a:ext cx="2286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34" name="直接箭头连接符 33"/>
          <p:cNvCxnSpPr/>
          <p:nvPr/>
        </p:nvCxnSpPr>
        <p:spPr bwMode="auto">
          <a:xfrm flipH="1">
            <a:off x="3276600" y="5317089"/>
            <a:ext cx="2286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直接箭头连接符 34"/>
          <p:cNvCxnSpPr/>
          <p:nvPr/>
        </p:nvCxnSpPr>
        <p:spPr bwMode="auto">
          <a:xfrm flipH="1">
            <a:off x="5257800" y="5334000"/>
            <a:ext cx="2286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362200" y="51054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1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32197" y="51054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2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89397" y="51054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3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770397" y="51054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4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91000" y="51054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5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257800" y="5105400"/>
            <a:ext cx="496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CP 6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61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81578</TotalTime>
  <Words>1278</Words>
  <Application>Microsoft Office PowerPoint</Application>
  <PresentationFormat>全屏显示(4:3)</PresentationFormat>
  <Paragraphs>288</Paragraphs>
  <Slides>19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Consideration on MAC system calibration</vt:lpstr>
      <vt:lpstr>Current status of simulation calibration</vt:lpstr>
      <vt:lpstr>An example: difficult to identify the problem </vt:lpstr>
      <vt:lpstr>What should be tested in MAC calibration?</vt:lpstr>
      <vt:lpstr>Further thinking on MAC calibration</vt:lpstr>
      <vt:lpstr>A hybrid approach for MAC calibration</vt:lpstr>
      <vt:lpstr>Simulation Log 1:  Defer and backoff </vt:lpstr>
      <vt:lpstr>Simulation Log 1:  Defer and backoff (cont.)</vt:lpstr>
      <vt:lpstr>Simulation Log 2:  RTS/CTS</vt:lpstr>
      <vt:lpstr>Simulation Log 2:  RTS/CTS (cont.)</vt:lpstr>
      <vt:lpstr>Performance test 1:  Frame aggregation</vt:lpstr>
      <vt:lpstr>Performance test 1:  Frame aggregation (Cont.)</vt:lpstr>
      <vt:lpstr>Performance test 2:  Two STAs contention</vt:lpstr>
      <vt:lpstr>Performance test 2:  Two STA contention (cont.)</vt:lpstr>
      <vt:lpstr>Performance test 2:  Two STAs contention (cont.)</vt:lpstr>
      <vt:lpstr>Performance test 3:  Hidden node</vt:lpstr>
      <vt:lpstr>Performance test 3:  Hidden node (cont.)</vt:lpstr>
      <vt:lpstr>Summary 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MAC system calibration</dc:title>
  <dc:creator>lanzhou (A)</dc:creator>
  <cp:lastModifiedBy>Lan Zhou </cp:lastModifiedBy>
  <cp:revision>1636</cp:revision>
  <cp:lastPrinted>1998-02-10T13:28:06Z</cp:lastPrinted>
  <dcterms:created xsi:type="dcterms:W3CDTF">1998-02-10T13:07:52Z</dcterms:created>
  <dcterms:modified xsi:type="dcterms:W3CDTF">2014-05-13T01:47:54Z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(3)k+4EtFjr5xPcp4nNu5QkXjWq61irh+twObxnNZGTVMElbXybyrUdeR7HVNm+Q3H90wLfPw3B
f//ffF9rC5c82RWJNmRvk7g2O0+37SktXmRzeA2nnL29EAlAuv7rtxXPM93pwT2Ay3WYB0Nc
CnN6uRyM0mc+z79l45pDF0hCklVDzQVH3bHNLXIgSaoa1sUv5QQfrxNHHN17233rXpQoAgDJ
2S2ahD5hnFNZA7Chj2</vt:lpwstr>
  </property>
  <property fmtid="{D5CDD505-2E9C-101B-9397-08002B2CF9AE}" pid="3" name="_new_ms_pID_725431">
    <vt:lpwstr>2GNu9BUfITjKXwgy0IuAgXtnzBJnVYTS29fVXVfMsEqDSqI9XYHaWi
Blu1A6re7jgYaCoHPSmtSiXxuTn1HnHo3ITVVsD9ZWzTh8D4yJ4dkhGXOmsuxiPx4IIOILy0
6mo7SAwl1NgJpCwSFfR+EQux4J8/WRX1voG9wBeZWZKqfa7dIscJ3GZxG+HiYP7dbphR6vxW
AOTofROrM3/I7pLsuaXED9jsLLXOVN4881wg</vt:lpwstr>
  </property>
  <property fmtid="{D5CDD505-2E9C-101B-9397-08002B2CF9AE}" pid="4" name="_new_ms_pID_725432">
    <vt:lpwstr>VpBURVD0yGX6CTVxNe1fT1C9iga8sY05UeVx
tt8e2dNs</vt:lpwstr>
  </property>
  <property fmtid="{D5CDD505-2E9C-101B-9397-08002B2CF9AE}" pid="5" name="sflag">
    <vt:lpwstr>1399931361</vt:lpwstr>
  </property>
</Properties>
</file>