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7" r:id="rId1"/>
    <p:sldMasterId id="2147483719" r:id="rId2"/>
  </p:sldMasterIdLst>
  <p:notesMasterIdLst>
    <p:notesMasterId r:id="rId15"/>
  </p:notesMasterIdLst>
  <p:handoutMasterIdLst>
    <p:handoutMasterId r:id="rId16"/>
  </p:handoutMasterIdLst>
  <p:sldIdLst>
    <p:sldId id="1062" r:id="rId3"/>
    <p:sldId id="1061" r:id="rId4"/>
    <p:sldId id="1063" r:id="rId5"/>
    <p:sldId id="1065" r:id="rId6"/>
    <p:sldId id="1066" r:id="rId7"/>
    <p:sldId id="1067" r:id="rId8"/>
    <p:sldId id="1068" r:id="rId9"/>
    <p:sldId id="1069" r:id="rId10"/>
    <p:sldId id="1070" r:id="rId11"/>
    <p:sldId id="1071" r:id="rId12"/>
    <p:sldId id="1072" r:id="rId13"/>
    <p:sldId id="1073" r:id="rId14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990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174" autoAdjust="0"/>
    <p:restoredTop sz="98280" autoAdjust="0"/>
  </p:normalViewPr>
  <p:slideViewPr>
    <p:cSldViewPr snapToGrid="0">
      <p:cViewPr>
        <p:scale>
          <a:sx n="80" d="100"/>
          <a:sy n="80" d="100"/>
        </p:scale>
        <p:origin x="-804" y="-342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538" y="-96"/>
      </p:cViewPr>
      <p:guideLst>
        <p:guide orient="horz" pos="2928"/>
        <p:guide pos="2167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5/12/2014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EF01D6-9BB8-4BE9-AA05-E27DFFF996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0C565D6-3973-422E-9FFD-B48BBE584C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6193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76675" y="6475413"/>
            <a:ext cx="666849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5475" y="6475413"/>
            <a:ext cx="2298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9461" y="6475413"/>
            <a:ext cx="681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400" dirty="0" smtClean="0"/>
              <a:t>Slide</a:t>
            </a:r>
            <a:r>
              <a:rPr lang="en-US" dirty="0" smtClean="0"/>
              <a:t> </a:t>
            </a:r>
            <a:fld id="{79642FA4-93AF-4596-8846-F9DC874D2F37}" type="slidenum">
              <a:rPr lang="en-US" sz="1400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80357" y="332601"/>
            <a:ext cx="35651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</a:t>
            </a:r>
            <a:r>
              <a:rPr lang="en-US" b="1" i="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Tahoma" pitchFamily="34" charset="0"/>
              </a:rPr>
              <a:t>-14/0631-r0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6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package" Target="../embeddings/Microsoft_Word_Macro-Enabled_Document1.docm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311111111111111111111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59088"/>
              </p:ext>
            </p:extLst>
          </p:nvPr>
        </p:nvGraphicFramePr>
        <p:xfrm>
          <a:off x="1270000" y="1982788"/>
          <a:ext cx="6757988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Macro-Enabled Template" r:id="rId6" imgW="9033567" imgH="5838015" progId="Word.DocumentMacroEnabled.12">
                  <p:embed/>
                </p:oleObj>
              </mc:Choice>
              <mc:Fallback>
                <p:oleObj name="Macro-Enabled Template" r:id="rId6" imgW="9033567" imgH="5838015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2788"/>
                        <a:ext cx="6757988" cy="437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85ED5A70-6E9A-430C-B2B3-63281D90C897}" type="slidenum">
              <a:rPr lang="en-US" sz="1400" smtClean="0"/>
              <a:pPr/>
              <a:t>1</a:t>
            </a:fld>
            <a:endParaRPr lang="en-US" sz="1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11ah Tx Reference Code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2014-01-20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44731" y="15289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097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/>
              <a:t>Running the generator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z="1800" dirty="0"/>
              <a:t>This code has been tested with MATLAB </a:t>
            </a:r>
            <a:r>
              <a:rPr lang="en-US" sz="1800" dirty="0" smtClean="0"/>
              <a:t>v2011a. </a:t>
            </a:r>
            <a:r>
              <a:rPr lang="en-US" sz="1800" dirty="0"/>
              <a:t>If you have any problems running it with different versions of MATLAB please let us </a:t>
            </a:r>
            <a:r>
              <a:rPr lang="en-US" sz="1800" dirty="0" smtClean="0"/>
              <a:t>know</a:t>
            </a:r>
          </a:p>
          <a:p>
            <a:endParaRPr lang="en-US" sz="1800" dirty="0" smtClean="0"/>
          </a:p>
          <a:p>
            <a:r>
              <a:rPr lang="en-US" sz="1800" dirty="0"/>
              <a:t>Before </a:t>
            </a:r>
            <a:r>
              <a:rPr lang="en-US" sz="1800" dirty="0" smtClean="0"/>
              <a:t>running, you </a:t>
            </a:r>
            <a:r>
              <a:rPr lang="en-US" sz="1800" dirty="0"/>
              <a:t>need to unzip the package </a:t>
            </a:r>
            <a:r>
              <a:rPr lang="en-US" sz="1800" dirty="0" smtClean="0"/>
              <a:t>ieee_tx11ah.zip </a:t>
            </a:r>
            <a:r>
              <a:rPr lang="en-US" sz="1800" dirty="0"/>
              <a:t>attached in this document onto </a:t>
            </a:r>
            <a:r>
              <a:rPr lang="en-US" sz="1800" dirty="0" smtClean="0"/>
              <a:t>your working space.</a:t>
            </a:r>
          </a:p>
          <a:p>
            <a:endParaRPr lang="en-US" sz="1800" dirty="0"/>
          </a:p>
          <a:p>
            <a:r>
              <a:rPr lang="en-US" sz="1800" dirty="0" smtClean="0"/>
              <a:t>Generate waveform: the </a:t>
            </a:r>
            <a:r>
              <a:rPr lang="en-US" sz="1800" dirty="0"/>
              <a:t>function tx_waveform_11ah  generates the baseband waveform. </a:t>
            </a:r>
            <a:endParaRPr lang="en-US" sz="1800" dirty="0" smtClean="0"/>
          </a:p>
          <a:p>
            <a:pPr lvl="1"/>
            <a:r>
              <a:rPr lang="en-US" sz="1400" b="1" dirty="0"/>
              <a:t>Example 1:  </a:t>
            </a:r>
            <a:endParaRPr lang="en-US" sz="1400" b="1" dirty="0" smtClean="0"/>
          </a:p>
          <a:p>
            <a:pPr lvl="2"/>
            <a:r>
              <a:rPr lang="en-US" sz="1200" b="1" dirty="0" smtClean="0"/>
              <a:t>% 1 MHz, MCS10, 32 bytes packets, 1 </a:t>
            </a:r>
            <a:r>
              <a:rPr lang="en-US" sz="1200" b="1" dirty="0" err="1" smtClean="0"/>
              <a:t>Tx</a:t>
            </a:r>
            <a:r>
              <a:rPr lang="en-US" sz="1200" b="1" dirty="0" smtClean="0"/>
              <a:t> antenna, 64-pt IFFT</a:t>
            </a:r>
            <a:endParaRPr lang="en-US" sz="1200" b="1" dirty="0"/>
          </a:p>
          <a:p>
            <a:pPr lvl="2"/>
            <a:r>
              <a:rPr lang="en-US" sz="1200" b="1" dirty="0" smtClean="0"/>
              <a:t>[</a:t>
            </a:r>
            <a:r>
              <a:rPr lang="en-US" sz="1200" b="1" dirty="0" err="1" smtClean="0"/>
              <a:t>tx_packet,tx_testvector</a:t>
            </a:r>
            <a:r>
              <a:rPr lang="en-US" sz="1200" b="1" dirty="0" smtClean="0"/>
              <a:t>] </a:t>
            </a:r>
            <a:r>
              <a:rPr lang="en-US" sz="1200" b="1" dirty="0"/>
              <a:t>= tx_waveform_11ah('11ah_1MHz', </a:t>
            </a:r>
            <a:r>
              <a:rPr lang="en-US" sz="1200" b="1" dirty="0" smtClean="0"/>
              <a:t>1, 10, 32, 1, 64)</a:t>
            </a:r>
          </a:p>
          <a:p>
            <a:pPr lvl="1"/>
            <a:r>
              <a:rPr lang="en-US" sz="1400" b="1" dirty="0"/>
              <a:t>Example </a:t>
            </a:r>
            <a:r>
              <a:rPr lang="en-US" sz="1400" b="1" dirty="0" smtClean="0"/>
              <a:t>2:  </a:t>
            </a:r>
            <a:endParaRPr lang="en-US" sz="1400" b="1" dirty="0"/>
          </a:p>
          <a:p>
            <a:pPr lvl="2"/>
            <a:r>
              <a:rPr lang="en-US" sz="1200" b="1" dirty="0"/>
              <a:t>% </a:t>
            </a:r>
            <a:r>
              <a:rPr lang="en-US" sz="1200" b="1" dirty="0" smtClean="0"/>
              <a:t>2 </a:t>
            </a:r>
            <a:r>
              <a:rPr lang="en-US" sz="1200" b="1" dirty="0"/>
              <a:t>MHz, </a:t>
            </a:r>
            <a:r>
              <a:rPr lang="en-US" sz="1200" b="1" dirty="0" smtClean="0"/>
              <a:t>long preamble, MCS3, </a:t>
            </a:r>
            <a:r>
              <a:rPr lang="en-US" sz="1200" b="1" dirty="0"/>
              <a:t>32 bytes packets, </a:t>
            </a:r>
            <a:r>
              <a:rPr lang="en-US" sz="1200" b="1" dirty="0" smtClean="0"/>
              <a:t>2 </a:t>
            </a:r>
            <a:r>
              <a:rPr lang="en-US" sz="1200" b="1" dirty="0" err="1"/>
              <a:t>Tx</a:t>
            </a:r>
            <a:r>
              <a:rPr lang="en-US" sz="1200" b="1" dirty="0"/>
              <a:t> antenna, 64-pt IFFT</a:t>
            </a:r>
          </a:p>
          <a:p>
            <a:pPr lvl="2"/>
            <a:r>
              <a:rPr lang="en-US" sz="1200" b="1" dirty="0"/>
              <a:t>[</a:t>
            </a:r>
            <a:r>
              <a:rPr lang="en-US" sz="1200" b="1" dirty="0" err="1"/>
              <a:t>tx_packet,tx_testvector</a:t>
            </a:r>
            <a:r>
              <a:rPr lang="en-US" sz="1200" b="1" dirty="0"/>
              <a:t>] = tx_waveform_11ah(</a:t>
            </a:r>
            <a:r>
              <a:rPr lang="en-US" sz="1200" b="1" dirty="0" smtClean="0"/>
              <a:t>'11ah_2MHz</a:t>
            </a:r>
            <a:r>
              <a:rPr lang="en-US" sz="1200" b="1" dirty="0"/>
              <a:t>', </a:t>
            </a:r>
            <a:r>
              <a:rPr lang="en-US" sz="1200" b="1" dirty="0" smtClean="0"/>
              <a:t>0, 3, </a:t>
            </a:r>
            <a:r>
              <a:rPr lang="en-US" sz="1200" b="1" dirty="0"/>
              <a:t>32, </a:t>
            </a:r>
            <a:r>
              <a:rPr lang="en-US" sz="1200" b="1" dirty="0" smtClean="0"/>
              <a:t>2, </a:t>
            </a:r>
            <a:r>
              <a:rPr lang="en-US" sz="1200" b="1" dirty="0"/>
              <a:t>64)</a:t>
            </a:r>
          </a:p>
          <a:p>
            <a:pPr lvl="1"/>
            <a:r>
              <a:rPr lang="en-US" sz="1400" b="1" dirty="0"/>
              <a:t>Example </a:t>
            </a:r>
            <a:r>
              <a:rPr lang="en-US" sz="1400" b="1" dirty="0" smtClean="0"/>
              <a:t>3:  </a:t>
            </a:r>
            <a:endParaRPr lang="en-US" sz="1400" b="1" dirty="0"/>
          </a:p>
          <a:p>
            <a:pPr lvl="2"/>
            <a:r>
              <a:rPr lang="en-US" sz="1200" b="1" dirty="0"/>
              <a:t>% 2 MHz, </a:t>
            </a:r>
            <a:r>
              <a:rPr lang="en-US" sz="1200" b="1" dirty="0" smtClean="0"/>
              <a:t>short </a:t>
            </a:r>
            <a:r>
              <a:rPr lang="en-US" sz="1200" b="1" dirty="0"/>
              <a:t>preamble, </a:t>
            </a:r>
            <a:r>
              <a:rPr lang="en-US" sz="1200" b="1" dirty="0" smtClean="0"/>
              <a:t>MCS0, 512 </a:t>
            </a:r>
            <a:r>
              <a:rPr lang="en-US" sz="1200" b="1" dirty="0"/>
              <a:t>bytes packets, </a:t>
            </a:r>
            <a:r>
              <a:rPr lang="en-US" sz="1200" b="1" dirty="0" smtClean="0"/>
              <a:t>1 </a:t>
            </a:r>
            <a:r>
              <a:rPr lang="en-US" sz="1200" b="1" dirty="0" err="1"/>
              <a:t>Tx</a:t>
            </a:r>
            <a:r>
              <a:rPr lang="en-US" sz="1200" b="1" dirty="0"/>
              <a:t> antenna, </a:t>
            </a:r>
            <a:r>
              <a:rPr lang="en-US" sz="1200" b="1" dirty="0" smtClean="0"/>
              <a:t>128-pt </a:t>
            </a:r>
            <a:r>
              <a:rPr lang="en-US" sz="1200" b="1" dirty="0"/>
              <a:t>IFFT</a:t>
            </a:r>
          </a:p>
          <a:p>
            <a:pPr lvl="2"/>
            <a:r>
              <a:rPr lang="en-US" sz="1200" b="1" dirty="0"/>
              <a:t>[</a:t>
            </a:r>
            <a:r>
              <a:rPr lang="en-US" sz="1200" b="1" dirty="0" err="1"/>
              <a:t>tx_packet,tx_testvector</a:t>
            </a:r>
            <a:r>
              <a:rPr lang="en-US" sz="1200" b="1" dirty="0"/>
              <a:t>] = tx_waveform_11ah('11ah_2MHz', </a:t>
            </a:r>
            <a:r>
              <a:rPr lang="en-US" sz="1200" b="1" dirty="0" smtClean="0"/>
              <a:t>1, 0, 512</a:t>
            </a:r>
            <a:r>
              <a:rPr lang="en-US" sz="1200" b="1" dirty="0"/>
              <a:t>, </a:t>
            </a:r>
            <a:r>
              <a:rPr lang="en-US" sz="1200" b="1" dirty="0" smtClean="0"/>
              <a:t>1, 128)</a:t>
            </a:r>
            <a:endParaRPr lang="en-US" sz="1200" b="1" dirty="0"/>
          </a:p>
          <a:p>
            <a:pPr lvl="1"/>
            <a:endParaRPr lang="en-US" sz="1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643247"/>
          </a:xfrm>
        </p:spPr>
        <p:txBody>
          <a:bodyPr/>
          <a:lstStyle/>
          <a:p>
            <a:r>
              <a:rPr lang="en-US" smtClean="0"/>
              <a:t>Current as of TGah Draft 1.3 </a:t>
            </a:r>
          </a:p>
          <a:p>
            <a:pPr lvl="1"/>
            <a:r>
              <a:rPr lang="en-US" smtClean="0"/>
              <a:t>Updated May 2014 to correct bug in Pilot Scrambling for Data field of 2MHz SU-MIMO Long frame.</a:t>
            </a:r>
          </a:p>
          <a:p>
            <a:pPr lvl="2"/>
            <a:r>
              <a:rPr lang="en-US" smtClean="0"/>
              <a:t>Pilot scrambling sequence index should start at “2” for SU-MIMO and “3” for MU-MIMO frames.</a:t>
            </a:r>
          </a:p>
          <a:p>
            <a:pPr lvl="2"/>
            <a:r>
              <a:rPr lang="en-US" smtClean="0"/>
              <a:t>Previous version of code used “3” for both SU-MIMO and MU-MIMO frames</a:t>
            </a:r>
          </a:p>
          <a:p>
            <a:r>
              <a:rPr lang="en-US" smtClean="0"/>
              <a:t>Embedded here as a zip file.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862956"/>
              </p:ext>
            </p:extLst>
          </p:nvPr>
        </p:nvGraphicFramePr>
        <p:xfrm>
          <a:off x="3521199" y="5043940"/>
          <a:ext cx="20066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Packager Shell Object" showAsIcon="1" r:id="rId3" imgW="2006640" imgH="686880" progId="Package">
                  <p:embed/>
                </p:oleObj>
              </mc:Choice>
              <mc:Fallback>
                <p:oleObj name="Packager Shell Object" showAsIcon="1" r:id="rId3" imgW="2006640" imgH="6868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1199" y="5043940"/>
                        <a:ext cx="2006600" cy="68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11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Appendix: Proposed Test-Suite Coverage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547864"/>
              </p:ext>
            </p:extLst>
          </p:nvPr>
        </p:nvGraphicFramePr>
        <p:xfrm>
          <a:off x="381000" y="1676400"/>
          <a:ext cx="8305798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457200"/>
                <a:gridCol w="533400"/>
                <a:gridCol w="838200"/>
                <a:gridCol w="838200"/>
                <a:gridCol w="838200"/>
                <a:gridCol w="609600"/>
                <a:gridCol w="609600"/>
                <a:gridCol w="914400"/>
                <a:gridCol w="16001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Frame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Nss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Nsts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MCS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Coding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Pkt Size </a:t>
                      </a:r>
                      <a:r>
                        <a:rPr lang="en-US" sz="1100" smtClean="0"/>
                        <a:t>(bytes, pre-padding)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GI</a:t>
                      </a:r>
                      <a:r>
                        <a:rPr lang="en-US" sz="1400" baseline="0" smtClean="0"/>
                        <a:t> Type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Ntx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Spatial Exp?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Comments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2MHz Short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{0,</a:t>
                      </a:r>
                      <a:r>
                        <a:rPr lang="en-US" sz="1400" baseline="0" smtClean="0"/>
                        <a:t> 1, 3}</a:t>
                      </a:r>
                    </a:p>
                    <a:p>
                      <a:r>
                        <a:rPr lang="en-US" sz="1100" baseline="0" smtClean="0"/>
                        <a:t>(BPSK, QPSK, 16QAM)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32, 512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N/A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Two</a:t>
                      </a:r>
                      <a:r>
                        <a:rPr lang="en-US" sz="1400" baseline="0" dirty="0" smtClean="0"/>
                        <a:t> packet sizes (small, large) to cover separate length calculation formulas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2MHz Long SU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{0, 1, 3}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1, 2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Yes, but no TxBF</a:t>
                      </a:r>
                      <a:r>
                        <a:rPr lang="en-US" sz="1400" baseline="0" smtClean="0"/>
                        <a:t> (i.e. Q=I)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=2 case: included</a:t>
                      </a:r>
                      <a:r>
                        <a:rPr lang="en-US" sz="1400" baseline="0" dirty="0" smtClean="0"/>
                        <a:t> to cover spec-mandated CSDs on Omni-part of preamble.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1MHz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{10, 0, 1, 3}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N/A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Cover new</a:t>
                      </a:r>
                      <a:r>
                        <a:rPr lang="en-US" sz="1400" baseline="0" smtClean="0"/>
                        <a:t> 11ah-specific MCS10 2xRepetition encoding/decoding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2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127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12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A7701605-0518-44D4-AA13-A8E84E2689B9}" type="slidenum">
              <a:rPr lang="en-US" sz="1400" smtClean="0"/>
              <a:pPr/>
              <a:t>2</a:t>
            </a:fld>
            <a:endParaRPr lang="en-US" sz="1400" dirty="0" smtClean="0"/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688289"/>
              </p:ext>
            </p:extLst>
          </p:nvPr>
        </p:nvGraphicFramePr>
        <p:xfrm>
          <a:off x="1222375" y="1685925"/>
          <a:ext cx="6792913" cy="401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Macro-Enabled Template" r:id="rId5" imgW="9229136" imgH="5449797" progId="Word.DocumentMacroEnabled.12">
                  <p:embed/>
                </p:oleObj>
              </mc:Choice>
              <mc:Fallback>
                <p:oleObj name="Macro-Enabled Template" r:id="rId5" imgW="9229136" imgH="5449797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1685925"/>
                        <a:ext cx="6792913" cy="4014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44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7139" y="6475413"/>
            <a:ext cx="2076786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B962AD13-3228-4F10-BF01-6C1569184B28}" type="slidenum">
              <a:rPr lang="en-US" sz="1400" smtClean="0"/>
              <a:pPr/>
              <a:t>3</a:t>
            </a:fld>
            <a:endParaRPr lang="en-US" sz="1400" dirty="0" smtClean="0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265238" y="808038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4" imgW="8521573" imgH="6713531" progId="">
                  <p:embed/>
                </p:oleObj>
              </mc:Choice>
              <mc:Fallback>
                <p:oleObj name="Document" r:id="rId4" imgW="8521573" imgH="671353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808038"/>
                        <a:ext cx="6464300" cy="508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9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z="1800" dirty="0" smtClean="0"/>
              <a:t>Goal: </a:t>
            </a:r>
            <a:r>
              <a:rPr lang="en-US" sz="1800" dirty="0"/>
              <a:t>to clear up any spec interpretation ambiguity and provide reference </a:t>
            </a:r>
            <a:r>
              <a:rPr lang="en-US" sz="1800"/>
              <a:t>for </a:t>
            </a:r>
            <a:r>
              <a:rPr lang="en-US" sz="1800" smtClean="0"/>
              <a:t>implementation</a:t>
            </a:r>
          </a:p>
          <a:p>
            <a:pPr lvl="1"/>
            <a:r>
              <a:rPr lang="en-US" sz="1400" smtClean="0"/>
              <a:t>Tx Vectors </a:t>
            </a:r>
            <a:r>
              <a:rPr lang="en-US" sz="1400"/>
              <a:t>can analyzed for correctness (spec compliance) and used for interoperability </a:t>
            </a:r>
            <a:r>
              <a:rPr lang="en-US" sz="1400" smtClean="0"/>
              <a:t>testing</a:t>
            </a:r>
          </a:p>
          <a:p>
            <a:pPr lvl="1"/>
            <a:r>
              <a:rPr lang="en-US" sz="1400"/>
              <a:t>Vectors can be treated as Rx waveforms </a:t>
            </a:r>
            <a:r>
              <a:rPr lang="en-US" sz="1400" smtClean="0"/>
              <a:t>and </a:t>
            </a:r>
            <a:r>
              <a:rPr lang="en-US" sz="1400"/>
              <a:t>be fed </a:t>
            </a:r>
            <a:r>
              <a:rPr lang="en-US" sz="1400" smtClean="0"/>
              <a:t>in to </a:t>
            </a:r>
            <a:r>
              <a:rPr lang="en-US" sz="1400"/>
              <a:t>simulators for Rx processing and </a:t>
            </a:r>
            <a:r>
              <a:rPr lang="en-US" sz="1400" smtClean="0"/>
              <a:t>SIG/Data decoding verification</a:t>
            </a:r>
            <a:endParaRPr lang="en-US" sz="1400"/>
          </a:p>
          <a:p>
            <a:pPr marL="342900" lvl="1" indent="-342900">
              <a:buFontTx/>
              <a:buChar char="•"/>
            </a:pPr>
            <a:r>
              <a:rPr lang="en-US" sz="1800" b="1" smtClean="0"/>
              <a:t>Approach</a:t>
            </a:r>
            <a:r>
              <a:rPr lang="en-US" sz="1800" b="1" dirty="0" smtClean="0"/>
              <a:t>: Focus </a:t>
            </a:r>
            <a:r>
              <a:rPr lang="en-US" sz="1800" b="1" dirty="0"/>
              <a:t>only </a:t>
            </a:r>
            <a:r>
              <a:rPr lang="en-US" sz="1800" b="1"/>
              <a:t>on </a:t>
            </a:r>
            <a:r>
              <a:rPr lang="en-US" sz="1800" b="1" smtClean="0"/>
              <a:t>basic or mandatory 11ah </a:t>
            </a:r>
            <a:r>
              <a:rPr lang="en-US" sz="1800" b="1" dirty="0"/>
              <a:t>modes (and deltas from 11ac system</a:t>
            </a:r>
            <a:r>
              <a:rPr lang="en-US" sz="1800" b="1" dirty="0" smtClean="0"/>
              <a:t>)</a:t>
            </a:r>
            <a:endParaRPr lang="en-US" sz="1800" dirty="0"/>
          </a:p>
          <a:p>
            <a:pPr lvl="1"/>
            <a:r>
              <a:rPr lang="en-US" sz="1400" dirty="0" smtClean="0"/>
              <a:t>1 and 2 MHz, short and long preamble formats</a:t>
            </a:r>
          </a:p>
          <a:p>
            <a:pPr lvl="1"/>
            <a:r>
              <a:rPr lang="en-US" sz="1400" dirty="0" smtClean="0"/>
              <a:t>BCC coding only</a:t>
            </a:r>
          </a:p>
          <a:p>
            <a:pPr lvl="1"/>
            <a:r>
              <a:rPr lang="en-US" sz="1400" smtClean="0"/>
              <a:t>Basic MCS set (up to 16QAM, MCS4), and especially </a:t>
            </a:r>
            <a:r>
              <a:rPr lang="en-US" sz="1400" dirty="0" smtClean="0"/>
              <a:t>MCS10 which is new 11ah feature</a:t>
            </a:r>
          </a:p>
          <a:p>
            <a:pPr lvl="1"/>
            <a:r>
              <a:rPr lang="en-US" sz="1400" dirty="0" smtClean="0"/>
              <a:t>Small and large packet size </a:t>
            </a:r>
            <a:r>
              <a:rPr lang="en-US" sz="1400" dirty="0"/>
              <a:t>to cover separate length calculation </a:t>
            </a:r>
            <a:r>
              <a:rPr lang="en-US" sz="1400" dirty="0" smtClean="0"/>
              <a:t>formulas</a:t>
            </a:r>
          </a:p>
          <a:p>
            <a:pPr lvl="1"/>
            <a:r>
              <a:rPr lang="en-US" sz="1400" dirty="0" smtClean="0"/>
              <a:t>Include </a:t>
            </a:r>
            <a:r>
              <a:rPr lang="en-US" sz="1400" dirty="0" err="1" smtClean="0"/>
              <a:t>Ntx</a:t>
            </a:r>
            <a:r>
              <a:rPr lang="en-US" sz="1400" dirty="0" smtClean="0"/>
              <a:t>=2 case for long preamble to </a:t>
            </a:r>
            <a:r>
              <a:rPr lang="en-US" sz="1400" dirty="0"/>
              <a:t>cover spec-mandated CSDs on Omni-part of </a:t>
            </a:r>
            <a:r>
              <a:rPr lang="en-US" sz="1400"/>
              <a:t>preamble</a:t>
            </a:r>
            <a:r>
              <a:rPr lang="en-US" sz="1400" smtClean="0"/>
              <a:t>.</a:t>
            </a:r>
          </a:p>
          <a:p>
            <a:pPr lvl="1"/>
            <a:r>
              <a:rPr lang="en-US" sz="1400" smtClean="0"/>
              <a:t>See Appendix for table outlining proposed coverage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marL="342900" lvl="4" indent="-342900"/>
            <a:r>
              <a:rPr lang="en-US" sz="1800" b="1" dirty="0" smtClean="0"/>
              <a:t>Note that reference code </a:t>
            </a:r>
            <a:r>
              <a:rPr lang="en-US" sz="1800" b="1" smtClean="0"/>
              <a:t>published with this presentation is </a:t>
            </a:r>
            <a:r>
              <a:rPr lang="en-US" sz="1800" b="1" dirty="0" smtClean="0"/>
              <a:t>to be compatible to the </a:t>
            </a:r>
            <a:r>
              <a:rPr lang="en-US" sz="1800" b="1" smtClean="0"/>
              <a:t>spec as of 802.11ah  Draft 1.1</a:t>
            </a:r>
            <a:endParaRPr lang="en-US" sz="1800" b="1" dirty="0" smtClean="0"/>
          </a:p>
          <a:p>
            <a:pPr marL="0" lvl="4" indent="0">
              <a:buNone/>
            </a:pPr>
            <a:endParaRPr lang="en-US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</a:p>
        </p:txBody>
      </p:sp>
    </p:spTree>
    <p:extLst>
      <p:ext uri="{BB962C8B-B14F-4D97-AF65-F5344CB8AC3E}">
        <p14:creationId xmlns:p14="http://schemas.microsoft.com/office/powerpoint/2010/main" val="7991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br>
              <a:rPr lang="en-GB" dirty="0" smtClean="0"/>
            </a:br>
            <a:r>
              <a:rPr lang="en-GB" dirty="0" smtClean="0"/>
              <a:t>Input </a:t>
            </a:r>
            <a:r>
              <a:rPr lang="en-GB" dirty="0"/>
              <a:t>to the waveform generation function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343400"/>
          </a:xfrm>
        </p:spPr>
        <p:txBody>
          <a:bodyPr/>
          <a:lstStyle/>
          <a:p>
            <a:r>
              <a:rPr lang="en-GB" sz="1800" dirty="0" smtClean="0"/>
              <a:t>Use </a:t>
            </a:r>
            <a:r>
              <a:rPr lang="en-GB" sz="1800" dirty="0"/>
              <a:t>command line options </a:t>
            </a:r>
            <a:r>
              <a:rPr lang="en-GB" sz="1800" dirty="0" smtClean="0"/>
              <a:t>to </a:t>
            </a:r>
            <a:r>
              <a:rPr lang="en-GB" sz="1800" dirty="0"/>
              <a:t>configure transmission; this can give a user flexibility to define various specific transmission configurations</a:t>
            </a:r>
            <a:endParaRPr lang="en-US" sz="1800" dirty="0" smtClean="0"/>
          </a:p>
          <a:p>
            <a:pPr marL="342900" lvl="1" indent="-342900">
              <a:buFontTx/>
              <a:buChar char="•"/>
            </a:pPr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 smtClean="0"/>
              <a:t>Minimum input parameter set to </a:t>
            </a:r>
            <a:r>
              <a:rPr lang="en-US" sz="1800" b="1" dirty="0"/>
              <a:t>cover </a:t>
            </a:r>
            <a:r>
              <a:rPr lang="en-US" sz="1800" b="1" dirty="0" smtClean="0"/>
              <a:t>all the test-suites in the proposed coverage table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15618"/>
              </p:ext>
            </p:extLst>
          </p:nvPr>
        </p:nvGraphicFramePr>
        <p:xfrm>
          <a:off x="1219200" y="3429000"/>
          <a:ext cx="67818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 Parameter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 Value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BW_mode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'11ah_1MHz'or '11ah_2MHz'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IsShortPreamble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: short preamble format, 0 :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MCS_idx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0 - 10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pkt_size_bytes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0 - … , can be any allowed packet size in spec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or 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Nfft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must be larger than or equal to the base FFT size of the transmission BW, e.g. for 1 MHz mode, it can be 32/64/96 ..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144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br>
              <a:rPr lang="en-GB" dirty="0" smtClean="0"/>
            </a:br>
            <a:r>
              <a:rPr lang="en-GB" dirty="0" smtClean="0"/>
              <a:t>Output </a:t>
            </a:r>
            <a:r>
              <a:rPr lang="en-GB" dirty="0"/>
              <a:t>to the waveform generation function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057400"/>
            <a:ext cx="8305800" cy="4038600"/>
          </a:xfrm>
        </p:spPr>
        <p:txBody>
          <a:bodyPr/>
          <a:lstStyle/>
          <a:p>
            <a:r>
              <a:rPr lang="en-US" sz="1800" dirty="0" err="1" smtClean="0"/>
              <a:t>tx_params</a:t>
            </a:r>
            <a:r>
              <a:rPr lang="en-US" sz="1800" dirty="0" smtClean="0"/>
              <a:t> -  derived parameters used in the packet generation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err="1" smtClean="0"/>
              <a:t>tx_packet</a:t>
            </a:r>
            <a:r>
              <a:rPr lang="en-US" sz="1800" dirty="0" smtClean="0"/>
              <a:t> - time </a:t>
            </a:r>
            <a:r>
              <a:rPr lang="en-US" sz="1800" dirty="0"/>
              <a:t>domain </a:t>
            </a:r>
            <a:r>
              <a:rPr lang="en-US" sz="1800" dirty="0" smtClean="0"/>
              <a:t>b</a:t>
            </a:r>
            <a:r>
              <a:rPr lang="en-GB" sz="1800" dirty="0" err="1" smtClean="0"/>
              <a:t>aseband</a:t>
            </a:r>
            <a:r>
              <a:rPr lang="en-GB" sz="1800" dirty="0" smtClean="0"/>
              <a:t> </a:t>
            </a:r>
            <a:r>
              <a:rPr lang="en-US" sz="1800" dirty="0" smtClean="0"/>
              <a:t>waveform </a:t>
            </a:r>
            <a:r>
              <a:rPr lang="en-US" sz="1800" dirty="0"/>
              <a:t>after IFFT, adding GI, and </a:t>
            </a:r>
            <a:r>
              <a:rPr lang="en-US" sz="1800" dirty="0" smtClean="0"/>
              <a:t>windowing</a:t>
            </a:r>
          </a:p>
          <a:p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 err="1" smtClean="0"/>
              <a:t>tx_testvector</a:t>
            </a:r>
            <a:r>
              <a:rPr lang="en-US" sz="1800" b="1" dirty="0" smtClean="0"/>
              <a:t> - test </a:t>
            </a:r>
            <a:r>
              <a:rPr lang="en-US" sz="1800" b="1" dirty="0"/>
              <a:t>vector structure, which contains info bits or </a:t>
            </a:r>
            <a:r>
              <a:rPr lang="en-US" sz="1800" b="1" dirty="0" smtClean="0"/>
              <a:t>time domain </a:t>
            </a:r>
            <a:r>
              <a:rPr lang="en-US" sz="1800" b="1" dirty="0"/>
              <a:t>symbols logged at each field along the </a:t>
            </a:r>
            <a:r>
              <a:rPr lang="en-US" sz="1800" b="1" dirty="0" err="1"/>
              <a:t>Tx</a:t>
            </a:r>
            <a:r>
              <a:rPr lang="en-US" sz="1800" b="1" dirty="0"/>
              <a:t> packet generation chain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3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1 MHz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02345"/>
              </p:ext>
            </p:extLst>
          </p:nvPr>
        </p:nvGraphicFramePr>
        <p:xfrm>
          <a:off x="1219200" y="2341880"/>
          <a:ext cx="67818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160 us time domain waveform of 1</a:t>
                      </a:r>
                      <a:r>
                        <a:rPr lang="en-US" sz="1400" baseline="0" dirty="0" smtClean="0"/>
                        <a:t> MHz STF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160 us time domain waveform of 1</a:t>
                      </a:r>
                      <a:r>
                        <a:rPr lang="en-US" sz="1400" baseline="0" dirty="0" smtClean="0"/>
                        <a:t> MHz LTF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 bit sequence of 1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field, dim of 1x36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sig_rep2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after encoding and frequency repetition, dim of 6x24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after interleaving, dim of 6x24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240 us time domain waveform of 1 MHz SIG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2 MHz Short Preamble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39155"/>
              </p:ext>
            </p:extLst>
          </p:nvPr>
        </p:nvGraphicFramePr>
        <p:xfrm>
          <a:off x="1219200" y="2341880"/>
          <a:ext cx="67818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STF with short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LTF with short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short_sig_bits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 bit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 with short preamble, dim of 1x48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short_sig_intlv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 with short preamble after interleaving, dim of 2x48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short_sig_t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 MHz SIG with short preamble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4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2 MHz Long Preamble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21403"/>
              </p:ext>
            </p:extLst>
          </p:nvPr>
        </p:nvGraphicFramePr>
        <p:xfrm>
          <a:off x="1219200" y="1884680"/>
          <a:ext cx="67818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-STF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-LTF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omni_siga_bits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</a:t>
                      </a:r>
                      <a:r>
                        <a:rPr lang="en-US" sz="1400" baseline="0" dirty="0" smtClean="0"/>
                        <a:t> b</a:t>
                      </a:r>
                      <a:r>
                        <a:rPr lang="en-US" sz="1400" dirty="0" smtClean="0"/>
                        <a:t>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SIGA field with long preamble, dim of 1x48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omni_siga_intlv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of 2 MHz </a:t>
                      </a:r>
                      <a:r>
                        <a:rPr lang="en-US" sz="1400" dirty="0" err="1" smtClean="0"/>
                        <a:t>omni</a:t>
                      </a:r>
                      <a:r>
                        <a:rPr lang="en-US" sz="1400" dirty="0" smtClean="0"/>
                        <a:t> SIGA field with long preamble, after interleaving, dim of 2x48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omni_siga_t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 MHz </a:t>
                      </a:r>
                      <a:r>
                        <a:rPr lang="en-US" sz="1400" dirty="0" err="1" smtClean="0"/>
                        <a:t>omni</a:t>
                      </a:r>
                      <a:r>
                        <a:rPr lang="en-US" sz="1400" dirty="0" smtClean="0"/>
                        <a:t> SIGA with long preamble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d_stf_t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</a:t>
                      </a:r>
                      <a:r>
                        <a:rPr lang="en-US" sz="1400" baseline="0" dirty="0" smtClean="0"/>
                        <a:t> MHz data STF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d_ltf_t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</a:t>
                      </a:r>
                      <a:r>
                        <a:rPr lang="en-US" sz="1400" baseline="0" dirty="0" smtClean="0"/>
                        <a:t> MHz data LTF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sigb_t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 MHz SIGB with long preamble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2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49263</TotalTime>
  <Words>1144</Words>
  <Application>Microsoft Office PowerPoint</Application>
  <PresentationFormat>On-screen Show (4:3)</PresentationFormat>
  <Paragraphs>215</Paragraphs>
  <Slides>12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802-11-Submission</vt:lpstr>
      <vt:lpstr>1_802-11-Submission</vt:lpstr>
      <vt:lpstr>Macro-Enabled Template</vt:lpstr>
      <vt:lpstr>Microsoft Word Macro-Enabled Document</vt:lpstr>
      <vt:lpstr>Document</vt:lpstr>
      <vt:lpstr>Packager Shell Object</vt:lpstr>
      <vt:lpstr>11ah Tx Reference Code</vt:lpstr>
      <vt:lpstr>PowerPoint Presentation</vt:lpstr>
      <vt:lpstr>PowerPoint Presentation</vt:lpstr>
      <vt:lpstr>Introduction</vt:lpstr>
      <vt:lpstr>Interface description:   Input to the waveform generation function</vt:lpstr>
      <vt:lpstr>Interface description:   Output to the waveform generation function</vt:lpstr>
      <vt:lpstr>Interface description:   Test Vector Structure for 1 MHz</vt:lpstr>
      <vt:lpstr>Interface description:   Test Vector Structure for 2 MHz Short Preamble</vt:lpstr>
      <vt:lpstr>Interface description:   Test Vector Structure for 2 MHz Long Preamble</vt:lpstr>
      <vt:lpstr>Running the generator</vt:lpstr>
      <vt:lpstr>Code</vt:lpstr>
      <vt:lpstr>Appendix: Proposed Test-Suite Coverage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Eugene Baik</cp:lastModifiedBy>
  <cp:revision>1543</cp:revision>
  <dcterms:created xsi:type="dcterms:W3CDTF">2008-05-20T23:11:39Z</dcterms:created>
  <dcterms:modified xsi:type="dcterms:W3CDTF">2014-05-12T20:14:01Z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-936945441</vt:i4>
  </property>
  <property fmtid="{D5CDD505-2E9C-101B-9397-08002B2CF9AE}" pid="3" name="_NewReviewCycle">
    <vt:lpwstr/>
  </property>
  <property fmtid="{D5CDD505-2E9C-101B-9397-08002B2CF9AE}" pid="4" name="_EmailSubject">
    <vt:lpwstr>Ultra Low Power wakeup 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-24907923</vt:i4>
  </property>
</Properties>
</file>