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6" r:id="rId6"/>
    <p:sldId id="267" r:id="rId7"/>
    <p:sldId id="271" r:id="rId8"/>
    <p:sldId id="272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0" autoAdjust="0"/>
    <p:restoredTop sz="96541" autoAdjust="0"/>
  </p:normalViewPr>
  <p:slideViewPr>
    <p:cSldViewPr>
      <p:cViewPr varScale="1">
        <p:scale>
          <a:sx n="161" d="100"/>
          <a:sy n="161" d="100"/>
        </p:scale>
        <p:origin x="-1872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9" d="100"/>
        <a:sy n="219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DL (default)</c:v>
                </c:pt>
              </c:strCache>
            </c:strRef>
          </c:tx>
          <c:spPr>
            <a:noFill/>
            <a:ln w="19050" cmpd="sng">
              <a:solidFill>
                <a:srgbClr val="0000FF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CH5-STA-1 (near)</c:v>
                </c:pt>
                <c:pt idx="1">
                  <c:v>CH5-STA-2 (far)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14.81</c:v>
                </c:pt>
                <c:pt idx="1">
                  <c:v>4.46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DL (default+15dBm)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CH5-STA-1 (near)</c:v>
                </c:pt>
                <c:pt idx="1">
                  <c:v>CH5-STA-2 (far)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33.52</c:v>
                </c:pt>
                <c:pt idx="1">
                  <c:v>26.21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UL (default)</c:v>
                </c:pt>
              </c:strCache>
            </c:strRef>
          </c:tx>
          <c:spPr>
            <a:noFill/>
            <a:ln w="19050" cmpd="sng"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CH5-STA-1 (near)</c:v>
                </c:pt>
                <c:pt idx="1">
                  <c:v>CH5-STA-2 (far)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9.47</c:v>
                </c:pt>
                <c:pt idx="1">
                  <c:v>1.55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UL (default+15dBm)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CH5-STA-1 (near)</c:v>
                </c:pt>
                <c:pt idx="1">
                  <c:v>CH5-STA-2 (far)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18.96</c:v>
                </c:pt>
                <c:pt idx="1">
                  <c:v>8.130000000000001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5428296"/>
        <c:axId val="2145425160"/>
      </c:barChart>
      <c:catAx>
        <c:axId val="2145428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45425160"/>
        <c:crosses val="autoZero"/>
        <c:auto val="1"/>
        <c:lblAlgn val="ctr"/>
        <c:lblOffset val="100"/>
        <c:noMultiLvlLbl val="0"/>
      </c:catAx>
      <c:valAx>
        <c:axId val="2145425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54282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54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802.11-14/0628r0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John Son, WILUS Institue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Son, WILUS Institue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Measurements on CCA Thresholds </a:t>
            </a:r>
            <a:br>
              <a:rPr lang="en-GB" dirty="0" smtClean="0"/>
            </a:br>
            <a:r>
              <a:rPr lang="en-GB" dirty="0" smtClean="0"/>
              <a:t>in OBSS Environment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05-13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82974"/>
              </p:ext>
            </p:extLst>
          </p:nvPr>
        </p:nvGraphicFramePr>
        <p:xfrm>
          <a:off x="506413" y="2974975"/>
          <a:ext cx="8097837" cy="289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Document" r:id="rId4" imgW="8255000" imgH="3073400" progId="Word.Document.8">
                  <p:embed/>
                </p:oleObj>
              </mc:Choice>
              <mc:Fallback>
                <p:oleObj name="Document" r:id="rId4" imgW="8255000" imgH="3073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974975"/>
                        <a:ext cx="8097837" cy="289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There have been some discussions on CCA threshold adjustment for 11ax </a:t>
            </a:r>
            <a:r>
              <a:rPr lang="en-US" dirty="0" smtClean="0"/>
              <a:t>[1]</a:t>
            </a:r>
            <a:r>
              <a:rPr lang="en-US" dirty="0" smtClean="0"/>
              <a:t>-</a:t>
            </a:r>
            <a:r>
              <a:rPr lang="en-US" dirty="0" smtClean="0"/>
              <a:t>[8]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The previous works </a:t>
            </a:r>
            <a:r>
              <a:rPr lang="en-US" dirty="0" smtClean="0"/>
              <a:t>have </a:t>
            </a:r>
            <a:r>
              <a:rPr lang="en-US" dirty="0" smtClean="0"/>
              <a:t>addressed the benefits of increased CCA threshold resulting greater spatial </a:t>
            </a:r>
            <a:r>
              <a:rPr lang="en-US" dirty="0" smtClean="0"/>
              <a:t>reuse in OBSS environment.</a:t>
            </a:r>
            <a:endParaRPr lang="en-US" dirty="0" smtClean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contribution focuses on performance of the increased CCA threshold in </a:t>
            </a:r>
            <a:r>
              <a:rPr lang="en-US" dirty="0"/>
              <a:t>OBSS environment </a:t>
            </a:r>
            <a:r>
              <a:rPr lang="en-US" dirty="0" smtClean="0"/>
              <a:t>where non</a:t>
            </a:r>
            <a:r>
              <a:rPr lang="en-US" dirty="0"/>
              <a:t>-</a:t>
            </a:r>
            <a:r>
              <a:rPr lang="en-US" dirty="0" smtClean="0"/>
              <a:t>overlapping channels are utilized.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Wi-Fi hotspot deployments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SK Telecom is operating approx. 130,000 Wi-Fi hotspots in Korea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and many of them are operated by 802.11n APs at 2.4GHz.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Observed </a:t>
            </a:r>
            <a:r>
              <a:rPr lang="en-GB" dirty="0" smtClean="0"/>
              <a:t>performance degradation </a:t>
            </a:r>
            <a:r>
              <a:rPr lang="en-GB" dirty="0" smtClean="0"/>
              <a:t>in 2.4GHz </a:t>
            </a:r>
            <a:r>
              <a:rPr lang="en-GB" dirty="0" smtClean="0"/>
              <a:t>dense</a:t>
            </a:r>
            <a:r>
              <a:rPr lang="en-GB" dirty="0" smtClean="0"/>
              <a:t> OBSS </a:t>
            </a:r>
            <a:r>
              <a:rPr lang="en-GB" dirty="0" smtClean="0"/>
              <a:t>environment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When</a:t>
            </a:r>
            <a:r>
              <a:rPr lang="en-GB" dirty="0" smtClean="0"/>
              <a:t> majority </a:t>
            </a:r>
            <a:r>
              <a:rPr lang="en-GB" dirty="0" smtClean="0"/>
              <a:t>of (operator-owned) APs are operating </a:t>
            </a:r>
            <a:r>
              <a:rPr lang="en-GB" dirty="0" smtClean="0"/>
              <a:t>on </a:t>
            </a:r>
            <a:r>
              <a:rPr lang="en-GB" dirty="0" smtClean="0"/>
              <a:t>non-overlapping channels </a:t>
            </a:r>
            <a:r>
              <a:rPr lang="en-US" altLang="ko-KR" dirty="0" smtClean="0"/>
              <a:t>(e.g. 1, 5, 9, 13 channels</a:t>
            </a:r>
            <a:r>
              <a:rPr lang="en-US" altLang="ko-KR" dirty="0" smtClean="0"/>
              <a:t>), still there</a:t>
            </a:r>
            <a:r>
              <a:rPr lang="en-GB" dirty="0" smtClean="0"/>
              <a:t> are non-negligible interferences due to spurious power emissions from adjacent orthogonal channels.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400" dirty="0" smtClean="0"/>
              <a:t>Interferences </a:t>
            </a:r>
            <a:r>
              <a:rPr lang="en-US" sz="2400" dirty="0" smtClean="0"/>
              <a:t>from </a:t>
            </a:r>
            <a:r>
              <a:rPr lang="en-US" sz="2400" dirty="0" smtClean="0"/>
              <a:t>orthogonal channels in dense OBSS</a:t>
            </a:r>
            <a:endParaRPr lang="en-US" sz="24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005064"/>
            <a:ext cx="8134672" cy="2448272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In dense OBSS environment with orthogonal channel assignment,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still APs can be located close to each other, </a:t>
            </a:r>
          </a:p>
          <a:p>
            <a:pPr marL="457200" lvl="1" indent="0"/>
            <a:r>
              <a:rPr lang="en-GB" dirty="0" smtClean="0"/>
              <a:t>      </a:t>
            </a:r>
            <a:r>
              <a:rPr lang="en-US" dirty="0" smtClean="0"/>
              <a:t>and/or STAs associated with different APs can be located close to each other.</a:t>
            </a:r>
          </a:p>
          <a:p>
            <a:pPr lvl="1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dirty="0" smtClean="0"/>
              <a:t>Then the spurious power from orthogonal channels can reduce the probability of accessing the medium under </a:t>
            </a:r>
            <a:r>
              <a:rPr lang="en-GB" altLang="ko-KR" dirty="0"/>
              <a:t>the fixed CCA </a:t>
            </a:r>
            <a:r>
              <a:rPr lang="en-GB" altLang="ko-KR" dirty="0" smtClean="0"/>
              <a:t>threshold [10]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5GHz </a:t>
            </a:r>
            <a:r>
              <a:rPr lang="en-GB" dirty="0" smtClean="0"/>
              <a:t>band can benefit from </a:t>
            </a:r>
            <a:r>
              <a:rPr lang="en-GB" dirty="0" smtClean="0"/>
              <a:t>large </a:t>
            </a:r>
            <a:r>
              <a:rPr lang="en-GB" dirty="0" smtClean="0"/>
              <a:t>number of </a:t>
            </a:r>
            <a:r>
              <a:rPr lang="en-GB" dirty="0" smtClean="0"/>
              <a:t>channels, </a:t>
            </a:r>
            <a:r>
              <a:rPr lang="en-GB" dirty="0" smtClean="0"/>
              <a:t>but may suffer </a:t>
            </a:r>
            <a:r>
              <a:rPr lang="en-GB" dirty="0" smtClean="0"/>
              <a:t>when </a:t>
            </a:r>
            <a:r>
              <a:rPr lang="en-GB" dirty="0" smtClean="0"/>
              <a:t>it becomes crowded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Preliminary experiment </a:t>
            </a:r>
            <a:r>
              <a:rPr lang="en-GB" dirty="0" smtClean="0"/>
              <a:t>to investigate </a:t>
            </a:r>
            <a:r>
              <a:rPr lang="en-GB" dirty="0" smtClean="0"/>
              <a:t>whether increasing the CCA threshold of victim AP can mitigate this scenario</a:t>
            </a:r>
            <a:endParaRPr lang="en-GB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9951" y="1503774"/>
            <a:ext cx="4392488" cy="20580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alphaModFix amt="30000"/>
          </a:blip>
          <a:stretch>
            <a:fillRect/>
          </a:stretch>
        </p:blipFill>
        <p:spPr>
          <a:xfrm>
            <a:off x="3347864" y="1500464"/>
            <a:ext cx="4392488" cy="2058019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 bwMode="auto">
          <a:xfrm>
            <a:off x="4221097" y="1667288"/>
            <a:ext cx="792088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4139952" y="1658088"/>
            <a:ext cx="87130" cy="64800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004349" y="1653552"/>
            <a:ext cx="89256" cy="64807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085294" y="2280746"/>
            <a:ext cx="356400" cy="12860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3788984" y="2292552"/>
            <a:ext cx="350968" cy="11226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5427024" y="2400279"/>
            <a:ext cx="396040" cy="648353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cxnSpLocks noChangeAspect="1"/>
          </p:cNvCxnSpPr>
          <p:nvPr/>
        </p:nvCxnSpPr>
        <p:spPr bwMode="auto">
          <a:xfrm flipV="1">
            <a:off x="3401953" y="2404817"/>
            <a:ext cx="394563" cy="670751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3100879" y="3062528"/>
            <a:ext cx="305385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5822784" y="3057424"/>
            <a:ext cx="305385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9234" name="Group 9233"/>
          <p:cNvGrpSpPr/>
          <p:nvPr/>
        </p:nvGrpSpPr>
        <p:grpSpPr>
          <a:xfrm>
            <a:off x="3917449" y="1650960"/>
            <a:ext cx="3027290" cy="1422016"/>
            <a:chOff x="3557409" y="2139336"/>
            <a:chExt cx="3027290" cy="1422016"/>
          </a:xfrm>
        </p:grpSpPr>
        <p:cxnSp>
          <p:nvCxnSpPr>
            <p:cNvPr id="54" name="Straight Connector 53"/>
            <p:cNvCxnSpPr/>
            <p:nvPr/>
          </p:nvCxnSpPr>
          <p:spPr bwMode="auto">
            <a:xfrm>
              <a:off x="4677627" y="2153072"/>
              <a:ext cx="792088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4596482" y="2143872"/>
              <a:ext cx="87130" cy="6480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5460879" y="2139336"/>
              <a:ext cx="89256" cy="648072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5541824" y="2766530"/>
              <a:ext cx="356400" cy="128606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4245514" y="2778336"/>
              <a:ext cx="350968" cy="11226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5883554" y="2886063"/>
              <a:ext cx="396040" cy="64835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>
              <a:cxnSpLocks noChangeAspect="1"/>
            </p:cNvCxnSpPr>
            <p:nvPr/>
          </p:nvCxnSpPr>
          <p:spPr bwMode="auto">
            <a:xfrm flipV="1">
              <a:off x="3858483" y="2890601"/>
              <a:ext cx="394563" cy="670751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3557409" y="3548312"/>
              <a:ext cx="305385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6279314" y="3543208"/>
              <a:ext cx="305385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75" name="Picture 74"/>
          <p:cNvPicPr>
            <a:picLocks noChangeAspect="1"/>
          </p:cNvPicPr>
          <p:nvPr/>
        </p:nvPicPr>
        <p:blipFill>
          <a:blip r:embed="rId5">
            <a:alphaModFix amt="30000"/>
          </a:blip>
          <a:stretch>
            <a:fillRect/>
          </a:stretch>
        </p:blipFill>
        <p:spPr>
          <a:xfrm>
            <a:off x="1724075" y="1506944"/>
            <a:ext cx="4392488" cy="2058019"/>
          </a:xfrm>
          <a:prstGeom prst="rect">
            <a:avLst/>
          </a:prstGeom>
        </p:spPr>
      </p:pic>
      <p:grpSp>
        <p:nvGrpSpPr>
          <p:cNvPr id="76" name="Group 75"/>
          <p:cNvGrpSpPr/>
          <p:nvPr/>
        </p:nvGrpSpPr>
        <p:grpSpPr>
          <a:xfrm>
            <a:off x="2287181" y="1650960"/>
            <a:ext cx="3027290" cy="1422016"/>
            <a:chOff x="3557409" y="2139336"/>
            <a:chExt cx="3027290" cy="1422016"/>
          </a:xfrm>
        </p:grpSpPr>
        <p:cxnSp>
          <p:nvCxnSpPr>
            <p:cNvPr id="77" name="Straight Connector 76"/>
            <p:cNvCxnSpPr/>
            <p:nvPr/>
          </p:nvCxnSpPr>
          <p:spPr bwMode="auto">
            <a:xfrm>
              <a:off x="4677627" y="2153072"/>
              <a:ext cx="792088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4596482" y="2143872"/>
              <a:ext cx="87130" cy="64800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5460879" y="2139336"/>
              <a:ext cx="89256" cy="648072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5541824" y="2766530"/>
              <a:ext cx="356400" cy="128606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flipV="1">
              <a:off x="4245514" y="2778336"/>
              <a:ext cx="350968" cy="11226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5883554" y="2886063"/>
              <a:ext cx="396040" cy="64835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>
              <a:cxnSpLocks noChangeAspect="1"/>
            </p:cNvCxnSpPr>
            <p:nvPr/>
          </p:nvCxnSpPr>
          <p:spPr bwMode="auto">
            <a:xfrm flipV="1">
              <a:off x="3858483" y="2890601"/>
              <a:ext cx="394563" cy="670751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3557409" y="3548312"/>
              <a:ext cx="305385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6279314" y="3543208"/>
              <a:ext cx="305385" cy="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6" name="TextBox 85"/>
          <p:cNvSpPr txBox="1"/>
          <p:nvPr/>
        </p:nvSpPr>
        <p:spPr bwMode="auto">
          <a:xfrm>
            <a:off x="3347864" y="1356448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CH1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87" name="TextBox 86"/>
          <p:cNvSpPr txBox="1"/>
          <p:nvPr/>
        </p:nvSpPr>
        <p:spPr bwMode="auto">
          <a:xfrm>
            <a:off x="4156519" y="1356448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CH5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88" name="TextBox 87"/>
          <p:cNvSpPr txBox="1"/>
          <p:nvPr/>
        </p:nvSpPr>
        <p:spPr bwMode="auto">
          <a:xfrm>
            <a:off x="4965174" y="1356448"/>
            <a:ext cx="4924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CH9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1619672" y="3362450"/>
            <a:ext cx="6048672" cy="4985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ctr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Transmit spectral mask for</a:t>
            </a:r>
            <a:r>
              <a:rPr kumimoji="1" lang="en-US" altLang="ko-KR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20MHz transmission in the 2.4GHz </a:t>
            </a:r>
            <a:endParaRPr kumimoji="1" lang="en-US" altLang="ko-KR" sz="1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179388" marR="0" indent="-179388" algn="ctr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(</a:t>
            </a:r>
            <a:r>
              <a:rPr kumimoji="1" lang="en-US" altLang="ko-KR" sz="12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FCC requires to measure emissions at 3 meters from TX</a:t>
            </a:r>
            <a:r>
              <a:rPr kumimoji="1" lang="en-US" altLang="ko-KR" sz="1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)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16216" y="157247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AP@CH5 may suffer from spurious interferences </a:t>
            </a:r>
            <a:r>
              <a:rPr lang="en-US" sz="1200" dirty="0" smtClean="0">
                <a:solidFill>
                  <a:srgbClr val="FF0000"/>
                </a:solidFill>
              </a:rPr>
              <a:t>from both AP@CH1 and AP@CH9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572000" y="1932512"/>
            <a:ext cx="1944216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573046" y="2323647"/>
            <a:ext cx="5760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rgbClr val="000000"/>
                </a:solidFill>
              </a:rPr>
              <a:t>-28dBr</a:t>
            </a:r>
            <a:endParaRPr lang="en-US" sz="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944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/>
                <a:cs typeface="Times New Roman"/>
              </a:rPr>
              <a:t>May 2014</a:t>
            </a:r>
            <a:endParaRPr lang="en-GB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  <a:latin typeface="Times New Roman"/>
                <a:cs typeface="Times New Roman"/>
              </a:rPr>
              <a:t>John Son, WILUS Institue</a:t>
            </a:r>
            <a:endParaRPr lang="en-GB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Times New Roman"/>
                <a:cs typeface="Times New Roman"/>
              </a:rPr>
              <a:t>Slide </a:t>
            </a:r>
            <a:fld id="{8DC72EFA-1DF8-481C-8B66-C8A1D5DAFDEA}" type="slidenum">
              <a:rPr lang="en-GB">
                <a:solidFill>
                  <a:schemeClr val="tx1"/>
                </a:solidFill>
                <a:latin typeface="Times New Roman"/>
                <a:cs typeface="Times New Roman"/>
              </a:rPr>
              <a:pPr/>
              <a:t>5</a:t>
            </a:fld>
            <a:endParaRPr lang="en-GB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Experiment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 Set up</a:t>
            </a:r>
            <a:endParaRPr lang="en-US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484784"/>
            <a:ext cx="3456384" cy="4752528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Common Settings</a:t>
            </a:r>
            <a:endParaRPr lang="en-GB" sz="18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AP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802.11n</a:t>
            </a:r>
            <a:r>
              <a:rPr lang="en-GB" sz="1600" dirty="0">
                <a:solidFill>
                  <a:schemeClr val="tx1"/>
                </a:solidFill>
                <a:cs typeface="Times New Roman"/>
              </a:rPr>
              <a:t>@2.4GHz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GB" sz="1600" dirty="0" smtClean="0">
                <a:solidFill>
                  <a:schemeClr val="tx1"/>
                </a:solidFill>
                <a:cs typeface="Times New Roman"/>
              </a:rPr>
              <a:t>20MHz, </a:t>
            </a:r>
            <a:r>
              <a:rPr lang="en-GB" sz="1600" dirty="0">
                <a:solidFill>
                  <a:schemeClr val="tx1"/>
                </a:solidFill>
                <a:cs typeface="Times New Roman"/>
              </a:rPr>
              <a:t>20dBm TX </a:t>
            </a:r>
            <a:r>
              <a:rPr lang="en-GB" sz="1600" dirty="0" smtClean="0">
                <a:solidFill>
                  <a:schemeClr val="tx1"/>
                </a:solidFill>
                <a:cs typeface="Times New Roman"/>
              </a:rPr>
              <a:t>power, 2 </a:t>
            </a:r>
            <a:r>
              <a:rPr lang="en-GB" sz="16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Tx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ant.</a:t>
            </a:r>
            <a:endParaRPr lang="en-GB" sz="1600" dirty="0" smtClean="0">
              <a:solidFill>
                <a:schemeClr val="tx1"/>
              </a:solidFill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STA: 802.11n@2.4GHz, Android smartphone</a:t>
            </a:r>
            <a:endParaRPr lang="en-GB" sz="16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Interfering APs/STAs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700" dirty="0" smtClean="0">
                <a:solidFill>
                  <a:schemeClr val="tx1"/>
                </a:solidFill>
                <a:latin typeface="Times New Roman"/>
                <a:cs typeface="Times New Roman"/>
              </a:rPr>
              <a:t>3 </a:t>
            </a:r>
            <a:r>
              <a:rPr lang="en-GB" sz="17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APs in </a:t>
            </a:r>
            <a:r>
              <a:rPr lang="en-GB" sz="17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CH1, each associated </a:t>
            </a:r>
            <a:r>
              <a:rPr lang="en-GB" sz="1700" dirty="0" smtClean="0">
                <a:solidFill>
                  <a:schemeClr val="tx1"/>
                </a:solidFill>
                <a:latin typeface="Times New Roman"/>
                <a:cs typeface="Times New Roman"/>
              </a:rPr>
              <a:t>with 1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3 APs in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CH9,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each associated with 1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All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STAs have continuous TCP </a:t>
            </a:r>
            <a:r>
              <a:rPr lang="en-GB" sz="1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DL traffic</a:t>
            </a:r>
          </a:p>
          <a:p>
            <a:pPr>
              <a:buFont typeface="Times New Roman" pitchFamily="16" charset="0"/>
              <a:buChar char="•"/>
            </a:pPr>
            <a:r>
              <a:rPr lang="en-GB" sz="17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Target AP/STAs</a:t>
            </a:r>
            <a:endParaRPr lang="en-GB" sz="17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500" dirty="0">
                <a:solidFill>
                  <a:schemeClr val="tx1"/>
                </a:solidFill>
                <a:cs typeface="Times New Roman"/>
              </a:rPr>
              <a:t>1 AP in </a:t>
            </a:r>
            <a:r>
              <a:rPr lang="en-GB" sz="1500" dirty="0" smtClean="0">
                <a:solidFill>
                  <a:schemeClr val="tx1"/>
                </a:solidFill>
                <a:cs typeface="Times New Roman"/>
              </a:rPr>
              <a:t>CH5, </a:t>
            </a:r>
            <a:r>
              <a:rPr lang="en-GB" sz="1500" dirty="0">
                <a:solidFill>
                  <a:schemeClr val="tx1"/>
                </a:solidFill>
                <a:cs typeface="Times New Roman"/>
              </a:rPr>
              <a:t>associated with 2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500" dirty="0" smtClean="0">
                <a:solidFill>
                  <a:schemeClr val="tx1"/>
                </a:solidFill>
                <a:cs typeface="Times New Roman"/>
              </a:rPr>
              <a:t>CCA </a:t>
            </a:r>
            <a:r>
              <a:rPr lang="en-GB" sz="1500" dirty="0">
                <a:solidFill>
                  <a:schemeClr val="tx1"/>
                </a:solidFill>
                <a:cs typeface="Times New Roman"/>
              </a:rPr>
              <a:t>level of AP is increased </a:t>
            </a:r>
            <a:r>
              <a:rPr lang="en-US" sz="1500" dirty="0" smtClean="0">
                <a:solidFill>
                  <a:schemeClr val="tx1"/>
                </a:solidFill>
                <a:cs typeface="Times New Roman"/>
              </a:rPr>
              <a:t>from “default”</a:t>
            </a:r>
            <a:r>
              <a:rPr lang="en-GB" sz="1500" dirty="0" smtClean="0">
                <a:solidFill>
                  <a:schemeClr val="tx1"/>
                </a:solidFill>
                <a:cs typeface="Times New Roman"/>
              </a:rPr>
              <a:t> to “default+40dBm”*</a:t>
            </a:r>
            <a:endParaRPr lang="en-GB" sz="15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Measured DL</a:t>
            </a:r>
            <a:r>
              <a:rPr lang="en-GB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/UL </a:t>
            </a:r>
            <a:r>
              <a:rPr lang="en-GB" sz="1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TCP throughputs of CH5-STA-1 and CH5-STA-2 for 10 seconds respectively</a:t>
            </a:r>
            <a:endParaRPr lang="en-GB" sz="15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직사각형 25"/>
          <p:cNvSpPr/>
          <p:nvPr/>
        </p:nvSpPr>
        <p:spPr>
          <a:xfrm>
            <a:off x="4138131" y="2545266"/>
            <a:ext cx="678805" cy="24875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1" name="직선 연결선 26"/>
          <p:cNvCxnSpPr>
            <a:stCxn id="10" idx="0"/>
          </p:cNvCxnSpPr>
          <p:nvPr/>
        </p:nvCxnSpPr>
        <p:spPr>
          <a:xfrm flipV="1">
            <a:off x="4477534" y="1988840"/>
            <a:ext cx="4486954" cy="5564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27"/>
          <p:cNvCxnSpPr>
            <a:stCxn id="10" idx="2"/>
          </p:cNvCxnSpPr>
          <p:nvPr/>
        </p:nvCxnSpPr>
        <p:spPr>
          <a:xfrm>
            <a:off x="4477534" y="5032815"/>
            <a:ext cx="4486954" cy="77244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포인트가 5개인 별 32"/>
          <p:cNvSpPr/>
          <p:nvPr/>
        </p:nvSpPr>
        <p:spPr>
          <a:xfrm>
            <a:off x="5002065" y="3740874"/>
            <a:ext cx="155488" cy="159727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cxnSp>
        <p:nvCxnSpPr>
          <p:cNvPr id="19" name="직선 연결선 35"/>
          <p:cNvCxnSpPr/>
          <p:nvPr/>
        </p:nvCxnSpPr>
        <p:spPr>
          <a:xfrm rot="5400000">
            <a:off x="7052855" y="3878918"/>
            <a:ext cx="3823264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직사각형 37"/>
          <p:cNvSpPr/>
          <p:nvPr/>
        </p:nvSpPr>
        <p:spPr>
          <a:xfrm>
            <a:off x="5643884" y="4581128"/>
            <a:ext cx="431967" cy="380351"/>
          </a:xfrm>
          <a:prstGeom prst="round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CH9-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AP-3</a:t>
            </a:r>
            <a:endParaRPr lang="ko-KR" altLang="en-US" sz="9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2" name="모서리가 둥근 직사각형 38"/>
          <p:cNvSpPr/>
          <p:nvPr/>
        </p:nvSpPr>
        <p:spPr>
          <a:xfrm>
            <a:off x="5643884" y="2760617"/>
            <a:ext cx="431967" cy="380351"/>
          </a:xfrm>
          <a:prstGeom prst="round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CH9-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AP-1</a:t>
            </a:r>
            <a:endParaRPr lang="ko-KR" altLang="en-US" sz="9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23" name="모서리가 둥근 직사각형 39"/>
          <p:cNvSpPr/>
          <p:nvPr/>
        </p:nvSpPr>
        <p:spPr>
          <a:xfrm>
            <a:off x="5643884" y="3645024"/>
            <a:ext cx="431967" cy="3803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CH1-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AP-2</a:t>
            </a:r>
            <a:endParaRPr lang="ko-KR" altLang="en-US" sz="9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4" name="모서리가 둥근 직사각형 41"/>
          <p:cNvSpPr/>
          <p:nvPr/>
        </p:nvSpPr>
        <p:spPr>
          <a:xfrm>
            <a:off x="6732240" y="4581128"/>
            <a:ext cx="431967" cy="3803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CH1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AP-3</a:t>
            </a:r>
            <a:endParaRPr lang="ko-KR" altLang="en-US" sz="9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5" name="모서리가 둥근 직사각형 42"/>
          <p:cNvSpPr/>
          <p:nvPr/>
        </p:nvSpPr>
        <p:spPr>
          <a:xfrm>
            <a:off x="6732240" y="2760617"/>
            <a:ext cx="431967" cy="38035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CH1-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AP-1</a:t>
            </a:r>
            <a:endParaRPr lang="ko-KR" altLang="en-US" sz="9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6" name="모서리가 둥근 직사각형 43"/>
          <p:cNvSpPr/>
          <p:nvPr/>
        </p:nvSpPr>
        <p:spPr>
          <a:xfrm>
            <a:off x="6732240" y="3645024"/>
            <a:ext cx="431967" cy="380351"/>
          </a:xfrm>
          <a:prstGeom prst="roundRect">
            <a:avLst/>
          </a:prstGeom>
          <a:noFill/>
          <a:ln>
            <a:solidFill>
              <a:srgbClr val="0000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CH9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AP-2</a:t>
            </a:r>
            <a:endParaRPr lang="ko-KR" altLang="en-US" sz="9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cxnSp>
        <p:nvCxnSpPr>
          <p:cNvPr id="34" name="직선 화살표 연결선 5"/>
          <p:cNvCxnSpPr/>
          <p:nvPr/>
        </p:nvCxnSpPr>
        <p:spPr bwMode="auto">
          <a:xfrm>
            <a:off x="4005944" y="2636912"/>
            <a:ext cx="0" cy="230976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 bwMode="auto">
          <a:xfrm>
            <a:off x="3563888" y="3731973"/>
            <a:ext cx="4667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10m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36" name="직선 화살표 연결선 8"/>
          <p:cNvCxnSpPr/>
          <p:nvPr/>
        </p:nvCxnSpPr>
        <p:spPr bwMode="auto">
          <a:xfrm>
            <a:off x="4023749" y="1883490"/>
            <a:ext cx="4611273" cy="3600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 bwMode="auto">
          <a:xfrm>
            <a:off x="6481470" y="1614926"/>
            <a:ext cx="4667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45m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38" name="직선 화살표 연결선 10"/>
          <p:cNvCxnSpPr/>
          <p:nvPr/>
        </p:nvCxnSpPr>
        <p:spPr bwMode="auto">
          <a:xfrm>
            <a:off x="4040533" y="2338422"/>
            <a:ext cx="1808479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 bwMode="auto">
          <a:xfrm>
            <a:off x="4651956" y="2071881"/>
            <a:ext cx="4667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10m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40" name="직선 화살표 연결선 63"/>
          <p:cNvCxnSpPr/>
          <p:nvPr/>
        </p:nvCxnSpPr>
        <p:spPr bwMode="auto">
          <a:xfrm>
            <a:off x="4038725" y="2107177"/>
            <a:ext cx="2853857" cy="20739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 bwMode="auto">
          <a:xfrm>
            <a:off x="5165391" y="1861375"/>
            <a:ext cx="466794" cy="2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179388" marR="0" indent="-179388" algn="l" defTabSz="914400" rtl="0" eaLnBrk="0" fontAlgn="base" latinLnBrk="1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itchFamily="2" charset="2"/>
              <a:buNone/>
              <a:tabLst/>
            </a:pPr>
            <a:r>
              <a:rPr kumimoji="1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20m</a:t>
            </a:r>
            <a:endParaRPr kumimoji="1" lang="ko-KR" alt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60" name="포인트가 5개인 별 32"/>
          <p:cNvSpPr/>
          <p:nvPr/>
        </p:nvSpPr>
        <p:spPr>
          <a:xfrm>
            <a:off x="6003518" y="3111074"/>
            <a:ext cx="155488" cy="159727"/>
          </a:xfrm>
          <a:prstGeom prst="star5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151103" y="3121223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CH9-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STA-1</a:t>
            </a:r>
            <a:endParaRPr lang="en-US" altLang="ko-KR" sz="900" b="1" dirty="0">
              <a:solidFill>
                <a:srgbClr val="0000FF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62" name="포인트가 5개인 별 32"/>
          <p:cNvSpPr/>
          <p:nvPr/>
        </p:nvSpPr>
        <p:spPr>
          <a:xfrm>
            <a:off x="7108830" y="3105504"/>
            <a:ext cx="155488" cy="15972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256415" y="3115653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CH1-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STA-1</a:t>
            </a:r>
            <a:endParaRPr lang="en-US" altLang="ko-KR" sz="900" b="1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64" name="포인트가 5개인 별 32"/>
          <p:cNvSpPr/>
          <p:nvPr/>
        </p:nvSpPr>
        <p:spPr>
          <a:xfrm>
            <a:off x="6012160" y="3987676"/>
            <a:ext cx="155488" cy="15972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59745" y="3997825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CH1-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STA-2</a:t>
            </a:r>
            <a:endParaRPr lang="en-US" altLang="ko-KR" sz="900" b="1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66" name="포인트가 5개인 별 32"/>
          <p:cNvSpPr/>
          <p:nvPr/>
        </p:nvSpPr>
        <p:spPr>
          <a:xfrm>
            <a:off x="7117472" y="3982106"/>
            <a:ext cx="155488" cy="159727"/>
          </a:xfrm>
          <a:prstGeom prst="star5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265057" y="3992255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CH9-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STA-2</a:t>
            </a:r>
            <a:endParaRPr lang="en-US" altLang="ko-KR" sz="900" b="1" dirty="0">
              <a:solidFill>
                <a:srgbClr val="0000FF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68" name="포인트가 5개인 별 32"/>
          <p:cNvSpPr/>
          <p:nvPr/>
        </p:nvSpPr>
        <p:spPr>
          <a:xfrm>
            <a:off x="6012160" y="4932916"/>
            <a:ext cx="155488" cy="159727"/>
          </a:xfrm>
          <a:prstGeom prst="star5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59744" y="4943065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CH9-</a:t>
            </a:r>
          </a:p>
          <a:p>
            <a:pPr algn="ctr"/>
            <a:r>
              <a:rPr lang="en-US" altLang="ko-KR" sz="900" b="1" dirty="0" smtClean="0">
                <a:solidFill>
                  <a:srgbClr val="0000FF"/>
                </a:solidFill>
                <a:latin typeface="Times New Roman"/>
                <a:ea typeface="+mn-ea"/>
                <a:cs typeface="Times New Roman"/>
              </a:rPr>
              <a:t>STA-3</a:t>
            </a:r>
            <a:endParaRPr lang="en-US" altLang="ko-KR" sz="900" b="1" dirty="0">
              <a:solidFill>
                <a:srgbClr val="0000FF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70" name="포인트가 5개인 별 32"/>
          <p:cNvSpPr/>
          <p:nvPr/>
        </p:nvSpPr>
        <p:spPr>
          <a:xfrm>
            <a:off x="7117472" y="4927346"/>
            <a:ext cx="155488" cy="15972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65057" y="4937495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CH1-</a:t>
            </a:r>
          </a:p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STA-3</a:t>
            </a:r>
            <a:endParaRPr lang="en-US" altLang="ko-KR" sz="900" b="1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72" name="모서리가 둥근 직사각형 39"/>
          <p:cNvSpPr/>
          <p:nvPr/>
        </p:nvSpPr>
        <p:spPr>
          <a:xfrm>
            <a:off x="4283968" y="3645024"/>
            <a:ext cx="431967" cy="38035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CH5-AP</a:t>
            </a:r>
            <a:endParaRPr lang="ko-KR" altLang="en-US" sz="9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134834" y="3761632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Times New Roman"/>
                <a:ea typeface="+mn-ea"/>
                <a:cs typeface="Times New Roman"/>
              </a:rPr>
              <a:t>CH5-</a:t>
            </a:r>
          </a:p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Times New Roman"/>
                <a:ea typeface="+mn-ea"/>
                <a:cs typeface="Times New Roman"/>
              </a:rPr>
              <a:t>STA-1</a:t>
            </a:r>
            <a:endParaRPr lang="en-US" altLang="ko-KR" sz="900" b="1" dirty="0">
              <a:solidFill>
                <a:srgbClr val="FF0000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74" name="포인트가 5개인 별 32"/>
          <p:cNvSpPr/>
          <p:nvPr/>
        </p:nvSpPr>
        <p:spPr>
          <a:xfrm>
            <a:off x="8514166" y="3789040"/>
            <a:ext cx="155488" cy="159727"/>
          </a:xfrm>
          <a:prstGeom prst="star5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646935" y="3809798"/>
            <a:ext cx="312097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Times New Roman"/>
                <a:ea typeface="+mn-ea"/>
                <a:cs typeface="Times New Roman"/>
              </a:rPr>
              <a:t>CH5-</a:t>
            </a:r>
          </a:p>
          <a:p>
            <a:pPr algn="ctr"/>
            <a:r>
              <a:rPr lang="en-US" altLang="ko-KR" sz="900" b="1" dirty="0" smtClean="0">
                <a:solidFill>
                  <a:srgbClr val="FF0000"/>
                </a:solidFill>
                <a:latin typeface="Times New Roman"/>
                <a:ea typeface="+mn-ea"/>
                <a:cs typeface="Times New Roman"/>
              </a:rPr>
              <a:t>STA-2</a:t>
            </a:r>
            <a:endParaRPr lang="en-US" altLang="ko-KR" sz="900" b="1" dirty="0">
              <a:solidFill>
                <a:srgbClr val="FF0000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0112" y="5497487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[Experiment layout]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5536" y="5930116"/>
            <a:ext cx="8568952" cy="52322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chemeClr val="tx1"/>
                </a:solidFill>
              </a:rPr>
              <a:t>* CCA Threshold on AP chipset was not accessible, we could increase RST(Receiver Sensitivity Threshold) instead which has the same effects</a:t>
            </a:r>
            <a:endParaRPr lang="en-US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0944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Experiments - Results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4437112"/>
            <a:ext cx="8352928" cy="1944216"/>
          </a:xfrm>
          <a:ln/>
        </p:spPr>
        <p:txBody>
          <a:bodyPr>
            <a:normAutofit fontScale="6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Increasing RST about +15dBm performs optimal in our experiment, where increasing further results in poor connectivity with CH5-STA-2 (far)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Our observations on DL/UL throughput increases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Increased AP’s </a:t>
            </a:r>
            <a:r>
              <a:rPr lang="en-US" dirty="0" smtClean="0">
                <a:solidFill>
                  <a:schemeClr val="tx1"/>
                </a:solidFill>
              </a:rPr>
              <a:t>RST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 Increased prob. of accessing the medium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Increased DL throughput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endParaRPr lang="en-US" dirty="0" smtClean="0">
              <a:solidFill>
                <a:schemeClr val="tx1"/>
              </a:solidFill>
              <a:sym typeface="Wingdings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Increased AP’s </a:t>
            </a:r>
            <a:r>
              <a:rPr lang="en-US" dirty="0" smtClean="0">
                <a:solidFill>
                  <a:schemeClr val="tx1"/>
                </a:solidFill>
              </a:rPr>
              <a:t>RST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 Reduced </a:t>
            </a:r>
            <a:r>
              <a:rPr lang="en-US" dirty="0" smtClean="0">
                <a:solidFill>
                  <a:schemeClr val="tx1"/>
                </a:solidFill>
                <a:sym typeface="Wingdings"/>
              </a:rPr>
              <a:t>delay of DL (</a:t>
            </a:r>
            <a:r>
              <a:rPr lang="en-US" dirty="0" smtClean="0">
                <a:solidFill>
                  <a:schemeClr val="tx1"/>
                </a:solidFill>
              </a:rPr>
              <a:t>TCP ACK) 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Increased 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UL (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TCP DATA</a:t>
            </a:r>
            <a:r>
              <a:rPr lang="en-US" b="1" dirty="0" smtClean="0">
                <a:solidFill>
                  <a:schemeClr val="tx1"/>
                </a:solidFill>
                <a:sym typeface="Wingdings"/>
              </a:rPr>
              <a:t>) </a:t>
            </a:r>
            <a:r>
              <a:rPr lang="en-US" b="1" dirty="0">
                <a:solidFill>
                  <a:schemeClr val="tx1"/>
                </a:solidFill>
                <a:sym typeface="Wingdings"/>
              </a:rPr>
              <a:t>throughput</a:t>
            </a:r>
            <a:r>
              <a:rPr lang="en-US" dirty="0">
                <a:solidFill>
                  <a:schemeClr val="tx1"/>
                </a:solidFill>
                <a:sym typeface="Wingdings"/>
              </a:rPr>
              <a:t> </a:t>
            </a:r>
            <a:endParaRPr lang="en-US" dirty="0">
              <a:sym typeface="Wingdings"/>
            </a:endParaRPr>
          </a:p>
          <a:p>
            <a:pPr marL="457200" lvl="1" indent="0"/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Interferences from </a:t>
            </a:r>
            <a:r>
              <a:rPr lang="en-US" dirty="0" smtClean="0"/>
              <a:t>orthogonal </a:t>
            </a:r>
            <a:r>
              <a:rPr lang="en-US" dirty="0" smtClean="0"/>
              <a:t>channels can be mitigated by increas</a:t>
            </a:r>
            <a:r>
              <a:rPr lang="en-US" dirty="0" smtClean="0"/>
              <a:t>ing the target AP’s</a:t>
            </a:r>
            <a:r>
              <a:rPr lang="en-US" dirty="0" smtClean="0"/>
              <a:t> RST (CCA)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404944"/>
              </p:ext>
            </p:extLst>
          </p:nvPr>
        </p:nvGraphicFramePr>
        <p:xfrm>
          <a:off x="467544" y="2132856"/>
          <a:ext cx="4238702" cy="166762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86502"/>
                <a:gridCol w="888050"/>
                <a:gridCol w="888050"/>
                <a:gridCol w="888050"/>
                <a:gridCol w="888050"/>
              </a:tblGrid>
              <a:tr h="36462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STA</a:t>
                      </a:r>
                      <a:endParaRPr lang="en-US" sz="1400" b="1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CH5-STA-1 (near)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CH5-STA-2 (far)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714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RST</a:t>
                      </a:r>
                    </a:p>
                    <a:p>
                      <a:pPr algn="ctr"/>
                      <a:r>
                        <a:rPr lang="en-US" sz="1400" b="1" dirty="0" smtClean="0"/>
                        <a:t>(CCA)</a:t>
                      </a:r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default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default+15dBm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default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default</a:t>
                      </a:r>
                    </a:p>
                    <a:p>
                      <a:pPr algn="ctr"/>
                      <a:r>
                        <a:rPr lang="en-US" sz="1400" b="1" dirty="0" smtClean="0"/>
                        <a:t>+15dBm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23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DL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14.81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r>
                        <a:rPr lang="en-US" altLang="ko-KR" dirty="0" smtClean="0">
                          <a:solidFill>
                            <a:srgbClr val="0000FF"/>
                          </a:solidFill>
                        </a:rPr>
                        <a:t>3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.52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4.46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26.</a:t>
                      </a:r>
                      <a:r>
                        <a:rPr lang="en-US" altLang="ko-KR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65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9.47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18.96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1.55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8.13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51920" y="179430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[Mbps]</a:t>
            </a: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814913504"/>
              </p:ext>
            </p:extLst>
          </p:nvPr>
        </p:nvGraphicFramePr>
        <p:xfrm>
          <a:off x="4860032" y="1700808"/>
          <a:ext cx="410445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ight Arrow 9"/>
          <p:cNvSpPr/>
          <p:nvPr/>
        </p:nvSpPr>
        <p:spPr bwMode="auto">
          <a:xfrm>
            <a:off x="1875040" y="3197200"/>
            <a:ext cx="288032" cy="120496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772396" y="5180712"/>
            <a:ext cx="288032" cy="120496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3659560" y="3205040"/>
            <a:ext cx="288032" cy="120496"/>
          </a:xfrm>
          <a:prstGeom prst="rightArrow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1876488" y="3540112"/>
            <a:ext cx="288032" cy="120496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3659560" y="3549400"/>
            <a:ext cx="288032" cy="120496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780236" y="5396736"/>
            <a:ext cx="288032" cy="120496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809442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70813" cy="4536504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 smtClean="0"/>
              <a:t>noticed performance degradations in </a:t>
            </a:r>
            <a:r>
              <a:rPr lang="en-US" dirty="0" smtClean="0"/>
              <a:t>dense OBSS deployments </a:t>
            </a:r>
            <a:r>
              <a:rPr lang="en-US" dirty="0" smtClean="0"/>
              <a:t>even though </a:t>
            </a:r>
            <a:r>
              <a:rPr lang="en-US" dirty="0" smtClean="0"/>
              <a:t>APs are utilizing </a:t>
            </a:r>
            <a:r>
              <a:rPr lang="en-US" dirty="0" smtClean="0"/>
              <a:t>non-overlapping </a:t>
            </a:r>
            <a:r>
              <a:rPr lang="en-US" dirty="0" smtClean="0"/>
              <a:t>channels due to Adjacent Channel Interferences.</a:t>
            </a:r>
            <a:endParaRPr lang="en-US" dirty="0" smtClean="0"/>
          </a:p>
          <a:p>
            <a:pPr>
              <a:buFont typeface="Arial"/>
              <a:buChar char="•"/>
            </a:pPr>
            <a:endParaRPr lang="en-US" altLang="ko-KR" dirty="0" smtClean="0"/>
          </a:p>
          <a:p>
            <a:pPr>
              <a:buFont typeface="Arial"/>
              <a:buChar char="•"/>
            </a:pPr>
            <a:r>
              <a:rPr lang="en-US" altLang="ko-KR" dirty="0" smtClean="0"/>
              <a:t>We presented </a:t>
            </a:r>
            <a:r>
              <a:rPr lang="en-US" altLang="ko-KR" dirty="0" smtClean="0"/>
              <a:t>preliminary experiment results </a:t>
            </a:r>
            <a:r>
              <a:rPr lang="en-US" altLang="ko-KR" dirty="0" smtClean="0"/>
              <a:t>showing </a:t>
            </a:r>
            <a:r>
              <a:rPr lang="en-US" altLang="ko-KR" dirty="0"/>
              <a:t>performance </a:t>
            </a:r>
            <a:r>
              <a:rPr lang="en-US" altLang="ko-KR" dirty="0" smtClean="0"/>
              <a:t>improvements with the </a:t>
            </a:r>
            <a:r>
              <a:rPr lang="en-US" altLang="ko-KR" dirty="0" smtClean="0"/>
              <a:t>increased </a:t>
            </a:r>
            <a:r>
              <a:rPr lang="en-US" altLang="ko-KR" dirty="0" smtClean="0"/>
              <a:t>receive </a:t>
            </a:r>
            <a:r>
              <a:rPr lang="en-US" altLang="ko-KR" dirty="0" smtClean="0"/>
              <a:t>threshold </a:t>
            </a:r>
            <a:r>
              <a:rPr lang="en-US" altLang="ko-KR" dirty="0" smtClean="0"/>
              <a:t>on</a:t>
            </a:r>
            <a:r>
              <a:rPr lang="en-US" altLang="ko-KR" dirty="0" smtClean="0"/>
              <a:t> target AP.</a:t>
            </a:r>
          </a:p>
          <a:p>
            <a:pPr>
              <a:buFont typeface="Arial"/>
              <a:buChar char="•"/>
            </a:pPr>
            <a:endParaRPr lang="en-US" altLang="ko-KR" dirty="0" smtClean="0"/>
          </a:p>
          <a:p>
            <a:pPr>
              <a:buFont typeface="Arial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future works, </a:t>
            </a:r>
            <a:endParaRPr lang="en-US" altLang="ko-KR" dirty="0" smtClean="0"/>
          </a:p>
          <a:p>
            <a:pPr lvl="1">
              <a:buFont typeface="Arial"/>
              <a:buChar char="•"/>
            </a:pPr>
            <a:r>
              <a:rPr lang="en-US" altLang="ko-KR" dirty="0" smtClean="0"/>
              <a:t>investigate performance improvements under </a:t>
            </a:r>
            <a:r>
              <a:rPr lang="en-US" altLang="ko-KR" dirty="0"/>
              <a:t>11ax simulation scenario-based experiment </a:t>
            </a:r>
            <a:r>
              <a:rPr lang="en-US" altLang="ko-KR" dirty="0" smtClean="0"/>
              <a:t>settings, </a:t>
            </a:r>
          </a:p>
          <a:p>
            <a:pPr lvl="1">
              <a:buFont typeface="Arial"/>
              <a:buChar char="•"/>
            </a:pPr>
            <a:r>
              <a:rPr lang="en-US" altLang="ko-KR" dirty="0" smtClean="0"/>
              <a:t>with evaluations of tradeoff regarding legacy </a:t>
            </a:r>
            <a:r>
              <a:rPr lang="en-US" altLang="ko-KR" dirty="0"/>
              <a:t>fairness, per link SINR, </a:t>
            </a:r>
            <a:r>
              <a:rPr lang="en-US" altLang="ko-KR" dirty="0" smtClean="0"/>
              <a:t>and network coverage.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Appendix: Previous </a:t>
            </a:r>
            <a:r>
              <a:rPr lang="en-US" dirty="0" smtClean="0"/>
              <a:t>Contribution</a:t>
            </a:r>
            <a:r>
              <a:rPr lang="en-US" dirty="0" smtClean="0"/>
              <a:t>s </a:t>
            </a:r>
            <a:r>
              <a:rPr lang="en-US" dirty="0" smtClean="0"/>
              <a:t>on CCA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[1] validated improved spatial reuse with increasing CCA thresholds at </a:t>
            </a:r>
            <a:r>
              <a:rPr lang="en-GB" dirty="0" smtClean="0"/>
              <a:t>the expense </a:t>
            </a:r>
            <a:r>
              <a:rPr lang="en-GB" dirty="0" smtClean="0"/>
              <a:t>of decreased </a:t>
            </a:r>
            <a:r>
              <a:rPr lang="en-GB" dirty="0" smtClean="0"/>
              <a:t>per-link SINR</a:t>
            </a:r>
            <a:r>
              <a:rPr lang="en-GB" dirty="0" smtClean="0"/>
              <a:t>.</a:t>
            </a:r>
            <a:endParaRPr lang="en-US" altLang="ko-KR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[2]-[7] proposed DSC (</a:t>
            </a:r>
            <a:r>
              <a:rPr lang="en-GB" dirty="0"/>
              <a:t>D</a:t>
            </a:r>
            <a:r>
              <a:rPr lang="en-GB" dirty="0" smtClean="0"/>
              <a:t>ynamic Sensitivity Control) algorithm that adjusts each STA’s </a:t>
            </a:r>
            <a:r>
              <a:rPr lang="en-GB" dirty="0" smtClean="0"/>
              <a:t>receive sensitivity based </a:t>
            </a:r>
            <a:r>
              <a:rPr lang="en-GB" dirty="0" smtClean="0"/>
              <a:t>on RSSI </a:t>
            </a:r>
            <a:r>
              <a:rPr lang="en-GB" dirty="0" smtClean="0"/>
              <a:t>level of </a:t>
            </a:r>
            <a:r>
              <a:rPr lang="en-GB" dirty="0" smtClean="0"/>
              <a:t>the received </a:t>
            </a:r>
            <a:r>
              <a:rPr lang="en-GB" dirty="0" smtClean="0"/>
              <a:t>Beacon plus additional margin. 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[8] simulated performance of DSC and TPC (Transmit Power Control).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[9] introduced Inter-BSS &amp; Intra-BSS CCA level differentiation by introducing BSS color field in </a:t>
            </a:r>
            <a:r>
              <a:rPr lang="en-GB" dirty="0" smtClean="0"/>
              <a:t>802.11ah</a:t>
            </a:r>
            <a:r>
              <a:rPr lang="en-GB" dirty="0" smtClean="0"/>
              <a:t>. 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2204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John Son, WILUS Institue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85000" lnSpcReduction="10000"/>
          </a:bodyPr>
          <a:lstStyle/>
          <a:p>
            <a:pPr marL="0" indent="0"/>
            <a:r>
              <a:rPr lang="en-US" altLang="ko-KR" dirty="0" smtClean="0"/>
              <a:t>[1] </a:t>
            </a:r>
            <a:r>
              <a:rPr lang="en-US" dirty="0" smtClean="0"/>
              <a:t>11</a:t>
            </a:r>
            <a:r>
              <a:rPr lang="en-US" dirty="0" smtClean="0"/>
              <a:t>-14/0082r0 Improved Spatial Reuse – Part I</a:t>
            </a:r>
          </a:p>
          <a:p>
            <a:pPr marL="0" indent="0"/>
            <a:r>
              <a:rPr lang="en-US" altLang="ko-KR" dirty="0" smtClean="0"/>
              <a:t>[2] </a:t>
            </a:r>
            <a:r>
              <a:rPr lang="en-US" dirty="0" smtClean="0"/>
              <a:t>11</a:t>
            </a:r>
            <a:r>
              <a:rPr lang="en-US" dirty="0" smtClean="0"/>
              <a:t>-13/1012r4 Dynamic Sensitivity Control</a:t>
            </a:r>
          </a:p>
          <a:p>
            <a:pPr marL="0" indent="0"/>
            <a:r>
              <a:rPr lang="en-US" altLang="ko-KR" dirty="0" smtClean="0"/>
              <a:t>[3] </a:t>
            </a:r>
            <a:r>
              <a:rPr lang="en-US" dirty="0" smtClean="0"/>
              <a:t>11</a:t>
            </a:r>
            <a:r>
              <a:rPr lang="en-US" dirty="0" smtClean="0"/>
              <a:t>-13/1290r1 Dynamic Sensitivity Control for HEW</a:t>
            </a:r>
          </a:p>
          <a:p>
            <a:pPr marL="0" indent="0"/>
            <a:r>
              <a:rPr lang="en-US" altLang="ko-KR" dirty="0" smtClean="0"/>
              <a:t>[4] </a:t>
            </a:r>
            <a:r>
              <a:rPr lang="en-US" dirty="0" smtClean="0"/>
              <a:t>11</a:t>
            </a:r>
            <a:r>
              <a:rPr lang="en-US" dirty="0" smtClean="0"/>
              <a:t>-13/1487r2 Apartment Capacity – DSC and Channel Selection</a:t>
            </a:r>
          </a:p>
          <a:p>
            <a:pPr marL="0" indent="0"/>
            <a:r>
              <a:rPr lang="en-US" altLang="ko-KR" dirty="0" smtClean="0"/>
              <a:t>[5] </a:t>
            </a:r>
            <a:r>
              <a:rPr lang="en-US" dirty="0" smtClean="0"/>
              <a:t>11</a:t>
            </a:r>
            <a:r>
              <a:rPr lang="en-US" dirty="0" smtClean="0"/>
              <a:t>-14/0294r2 DSC Channel Selection and Legacy Sharing</a:t>
            </a:r>
          </a:p>
          <a:p>
            <a:pPr marL="0" indent="0"/>
            <a:r>
              <a:rPr lang="en-US" altLang="ko-KR" dirty="0" smtClean="0"/>
              <a:t>[6] </a:t>
            </a:r>
            <a:r>
              <a:rPr lang="en-US" dirty="0" smtClean="0"/>
              <a:t>11</a:t>
            </a:r>
            <a:r>
              <a:rPr lang="en-US" dirty="0"/>
              <a:t>-14/0297r0 CCA Proposal	</a:t>
            </a:r>
          </a:p>
          <a:p>
            <a:pPr marL="0" indent="0"/>
            <a:r>
              <a:rPr lang="en-US" altLang="ko-KR" dirty="0" smtClean="0"/>
              <a:t>[7] </a:t>
            </a:r>
            <a:r>
              <a:rPr lang="en-US" dirty="0" smtClean="0"/>
              <a:t>11</a:t>
            </a:r>
            <a:r>
              <a:rPr lang="en-US" dirty="0" smtClean="0"/>
              <a:t>-14/0328r2 Dense Apartment Complex Throughput Calculations</a:t>
            </a:r>
          </a:p>
          <a:p>
            <a:pPr marL="0" indent="0"/>
            <a:r>
              <a:rPr lang="en-US" altLang="ko-KR" dirty="0" smtClean="0"/>
              <a:t>[8] </a:t>
            </a:r>
            <a:r>
              <a:rPr lang="en-US" dirty="0" smtClean="0"/>
              <a:t>11</a:t>
            </a:r>
            <a:r>
              <a:rPr lang="en-US" dirty="0" smtClean="0"/>
              <a:t>-14/0523r0 MAC simulation results for DSC and TPC</a:t>
            </a:r>
          </a:p>
          <a:p>
            <a:pPr marL="0" indent="0"/>
            <a:r>
              <a:rPr lang="en-US" altLang="ko-KR" dirty="0" smtClean="0"/>
              <a:t>[9] </a:t>
            </a:r>
            <a:r>
              <a:rPr lang="en-US" dirty="0" smtClean="0"/>
              <a:t>11</a:t>
            </a:r>
            <a:r>
              <a:rPr lang="en-US" dirty="0" smtClean="0"/>
              <a:t>-13/1207r1 CID 205 BSSID Color </a:t>
            </a:r>
            <a:r>
              <a:rPr lang="en-US" dirty="0" smtClean="0"/>
              <a:t>Bits</a:t>
            </a:r>
          </a:p>
          <a:p>
            <a:pPr marL="0" indent="0"/>
            <a:r>
              <a:rPr lang="en-US" dirty="0"/>
              <a:t>[10] </a:t>
            </a:r>
            <a:r>
              <a:rPr lang="en-US" dirty="0" smtClean="0"/>
              <a:t>S. </a:t>
            </a:r>
            <a:r>
              <a:rPr lang="en-US" dirty="0" err="1" smtClean="0"/>
              <a:t>Lakshmanan</a:t>
            </a:r>
            <a:r>
              <a:rPr lang="en-US" dirty="0" smtClean="0"/>
              <a:t>, et al. “Realizing </a:t>
            </a:r>
            <a:r>
              <a:rPr lang="en-US" dirty="0"/>
              <a:t>High Performance Multi-radio 802.11n Wireless </a:t>
            </a:r>
            <a:r>
              <a:rPr lang="en-US" dirty="0" smtClean="0"/>
              <a:t>Networks,” IEEE SECON ‘11 </a:t>
            </a:r>
            <a:endParaRPr lang="en-US" dirty="0"/>
          </a:p>
          <a:p>
            <a:pPr marL="0" indent="0"/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5859</TotalTime>
  <Words>1139</Words>
  <Application>Microsoft Macintosh PowerPoint</Application>
  <PresentationFormat>On-screen Show (4:3)</PresentationFormat>
  <Paragraphs>192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Document</vt:lpstr>
      <vt:lpstr>Measurements on CCA Thresholds  in OBSS Environment</vt:lpstr>
      <vt:lpstr>Background</vt:lpstr>
      <vt:lpstr>Wi-Fi hotspot deployments </vt:lpstr>
      <vt:lpstr>Interferences from orthogonal channels in dense OBSS</vt:lpstr>
      <vt:lpstr>Experiment – Set up</vt:lpstr>
      <vt:lpstr>Experiments - Results</vt:lpstr>
      <vt:lpstr>Summary</vt:lpstr>
      <vt:lpstr>Appendix: Previous Contributions on CCA</vt:lpstr>
      <vt:lpstr>References</vt:lpstr>
    </vt:vector>
  </TitlesOfParts>
  <Company>WILUS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 Son</cp:lastModifiedBy>
  <cp:revision>139</cp:revision>
  <cp:lastPrinted>2014-05-08T01:30:37Z</cp:lastPrinted>
  <dcterms:created xsi:type="dcterms:W3CDTF">2014-04-14T10:59:07Z</dcterms:created>
  <dcterms:modified xsi:type="dcterms:W3CDTF">2014-05-14T02:55:58Z</dcterms:modified>
</cp:coreProperties>
</file>