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65" r:id="rId5"/>
    <p:sldId id="263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64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42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5896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11-14/0627r0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Outdoor Channel Models for </a:t>
            </a:r>
            <a:br>
              <a:rPr lang="en-GB" dirty="0" smtClean="0"/>
            </a:br>
            <a:r>
              <a:rPr lang="en-GB" dirty="0" smtClean="0"/>
              <a:t>System Level Simulations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684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2013-05-12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9069465"/>
              </p:ext>
            </p:extLst>
          </p:nvPr>
        </p:nvGraphicFramePr>
        <p:xfrm>
          <a:off x="514350" y="2276475"/>
          <a:ext cx="807720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Document" r:id="rId4" imgW="8254533" imgH="2534496" progId="Word.Document.8">
                  <p:embed/>
                </p:oleObj>
              </mc:Choice>
              <mc:Fallback>
                <p:oleObj name="Document" r:id="rId4" imgW="8254533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807720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1"/>
            <a:ext cx="7770813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 smtClean="0"/>
              <a:t>Path Loss Equation Comparisons </a:t>
            </a:r>
            <a:endParaRPr lang="en-US" sz="2800" kern="0" dirty="0"/>
          </a:p>
        </p:txBody>
      </p:sp>
      <p:sp>
        <p:nvSpPr>
          <p:cNvPr id="8" name="TextBox 7"/>
          <p:cNvSpPr txBox="1"/>
          <p:nvPr/>
        </p:nvSpPr>
        <p:spPr>
          <a:xfrm>
            <a:off x="2667000" y="12192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/>
                </a:solidFill>
                <a:ea typeface="+mj-ea"/>
                <a:cs typeface="+mj-cs"/>
              </a:rPr>
              <a:t>NLOS </a:t>
            </a:r>
            <a:r>
              <a:rPr lang="en-US" sz="2400" dirty="0">
                <a:solidFill>
                  <a:schemeClr val="tx2"/>
                </a:solidFill>
                <a:ea typeface="+mj-ea"/>
                <a:cs typeface="+mj-cs"/>
              </a:rPr>
              <a:t>Links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30144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+mn-lt"/>
              </a:rPr>
              <a:t>Four Choices</a:t>
            </a:r>
            <a:endParaRPr lang="en-US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914400" y="2011144"/>
                <a:ext cx="7429500" cy="3583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𝑃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𝑓𝑟𝑒𝑒𝑠𝑝𝑎𝑐𝑒</m:t>
                          </m:r>
                        </m:sub>
                      </m:sSub>
                      <m:d>
                        <m:d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d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=−27.6+20</m:t>
                      </m:r>
                      <m:func>
                        <m:func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+20</m:t>
                      </m:r>
                      <m:func>
                        <m:func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𝑀𝐻𝑧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011144"/>
                <a:ext cx="7429500" cy="358303"/>
              </a:xfrm>
              <a:prstGeom prst="rect">
                <a:avLst/>
              </a:prstGeom>
              <a:blipFill rotWithShape="1">
                <a:blip r:embed="rId2"/>
                <a:stretch>
                  <a:fillRect b="-5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ounded Rectangle 10"/>
          <p:cNvSpPr/>
          <p:nvPr/>
        </p:nvSpPr>
        <p:spPr>
          <a:xfrm>
            <a:off x="533400" y="2540419"/>
            <a:ext cx="8077200" cy="503456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762000" y="2347493"/>
            <a:ext cx="1600200" cy="3048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Wang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33400" y="3283416"/>
            <a:ext cx="8077200" cy="1242328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04850" y="3131016"/>
            <a:ext cx="1600200" cy="3048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D2D – 3GPP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33400" y="4755829"/>
            <a:ext cx="8077200" cy="836715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762000" y="4601944"/>
            <a:ext cx="1600200" cy="3048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ITU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33400" y="5821144"/>
            <a:ext cx="8077200" cy="503456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742950" y="5668744"/>
            <a:ext cx="2057400" cy="3048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ITU - Modified</a:t>
            </a:r>
            <a:endParaRPr lang="en-US" sz="2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1000" y="2659739"/>
                <a:ext cx="8305800" cy="358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𝑊𝑎𝑛𝑔</m:t>
                        </m:r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𝑁𝐿𝑂𝑆</m:t>
                        </m:r>
                      </m:sub>
                    </m:sSub>
                    <m:d>
                      <m:d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</m:e>
                    </m:d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en-US" sz="16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62.01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58.6</m:t>
                    </m:r>
                    <m:func>
                      <m:func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</m:e>
                    </m:func>
                    <m:r>
                      <a:rPr lang="en-US" sz="1600" i="1">
                        <a:solidFill>
                          <a:schemeClr val="tx1"/>
                        </a:solidFill>
                        <a:latin typeface="Cambria Math"/>
                      </a:rPr>
                      <m:t>+20</m:t>
                    </m:r>
                    <m:func>
                      <m:func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10</m:t>
                            </m:r>
                          </m:sub>
                        </m:sSub>
                      </m:fName>
                      <m:e>
                        <m:sSub>
                          <m:sSubPr>
                            <m:ctrlP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𝑀𝐻𝑧</m:t>
                        </m:r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e>
                    </m:func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659739"/>
                <a:ext cx="8305800" cy="358560"/>
              </a:xfrm>
              <a:prstGeom prst="rect">
                <a:avLst/>
              </a:prstGeom>
              <a:blipFill rotWithShape="1">
                <a:blip r:embed="rId3"/>
                <a:stretch>
                  <a:fillRect b="-5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516286" y="3306544"/>
                <a:ext cx="6629400" cy="6455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𝑃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𝐷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𝐷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−3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𝐺𝑃𝑃</m:t>
                          </m:r>
                        </m:sub>
                      </m:sSub>
                      <m:d>
                        <m:d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d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6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max</m:t>
                          </m:r>
                        </m:fName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eqArr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𝑃</m:t>
                                  </m:r>
                                  <m:sSub>
                                    <m:sSub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𝑓𝑟𝑒𝑒𝑠𝑝𝑎𝑐𝑒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</m:d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, </m:t>
                                  </m:r>
                                </m:e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𝑃</m:t>
                                  </m:r>
                                  <m:sSub>
                                    <m:sSub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𝐵</m:t>
                                      </m:r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1−</m:t>
                                      </m:r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𝑁𝐿𝑂𝑆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</m:d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𝑂𝑓𝑓𝑠𝑒</m:t>
                                  </m:r>
                                  <m:sSub>
                                    <m:sSubPr>
                                      <m:ctrlP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𝑁𝐿𝑂𝑆</m:t>
                                      </m:r>
                                    </m:sub>
                                  </m:sSub>
                                </m:e>
                              </m:eqArr>
                            </m:e>
                          </m:d>
                        </m:e>
                      </m:func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6286" y="3306544"/>
                <a:ext cx="6629400" cy="64556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228600" y="3916144"/>
                <a:ext cx="861060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𝑃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𝐵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1−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𝑁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𝐿𝑂𝑆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d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44.9 −6.55</m:t>
                          </m:r>
                          <m:func>
                            <m:func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10</m:t>
                                  </m:r>
                                </m:sub>
                              </m:sSub>
                            </m:fName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h</m:t>
                                      </m:r>
                                    </m:e>
                                    <m:sub>
                                      <m:r>
                                        <a:rPr lang="en-US" sz="1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𝐵𝑆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func>
                        <m:func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4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18.38</m:t>
                      </m:r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+5.83</m:t>
                      </m:r>
                      <m:func>
                        <m:func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4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𝐵𝑆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</a:rPr>
                        <m:t>+23</m:t>
                      </m:r>
                      <m:func>
                        <m:func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4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sSub>
                            <m:sSub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𝐺𝐻𝑧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916144"/>
                <a:ext cx="8610600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048000" y="4226591"/>
                <a:ext cx="25527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𝐵𝑆</m:t>
                        </m:r>
                      </m:sub>
                    </m:sSub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/>
                      </a:rPr>
                      <m:t>=1.5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/>
                      </a:rPr>
                      <m:t>𝑚</m:t>
                    </m:r>
                  </m:oMath>
                </a14:m>
                <a:r>
                  <a:rPr lang="en-US" sz="1200" dirty="0" smtClean="0">
                    <a:solidFill>
                      <a:schemeClr val="tx1"/>
                    </a:solidFill>
                  </a:rPr>
                  <a:t>;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𝑂𝑓𝑓𝑠𝑒</m:t>
                    </m:r>
                    <m:sSub>
                      <m:sSubPr>
                        <m:ctrlPr>
                          <a:rPr lang="en-US" sz="120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n-US" sz="120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𝑁𝐿𝑂𝑆</m:t>
                        </m:r>
                      </m:sub>
                    </m:sSub>
                    <m:r>
                      <a:rPr lang="en-US" sz="12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=−5</m:t>
                    </m:r>
                    <m:r>
                      <a:rPr lang="en-US" sz="12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𝑑𝐵</m:t>
                    </m:r>
                    <m:r>
                      <a:rPr lang="en-US" sz="12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: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4226591"/>
                <a:ext cx="2552700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701544" y="5102100"/>
                <a:ext cx="7749099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𝑃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𝐼𝑇𝑈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𝑁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𝐿𝑂𝑆</m:t>
                          </m:r>
                        </m:sub>
                      </m:sSub>
                      <m:d>
                        <m:d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d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36.7</m:t>
                      </m:r>
                      <m:func>
                        <m:func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22.7+26.0</m:t>
                      </m:r>
                      <m:func>
                        <m:func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𝐺𝐻𝑧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544" y="5102100"/>
                <a:ext cx="7749099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895600" y="5893720"/>
                <a:ext cx="3619185" cy="3583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chemeClr val="tx1"/>
                        </a:solidFill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𝐼𝑇𝑈</m:t>
                        </m:r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−</m:t>
                        </m:r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𝑀𝑜𝑑𝑖𝑓𝑖𝑒𝑑</m:t>
                        </m:r>
                      </m:sub>
                    </m:sSub>
                    <m:d>
                      <m:d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</m:e>
                    </m:d>
                    <m:r>
                      <a:rPr lang="en-US" sz="16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𝐼𝑇𝑈</m:t>
                        </m:r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𝑁𝐿𝑂𝑆</m:t>
                        </m:r>
                      </m:sub>
                    </m:sSub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𝑑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5893720"/>
                <a:ext cx="3619185" cy="358303"/>
              </a:xfrm>
              <a:prstGeom prst="rect">
                <a:avLst/>
              </a:prstGeom>
              <a:blipFill rotWithShape="1">
                <a:blip r:embed="rId8"/>
                <a:stretch>
                  <a:fillRect b="-6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0732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1"/>
            <a:ext cx="7770813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 smtClean="0"/>
              <a:t>Path Loss Equation Comparisons </a:t>
            </a:r>
            <a:endParaRPr lang="en-US" sz="2800" kern="0" dirty="0"/>
          </a:p>
        </p:txBody>
      </p:sp>
      <p:sp>
        <p:nvSpPr>
          <p:cNvPr id="8" name="TextBox 7"/>
          <p:cNvSpPr txBox="1"/>
          <p:nvPr/>
        </p:nvSpPr>
        <p:spPr>
          <a:xfrm>
            <a:off x="2667000" y="12192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2"/>
                </a:solidFill>
                <a:ea typeface="+mj-ea"/>
                <a:cs typeface="+mj-cs"/>
              </a:rPr>
              <a:t>NLOS </a:t>
            </a:r>
            <a:r>
              <a:rPr lang="en-US" sz="2400" dirty="0">
                <a:solidFill>
                  <a:schemeClr val="tx2"/>
                </a:solidFill>
                <a:ea typeface="+mj-ea"/>
                <a:cs typeface="+mj-cs"/>
              </a:rPr>
              <a:t>Links</a:t>
            </a:r>
          </a:p>
        </p:txBody>
      </p:sp>
      <p:pic>
        <p:nvPicPr>
          <p:cNvPr id="9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333" y="1829427"/>
            <a:ext cx="5333334" cy="4000000"/>
          </a:xfrm>
        </p:spPr>
      </p:pic>
      <p:sp>
        <p:nvSpPr>
          <p:cNvPr id="10" name="TextBox 9"/>
          <p:cNvSpPr txBox="1"/>
          <p:nvPr/>
        </p:nvSpPr>
        <p:spPr>
          <a:xfrm>
            <a:off x="5715000" y="3762470"/>
            <a:ext cx="25908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ITU &amp; 3GPP reasonably agree in distances of interest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48200" y="5525868"/>
            <a:ext cx="2362200" cy="307777"/>
          </a:xfrm>
          <a:prstGeom prst="rect">
            <a:avLst/>
          </a:prstGeom>
          <a:solidFill>
            <a:srgbClr val="6076B4">
              <a:alpha val="1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05400" y="5525869"/>
            <a:ext cx="2260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/>
                </a:solidFill>
              </a:rPr>
              <a:t>Likely NLOS Links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6800" y="5986046"/>
            <a:ext cx="723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ITU &amp; ITU Modified are the same for NLOS links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490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dirty="0" smtClean="0"/>
              <a:t>How do the models impact Geometry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70564"/>
                <a:ext cx="8229600" cy="4525963"/>
              </a:xfrm>
            </p:spPr>
            <p:txBody>
              <a:bodyPr>
                <a:normAutofit/>
              </a:bodyPr>
              <a:lstStyle/>
              <a:p>
                <a:r>
                  <a:rPr lang="en-US" sz="1800" dirty="0" smtClean="0">
                    <a:latin typeface="+mn-lt"/>
                  </a:rPr>
                  <a:t>System level Simulations require modeling users in an actual outdoor environment</a:t>
                </a:r>
              </a:p>
              <a:p>
                <a:r>
                  <a:rPr lang="en-US" sz="1800" dirty="0" smtClean="0">
                    <a:latin typeface="+mn-lt"/>
                  </a:rPr>
                  <a:t>We consider a 19 cell hexagonal model with no wrap around (Site-to-site = 130m)</a:t>
                </a:r>
              </a:p>
              <a:p>
                <a:pPr lvl="1"/>
                <a:r>
                  <a:rPr lang="en-US" sz="1400" dirty="0" smtClean="0">
                    <a:latin typeface="+mn-lt"/>
                  </a:rPr>
                  <a:t>AP is at the center of the cell and STAs are uniformly dropped around the AP </a:t>
                </a:r>
              </a:p>
              <a:p>
                <a:r>
                  <a:rPr lang="en-US" sz="1800" dirty="0" smtClean="0">
                    <a:latin typeface="+mn-lt"/>
                  </a:rPr>
                  <a:t>Define Geometry as downlink SINR observed at different STAs</a:t>
                </a:r>
              </a:p>
              <a:p>
                <a:pPr lvl="1"/>
                <a:endParaRPr lang="en-US" b="0" i="1" dirty="0" smtClean="0">
                  <a:latin typeface="Cambria Math"/>
                </a:endParaRPr>
              </a:p>
              <a:p>
                <a:pPr indent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𝑆𝐼𝑁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𝑆𝑇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sub>
                      </m:sSub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𝑆𝑇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𝑚</m:t>
                                  </m:r>
                                </m:sub>
                              </m:sSub>
                            </m:sub>
                            <m:sup>
                              <m:r>
                                <a:rPr lang="en-US" sz="1800" b="0" i="1" smtClean="0">
                                  <a:latin typeface="Cambria Math"/>
                                </a:rPr>
                                <m:t>𝐴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</m:sup>
                          </m:sSubSup>
                        </m:num>
                        <m:den>
                          <m:nary>
                            <m:naryPr>
                              <m:chr m:val="∑"/>
                              <m:supHide m:val="on"/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1800" b="0" i="1" smtClean="0">
                                  <a:latin typeface="Cambria Math"/>
                                </a:rPr>
                                <m:t>≠</m:t>
                              </m:r>
                              <m:r>
                                <a:rPr lang="en-US" sz="1800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  <m:sup/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/>
                                        </a:rPr>
                                        <m:t>𝑆𝑇𝐴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sz="18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b="0" i="1" smtClean="0">
                                          <a:latin typeface="Cambria Math"/>
                                        </a:rPr>
                                        <m:t>𝑘</m:t>
                                      </m:r>
                                    </m:e>
                                  </m:d>
                                </m:den>
                              </m:f>
                              <m:d>
                                <m:dPr>
                                  <m:ctrlPr>
                                    <a:rPr lang="en-US" sz="18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𝑆𝑇</m:t>
                                      </m:r>
                                      <m:sSub>
                                        <m:sSubPr>
                                          <m:ctrlPr>
                                            <a:rPr lang="en-US" sz="18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𝐴</m:t>
                                          </m:r>
                                        </m:e>
                                        <m:sub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𝑚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𝐴</m:t>
                                      </m:r>
                                      <m:sSub>
                                        <m:sSubPr>
                                          <m:ctrlPr>
                                            <a:rPr lang="en-US" sz="18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𝑃</m:t>
                                          </m:r>
                                        </m:e>
                                        <m:sub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sup>
                                  </m:sSubSup>
                                  <m:r>
                                    <a:rPr lang="en-US" sz="1800" i="1">
                                      <a:latin typeface="Cambria Math"/>
                                    </a:rPr>
                                    <m:t>+</m:t>
                                  </m:r>
                                  <m:nary>
                                    <m:naryPr>
                                      <m:chr m:val="∑"/>
                                      <m:supHide m:val="on"/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∈</m:t>
                                      </m:r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𝜙</m:t>
                                      </m:r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(</m:t>
                                      </m:r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𝑘</m:t>
                                      </m:r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)</m:t>
                                      </m:r>
                                    </m:sub>
                                    <m:sup/>
                                    <m:e>
                                      <m:sSubSup>
                                        <m:sSubSupPr>
                                          <m:ctrlPr>
                                            <a:rPr lang="en-US" sz="1800" i="1"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𝑃</m:t>
                                          </m:r>
                                        </m:e>
                                        <m:sub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𝑆𝑇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𝐴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𝑚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𝑆𝑇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𝐴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sup>
                                      </m:sSubSup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 </m:t>
                                      </m:r>
                                    </m:e>
                                  </m:nary>
                                </m:e>
                              </m:d>
                              <m:r>
                                <a:rPr lang="en-US" sz="1800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en-US" sz="1400" dirty="0" smtClean="0">
                  <a:latin typeface="+mn-lt"/>
                </a:endParaRPr>
              </a:p>
              <a:p>
                <a:pPr lvl="1"/>
                <a:endParaRPr lang="en-US" sz="1000" dirty="0">
                  <a:latin typeface="+mn-lt"/>
                </a:endParaRPr>
              </a:p>
              <a:p>
                <a:pPr lvl="1"/>
                <a:endParaRPr lang="en-US" sz="1400" dirty="0" smtClean="0">
                  <a:latin typeface="+mn-lt"/>
                </a:endParaRPr>
              </a:p>
              <a:p>
                <a:pPr lvl="1"/>
                <a:endParaRPr lang="en-US" sz="1400" dirty="0" smtClean="0">
                  <a:latin typeface="+mn-lt"/>
                </a:endParaRPr>
              </a:p>
              <a:p>
                <a:pPr lvl="1"/>
                <a:endParaRPr lang="en-US" sz="1400" dirty="0">
                  <a:latin typeface="+mn-lt"/>
                </a:endParaRPr>
              </a:p>
              <a:p>
                <a:pPr lvl="1"/>
                <a:r>
                  <a:rPr lang="en-US" sz="1400" dirty="0" smtClean="0">
                    <a:latin typeface="+mn-lt"/>
                  </a:rPr>
                  <a:t>Where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 dirty="0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400" i="1" dirty="0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1400" i="1" dirty="0" smtClean="0">
                            <a:latin typeface="Cambria Math"/>
                          </a:rPr>
                          <m:t>𝑅𝑋</m:t>
                        </m:r>
                      </m:sub>
                      <m:sup>
                        <m:r>
                          <a:rPr lang="en-US" sz="1400" i="1" dirty="0" smtClean="0">
                            <a:latin typeface="Cambria Math"/>
                          </a:rPr>
                          <m:t>𝑇𝑋</m:t>
                        </m:r>
                      </m:sup>
                    </m:sSubSup>
                    <m:r>
                      <a:rPr lang="en-US" sz="1400" i="1" dirty="0" smtClean="0">
                        <a:latin typeface="Cambria Math"/>
                      </a:rPr>
                      <m:t> </m:t>
                    </m:r>
                    <m:r>
                      <a:rPr lang="en-US" sz="1400" i="1" dirty="0">
                        <a:latin typeface="Cambria Math"/>
                      </a:rPr>
                      <m:t>(</m:t>
                    </m:r>
                    <m:r>
                      <a:rPr lang="en-US" sz="1400" i="1" dirty="0" err="1">
                        <a:latin typeface="Cambria Math"/>
                      </a:rPr>
                      <m:t>𝑑𝐵𝑚</m:t>
                    </m:r>
                    <m:r>
                      <a:rPr lang="en-US" sz="1400" i="1" dirty="0">
                        <a:latin typeface="Cambria Math"/>
                      </a:rPr>
                      <m:t>) = </m:t>
                    </m:r>
                    <m:sSub>
                      <m:sSubPr>
                        <m:ctrlPr>
                          <a:rPr lang="en-US" sz="1400" i="1" dirty="0" err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 dirty="0" err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1400" i="1" dirty="0" err="1">
                            <a:latin typeface="Cambria Math"/>
                          </a:rPr>
                          <m:t>𝑇</m:t>
                        </m:r>
                        <m:r>
                          <a:rPr lang="en-US" sz="1400" b="0" i="1" dirty="0" smtClean="0">
                            <a:latin typeface="Cambria Math"/>
                          </a:rPr>
                          <m:t>𝑋</m:t>
                        </m:r>
                      </m:sub>
                    </m:sSub>
                    <m:r>
                      <a:rPr lang="en-US" sz="1400" i="1" dirty="0">
                        <a:latin typeface="Cambria Math"/>
                      </a:rPr>
                      <m:t>(</m:t>
                    </m:r>
                    <m:r>
                      <a:rPr lang="en-US" sz="1400" i="1" dirty="0" err="1">
                        <a:latin typeface="Cambria Math"/>
                      </a:rPr>
                      <m:t>𝑑𝐵𝑚</m:t>
                    </m:r>
                    <m:r>
                      <a:rPr lang="en-US" sz="1400" i="1" dirty="0">
                        <a:latin typeface="Cambria Math"/>
                      </a:rPr>
                      <m:t>) + </m:t>
                    </m:r>
                    <m:sSub>
                      <m:sSubPr>
                        <m:ctrlPr>
                          <a:rPr lang="en-US" sz="1400" i="1" dirty="0" err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 dirty="0" err="1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sz="1400" i="1" dirty="0" err="1">
                            <a:latin typeface="Cambria Math"/>
                          </a:rPr>
                          <m:t>𝑇</m:t>
                        </m:r>
                        <m:r>
                          <a:rPr lang="en-US" sz="1400" b="0" i="1" dirty="0" smtClean="0">
                            <a:latin typeface="Cambria Math"/>
                          </a:rPr>
                          <m:t>𝑋</m:t>
                        </m:r>
                      </m:sub>
                    </m:sSub>
                    <m:r>
                      <a:rPr lang="en-US" sz="1400" i="1" dirty="0">
                        <a:latin typeface="Cambria Math"/>
                      </a:rPr>
                      <m:t>(</m:t>
                    </m:r>
                    <m:r>
                      <a:rPr lang="en-US" sz="1400" i="1" dirty="0" err="1">
                        <a:latin typeface="Cambria Math"/>
                      </a:rPr>
                      <m:t>𝑑𝐵𝑖</m:t>
                    </m:r>
                    <m:r>
                      <a:rPr lang="en-US" sz="1400" i="1" dirty="0">
                        <a:latin typeface="Cambria Math"/>
                      </a:rPr>
                      <m:t>) − </m:t>
                    </m:r>
                    <m:r>
                      <a:rPr lang="en-US" sz="1400" i="1" dirty="0">
                        <a:latin typeface="Cambria Math"/>
                      </a:rPr>
                      <m:t>𝑃𝐿</m:t>
                    </m:r>
                    <m:r>
                      <a:rPr lang="en-US" sz="1400" i="1" dirty="0">
                        <a:latin typeface="Cambria Math"/>
                      </a:rPr>
                      <m:t>(</m:t>
                    </m:r>
                    <m:r>
                      <a:rPr lang="en-US" sz="1400" i="1" dirty="0">
                        <a:latin typeface="Cambria Math"/>
                      </a:rPr>
                      <m:t>𝑑𝐵</m:t>
                    </m:r>
                    <m:r>
                      <a:rPr lang="en-US" sz="1400" i="1" dirty="0">
                        <a:latin typeface="Cambria Math"/>
                      </a:rPr>
                      <m:t>) − </m:t>
                    </m:r>
                    <m:r>
                      <a:rPr lang="en-US" sz="1400" i="1" dirty="0">
                        <a:latin typeface="Cambria Math"/>
                      </a:rPr>
                      <m:t>𝑆𝐹</m:t>
                    </m:r>
                    <m:r>
                      <a:rPr lang="en-US" sz="1400" i="1" dirty="0">
                        <a:latin typeface="Cambria Math"/>
                      </a:rPr>
                      <m:t>(</m:t>
                    </m:r>
                    <m:r>
                      <a:rPr lang="en-US" sz="1400" i="1" dirty="0">
                        <a:latin typeface="Cambria Math"/>
                      </a:rPr>
                      <m:t>𝑑𝐵</m:t>
                    </m:r>
                    <m:r>
                      <a:rPr lang="en-US" sz="1400" i="1" dirty="0">
                        <a:latin typeface="Cambria Math"/>
                      </a:rPr>
                      <m:t>) + </m:t>
                    </m:r>
                    <m:sSub>
                      <m:sSubPr>
                        <m:ctrlPr>
                          <a:rPr lang="en-US" sz="1400" i="1" dirty="0" err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 dirty="0" err="1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sz="1400" i="1" dirty="0" err="1">
                            <a:latin typeface="Cambria Math"/>
                          </a:rPr>
                          <m:t>𝑅</m:t>
                        </m:r>
                        <m:r>
                          <a:rPr lang="en-US" sz="1400" b="0" i="1" dirty="0" smtClean="0">
                            <a:latin typeface="Cambria Math"/>
                          </a:rPr>
                          <m:t>𝑋</m:t>
                        </m:r>
                      </m:sub>
                    </m:sSub>
                    <m:r>
                      <a:rPr lang="en-US" sz="1400" i="1" dirty="0">
                        <a:latin typeface="Cambria Math"/>
                      </a:rPr>
                      <m:t>(</m:t>
                    </m:r>
                    <m:r>
                      <a:rPr lang="en-US" sz="1400" i="1" dirty="0" err="1">
                        <a:latin typeface="Cambria Math"/>
                      </a:rPr>
                      <m:t>𝑑𝐵𝑖</m:t>
                    </m:r>
                    <m:r>
                      <a:rPr lang="en-US" sz="1400" i="1" dirty="0">
                        <a:latin typeface="Cambria Math"/>
                      </a:rPr>
                      <m:t>)</m:t>
                    </m:r>
                  </m:oMath>
                </a14:m>
                <a:endParaRPr lang="en-US" sz="1400" dirty="0" smtClean="0">
                  <a:latin typeface="+mn-lt"/>
                </a:endParaRPr>
              </a:p>
            </p:txBody>
          </p:sp>
        </mc:Choice>
        <mc:Fallback xmlns="">
          <p:sp>
            <p:nvSpPr>
              <p:cNvPr id="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70564"/>
                <a:ext cx="8229600" cy="4525963"/>
              </a:xfrm>
              <a:blipFill rotWithShape="1">
                <a:blip r:embed="rId2"/>
                <a:stretch>
                  <a:fillRect l="-593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5344670" y="3199505"/>
            <a:ext cx="21122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received power at STA-m from AP-n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828802" y="3430338"/>
            <a:ext cx="457200" cy="2308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118638" y="4614320"/>
            <a:ext cx="18495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received power at STA-m from STA-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5785500" y="4453724"/>
            <a:ext cx="333138" cy="3914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216993" y="4422230"/>
            <a:ext cx="16209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# of STAs associated with AP-k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681531" y="4422230"/>
            <a:ext cx="509469" cy="461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904999" y="4883895"/>
            <a:ext cx="18495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received power at STA-m from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AP-k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2829790" y="4391724"/>
            <a:ext cx="318341" cy="2342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191000" y="4818123"/>
            <a:ext cx="17892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set of STAs associated with AP-k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572000" y="4348419"/>
            <a:ext cx="513604" cy="4697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7271477" y="4261189"/>
            <a:ext cx="14915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174dBm/Hz *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BW 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= -101dBm/20MHz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6853868" y="4261190"/>
            <a:ext cx="457200" cy="1305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45393" y="6015983"/>
            <a:ext cx="327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Antenna Gain – Assume 0dBi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4114800" y="5791200"/>
            <a:ext cx="458142" cy="3131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6400800" y="5831320"/>
            <a:ext cx="304800" cy="2554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118638" y="5129551"/>
            <a:ext cx="14852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Shadow Fading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6055075" y="5328809"/>
            <a:ext cx="127127" cy="2333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779109" y="5456967"/>
            <a:ext cx="225924" cy="1166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037738" y="5268050"/>
            <a:ext cx="14852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Path Loss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56901" y="5831319"/>
            <a:ext cx="1485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Transmit Power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 = 30dBm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STA = 15dBm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2771612" y="5791200"/>
            <a:ext cx="270639" cy="3089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0971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sz="2800" dirty="0" smtClean="0"/>
              <a:t>STA-STA Link Parameters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828800"/>
                <a:ext cx="8229600" cy="4525963"/>
              </a:xfrm>
            </p:spPr>
            <p:txBody>
              <a:bodyPr>
                <a:normAutofit/>
              </a:bodyPr>
              <a:lstStyle/>
              <a:p>
                <a:r>
                  <a:rPr lang="en-US" sz="1800" dirty="0" smtClean="0">
                    <a:latin typeface="+mn-lt"/>
                  </a:rPr>
                  <a:t>LOS Probability is given by the following for all 4 models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𝐿𝑂𝑆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8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>
                              <a:latin typeface="Cambria Math"/>
                            </a:rPr>
                            <m:t>min</m:t>
                          </m:r>
                        </m:fName>
                        <m:e>
                          <m:d>
                            <m:d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latin typeface="Cambria Math"/>
                                    </a:rPr>
                                    <m:t>18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latin typeface="Cambria Math"/>
                                    </a:rPr>
                                    <m:t>𝑑</m:t>
                                  </m:r>
                                </m:den>
                              </m:f>
                              <m:r>
                                <a:rPr lang="en-US" sz="1800" i="1">
                                  <a:latin typeface="Cambria Math"/>
                                </a:rPr>
                                <m:t>, 1</m:t>
                              </m:r>
                            </m:e>
                          </m:d>
                          <m:r>
                            <a:rPr lang="en-US" sz="1800" i="1">
                              <a:latin typeface="Cambria Math"/>
                            </a:rPr>
                            <m:t>.</m:t>
                          </m:r>
                          <m:d>
                            <m:d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1 −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𝑑</m:t>
                                      </m:r>
                                    </m:num>
                                    <m:den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36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  <m:r>
                            <a:rPr lang="en-US" sz="18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𝑑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/36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US" sz="1800" dirty="0" smtClean="0">
                  <a:latin typeface="+mn-lt"/>
                </a:endParaRPr>
              </a:p>
              <a:p>
                <a:r>
                  <a:rPr lang="en-US" sz="1800" dirty="0" smtClean="0">
                    <a:latin typeface="+mn-lt"/>
                  </a:rPr>
                  <a:t>Path Loss for both LOS and NLOS links defined in Slides #7 &amp; #9</a:t>
                </a:r>
              </a:p>
              <a:p>
                <a:r>
                  <a:rPr lang="en-US" sz="1800" dirty="0" smtClean="0">
                    <a:latin typeface="+mn-lt"/>
                  </a:rPr>
                  <a:t>Shadowing – 4 choices</a:t>
                </a:r>
              </a:p>
              <a:p>
                <a:pPr lvl="1"/>
                <a:r>
                  <a:rPr lang="en-US" dirty="0" smtClean="0">
                    <a:latin typeface="+mn-lt"/>
                  </a:rPr>
                  <a:t>Wang :  log Normal with Standard Deviation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𝑆h𝑎𝑑𝑜𝑤</m:t>
                        </m:r>
                      </m:sub>
                    </m:sSub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/>
                          </a:rPr>
                          <m:t>𝑑</m:t>
                        </m:r>
                      </m:e>
                    </m:d>
                    <m:r>
                      <a:rPr lang="en-US" sz="1600" i="1">
                        <a:latin typeface="Cambria Math"/>
                      </a:rPr>
                      <m:t>=</m:t>
                    </m:r>
                    <m:r>
                      <a:rPr lang="en-US" sz="1600" i="1">
                        <a:latin typeface="Cambria Math"/>
                      </a:rPr>
                      <m:t>𝑆</m:t>
                    </m:r>
                    <m:r>
                      <a:rPr lang="en-US" sz="1600" i="1"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en-US" sz="1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/>
                          </a:rPr>
                          <m:t>1 −</m:t>
                        </m:r>
                        <m:sSup>
                          <m:sSup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600" i="1"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𝑑</m:t>
                                    </m:r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 −</m:t>
                                    </m:r>
                                    <m:sSub>
                                      <m:sSubPr>
                                        <m:ctrlPr>
                                          <a:rPr lang="en-US" sz="16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i="1">
                                            <a:latin typeface="Cambria Math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sz="1600" i="1">
                                            <a:latin typeface="Cambria Math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e>
                                </m:d>
                              </m:num>
                              <m:den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𝑠</m:t>
                                    </m:r>
                                  </m:sub>
                                </m:sSub>
                              </m:den>
                            </m:f>
                          </m:sup>
                        </m:sSup>
                      </m:e>
                    </m:d>
                  </m:oMath>
                </a14:m>
                <a:endParaRPr lang="en-US" sz="1400" dirty="0" smtClean="0"/>
              </a:p>
              <a:p>
                <a:pPr lvl="1"/>
                <a:r>
                  <a:rPr lang="en-US" dirty="0">
                    <a:latin typeface="+mn-lt"/>
                  </a:rPr>
                  <a:t>3GPP :  log </a:t>
                </a:r>
                <a:r>
                  <a:rPr lang="en-US" dirty="0" smtClean="0">
                    <a:latin typeface="+mn-lt"/>
                  </a:rPr>
                  <a:t>Normal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𝑠h𝑎𝑑𝑜𝑤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dirty="0" smtClean="0">
                    <a:latin typeface="+mn-lt"/>
                  </a:rPr>
                  <a:t> 7dB  </a:t>
                </a:r>
                <a:r>
                  <a:rPr lang="en-US" dirty="0" err="1" smtClean="0">
                    <a:latin typeface="+mn-lt"/>
                  </a:rPr>
                  <a:t>i.i.d</a:t>
                </a:r>
                <a:r>
                  <a:rPr lang="en-US" dirty="0" smtClean="0">
                    <a:latin typeface="+mn-lt"/>
                  </a:rPr>
                  <a:t>.</a:t>
                </a:r>
              </a:p>
              <a:p>
                <a:pPr lvl="1"/>
                <a:r>
                  <a:rPr lang="en-US" dirty="0" smtClean="0">
                    <a:latin typeface="+mn-lt"/>
                  </a:rPr>
                  <a:t>ITU:  log Normal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𝑠h𝑎𝑑𝑜𝑤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 </m:t>
                    </m:r>
                  </m:oMath>
                </a14:m>
                <a:r>
                  <a:rPr lang="en-US" dirty="0" smtClean="0">
                    <a:latin typeface="+mn-lt"/>
                  </a:rPr>
                  <a:t>3dB (LOS) and 4dB(NLOS) </a:t>
                </a:r>
                <a:r>
                  <a:rPr lang="en-US" dirty="0" err="1" smtClean="0">
                    <a:latin typeface="+mn-lt"/>
                  </a:rPr>
                  <a:t>i.i.d</a:t>
                </a:r>
                <a:r>
                  <a:rPr lang="en-US" dirty="0" smtClean="0">
                    <a:latin typeface="+mn-lt"/>
                  </a:rPr>
                  <a:t>.</a:t>
                </a:r>
              </a:p>
              <a:p>
                <a:pPr lvl="1"/>
                <a:r>
                  <a:rPr lang="en-US" dirty="0" smtClean="0">
                    <a:latin typeface="+mn-lt"/>
                  </a:rPr>
                  <a:t>ITU Modified:  log Normal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𝑠h𝑎𝑑𝑜𝑤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 </m:t>
                    </m:r>
                  </m:oMath>
                </a14:m>
                <a:r>
                  <a:rPr lang="en-US" dirty="0" smtClean="0">
                    <a:latin typeface="+mn-lt"/>
                  </a:rPr>
                  <a:t>7dB </a:t>
                </a:r>
                <a:r>
                  <a:rPr lang="en-US" dirty="0" err="1" smtClean="0">
                    <a:latin typeface="+mn-lt"/>
                  </a:rPr>
                  <a:t>i.i.d</a:t>
                </a:r>
                <a:r>
                  <a:rPr lang="en-US" dirty="0" smtClean="0">
                    <a:latin typeface="+mn-lt"/>
                  </a:rPr>
                  <a:t>. </a:t>
                </a:r>
                <a:endParaRPr lang="en-US" dirty="0">
                  <a:latin typeface="+mn-lt"/>
                </a:endParaRPr>
              </a:p>
              <a:p>
                <a:pPr lvl="1"/>
                <a:endParaRPr lang="en-US" sz="1200" dirty="0">
                  <a:latin typeface="+mn-lt"/>
                </a:endParaRPr>
              </a:p>
            </p:txBody>
          </p:sp>
        </mc:Choice>
        <mc:Fallback xmlns="">
          <p:sp>
            <p:nvSpPr>
              <p:cNvPr id="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828800"/>
                <a:ext cx="8229600" cy="4525963"/>
              </a:xfrm>
              <a:blipFill rotWithShape="1">
                <a:blip r:embed="rId2"/>
                <a:stretch>
                  <a:fillRect l="-667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0893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Downlink SINR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600200" y="5678269"/>
            <a:ext cx="655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ITU  gives the same geometry as the D2D -3GPP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ITU Modified shows higher SINR </a:t>
            </a:r>
          </a:p>
        </p:txBody>
      </p:sp>
      <p:pic>
        <p:nvPicPr>
          <p:cNvPr id="8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735412"/>
            <a:ext cx="5333334" cy="3942857"/>
          </a:xfrm>
        </p:spPr>
      </p:pic>
    </p:spTree>
    <p:extLst>
      <p:ext uri="{BB962C8B-B14F-4D97-AF65-F5344CB8AC3E}">
        <p14:creationId xmlns:p14="http://schemas.microsoft.com/office/powerpoint/2010/main" val="962227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sz="2800" dirty="0" smtClean="0"/>
              <a:t>Consensus Model for STA-STA Link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r>
              <a:rPr lang="en-US" sz="2000" dirty="0" smtClean="0">
                <a:latin typeface="+mn-lt"/>
              </a:rPr>
              <a:t>The Downlink SINR is not heavily impacted by choosing either</a:t>
            </a:r>
          </a:p>
          <a:p>
            <a:pPr lvl="1"/>
            <a:r>
              <a:rPr lang="en-US" sz="1800" dirty="0" smtClean="0">
                <a:latin typeface="+mn-lt"/>
              </a:rPr>
              <a:t>ITU or</a:t>
            </a:r>
          </a:p>
          <a:p>
            <a:pPr lvl="1"/>
            <a:r>
              <a:rPr lang="en-US" sz="1800" dirty="0" smtClean="0">
                <a:latin typeface="+mn-lt"/>
              </a:rPr>
              <a:t>ITU Modified</a:t>
            </a:r>
          </a:p>
          <a:p>
            <a:r>
              <a:rPr lang="en-US" sz="2000" dirty="0" smtClean="0">
                <a:latin typeface="+mn-lt"/>
              </a:rPr>
              <a:t>The models are with-in tolerance limits of the empirical observations</a:t>
            </a:r>
          </a:p>
          <a:p>
            <a:r>
              <a:rPr lang="en-US" sz="2000" dirty="0" smtClean="0">
                <a:latin typeface="+mn-lt"/>
              </a:rPr>
              <a:t>We had agreed to the ITU-</a:t>
            </a:r>
            <a:r>
              <a:rPr lang="en-US" sz="2000" dirty="0" err="1" smtClean="0">
                <a:latin typeface="+mn-lt"/>
              </a:rPr>
              <a:t>UMi</a:t>
            </a:r>
            <a:r>
              <a:rPr lang="en-US" sz="2000" dirty="0" smtClean="0">
                <a:latin typeface="+mn-lt"/>
              </a:rPr>
              <a:t> as the preferred model for simulating AP-STA links</a:t>
            </a:r>
          </a:p>
          <a:p>
            <a:pPr lvl="1"/>
            <a:r>
              <a:rPr lang="en-US" sz="1800" dirty="0" smtClean="0">
                <a:latin typeface="+mn-lt"/>
              </a:rPr>
              <a:t>Continue using path loss equations for ITU-</a:t>
            </a:r>
            <a:r>
              <a:rPr lang="en-US" sz="1800" dirty="0" err="1" smtClean="0">
                <a:latin typeface="+mn-lt"/>
              </a:rPr>
              <a:t>UMi</a:t>
            </a:r>
            <a:r>
              <a:rPr lang="en-US" sz="1800" dirty="0" smtClean="0">
                <a:latin typeface="+mn-lt"/>
              </a:rPr>
              <a:t> with modifications to the height parameters for AP (now set to 1.5m)</a:t>
            </a:r>
          </a:p>
          <a:p>
            <a:pPr lvl="1"/>
            <a:r>
              <a:rPr lang="en-US" sz="1800" dirty="0" smtClean="0">
                <a:latin typeface="+mn-lt"/>
              </a:rPr>
              <a:t>Update STA-STA link shadowing to have a </a:t>
            </a:r>
            <a:r>
              <a:rPr lang="en-US" sz="1800" dirty="0" err="1" smtClean="0">
                <a:latin typeface="+mn-lt"/>
              </a:rPr>
              <a:t>i.i.d</a:t>
            </a:r>
            <a:r>
              <a:rPr lang="en-US" sz="1800" dirty="0" smtClean="0">
                <a:latin typeface="+mn-lt"/>
              </a:rPr>
              <a:t>. log normal distribution whose Std. Deviation is 7dB</a:t>
            </a:r>
          </a:p>
        </p:txBody>
      </p:sp>
    </p:spTree>
    <p:extLst>
      <p:ext uri="{BB962C8B-B14F-4D97-AF65-F5344CB8AC3E}">
        <p14:creationId xmlns:p14="http://schemas.microsoft.com/office/powerpoint/2010/main" val="1057324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sz="2800" dirty="0" smtClean="0"/>
              <a:t>Model for AP-AP link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24000"/>
                <a:ext cx="8229600" cy="4525963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 smtClean="0">
                    <a:latin typeface="+mn-lt"/>
                  </a:rPr>
                  <a:t>Currently there are no path loss, shadowing or multi-path fading models for AP-AP links. However it is important for UL-SINR computations</a:t>
                </a:r>
              </a:p>
              <a:p>
                <a:r>
                  <a:rPr lang="en-US" sz="2000" dirty="0" smtClean="0">
                    <a:latin typeface="+mn-lt"/>
                  </a:rPr>
                  <a:t>If we define UL SINR as,</a:t>
                </a:r>
              </a:p>
              <a:p>
                <a:pPr marL="0" indent="0">
                  <a:buNone/>
                </a:pPr>
                <a:endParaRPr lang="en-US" sz="2000" dirty="0" smtClean="0">
                  <a:latin typeface="+mn-lt"/>
                </a:endParaRP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/>
                        </a:rPr>
                        <m:t>𝑆𝐼𝑁</m:t>
                      </m:r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𝐴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/>
                                    </a:rPr>
                                    <m:t>𝐴</m:t>
                                  </m:r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</m:sub>
                            <m:sup>
                              <m:r>
                                <a:rPr lang="en-US" sz="1800" b="0" i="1" smtClean="0">
                                  <a:latin typeface="Cambria Math"/>
                                </a:rPr>
                                <m:t>𝑆𝑇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𝑚</m:t>
                                  </m:r>
                                </m:sub>
                              </m:sSub>
                            </m:sup>
                          </m:sSubSup>
                        </m:num>
                        <m:den>
                          <m:nary>
                            <m:naryPr>
                              <m:chr m:val="∑"/>
                              <m:supHide m:val="on"/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≠</m:t>
                              </m:r>
                              <m:r>
                                <a:rPr lang="en-US" sz="1800" i="1">
                                  <a:latin typeface="Cambria Math"/>
                                </a:rPr>
                                <m:t>𝑛</m:t>
                              </m:r>
                            </m:sub>
                            <m:sup/>
                            <m:e>
                              <m:f>
                                <m:f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latin typeface="Cambria Math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𝑆𝑇𝐴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𝑘</m:t>
                                      </m:r>
                                    </m:e>
                                  </m:d>
                                </m:den>
                              </m:f>
                              <m:d>
                                <m:d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n-US" sz="18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𝐴</m:t>
                                          </m:r>
                                          <m:r>
                                            <a:rPr lang="en-US" sz="1800" b="0" i="1" smtClean="0">
                                              <a:latin typeface="Cambria Math"/>
                                            </a:rPr>
                                            <m:t>𝑃</m:t>
                                          </m:r>
                                        </m:e>
                                        <m:sub>
                                          <m:r>
                                            <a:rPr lang="en-US" sz="1800" b="0" i="1" smtClean="0">
                                              <a:latin typeface="Cambria Math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</m:sub>
                                    <m:sup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𝐴</m:t>
                                      </m:r>
                                      <m:sSub>
                                        <m:sSubPr>
                                          <m:ctrlPr>
                                            <a:rPr lang="en-US" sz="18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𝑃</m:t>
                                          </m:r>
                                        </m:e>
                                        <m:sub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sup>
                                  </m:sSubSup>
                                  <m:r>
                                    <a:rPr lang="en-US" sz="1800" i="1">
                                      <a:latin typeface="Cambria Math"/>
                                    </a:rPr>
                                    <m:t>+</m:t>
                                  </m:r>
                                  <m:nary>
                                    <m:naryPr>
                                      <m:chr m:val="∑"/>
                                      <m:supHide m:val="on"/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∈</m:t>
                                      </m:r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𝜙</m:t>
                                      </m:r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(</m:t>
                                      </m:r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𝑘</m:t>
                                      </m:r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)</m:t>
                                      </m:r>
                                    </m:sub>
                                    <m:sup/>
                                    <m:e>
                                      <m:sSubSup>
                                        <m:sSubSupPr>
                                          <m:ctrlPr>
                                            <a:rPr lang="en-US" sz="1800" i="1"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𝑃</m:t>
                                          </m:r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𝐴</m:t>
                                              </m:r>
                                              <m:r>
                                                <a:rPr lang="en-US" sz="1800" b="0" i="1" smtClean="0">
                                                  <a:latin typeface="Cambria Math"/>
                                                </a:rPr>
                                                <m:t>𝑃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b="0" i="1" smtClean="0">
                                                  <a:latin typeface="Cambria Math"/>
                                                </a:rPr>
                                                <m:t>𝑛</m:t>
                                              </m:r>
                                            </m:sub>
                                          </m:sSub>
                                        </m:sub>
                                        <m:sup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𝑆𝑇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𝐴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sup>
                                      </m:sSubSup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 </m:t>
                                      </m:r>
                                    </m:e>
                                  </m:nary>
                                </m:e>
                              </m:d>
                              <m:r>
                                <a:rPr lang="en-US" sz="18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en-US" sz="1800" dirty="0" smtClean="0">
                  <a:latin typeface="+mn-lt"/>
                </a:endParaRPr>
              </a:p>
              <a:p>
                <a:endParaRPr lang="en-US" sz="2000" dirty="0" smtClean="0">
                  <a:latin typeface="+mn-lt"/>
                </a:endParaRPr>
              </a:p>
              <a:p>
                <a:endParaRPr 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24000"/>
                <a:ext cx="8229600" cy="4525963"/>
              </a:xfrm>
              <a:blipFill rotWithShape="1">
                <a:blip r:embed="rId2"/>
                <a:stretch>
                  <a:fillRect l="-741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5602191" y="2743200"/>
            <a:ext cx="17892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received power at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AP-n 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from STA-m</a:t>
            </a:r>
          </a:p>
        </p:txBody>
      </p:sp>
      <p:cxnSp>
        <p:nvCxnSpPr>
          <p:cNvPr id="9" name="Straight Arrow Connector 8"/>
          <p:cNvCxnSpPr>
            <a:stCxn id="8" idx="1"/>
          </p:cNvCxnSpPr>
          <p:nvPr/>
        </p:nvCxnSpPr>
        <p:spPr>
          <a:xfrm flipH="1">
            <a:off x="5144991" y="2974033"/>
            <a:ext cx="457200" cy="2308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306804" y="4101561"/>
            <a:ext cx="19989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received power at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AP-n  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from STA-</a:t>
            </a:r>
            <a:r>
              <a:rPr lang="en-US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5983191" y="3770531"/>
            <a:ext cx="333138" cy="3914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981200" y="3838720"/>
            <a:ext cx="16209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# of STAs associated with AP-k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4635522" y="3735560"/>
            <a:ext cx="0" cy="4921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575964" y="3864536"/>
            <a:ext cx="318341" cy="2342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088586" y="4227731"/>
            <a:ext cx="17892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set of STAs associated with AP-k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5406339" y="3692255"/>
            <a:ext cx="119652" cy="4697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543800" y="3726180"/>
            <a:ext cx="152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174dBm/Hz *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BW 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= -101dBm/20MHz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7048500" y="3735560"/>
            <a:ext cx="457200" cy="1305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934947" y="4233604"/>
            <a:ext cx="18495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received power at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AP-n 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from </a:t>
            </a:r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AP-k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2999509" y="3395623"/>
            <a:ext cx="2032840" cy="1337594"/>
          </a:xfrm>
          <a:custGeom>
            <a:avLst/>
            <a:gdLst>
              <a:gd name="connsiteX0" fmla="*/ 151141 w 2032840"/>
              <a:gd name="connsiteY0" fmla="*/ 869058 h 1337594"/>
              <a:gd name="connsiteX1" fmla="*/ 151141 w 2032840"/>
              <a:gd name="connsiteY1" fmla="*/ 869058 h 1337594"/>
              <a:gd name="connsiteX2" fmla="*/ 438308 w 2032840"/>
              <a:gd name="connsiteY2" fmla="*/ 869058 h 1337594"/>
              <a:gd name="connsiteX3" fmla="*/ 460979 w 2032840"/>
              <a:gd name="connsiteY3" fmla="*/ 861501 h 1337594"/>
              <a:gd name="connsiteX4" fmla="*/ 672575 w 2032840"/>
              <a:gd name="connsiteY4" fmla="*/ 876615 h 1337594"/>
              <a:gd name="connsiteX5" fmla="*/ 710360 w 2032840"/>
              <a:gd name="connsiteY5" fmla="*/ 884172 h 1337594"/>
              <a:gd name="connsiteX6" fmla="*/ 838830 w 2032840"/>
              <a:gd name="connsiteY6" fmla="*/ 899286 h 1337594"/>
              <a:gd name="connsiteX7" fmla="*/ 914400 w 2032840"/>
              <a:gd name="connsiteY7" fmla="*/ 891729 h 1337594"/>
              <a:gd name="connsiteX8" fmla="*/ 1141111 w 2032840"/>
              <a:gd name="connsiteY8" fmla="*/ 876615 h 1337594"/>
              <a:gd name="connsiteX9" fmla="*/ 1186453 w 2032840"/>
              <a:gd name="connsiteY9" fmla="*/ 861501 h 1337594"/>
              <a:gd name="connsiteX10" fmla="*/ 1209124 w 2032840"/>
              <a:gd name="connsiteY10" fmla="*/ 853944 h 1337594"/>
              <a:gd name="connsiteX11" fmla="*/ 1534076 w 2032840"/>
              <a:gd name="connsiteY11" fmla="*/ 846387 h 1337594"/>
              <a:gd name="connsiteX12" fmla="*/ 1526519 w 2032840"/>
              <a:gd name="connsiteY12" fmla="*/ 823716 h 1337594"/>
              <a:gd name="connsiteX13" fmla="*/ 1488734 w 2032840"/>
              <a:gd name="connsiteY13" fmla="*/ 763260 h 1337594"/>
              <a:gd name="connsiteX14" fmla="*/ 1481177 w 2032840"/>
              <a:gd name="connsiteY14" fmla="*/ 702803 h 1337594"/>
              <a:gd name="connsiteX15" fmla="*/ 1466063 w 2032840"/>
              <a:gd name="connsiteY15" fmla="*/ 536549 h 1337594"/>
              <a:gd name="connsiteX16" fmla="*/ 1473620 w 2032840"/>
              <a:gd name="connsiteY16" fmla="*/ 423194 h 1337594"/>
              <a:gd name="connsiteX17" fmla="*/ 1466063 w 2032840"/>
              <a:gd name="connsiteY17" fmla="*/ 324952 h 1337594"/>
              <a:gd name="connsiteX18" fmla="*/ 1488734 w 2032840"/>
              <a:gd name="connsiteY18" fmla="*/ 166255 h 1337594"/>
              <a:gd name="connsiteX19" fmla="*/ 1496291 w 2032840"/>
              <a:gd name="connsiteY19" fmla="*/ 83127 h 1337594"/>
              <a:gd name="connsiteX20" fmla="*/ 1503848 w 2032840"/>
              <a:gd name="connsiteY20" fmla="*/ 45342 h 1337594"/>
              <a:gd name="connsiteX21" fmla="*/ 1503848 w 2032840"/>
              <a:gd name="connsiteY21" fmla="*/ 0 h 1337594"/>
              <a:gd name="connsiteX22" fmla="*/ 1503848 w 2032840"/>
              <a:gd name="connsiteY22" fmla="*/ 0 h 1337594"/>
              <a:gd name="connsiteX23" fmla="*/ 1571861 w 2032840"/>
              <a:gd name="connsiteY23" fmla="*/ 15114 h 1337594"/>
              <a:gd name="connsiteX24" fmla="*/ 1639874 w 2032840"/>
              <a:gd name="connsiteY24" fmla="*/ 7557 h 1337594"/>
              <a:gd name="connsiteX25" fmla="*/ 1723002 w 2032840"/>
              <a:gd name="connsiteY25" fmla="*/ 0 h 1337594"/>
              <a:gd name="connsiteX26" fmla="*/ 1957270 w 2032840"/>
              <a:gd name="connsiteY26" fmla="*/ 7557 h 1337594"/>
              <a:gd name="connsiteX27" fmla="*/ 1987498 w 2032840"/>
              <a:gd name="connsiteY27" fmla="*/ 0 h 1337594"/>
              <a:gd name="connsiteX28" fmla="*/ 1987498 w 2032840"/>
              <a:gd name="connsiteY28" fmla="*/ 30228 h 1337594"/>
              <a:gd name="connsiteX29" fmla="*/ 1995055 w 2032840"/>
              <a:gd name="connsiteY29" fmla="*/ 219154 h 1337594"/>
              <a:gd name="connsiteX30" fmla="*/ 2002612 w 2032840"/>
              <a:gd name="connsiteY30" fmla="*/ 256939 h 1337594"/>
              <a:gd name="connsiteX31" fmla="*/ 2017726 w 2032840"/>
              <a:gd name="connsiteY31" fmla="*/ 430751 h 1337594"/>
              <a:gd name="connsiteX32" fmla="*/ 2017726 w 2032840"/>
              <a:gd name="connsiteY32" fmla="*/ 793488 h 1337594"/>
              <a:gd name="connsiteX33" fmla="*/ 2010169 w 2032840"/>
              <a:gd name="connsiteY33" fmla="*/ 921957 h 1337594"/>
              <a:gd name="connsiteX34" fmla="*/ 1995055 w 2032840"/>
              <a:gd name="connsiteY34" fmla="*/ 974856 h 1337594"/>
              <a:gd name="connsiteX35" fmla="*/ 1987498 w 2032840"/>
              <a:gd name="connsiteY35" fmla="*/ 1125997 h 1337594"/>
              <a:gd name="connsiteX36" fmla="*/ 1979941 w 2032840"/>
              <a:gd name="connsiteY36" fmla="*/ 1148668 h 1337594"/>
              <a:gd name="connsiteX37" fmla="*/ 1979941 w 2032840"/>
              <a:gd name="connsiteY37" fmla="*/ 1284694 h 1337594"/>
              <a:gd name="connsiteX38" fmla="*/ 2032840 w 2032840"/>
              <a:gd name="connsiteY38" fmla="*/ 1277137 h 1337594"/>
              <a:gd name="connsiteX39" fmla="*/ 1896813 w 2032840"/>
              <a:gd name="connsiteY39" fmla="*/ 1277137 h 1337594"/>
              <a:gd name="connsiteX40" fmla="*/ 1859028 w 2032840"/>
              <a:gd name="connsiteY40" fmla="*/ 1299808 h 1337594"/>
              <a:gd name="connsiteX41" fmla="*/ 1813686 w 2032840"/>
              <a:gd name="connsiteY41" fmla="*/ 1314922 h 1337594"/>
              <a:gd name="connsiteX42" fmla="*/ 1791015 w 2032840"/>
              <a:gd name="connsiteY42" fmla="*/ 1322479 h 1337594"/>
              <a:gd name="connsiteX43" fmla="*/ 1579418 w 2032840"/>
              <a:gd name="connsiteY43" fmla="*/ 1337594 h 1337594"/>
              <a:gd name="connsiteX44" fmla="*/ 1057984 w 2032840"/>
              <a:gd name="connsiteY44" fmla="*/ 1322479 h 1337594"/>
              <a:gd name="connsiteX45" fmla="*/ 997527 w 2032840"/>
              <a:gd name="connsiteY45" fmla="*/ 1314922 h 1337594"/>
              <a:gd name="connsiteX46" fmla="*/ 755703 w 2032840"/>
              <a:gd name="connsiteY46" fmla="*/ 1299808 h 1337594"/>
              <a:gd name="connsiteX47" fmla="*/ 710360 w 2032840"/>
              <a:gd name="connsiteY47" fmla="*/ 1292251 h 1337594"/>
              <a:gd name="connsiteX48" fmla="*/ 589448 w 2032840"/>
              <a:gd name="connsiteY48" fmla="*/ 1277137 h 1337594"/>
              <a:gd name="connsiteX49" fmla="*/ 460979 w 2032840"/>
              <a:gd name="connsiteY49" fmla="*/ 1284694 h 1337594"/>
              <a:gd name="connsiteX50" fmla="*/ 415636 w 2032840"/>
              <a:gd name="connsiteY50" fmla="*/ 1292251 h 1337594"/>
              <a:gd name="connsiteX51" fmla="*/ 355180 w 2032840"/>
              <a:gd name="connsiteY51" fmla="*/ 1307365 h 1337594"/>
              <a:gd name="connsiteX52" fmla="*/ 98241 w 2032840"/>
              <a:gd name="connsiteY52" fmla="*/ 1314922 h 1337594"/>
              <a:gd name="connsiteX53" fmla="*/ 22671 w 2032840"/>
              <a:gd name="connsiteY53" fmla="*/ 1322479 h 1337594"/>
              <a:gd name="connsiteX54" fmla="*/ 30228 w 2032840"/>
              <a:gd name="connsiteY54" fmla="*/ 1307365 h 1337594"/>
              <a:gd name="connsiteX55" fmla="*/ 68013 w 2032840"/>
              <a:gd name="connsiteY55" fmla="*/ 1216681 h 1337594"/>
              <a:gd name="connsiteX56" fmla="*/ 37785 w 2032840"/>
              <a:gd name="connsiteY56" fmla="*/ 1088212 h 1337594"/>
              <a:gd name="connsiteX57" fmla="*/ 22671 w 2032840"/>
              <a:gd name="connsiteY57" fmla="*/ 1027756 h 1337594"/>
              <a:gd name="connsiteX58" fmla="*/ 0 w 2032840"/>
              <a:gd name="connsiteY58" fmla="*/ 967299 h 1337594"/>
              <a:gd name="connsiteX59" fmla="*/ 15114 w 2032840"/>
              <a:gd name="connsiteY59" fmla="*/ 876615 h 1337594"/>
              <a:gd name="connsiteX60" fmla="*/ 30228 w 2032840"/>
              <a:gd name="connsiteY60" fmla="*/ 816159 h 1337594"/>
              <a:gd name="connsiteX61" fmla="*/ 30228 w 2032840"/>
              <a:gd name="connsiteY61" fmla="*/ 801045 h 1337594"/>
              <a:gd name="connsiteX62" fmla="*/ 52899 w 2032840"/>
              <a:gd name="connsiteY62" fmla="*/ 838830 h 1337594"/>
              <a:gd name="connsiteX63" fmla="*/ 128470 w 2032840"/>
              <a:gd name="connsiteY63" fmla="*/ 846387 h 1337594"/>
              <a:gd name="connsiteX64" fmla="*/ 196483 w 2032840"/>
              <a:gd name="connsiteY64" fmla="*/ 869058 h 1337594"/>
              <a:gd name="connsiteX65" fmla="*/ 204040 w 2032840"/>
              <a:gd name="connsiteY65" fmla="*/ 876615 h 1337594"/>
              <a:gd name="connsiteX66" fmla="*/ 151141 w 2032840"/>
              <a:gd name="connsiteY66" fmla="*/ 869058 h 1337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032840" h="1337594">
                <a:moveTo>
                  <a:pt x="151141" y="869058"/>
                </a:moveTo>
                <a:lnTo>
                  <a:pt x="151141" y="869058"/>
                </a:lnTo>
                <a:cubicBezTo>
                  <a:pt x="279828" y="874008"/>
                  <a:pt x="327710" y="883804"/>
                  <a:pt x="438308" y="869058"/>
                </a:cubicBezTo>
                <a:cubicBezTo>
                  <a:pt x="446204" y="868005"/>
                  <a:pt x="453422" y="864020"/>
                  <a:pt x="460979" y="861501"/>
                </a:cubicBezTo>
                <a:cubicBezTo>
                  <a:pt x="576542" y="880761"/>
                  <a:pt x="434896" y="859009"/>
                  <a:pt x="672575" y="876615"/>
                </a:cubicBezTo>
                <a:cubicBezTo>
                  <a:pt x="685384" y="877564"/>
                  <a:pt x="697665" y="882219"/>
                  <a:pt x="710360" y="884172"/>
                </a:cubicBezTo>
                <a:cubicBezTo>
                  <a:pt x="737362" y="888326"/>
                  <a:pt x="813630" y="896486"/>
                  <a:pt x="838830" y="899286"/>
                </a:cubicBezTo>
                <a:cubicBezTo>
                  <a:pt x="864020" y="896767"/>
                  <a:pt x="889140" y="893413"/>
                  <a:pt x="914400" y="891729"/>
                </a:cubicBezTo>
                <a:cubicBezTo>
                  <a:pt x="1179037" y="874087"/>
                  <a:pt x="971078" y="893618"/>
                  <a:pt x="1141111" y="876615"/>
                </a:cubicBezTo>
                <a:lnTo>
                  <a:pt x="1186453" y="861501"/>
                </a:lnTo>
                <a:cubicBezTo>
                  <a:pt x="1194010" y="858982"/>
                  <a:pt x="1201161" y="854159"/>
                  <a:pt x="1209124" y="853944"/>
                </a:cubicBezTo>
                <a:cubicBezTo>
                  <a:pt x="1503842" y="845979"/>
                  <a:pt x="1395497" y="846387"/>
                  <a:pt x="1534076" y="846387"/>
                </a:cubicBezTo>
                <a:lnTo>
                  <a:pt x="1526519" y="823716"/>
                </a:lnTo>
                <a:cubicBezTo>
                  <a:pt x="1513924" y="803564"/>
                  <a:pt x="1497078" y="785511"/>
                  <a:pt x="1488734" y="763260"/>
                </a:cubicBezTo>
                <a:cubicBezTo>
                  <a:pt x="1481603" y="744244"/>
                  <a:pt x="1482936" y="723036"/>
                  <a:pt x="1481177" y="702803"/>
                </a:cubicBezTo>
                <a:cubicBezTo>
                  <a:pt x="1465636" y="524083"/>
                  <a:pt x="1482173" y="649322"/>
                  <a:pt x="1466063" y="536549"/>
                </a:cubicBezTo>
                <a:cubicBezTo>
                  <a:pt x="1468582" y="498764"/>
                  <a:pt x="1473620" y="461063"/>
                  <a:pt x="1473620" y="423194"/>
                </a:cubicBezTo>
                <a:cubicBezTo>
                  <a:pt x="1473620" y="390350"/>
                  <a:pt x="1464931" y="357777"/>
                  <a:pt x="1466063" y="324952"/>
                </a:cubicBezTo>
                <a:cubicBezTo>
                  <a:pt x="1468151" y="264389"/>
                  <a:pt x="1477834" y="220755"/>
                  <a:pt x="1488734" y="166255"/>
                </a:cubicBezTo>
                <a:cubicBezTo>
                  <a:pt x="1491253" y="138546"/>
                  <a:pt x="1492840" y="110736"/>
                  <a:pt x="1496291" y="83127"/>
                </a:cubicBezTo>
                <a:cubicBezTo>
                  <a:pt x="1497884" y="70382"/>
                  <a:pt x="1502685" y="58134"/>
                  <a:pt x="1503848" y="45342"/>
                </a:cubicBezTo>
                <a:cubicBezTo>
                  <a:pt x="1505216" y="30290"/>
                  <a:pt x="1503848" y="15114"/>
                  <a:pt x="1503848" y="0"/>
                </a:cubicBezTo>
                <a:lnTo>
                  <a:pt x="1503848" y="0"/>
                </a:lnTo>
                <a:cubicBezTo>
                  <a:pt x="1526519" y="5038"/>
                  <a:pt x="1548673" y="13826"/>
                  <a:pt x="1571861" y="15114"/>
                </a:cubicBezTo>
                <a:cubicBezTo>
                  <a:pt x="1594636" y="16379"/>
                  <a:pt x="1617177" y="9827"/>
                  <a:pt x="1639874" y="7557"/>
                </a:cubicBezTo>
                <a:lnTo>
                  <a:pt x="1723002" y="0"/>
                </a:lnTo>
                <a:cubicBezTo>
                  <a:pt x="1801091" y="2519"/>
                  <a:pt x="1879140" y="7557"/>
                  <a:pt x="1957270" y="7557"/>
                </a:cubicBezTo>
                <a:cubicBezTo>
                  <a:pt x="1967656" y="7557"/>
                  <a:pt x="1987498" y="0"/>
                  <a:pt x="1987498" y="0"/>
                </a:cubicBezTo>
                <a:lnTo>
                  <a:pt x="1987498" y="30228"/>
                </a:lnTo>
                <a:cubicBezTo>
                  <a:pt x="1990017" y="93203"/>
                  <a:pt x="1990863" y="156268"/>
                  <a:pt x="1995055" y="219154"/>
                </a:cubicBezTo>
                <a:cubicBezTo>
                  <a:pt x="1995909" y="231970"/>
                  <a:pt x="2001244" y="244168"/>
                  <a:pt x="2002612" y="256939"/>
                </a:cubicBezTo>
                <a:cubicBezTo>
                  <a:pt x="2008808" y="314764"/>
                  <a:pt x="2017726" y="430751"/>
                  <a:pt x="2017726" y="430751"/>
                </a:cubicBezTo>
                <a:cubicBezTo>
                  <a:pt x="2026731" y="664889"/>
                  <a:pt x="2028838" y="576806"/>
                  <a:pt x="2017726" y="793488"/>
                </a:cubicBezTo>
                <a:cubicBezTo>
                  <a:pt x="2015529" y="836329"/>
                  <a:pt x="2014236" y="879253"/>
                  <a:pt x="2010169" y="921957"/>
                </a:cubicBezTo>
                <a:cubicBezTo>
                  <a:pt x="2008904" y="935242"/>
                  <a:pt x="1999589" y="961254"/>
                  <a:pt x="1995055" y="974856"/>
                </a:cubicBezTo>
                <a:cubicBezTo>
                  <a:pt x="1992536" y="1025236"/>
                  <a:pt x="1991868" y="1075743"/>
                  <a:pt x="1987498" y="1125997"/>
                </a:cubicBezTo>
                <a:cubicBezTo>
                  <a:pt x="1986808" y="1133933"/>
                  <a:pt x="1980320" y="1140711"/>
                  <a:pt x="1979941" y="1148668"/>
                </a:cubicBezTo>
                <a:cubicBezTo>
                  <a:pt x="1977784" y="1193959"/>
                  <a:pt x="1979941" y="1239352"/>
                  <a:pt x="1979941" y="1284694"/>
                </a:cubicBezTo>
                <a:lnTo>
                  <a:pt x="2032840" y="1277137"/>
                </a:lnTo>
                <a:cubicBezTo>
                  <a:pt x="1988391" y="1273096"/>
                  <a:pt x="1941139" y="1262362"/>
                  <a:pt x="1896813" y="1277137"/>
                </a:cubicBezTo>
                <a:cubicBezTo>
                  <a:pt x="1882879" y="1281782"/>
                  <a:pt x="1872400" y="1293730"/>
                  <a:pt x="1859028" y="1299808"/>
                </a:cubicBezTo>
                <a:cubicBezTo>
                  <a:pt x="1844524" y="1306401"/>
                  <a:pt x="1828800" y="1309884"/>
                  <a:pt x="1813686" y="1314922"/>
                </a:cubicBezTo>
                <a:cubicBezTo>
                  <a:pt x="1806129" y="1317441"/>
                  <a:pt x="1798872" y="1321169"/>
                  <a:pt x="1791015" y="1322479"/>
                </a:cubicBezTo>
                <a:cubicBezTo>
                  <a:pt x="1690952" y="1339158"/>
                  <a:pt x="1760980" y="1329341"/>
                  <a:pt x="1579418" y="1337594"/>
                </a:cubicBezTo>
                <a:cubicBezTo>
                  <a:pt x="1341184" y="1313771"/>
                  <a:pt x="1615817" y="1339132"/>
                  <a:pt x="1057984" y="1322479"/>
                </a:cubicBezTo>
                <a:cubicBezTo>
                  <a:pt x="1037684" y="1321873"/>
                  <a:pt x="1017753" y="1316761"/>
                  <a:pt x="997527" y="1314922"/>
                </a:cubicBezTo>
                <a:cubicBezTo>
                  <a:pt x="929688" y="1308755"/>
                  <a:pt x="820096" y="1303385"/>
                  <a:pt x="755703" y="1299808"/>
                </a:cubicBezTo>
                <a:cubicBezTo>
                  <a:pt x="740589" y="1297289"/>
                  <a:pt x="725578" y="1294041"/>
                  <a:pt x="710360" y="1292251"/>
                </a:cubicBezTo>
                <a:cubicBezTo>
                  <a:pt x="583300" y="1277303"/>
                  <a:pt x="668892" y="1293026"/>
                  <a:pt x="589448" y="1277137"/>
                </a:cubicBezTo>
                <a:cubicBezTo>
                  <a:pt x="546625" y="1279656"/>
                  <a:pt x="503715" y="1280978"/>
                  <a:pt x="460979" y="1284694"/>
                </a:cubicBezTo>
                <a:cubicBezTo>
                  <a:pt x="445714" y="1286021"/>
                  <a:pt x="430619" y="1289040"/>
                  <a:pt x="415636" y="1292251"/>
                </a:cubicBezTo>
                <a:cubicBezTo>
                  <a:pt x="395325" y="1296603"/>
                  <a:pt x="375943" y="1306754"/>
                  <a:pt x="355180" y="1307365"/>
                </a:cubicBezTo>
                <a:lnTo>
                  <a:pt x="98241" y="1314922"/>
                </a:lnTo>
                <a:cubicBezTo>
                  <a:pt x="37861" y="1323548"/>
                  <a:pt x="63154" y="1322479"/>
                  <a:pt x="22671" y="1322479"/>
                </a:cubicBezTo>
                <a:lnTo>
                  <a:pt x="30228" y="1307365"/>
                </a:lnTo>
                <a:cubicBezTo>
                  <a:pt x="33715" y="1300392"/>
                  <a:pt x="69460" y="1239830"/>
                  <a:pt x="68013" y="1216681"/>
                </a:cubicBezTo>
                <a:cubicBezTo>
                  <a:pt x="60424" y="1095254"/>
                  <a:pt x="59962" y="1162136"/>
                  <a:pt x="37785" y="1088212"/>
                </a:cubicBezTo>
                <a:cubicBezTo>
                  <a:pt x="25956" y="1048782"/>
                  <a:pt x="35970" y="1058788"/>
                  <a:pt x="22671" y="1027756"/>
                </a:cubicBezTo>
                <a:cubicBezTo>
                  <a:pt x="-1039" y="972431"/>
                  <a:pt x="13932" y="1023029"/>
                  <a:pt x="0" y="967299"/>
                </a:cubicBezTo>
                <a:cubicBezTo>
                  <a:pt x="5038" y="937071"/>
                  <a:pt x="5423" y="905687"/>
                  <a:pt x="15114" y="876615"/>
                </a:cubicBezTo>
                <a:cubicBezTo>
                  <a:pt x="23905" y="850242"/>
                  <a:pt x="25668" y="848076"/>
                  <a:pt x="30228" y="816159"/>
                </a:cubicBezTo>
                <a:cubicBezTo>
                  <a:pt x="30940" y="811172"/>
                  <a:pt x="30228" y="806083"/>
                  <a:pt x="30228" y="801045"/>
                </a:cubicBezTo>
                <a:lnTo>
                  <a:pt x="52899" y="838830"/>
                </a:lnTo>
                <a:cubicBezTo>
                  <a:pt x="78089" y="841349"/>
                  <a:pt x="103376" y="843041"/>
                  <a:pt x="128470" y="846387"/>
                </a:cubicBezTo>
                <a:cubicBezTo>
                  <a:pt x="160133" y="850609"/>
                  <a:pt x="169824" y="853063"/>
                  <a:pt x="196483" y="869058"/>
                </a:cubicBezTo>
                <a:cubicBezTo>
                  <a:pt x="199538" y="870891"/>
                  <a:pt x="201521" y="874096"/>
                  <a:pt x="204040" y="876615"/>
                </a:cubicBezTo>
                <a:lnTo>
                  <a:pt x="151141" y="869058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4962898" y="4695269"/>
            <a:ext cx="364186" cy="4572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257800" y="4971871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The received power from neighboring APs dominate interference compared to STAs in the neighboring BSS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9522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sz="2800" dirty="0"/>
              <a:t>Modifying the ITU for AP-AP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828800"/>
                <a:ext cx="8229600" cy="452596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000" dirty="0" smtClean="0">
                    <a:latin typeface="+mn-lt"/>
                  </a:rPr>
                  <a:t>Consider the ITU-</a:t>
                </a:r>
                <a:r>
                  <a:rPr lang="en-US" sz="2000" dirty="0" err="1" smtClean="0">
                    <a:latin typeface="+mn-lt"/>
                  </a:rPr>
                  <a:t>UMi</a:t>
                </a:r>
                <a:r>
                  <a:rPr lang="en-US" sz="2000" dirty="0" smtClean="0">
                    <a:latin typeface="+mn-lt"/>
                  </a:rPr>
                  <a:t> path-loss and shadowing models</a:t>
                </a:r>
              </a:p>
              <a:p>
                <a:pPr lvl="1"/>
                <a:r>
                  <a:rPr lang="en-US" sz="1800" dirty="0" smtClean="0">
                    <a:latin typeface="+mn-lt"/>
                  </a:rPr>
                  <a:t>For LOS </a:t>
                </a:r>
              </a:p>
              <a:p>
                <a:pPr lvl="2"/>
                <a:r>
                  <a:rPr lang="en-US" dirty="0">
                    <a:latin typeface="+mn-lt"/>
                  </a:rPr>
                  <a:t>For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𝑑</m:t>
                    </m:r>
                    <m:r>
                      <a:rPr lang="en-US" i="1" dirty="0">
                        <a:latin typeface="Cambria Math"/>
                      </a:rPr>
                      <m:t> &lt; </m:t>
                    </m:r>
                    <m:sSub>
                      <m:sSubPr>
                        <m:ctrlPr>
                          <a:rPr lang="en-US" i="1" dirty="0" err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 err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i="1" dirty="0" err="1">
                            <a:latin typeface="Cambria Math"/>
                          </a:rPr>
                          <m:t>𝐵𝑃</m:t>
                        </m:r>
                      </m:sub>
                    </m:sSub>
                  </m:oMath>
                </a14:m>
                <a:r>
                  <a:rPr lang="en-US" dirty="0">
                    <a:latin typeface="+mn-lt"/>
                  </a:rPr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𝑃𝐿</m:t>
                    </m:r>
                    <m:r>
                      <a:rPr lang="en-US" i="1" dirty="0">
                        <a:latin typeface="Cambria Math"/>
                      </a:rPr>
                      <m:t>=22.0</m:t>
                    </m:r>
                    <m:func>
                      <m:funcPr>
                        <m:ctrlPr>
                          <a:rPr lang="en-US" i="1" dirty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i="1" dirty="0">
                            <a:latin typeface="Cambria Math"/>
                          </a:rPr>
                          <m:t>𝑑</m:t>
                        </m:r>
                        <m:r>
                          <a:rPr lang="en-US" i="1" dirty="0">
                            <a:latin typeface="Cambria Math"/>
                          </a:rPr>
                          <m:t> </m:t>
                        </m:r>
                      </m:e>
                    </m:func>
                    <m:r>
                      <a:rPr lang="en-US" i="1" dirty="0">
                        <a:latin typeface="Cambria Math"/>
                      </a:rPr>
                      <m:t>+</m:t>
                    </m:r>
                    <m:r>
                      <a:rPr lang="en-US" b="0" i="1" dirty="0" smtClean="0">
                        <a:latin typeface="Cambria Math"/>
                      </a:rPr>
                      <m:t>28.0</m:t>
                    </m:r>
                    <m:r>
                      <a:rPr lang="en-US" i="1" dirty="0">
                        <a:latin typeface="Cambria Math"/>
                      </a:rPr>
                      <m:t>+</m:t>
                    </m:r>
                    <m:r>
                      <a:rPr lang="en-US" b="0" i="1" dirty="0" smtClean="0">
                        <a:latin typeface="Cambria Math"/>
                      </a:rPr>
                      <m:t>20.0</m:t>
                    </m:r>
                    <m:func>
                      <m:funcPr>
                        <m:ctrlPr>
                          <a:rPr lang="en-US" i="1" dirty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10</m:t>
                            </m:r>
                          </m:sub>
                        </m:sSub>
                      </m:fName>
                      <m:e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  <m:r>
                          <a:rPr lang="en-US" i="1" dirty="0">
                            <a:latin typeface="Cambria Math"/>
                          </a:rPr>
                          <m:t>(</m:t>
                        </m:r>
                        <m:r>
                          <a:rPr lang="en-US" i="1" dirty="0">
                            <a:latin typeface="Cambria Math"/>
                          </a:rPr>
                          <m:t>𝐺𝐻𝑧</m:t>
                        </m:r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>
                    <a:latin typeface="+mn-lt"/>
                  </a:rPr>
                  <a:t>; </a:t>
                </a:r>
                <a:endParaRPr lang="en-US" dirty="0" smtClean="0">
                  <a:latin typeface="+mn-lt"/>
                </a:endParaRPr>
              </a:p>
              <a:p>
                <a:pPr lvl="2"/>
                <a:r>
                  <a:rPr lang="en-US" dirty="0" smtClean="0">
                    <a:latin typeface="+mn-lt"/>
                  </a:rPr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</m:t>
                    </m:r>
                    <m:r>
                      <a:rPr lang="en-US" b="0" i="1" smtClean="0">
                        <a:latin typeface="Cambria Math"/>
                      </a:rPr>
                      <m:t>&gt;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𝐵𝑃</m:t>
                        </m:r>
                      </m:sub>
                    </m:sSub>
                  </m:oMath>
                </a14:m>
                <a:r>
                  <a:rPr lang="en-US" dirty="0" smtClean="0">
                    <a:latin typeface="+mn-lt"/>
                  </a:rPr>
                  <a:t>, </a:t>
                </a:r>
                <a:r>
                  <a:rPr lang="en-US" i="1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𝐼𝑇𝑈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𝐿𝑂𝑆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&gt;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𝐵𝑃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/>
                      </a:rPr>
                      <m:t>=40</m:t>
                    </m:r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r>
                          <a:rPr lang="en-US" i="1">
                            <a:latin typeface="Cambria Math"/>
                          </a:rPr>
                          <m:t>&gt;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𝐵𝑃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+7.56 −17.3</m:t>
                    </m:r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𝐵𝑆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′</m:t>
                                </m:r>
                              </m:sup>
                            </m:sSubSup>
                          </m:e>
                        </m:d>
                      </m:e>
                    </m:func>
                    <m:r>
                      <a:rPr lang="en-US" i="1">
                        <a:latin typeface="Cambria Math"/>
                      </a:rPr>
                      <m:t>−17.3</m:t>
                    </m:r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𝑀𝑆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′</m:t>
                                </m:r>
                              </m:sup>
                            </m:sSubSup>
                          </m:e>
                        </m:d>
                        <m:r>
                          <a:rPr lang="en-US" i="1">
                            <a:latin typeface="Cambria Math"/>
                          </a:rPr>
                          <m:t>+2.7</m:t>
                        </m:r>
                        <m:func>
                          <m:funcPr>
                            <m:ctrlPr>
                              <a:rPr lang="en-US" i="1">
                                <a:latin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𝑐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</a:rPr>
                              <m:t>(</m:t>
                            </m:r>
                            <m:r>
                              <a:rPr lang="en-US" i="1">
                                <a:latin typeface="Cambria Math"/>
                              </a:rPr>
                              <m:t>𝐺𝐻𝑧</m:t>
                            </m:r>
                            <m:r>
                              <a:rPr lang="en-US" i="1">
                                <a:latin typeface="Cambria Math"/>
                              </a:rPr>
                              <m:t>)</m:t>
                            </m:r>
                          </m:e>
                        </m:func>
                      </m:e>
                    </m:func>
                  </m:oMath>
                </a14:m>
                <a:endParaRPr lang="en-US" dirty="0" smtClean="0">
                  <a:latin typeface="+mn-lt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𝐵𝑃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  <m:sSubSup>
                          <m:sSub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𝐵𝑆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  <m:sSubSup>
                          <m:sSub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𝑀𝑆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𝐻𝑧</m:t>
                            </m:r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den>
                    </m:f>
                  </m:oMath>
                </a14:m>
                <a:r>
                  <a:rPr lang="en-US" dirty="0" smtClean="0">
                    <a:latin typeface="+mn-lt"/>
                  </a:rPr>
                  <a:t>;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𝑐</m:t>
                    </m:r>
                    <m:r>
                      <a:rPr lang="en-US" b="0" i="1" smtClean="0">
                        <a:latin typeface="Cambria Math"/>
                      </a:rPr>
                      <m:t>=3×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</a:rPr>
                      <m:t>/</m:t>
                    </m:r>
                    <m:r>
                      <a:rPr lang="en-US" b="0" i="1" smtClean="0">
                        <a:latin typeface="Cambria Math"/>
                      </a:rPr>
                      <m:t>𝑠</m:t>
                    </m:r>
                  </m:oMath>
                </a14:m>
                <a:endParaRPr lang="en-US" dirty="0" smtClean="0">
                  <a:latin typeface="+mn-lt"/>
                </a:endParaRPr>
              </a:p>
              <a:p>
                <a:pPr lvl="2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𝐵𝑆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𝐵𝑆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−1.0;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𝑀𝑆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𝑀𝑆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−1.0</m:t>
                      </m:r>
                    </m:oMath>
                  </m:oMathPara>
                </a14:m>
                <a:endParaRPr lang="en-US" b="0" dirty="0" smtClean="0">
                  <a:latin typeface="+mn-lt"/>
                </a:endParaRPr>
              </a:p>
              <a:p>
                <a:pPr lvl="1"/>
                <a:r>
                  <a:rPr lang="en-US" sz="1800" dirty="0" smtClean="0">
                    <a:latin typeface="+mn-lt"/>
                  </a:rPr>
                  <a:t>For NLOS</a:t>
                </a:r>
              </a:p>
              <a:p>
                <a:pPr lvl="2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𝑃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𝐼𝑇𝑈</m:t>
                          </m:r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𝑁𝐿𝑂𝑆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=36.7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+22.7+26.0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𝐺𝐻𝑧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dirty="0" smtClean="0">
                  <a:latin typeface="+mn-lt"/>
                </a:endParaRPr>
              </a:p>
              <a:p>
                <a:pPr lvl="1"/>
                <a:r>
                  <a:rPr lang="en-US" dirty="0" smtClean="0">
                    <a:latin typeface="+mn-lt"/>
                  </a:rPr>
                  <a:t>Shadowing</a:t>
                </a:r>
              </a:p>
              <a:p>
                <a:pPr lvl="2"/>
                <a:r>
                  <a:rPr lang="en-US" dirty="0" smtClean="0">
                    <a:latin typeface="+mn-lt"/>
                  </a:rPr>
                  <a:t>Correlated Log-normal shadowing with Std. Dev. 3dB(LOS) or 4dB(NLOS)</a:t>
                </a:r>
                <a:endParaRPr lang="en-US" dirty="0">
                  <a:latin typeface="+mn-lt"/>
                </a:endParaRPr>
              </a:p>
              <a:p>
                <a:pPr marL="914400" lvl="2" indent="0">
                  <a:buNone/>
                </a:pPr>
                <a:endParaRPr lang="en-US" dirty="0" smtClean="0">
                  <a:latin typeface="+mn-lt"/>
                </a:endParaRPr>
              </a:p>
              <a:p>
                <a:r>
                  <a:rPr lang="en-US" sz="2000" dirty="0" smtClean="0">
                    <a:latin typeface="+mn-lt"/>
                  </a:rPr>
                  <a:t>We could modify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𝐵𝑆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𝑀𝑆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=10.0</m:t>
                    </m:r>
                  </m:oMath>
                </a14:m>
                <a:r>
                  <a:rPr lang="en-US" sz="2000" dirty="0" smtClean="0">
                    <a:latin typeface="+mn-lt"/>
                  </a:rPr>
                  <a:t>m and keep all other equations the same</a:t>
                </a:r>
              </a:p>
              <a:p>
                <a:pPr marL="914400" lvl="2" indent="0">
                  <a:buNone/>
                </a:pPr>
                <a:endParaRPr lang="en-US" dirty="0" smtClean="0">
                  <a:latin typeface="+mn-lt"/>
                </a:endParaRPr>
              </a:p>
              <a:p>
                <a:pPr lvl="2"/>
                <a:endParaRPr lang="en-US" dirty="0">
                  <a:latin typeface="+mn-lt"/>
                </a:endParaRPr>
              </a:p>
              <a:p>
                <a:pPr lvl="2"/>
                <a:endParaRPr lang="en-US" dirty="0">
                  <a:latin typeface="+mn-lt"/>
                </a:endParaRPr>
              </a:p>
            </p:txBody>
          </p:sp>
        </mc:Choice>
        <mc:Fallback xmlns="">
          <p:sp>
            <p:nvSpPr>
              <p:cNvPr id="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828800"/>
                <a:ext cx="8229600" cy="4525963"/>
              </a:xfrm>
              <a:blipFill rotWithShape="1">
                <a:blip r:embed="rId2"/>
                <a:stretch>
                  <a:fillRect l="-815" t="-1348" b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3064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AP-AP path loss for LOS Link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pic>
        <p:nvPicPr>
          <p:cNvPr id="7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333" y="1924543"/>
            <a:ext cx="5333334" cy="3942857"/>
          </a:xfrm>
        </p:spPr>
      </p:pic>
      <p:sp>
        <p:nvSpPr>
          <p:cNvPr id="8" name="Down Arrow 7"/>
          <p:cNvSpPr/>
          <p:nvPr/>
        </p:nvSpPr>
        <p:spPr>
          <a:xfrm>
            <a:off x="5715000" y="3080790"/>
            <a:ext cx="152400" cy="3048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124200" y="4909590"/>
            <a:ext cx="1905000" cy="492924"/>
          </a:xfrm>
          <a:prstGeom prst="rect">
            <a:avLst/>
          </a:prstGeom>
          <a:solidFill>
            <a:srgbClr val="6076B4">
              <a:alpha val="1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163245" y="5094737"/>
            <a:ext cx="2260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/>
                </a:solidFill>
              </a:rPr>
              <a:t>AP Distance Ranges</a:t>
            </a:r>
            <a:endParaRPr lang="en-US" sz="1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212051" y="4893480"/>
                <a:ext cx="1752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chemeClr val="tx1"/>
                    </a:solidFill>
                  </a:rPr>
                  <a:t>Low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𝐿𝑂𝑆</m:t>
                        </m:r>
                      </m:sub>
                    </m:sSub>
                  </m:oMath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2051" y="4893480"/>
                <a:ext cx="1752600" cy="307777"/>
              </a:xfrm>
              <a:prstGeom prst="rect">
                <a:avLst/>
              </a:prstGeom>
              <a:blipFill rotWithShape="1">
                <a:blip r:embed="rId3"/>
                <a:stretch>
                  <a:fillRect l="-1045" t="-200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581071" y="5791200"/>
            <a:ext cx="617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Due to low probability of LOS links, this difference in path loss will likely not show up on uplink SINR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8252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sz="2800" dirty="0" smtClean="0"/>
              <a:t>Uplink Geometry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pic>
        <p:nvPicPr>
          <p:cNvPr id="7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057400"/>
            <a:ext cx="5333334" cy="4000000"/>
          </a:xfrm>
        </p:spPr>
      </p:pic>
    </p:spTree>
    <p:extLst>
      <p:ext uri="{BB962C8B-B14F-4D97-AF65-F5344CB8AC3E}">
        <p14:creationId xmlns:p14="http://schemas.microsoft.com/office/powerpoint/2010/main" val="589651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ITU-Urban Micro Channel Model [1] was agreed as a consensus model for AP</a:t>
            </a:r>
            <a:r>
              <a:rPr lang="en-GB" dirty="0" smtClean="0">
                <a:sym typeface="Wingdings" panose="05000000000000000000" pitchFamily="2" charset="2"/>
              </a:rPr>
              <a:t> STA links.  System Level Simulations require modelling both AP AP and STA STA links.  We first identify different models for such links, analyse quantitatively and propose a model that would hopefully become the consensus model in our simulations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sz="2800" dirty="0" smtClean="0"/>
              <a:t>Model for AP-AP link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828800"/>
                <a:ext cx="8229600" cy="452596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>
                    <a:latin typeface="+mn-lt"/>
                  </a:rPr>
                  <a:t>Uplink SINR is not heavily impacted by either ITU or ITU modified.</a:t>
                </a:r>
              </a:p>
              <a:p>
                <a:r>
                  <a:rPr lang="en-US" dirty="0" smtClean="0">
                    <a:latin typeface="+mn-lt"/>
                  </a:rPr>
                  <a:t>So, we can use these parameters</a:t>
                </a:r>
              </a:p>
              <a:p>
                <a:pPr lvl="1"/>
                <a:r>
                  <a:rPr lang="en-US" sz="1800" dirty="0">
                    <a:latin typeface="+mn-lt"/>
                  </a:rPr>
                  <a:t>For LOS </a:t>
                </a:r>
              </a:p>
              <a:p>
                <a:pPr lvl="2"/>
                <a:r>
                  <a:rPr lang="en-US" dirty="0">
                    <a:latin typeface="+mn-lt"/>
                  </a:rPr>
                  <a:t>For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𝑑</m:t>
                    </m:r>
                    <m:r>
                      <a:rPr lang="en-US" i="1" dirty="0">
                        <a:latin typeface="Cambria Math"/>
                      </a:rPr>
                      <m:t> &lt; </m:t>
                    </m:r>
                    <m:sSub>
                      <m:sSubPr>
                        <m:ctrlPr>
                          <a:rPr lang="en-US" i="1" dirty="0" err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 err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i="1" dirty="0" err="1">
                            <a:latin typeface="Cambria Math"/>
                          </a:rPr>
                          <m:t>𝐵𝑃</m:t>
                        </m:r>
                      </m:sub>
                    </m:sSub>
                  </m:oMath>
                </a14:m>
                <a:r>
                  <a:rPr lang="en-US" dirty="0">
                    <a:latin typeface="+mn-lt"/>
                  </a:rPr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𝑃𝐿</m:t>
                    </m:r>
                    <m:r>
                      <a:rPr lang="en-US" i="1" dirty="0">
                        <a:latin typeface="Cambria Math"/>
                      </a:rPr>
                      <m:t>=22.0</m:t>
                    </m:r>
                    <m:func>
                      <m:funcPr>
                        <m:ctrlPr>
                          <a:rPr lang="en-US" i="1" dirty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i="1" dirty="0">
                            <a:latin typeface="Cambria Math"/>
                          </a:rPr>
                          <m:t>𝑑</m:t>
                        </m:r>
                        <m:r>
                          <a:rPr lang="en-US" i="1" dirty="0">
                            <a:latin typeface="Cambria Math"/>
                          </a:rPr>
                          <m:t> </m:t>
                        </m:r>
                      </m:e>
                    </m:func>
                    <m:r>
                      <a:rPr lang="en-US" i="1" dirty="0">
                        <a:latin typeface="Cambria Math"/>
                      </a:rPr>
                      <m:t>+28.0+20.0</m:t>
                    </m:r>
                    <m:func>
                      <m:funcPr>
                        <m:ctrlPr>
                          <a:rPr lang="en-US" i="1" dirty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10</m:t>
                            </m:r>
                          </m:sub>
                        </m:sSub>
                      </m:fName>
                      <m:e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i="1" dirty="0"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  <m:r>
                          <a:rPr lang="en-US" i="1" dirty="0">
                            <a:latin typeface="Cambria Math"/>
                          </a:rPr>
                          <m:t>(</m:t>
                        </m:r>
                        <m:r>
                          <a:rPr lang="en-US" i="1" dirty="0">
                            <a:latin typeface="Cambria Math"/>
                          </a:rPr>
                          <m:t>𝐺𝐻𝑧</m:t>
                        </m:r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>
                    <a:latin typeface="+mn-lt"/>
                  </a:rPr>
                  <a:t>; </a:t>
                </a:r>
              </a:p>
              <a:p>
                <a:pPr lvl="2"/>
                <a:r>
                  <a:rPr lang="en-US" dirty="0">
                    <a:latin typeface="+mn-lt"/>
                  </a:rPr>
                  <a:t>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</m:t>
                    </m:r>
                    <m:r>
                      <a:rPr lang="en-US" i="1">
                        <a:latin typeface="Cambria Math"/>
                      </a:rPr>
                      <m:t>&gt;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𝐵𝑃</m:t>
                        </m:r>
                      </m:sub>
                    </m:sSub>
                  </m:oMath>
                </a14:m>
                <a:r>
                  <a:rPr lang="en-US" dirty="0">
                    <a:latin typeface="+mn-lt"/>
                  </a:rPr>
                  <a:t>, </a:t>
                </a:r>
                <a:r>
                  <a:rPr lang="en-US" i="1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𝐼𝑇𝑈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𝐿𝑂𝑆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&gt;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𝐵𝑃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/>
                      </a:rPr>
                      <m:t>=40</m:t>
                    </m:r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𝑑</m:t>
                        </m:r>
                        <m:r>
                          <a:rPr lang="en-US" i="1">
                            <a:latin typeface="Cambria Math"/>
                          </a:rPr>
                          <m:t>&gt;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𝐵𝑃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</m:func>
                    <m:r>
                      <a:rPr lang="en-US" i="1">
                        <a:latin typeface="Cambria Math"/>
                      </a:rPr>
                      <m:t>+7.56 −17.3</m:t>
                    </m:r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𝐵𝑆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′</m:t>
                                </m:r>
                              </m:sup>
                            </m:sSubSup>
                          </m:e>
                        </m:d>
                      </m:e>
                    </m:func>
                    <m:r>
                      <a:rPr lang="en-US" i="1">
                        <a:latin typeface="Cambria Math"/>
                      </a:rPr>
                      <m:t>−17.3</m:t>
                    </m:r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𝑀𝑆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′</m:t>
                                </m:r>
                              </m:sup>
                            </m:sSubSup>
                          </m:e>
                        </m:d>
                        <m:r>
                          <a:rPr lang="en-US" i="1">
                            <a:latin typeface="Cambria Math"/>
                          </a:rPr>
                          <m:t>+2.7</m:t>
                        </m:r>
                        <m:func>
                          <m:funcPr>
                            <m:ctrlPr>
                              <a:rPr lang="en-US" i="1">
                                <a:latin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𝑐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</a:rPr>
                              <m:t>(</m:t>
                            </m:r>
                            <m:r>
                              <a:rPr lang="en-US" i="1">
                                <a:latin typeface="Cambria Math"/>
                              </a:rPr>
                              <m:t>𝐺𝐻𝑧</m:t>
                            </m:r>
                            <m:r>
                              <a:rPr lang="en-US" i="1">
                                <a:latin typeface="Cambria Math"/>
                              </a:rPr>
                              <m:t>)</m:t>
                            </m:r>
                          </m:e>
                        </m:func>
                      </m:e>
                    </m:func>
                  </m:oMath>
                </a14:m>
                <a:endParaRPr lang="en-US" dirty="0">
                  <a:latin typeface="+mn-lt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𝐵𝑃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4</m:t>
                        </m:r>
                        <m:sSubSup>
                          <m:sSub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𝐵𝑆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  <m:sSubSup>
                          <m:sSub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𝑀𝑆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𝑐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𝐻𝑧</m:t>
                            </m:r>
                          </m:e>
                        </m:d>
                      </m:num>
                      <m:den>
                        <m:r>
                          <a:rPr lang="en-US" i="1">
                            <a:latin typeface="Cambria Math"/>
                          </a:rPr>
                          <m:t>𝑐</m:t>
                        </m:r>
                      </m:den>
                    </m:f>
                  </m:oMath>
                </a14:m>
                <a:r>
                  <a:rPr lang="en-US" dirty="0">
                    <a:latin typeface="+mn-lt"/>
                  </a:rPr>
                  <a:t>; 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𝑐</m:t>
                    </m:r>
                    <m:r>
                      <a:rPr lang="en-US" i="1">
                        <a:latin typeface="Cambria Math"/>
                      </a:rPr>
                      <m:t>=3×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8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𝑚</m:t>
                    </m:r>
                    <m:r>
                      <a:rPr lang="en-US" i="1">
                        <a:latin typeface="Cambria Math"/>
                      </a:rPr>
                      <m:t>/</m:t>
                    </m:r>
                    <m:r>
                      <a:rPr lang="en-US" i="1">
                        <a:latin typeface="Cambria Math"/>
                      </a:rPr>
                      <m:t>𝑠</m:t>
                    </m:r>
                  </m:oMath>
                </a14:m>
                <a:endParaRPr lang="en-US" dirty="0">
                  <a:latin typeface="+mn-lt"/>
                </a:endParaRPr>
              </a:p>
              <a:p>
                <a:pPr lvl="2"/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𝐵𝑆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𝐵𝑆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−1.0;</m:t>
                    </m:r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𝑀𝑆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𝑀𝑆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−1.0</m:t>
                    </m:r>
                  </m:oMath>
                </a14:m>
                <a:r>
                  <a:rPr lang="en-US" dirty="0" smtClean="0">
                    <a:latin typeface="+mn-lt"/>
                  </a:rPr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𝐵𝑆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=10</m:t>
                    </m:r>
                    <m:r>
                      <a:rPr lang="en-US" b="0" i="1" smtClean="0">
                        <a:latin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𝑀𝑆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=10</m:t>
                    </m:r>
                    <m:r>
                      <a:rPr lang="en-US" b="0" i="1" smtClean="0">
                        <a:latin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endParaRPr lang="en-US" dirty="0">
                  <a:latin typeface="+mn-lt"/>
                </a:endParaRPr>
              </a:p>
              <a:p>
                <a:pPr lvl="1"/>
                <a:r>
                  <a:rPr lang="en-US" sz="1800" dirty="0">
                    <a:latin typeface="+mn-lt"/>
                  </a:rPr>
                  <a:t>For NLOS</a:t>
                </a:r>
              </a:p>
              <a:p>
                <a:pPr lvl="2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𝑃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𝐼𝑇𝑈</m:t>
                          </m:r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𝑁𝐿𝑂𝑆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=36.7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i="1">
                          <a:latin typeface="Cambria Math"/>
                        </a:rPr>
                        <m:t>+22.7+26.0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𝐺𝐻𝑧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dirty="0">
                  <a:latin typeface="+mn-lt"/>
                </a:endParaRPr>
              </a:p>
              <a:p>
                <a:pPr lvl="1"/>
                <a:r>
                  <a:rPr lang="en-US" dirty="0">
                    <a:latin typeface="+mn-lt"/>
                  </a:rPr>
                  <a:t>Shadowing</a:t>
                </a:r>
              </a:p>
              <a:p>
                <a:pPr lvl="2"/>
                <a:r>
                  <a:rPr lang="en-US" dirty="0">
                    <a:latin typeface="+mn-lt"/>
                  </a:rPr>
                  <a:t>Correlated Log-normal shadowing with Std. Dev. 3dB(LOS) or 4dB(NLOS)</a:t>
                </a:r>
              </a:p>
              <a:p>
                <a:endParaRPr lang="en-US" dirty="0" smtClean="0">
                  <a:latin typeface="+mn-lt"/>
                </a:endParaRPr>
              </a:p>
              <a:p>
                <a:pPr marL="457200" lvl="1" indent="0">
                  <a:buNone/>
                </a:pPr>
                <a:endParaRPr lang="en-US" dirty="0">
                  <a:latin typeface="+mn-lt"/>
                </a:endParaRPr>
              </a:p>
            </p:txBody>
          </p:sp>
        </mc:Choice>
        <mc:Fallback xmlns="">
          <p:sp>
            <p:nvSpPr>
              <p:cNvPr id="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828800"/>
                <a:ext cx="8229600" cy="4525963"/>
              </a:xfrm>
              <a:blipFill rotWithShape="1">
                <a:blip r:embed="rId2"/>
                <a:stretch>
                  <a:fillRect l="-1185" t="-1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20237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sz="2800" dirty="0" smtClean="0"/>
              <a:t>A note on the short term fading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STA-STA and AP-AP are mostly interfering links.  </a:t>
            </a:r>
          </a:p>
          <a:p>
            <a:pPr lvl="1"/>
            <a:r>
              <a:rPr lang="en-US" dirty="0"/>
              <a:t>Adding their received power as interference is a commonly used practice.</a:t>
            </a:r>
          </a:p>
          <a:p>
            <a:r>
              <a:rPr lang="en-US" sz="2000" dirty="0"/>
              <a:t>However, to simulate impact of </a:t>
            </a:r>
            <a:r>
              <a:rPr lang="en-US" sz="2000" dirty="0" err="1"/>
              <a:t>beamforming</a:t>
            </a:r>
            <a:r>
              <a:rPr lang="en-US" sz="2000" dirty="0"/>
              <a:t> on frequency selective interference (flashlight effect), it may be argued that short term fading is necessary.</a:t>
            </a:r>
          </a:p>
          <a:p>
            <a:r>
              <a:rPr lang="en-US" sz="2000" dirty="0"/>
              <a:t>In that case, we can use the same parameters as ITU </a:t>
            </a:r>
            <a:r>
              <a:rPr lang="en-US" sz="2000" dirty="0" err="1"/>
              <a:t>UMi</a:t>
            </a:r>
            <a:r>
              <a:rPr lang="en-US" sz="2000" dirty="0"/>
              <a:t> to simulate short term fading on the interfering links.</a:t>
            </a:r>
          </a:p>
          <a:p>
            <a:pPr lvl="1"/>
            <a:r>
              <a:rPr lang="en-US" dirty="0"/>
              <a:t>3GPP does this as well.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60157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Modify height parameters in path loss equations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𝑀𝑆</m:t>
                        </m:r>
                      </m:sub>
                    </m:sSub>
                  </m:oMath>
                </a14:m>
                <a:r>
                  <a:rPr lang="en-US" dirty="0" smtClean="0"/>
                  <a:t> = 1.5m;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</a:rPr>
                          <m:t>𝐵𝑆</m:t>
                        </m:r>
                      </m:sub>
                    </m:sSub>
                  </m:oMath>
                </a14:m>
                <a:r>
                  <a:rPr lang="en-US" dirty="0" smtClean="0"/>
                  <a:t> = 10m for AP</a:t>
                </a:r>
                <a:r>
                  <a:rPr lang="en-US" dirty="0" smtClean="0">
                    <a:sym typeface="Wingdings" panose="05000000000000000000" pitchFamily="2" charset="2"/>
                  </a:rPr>
                  <a:t> STA links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  <a:sym typeface="Wingdings" panose="05000000000000000000" pitchFamily="2" charset="2"/>
                          </a:rPr>
                          <m:t>h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  <a:sym typeface="Wingdings" panose="05000000000000000000" pitchFamily="2" charset="2"/>
                          </a:rPr>
                          <m:t>𝑀𝑆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  <a:sym typeface="Wingdings" panose="05000000000000000000" pitchFamily="2" charset="2"/>
                      </a:rPr>
                      <m:t>=</m:t>
                    </m:r>
                    <m:sSub>
                      <m:sSubPr>
                        <m:ctrlPr>
                          <a:rPr lang="en-US" b="0" i="1" dirty="0" smtClean="0">
                            <a:latin typeface="Cambria Math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  <a:sym typeface="Wingdings" panose="05000000000000000000" pitchFamily="2" charset="2"/>
                          </a:rPr>
                          <m:t>h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  <a:sym typeface="Wingdings" panose="05000000000000000000" pitchFamily="2" charset="2"/>
                          </a:rPr>
                          <m:t>𝐵𝑆</m:t>
                        </m:r>
                      </m:sub>
                    </m:sSub>
                  </m:oMath>
                </a14:m>
                <a:r>
                  <a:rPr lang="en-US" dirty="0" smtClean="0">
                    <a:sym typeface="Wingdings" panose="05000000000000000000" pitchFamily="2" charset="2"/>
                  </a:rPr>
                  <a:t> = 1.5m for STA STA links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sym typeface="Wingdings" panose="05000000000000000000" pitchFamily="2" charset="2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sym typeface="Wingdings" panose="05000000000000000000" pitchFamily="2" charset="2"/>
                          </a:rPr>
                          <m:t>𝑀𝑆</m:t>
                        </m:r>
                      </m:sub>
                    </m:sSub>
                    <m:r>
                      <a:rPr lang="en-US" b="0" i="1" smtClean="0">
                        <a:latin typeface="Cambria Math"/>
                        <a:sym typeface="Wingdings" panose="05000000000000000000" pitchFamily="2" charset="2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sym typeface="Wingdings" panose="05000000000000000000" pitchFamily="2" charset="2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sym typeface="Wingdings" panose="05000000000000000000" pitchFamily="2" charset="2"/>
                          </a:rPr>
                          <m:t>𝐵𝑆</m:t>
                        </m:r>
                      </m:sub>
                    </m:sSub>
                    <m:r>
                      <a:rPr lang="en-US" b="0" i="1" smtClean="0">
                        <a:latin typeface="Cambria Math"/>
                        <a:sym typeface="Wingdings" panose="05000000000000000000" pitchFamily="2" charset="2"/>
                      </a:rPr>
                      <m:t>=10</m:t>
                    </m:r>
                  </m:oMath>
                </a14:m>
                <a:r>
                  <a:rPr lang="en-US" dirty="0" smtClean="0">
                    <a:sym typeface="Wingdings" panose="05000000000000000000" pitchFamily="2" charset="2"/>
                  </a:rPr>
                  <a:t>m for AP  AP links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sym typeface="Wingdings" panose="05000000000000000000" pitchFamily="2" charset="2"/>
                  </a:rPr>
                  <a:t>Shadowing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sym typeface="Wingdings" panose="05000000000000000000" pitchFamily="2" charset="2"/>
                  </a:rPr>
                  <a:t> </a:t>
                </a:r>
                <a:r>
                  <a:rPr lang="en-US" dirty="0" smtClean="0"/>
                  <a:t> Correlated </a:t>
                </a:r>
                <a:r>
                  <a:rPr lang="en-US" dirty="0"/>
                  <a:t>Log-normal shadowing with Std. Dev. 3dB(LOS) or 4dB(NLOS</a:t>
                </a:r>
                <a:r>
                  <a:rPr lang="en-US" dirty="0" smtClean="0"/>
                  <a:t>) for AP</a:t>
                </a:r>
                <a:r>
                  <a:rPr lang="en-US" dirty="0" smtClean="0">
                    <a:sym typeface="Wingdings" panose="05000000000000000000" pitchFamily="2" charset="2"/>
                  </a:rPr>
                  <a:t> STA and AP AP links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sym typeface="Wingdings" panose="05000000000000000000" pitchFamily="2" charset="2"/>
                  </a:rPr>
                  <a:t>Uncorrelated  </a:t>
                </a:r>
                <a:r>
                  <a:rPr lang="en-US" dirty="0" err="1" smtClean="0">
                    <a:sym typeface="Wingdings" panose="05000000000000000000" pitchFamily="2" charset="2"/>
                  </a:rPr>
                  <a:t>i.i.d</a:t>
                </a:r>
                <a:r>
                  <a:rPr lang="en-US" dirty="0" smtClean="0">
                    <a:sym typeface="Wingdings" panose="05000000000000000000" pitchFamily="2" charset="2"/>
                  </a:rPr>
                  <a:t>. log-normal shadowing </a:t>
                </a:r>
                <a:r>
                  <a:rPr lang="en-US" dirty="0" smtClean="0"/>
                  <a:t>with </a:t>
                </a:r>
                <a:r>
                  <a:rPr lang="en-US" dirty="0"/>
                  <a:t>Std. Deviation is </a:t>
                </a:r>
                <a:r>
                  <a:rPr lang="en-US" dirty="0" smtClean="0"/>
                  <a:t>7dB for STA</a:t>
                </a:r>
                <a:r>
                  <a:rPr lang="en-US" dirty="0" smtClean="0">
                    <a:sym typeface="Wingdings" panose="05000000000000000000" pitchFamily="2" charset="2"/>
                  </a:rPr>
                  <a:t> STA links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sym typeface="Wingdings" panose="05000000000000000000" pitchFamily="2" charset="2"/>
                  </a:rPr>
                  <a:t>Short term fading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sym typeface="Wingdings" panose="05000000000000000000" pitchFamily="2" charset="2"/>
                  </a:rPr>
                  <a:t>Use </a:t>
                </a:r>
                <a:r>
                  <a:rPr lang="en-US" dirty="0" err="1" smtClean="0">
                    <a:sym typeface="Wingdings" panose="05000000000000000000" pitchFamily="2" charset="2"/>
                  </a:rPr>
                  <a:t>UMi</a:t>
                </a:r>
                <a:r>
                  <a:rPr lang="en-US" dirty="0" smtClean="0">
                    <a:sym typeface="Wingdings" panose="05000000000000000000" pitchFamily="2" charset="2"/>
                  </a:rPr>
                  <a:t> Parameters for all links</a:t>
                </a:r>
                <a:endParaRPr lang="en-US" dirty="0" smtClean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>
                  <a:sym typeface="Wingdings" panose="05000000000000000000" pitchFamily="2" charset="2"/>
                </a:endParaRPr>
              </a:p>
              <a:p>
                <a:pPr marL="457200" lvl="1" indent="0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99" t="-1185" b="-3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8085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b="0" dirty="0" smtClean="0"/>
              <a:t>[1] </a:t>
            </a:r>
            <a:r>
              <a:rPr lang="en-US" b="0" dirty="0"/>
              <a:t>Report  ITU-R  M.2135-1, Guidelines for evaluation of radio interface technologies for IMT-Advanced, Dec </a:t>
            </a:r>
            <a:r>
              <a:rPr lang="en-US" b="0" dirty="0" smtClean="0"/>
              <a:t>2009</a:t>
            </a:r>
          </a:p>
          <a:p>
            <a:r>
              <a:rPr lang="en-US" b="0" dirty="0" smtClean="0"/>
              <a:t>[2] </a:t>
            </a:r>
            <a:r>
              <a:rPr lang="en-US" b="0" dirty="0"/>
              <a:t>11-14-0329-00-0hew-channel-model-for-different-links-in-simulations.pptx</a:t>
            </a:r>
          </a:p>
          <a:p>
            <a:r>
              <a:rPr lang="en-US" b="0" dirty="0" smtClean="0"/>
              <a:t>[</a:t>
            </a:r>
            <a:r>
              <a:rPr lang="en-US" b="0" dirty="0"/>
              <a:t>3</a:t>
            </a:r>
            <a:r>
              <a:rPr lang="en-US" b="0" dirty="0" smtClean="0"/>
              <a:t>]</a:t>
            </a:r>
            <a:r>
              <a:rPr lang="en-US" dirty="0"/>
              <a:t> </a:t>
            </a:r>
            <a:r>
              <a:rPr lang="en-US" b="0" dirty="0"/>
              <a:t>TR 36.843- v1.2.0 </a:t>
            </a:r>
            <a:r>
              <a:rPr lang="en-US" b="0" dirty="0" smtClean="0"/>
              <a:t> 3GPP Device to Device Models</a:t>
            </a:r>
          </a:p>
          <a:p>
            <a:r>
              <a:rPr lang="en-US" b="0" dirty="0" smtClean="0"/>
              <a:t>[4] Z</a:t>
            </a:r>
            <a:r>
              <a:rPr lang="en-US" b="0" dirty="0"/>
              <a:t>. Wang, E. </a:t>
            </a:r>
            <a:r>
              <a:rPr lang="en-US" b="0" dirty="0" err="1"/>
              <a:t>Tameh</a:t>
            </a:r>
            <a:r>
              <a:rPr lang="en-US" b="0" dirty="0"/>
              <a:t> and A. Nix, Statistical Peer-to-Peer Models for outdoor urban environments at 2GHz and 5GHz, Proc. Of IEEE VTC, </a:t>
            </a:r>
            <a:r>
              <a:rPr lang="en-US" b="0" dirty="0" smtClean="0"/>
              <a:t>2004</a:t>
            </a:r>
            <a:endParaRPr lang="en-US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Issue </a:t>
            </a:r>
            <a:r>
              <a:rPr lang="en-GB" dirty="0" err="1" smtClean="0"/>
              <a:t>Synopysis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3191" y="1660317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b="0" dirty="0"/>
              <a:t>In the </a:t>
            </a:r>
            <a:r>
              <a:rPr lang="en-US" sz="2000" b="0" dirty="0" smtClean="0"/>
              <a:t>latest HEW </a:t>
            </a:r>
            <a:r>
              <a:rPr lang="en-US" sz="2000" b="0" dirty="0"/>
              <a:t>SG meeting, we proposed a path loss channel </a:t>
            </a:r>
            <a:r>
              <a:rPr lang="en-US" sz="2000" b="0" dirty="0" smtClean="0"/>
              <a:t>[2] </a:t>
            </a:r>
            <a:r>
              <a:rPr lang="en-US" sz="2000" b="0" dirty="0"/>
              <a:t>for </a:t>
            </a:r>
            <a:r>
              <a:rPr lang="en-US" sz="2000" b="0" i="1" dirty="0">
                <a:solidFill>
                  <a:schemeClr val="tx2"/>
                </a:solidFill>
              </a:rPr>
              <a:t>outdoor STA-STA</a:t>
            </a:r>
            <a:r>
              <a:rPr lang="en-US" sz="2000" b="0" dirty="0"/>
              <a:t> links based on earlier empirical studies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3732947"/>
                  </p:ext>
                </p:extLst>
              </p:nvPr>
            </p:nvGraphicFramePr>
            <p:xfrm>
              <a:off x="5443282" y="2360711"/>
              <a:ext cx="3411609" cy="1219200"/>
            </p:xfrm>
            <a:graphic>
              <a:graphicData uri="http://schemas.openxmlformats.org/drawingml/2006/table">
                <a:tbl>
                  <a:tblPr firstRow="1" bandRow="1">
                    <a:tableStyleId>{9D7B26C5-4107-4FEC-AEDC-1716B250A1EF}</a:tableStyleId>
                  </a:tblPr>
                  <a:tblGrid>
                    <a:gridCol w="989174"/>
                    <a:gridCol w="691380"/>
                    <a:gridCol w="556411"/>
                    <a:gridCol w="680057"/>
                    <a:gridCol w="494587"/>
                  </a:tblGrid>
                  <a:tr h="243461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STA-STA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2GHz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5GHz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243461">
                    <a:tc vMerge="1"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b="0" i="1" smtClean="0">
                                      <a:solidFill>
                                        <a:schemeClr val="tx1">
                                          <a:lumMod val="50000"/>
                                          <a:lumOff val="50000"/>
                                        </a:schemeClr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solidFill>
                                        <a:schemeClr val="tx1">
                                          <a:lumMod val="50000"/>
                                          <a:lumOff val="50000"/>
                                        </a:schemeClr>
                                      </a:solidFill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solidFill>
                                        <a:schemeClr val="tx1">
                                          <a:lumMod val="50000"/>
                                          <a:lumOff val="50000"/>
                                        </a:schemeClr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(dB)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solidFill>
                                      <a:schemeClr val="tx1">
                                        <a:lumMod val="50000"/>
                                        <a:lumOff val="50000"/>
                                      </a:schemeClr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</m:oMath>
                            </m:oMathPara>
                          </a14:m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b="0" i="1" smtClean="0">
                                        <a:solidFill>
                                          <a:schemeClr val="tx1">
                                            <a:lumMod val="50000"/>
                                            <a:lumOff val="50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solidFill>
                                          <a:schemeClr val="tx1">
                                            <a:lumMod val="50000"/>
                                            <a:lumOff val="50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𝑏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solidFill>
                                          <a:schemeClr val="tx1">
                                            <a:lumMod val="50000"/>
                                            <a:lumOff val="50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1400" b="0" smtClean="0">
                                    <a:solidFill>
                                      <a:schemeClr val="tx1">
                                        <a:lumMod val="50000"/>
                                        <a:lumOff val="50000"/>
                                      </a:schemeClr>
                                    </a:solidFill>
                                    <a:latin typeface="Cambria Math"/>
                                  </a:rPr>
                                  <m:t>[</m:t>
                                </m:r>
                                <m:r>
                                  <a:rPr lang="en-US" sz="1400" b="0" i="1" smtClean="0">
                                    <a:solidFill>
                                      <a:schemeClr val="tx1">
                                        <a:lumMod val="50000"/>
                                        <a:lumOff val="50000"/>
                                      </a:schemeClr>
                                    </a:solidFill>
                                    <a:latin typeface="Cambria Math"/>
                                  </a:rPr>
                                  <m:t>𝑑𝐵</m:t>
                                </m:r>
                                <m:r>
                                  <a:rPr lang="en-US" sz="1400" b="0" smtClean="0">
                                    <a:solidFill>
                                      <a:schemeClr val="tx1">
                                        <a:lumMod val="50000"/>
                                        <a:lumOff val="50000"/>
                                      </a:schemeClr>
                                    </a:solidFill>
                                    <a:latin typeface="Cambria Math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solidFill>
                                      <a:schemeClr val="tx1">
                                        <a:lumMod val="50000"/>
                                        <a:lumOff val="50000"/>
                                      </a:schemeClr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</m:oMath>
                            </m:oMathPara>
                          </a14:m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46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NLOS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-62.01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5.86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-51.22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5.82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346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LOS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-27.6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2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-27.6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2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3732947"/>
                  </p:ext>
                </p:extLst>
              </p:nvPr>
            </p:nvGraphicFramePr>
            <p:xfrm>
              <a:off x="5443282" y="2360711"/>
              <a:ext cx="3411609" cy="1219200"/>
            </p:xfrm>
            <a:graphic>
              <a:graphicData uri="http://schemas.openxmlformats.org/drawingml/2006/table">
                <a:tbl>
                  <a:tblPr firstRow="1" bandRow="1">
                    <a:tableStyleId>{9D7B26C5-4107-4FEC-AEDC-1716B250A1EF}</a:tableStyleId>
                  </a:tblPr>
                  <a:tblGrid>
                    <a:gridCol w="989174"/>
                    <a:gridCol w="691380"/>
                    <a:gridCol w="556411"/>
                    <a:gridCol w="680057"/>
                    <a:gridCol w="494587"/>
                  </a:tblGrid>
                  <a:tr h="30480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STA-STA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2GHz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5GHz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42982" t="-102000" r="-249123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304396" t="-102000" r="-212088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328571" t="-102000" r="-72321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592593" t="-102000" b="-220000"/>
                          </a:stretch>
                        </a:blipFill>
                      </a:tcPr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NLOS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-62.01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5.86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-51.22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5.82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LOS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-27.6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2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-27.6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2</a:t>
                          </a:r>
                          <a:endParaRPr lang="en-US" sz="1400" b="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22207" y="3124200"/>
                <a:ext cx="26416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𝑑𝐵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+10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4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log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10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𝑑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))  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2207" y="3124200"/>
                <a:ext cx="2641621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458539" y="3505200"/>
                <a:ext cx="26994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[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𝑑𝐵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]=</m:t>
                      </m:r>
                      <m:sSub>
                        <m:sSub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+20</m:t>
                      </m:r>
                      <m:func>
                        <m:func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𝑓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𝑀𝐻𝑧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8539" y="3505200"/>
                <a:ext cx="2699457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905000" y="4636941"/>
                <a:ext cx="2694391" cy="4524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𝑆h𝑎𝑑𝑜𝑤</m:t>
                          </m:r>
                        </m:sub>
                      </m:sSub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.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1 −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  <m: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 −</m:t>
                                      </m:r>
                                      <m:sSub>
                                        <m:sSubPr>
                                          <m:ctrlPr>
                                            <a:rPr lang="en-US" sz="14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𝑑</m:t>
                                          </m:r>
                                        </m:e>
                                        <m:sub>
                                          <m:r>
                                            <a:rPr lang="en-US" sz="14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𝑠</m:t>
                                      </m:r>
                                    </m:sub>
                                  </m:sSub>
                                </m:den>
                              </m:f>
                            </m:sup>
                          </m:sSup>
                        </m:e>
                      </m:d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4636941"/>
                <a:ext cx="2694391" cy="4524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87024551"/>
                  </p:ext>
                </p:extLst>
              </p:nvPr>
            </p:nvGraphicFramePr>
            <p:xfrm>
              <a:off x="5364167" y="3558156"/>
              <a:ext cx="3487811" cy="1485080"/>
            </p:xfrm>
            <a:graphic>
              <a:graphicData uri="http://schemas.openxmlformats.org/drawingml/2006/table">
                <a:tbl>
                  <a:tblPr firstRow="1" bandRow="1">
                    <a:tableStyleId>{9D7B26C5-4107-4FEC-AEDC-1716B250A1EF}</a:tableStyleId>
                  </a:tblPr>
                  <a:tblGrid>
                    <a:gridCol w="1371600"/>
                    <a:gridCol w="685800"/>
                    <a:gridCol w="381000"/>
                    <a:gridCol w="609600"/>
                    <a:gridCol w="439811"/>
                  </a:tblGrid>
                  <a:tr h="291827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STA-STA</a:t>
                          </a:r>
                          <a:endParaRPr lang="en-US" sz="14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2GHz</a:t>
                          </a:r>
                          <a:endParaRPr lang="en-US" sz="14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5GHz</a:t>
                          </a:r>
                          <a:endParaRPr lang="en-US" sz="14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291827">
                    <a:tc vMerge="1"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1400" b="0" i="0" smtClean="0">
                                    <a:solidFill>
                                      <a:schemeClr val="tx1">
                                        <a:lumMod val="50000"/>
                                        <a:lumOff val="50000"/>
                                      </a:schemeClr>
                                    </a:solidFill>
                                    <a:latin typeface="Cambria Math"/>
                                  </a:rPr>
                                  <m:t>S</m:t>
                                </m:r>
                                <m:r>
                                  <a:rPr lang="en-US" sz="1400" b="0" i="0" smtClean="0">
                                    <a:solidFill>
                                      <a:schemeClr val="tx1">
                                        <a:lumMod val="50000"/>
                                        <a:lumOff val="50000"/>
                                      </a:schemeClr>
                                    </a:solidFill>
                                    <a:latin typeface="Cambria Math"/>
                                  </a:rPr>
                                  <m:t>[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400" b="0" i="0" smtClean="0">
                                    <a:solidFill>
                                      <a:schemeClr val="tx1">
                                        <a:lumMod val="50000"/>
                                        <a:lumOff val="50000"/>
                                      </a:schemeClr>
                                    </a:solidFill>
                                    <a:latin typeface="Cambria Math"/>
                                  </a:rPr>
                                  <m:t>dB</m:t>
                                </m:r>
                                <m:r>
                                  <a:rPr lang="en-US" sz="1400" b="0" i="0" smtClean="0">
                                    <a:solidFill>
                                      <a:schemeClr val="tx1">
                                        <a:lumMod val="50000"/>
                                        <a:lumOff val="50000"/>
                                      </a:schemeClr>
                                    </a:solidFill>
                                    <a:latin typeface="Cambria Math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4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b="0" i="1" smtClean="0">
                                        <a:solidFill>
                                          <a:schemeClr val="tx1">
                                            <a:lumMod val="50000"/>
                                            <a:lumOff val="50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400" b="0" i="0" smtClean="0">
                                        <a:solidFill>
                                          <a:schemeClr val="tx1">
                                            <a:lumMod val="50000"/>
                                            <a:lumOff val="50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D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1400" b="0" i="0" smtClean="0">
                                        <a:solidFill>
                                          <a:schemeClr val="tx1">
                                            <a:lumMod val="50000"/>
                                            <a:lumOff val="50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1400" b="0" i="0" smtClean="0">
                                    <a:solidFill>
                                      <a:schemeClr val="tx1">
                                        <a:lumMod val="50000"/>
                                        <a:lumOff val="50000"/>
                                      </a:schemeClr>
                                    </a:solidFill>
                                    <a:latin typeface="Cambria Math"/>
                                  </a:rPr>
                                  <m:t>S</m:t>
                                </m:r>
                                <m:r>
                                  <a:rPr lang="en-US" sz="1400" b="0" i="0" smtClean="0">
                                    <a:solidFill>
                                      <a:schemeClr val="tx1">
                                        <a:lumMod val="50000"/>
                                        <a:lumOff val="50000"/>
                                      </a:schemeClr>
                                    </a:solidFill>
                                    <a:latin typeface="Cambria Math"/>
                                  </a:rPr>
                                  <m:t>[</m:t>
                                </m:r>
                                <m:r>
                                  <a:rPr lang="en-US" sz="1400" smtClean="0">
                                    <a:solidFill>
                                      <a:schemeClr val="tx1">
                                        <a:lumMod val="50000"/>
                                        <a:lumOff val="50000"/>
                                      </a:schemeClr>
                                    </a:solidFill>
                                    <a:latin typeface="Cambria Math"/>
                                  </a:rPr>
                                  <m:t>𝑑𝐵</m:t>
                                </m:r>
                                <m:r>
                                  <a:rPr lang="en-US" sz="1400" smtClean="0">
                                    <a:solidFill>
                                      <a:schemeClr val="tx1">
                                        <a:lumMod val="50000"/>
                                        <a:lumOff val="50000"/>
                                      </a:schemeClr>
                                    </a:solidFill>
                                    <a:latin typeface="Cambria Math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4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b="0" i="1" smtClean="0">
                                        <a:solidFill>
                                          <a:schemeClr val="tx1">
                                            <a:lumMod val="50000"/>
                                            <a:lumOff val="50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400" b="0" i="0" smtClean="0">
                                        <a:solidFill>
                                          <a:schemeClr val="tx1">
                                            <a:lumMod val="50000"/>
                                            <a:lumOff val="50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D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1400" b="0" i="0" smtClean="0">
                                        <a:solidFill>
                                          <a:schemeClr val="tx1">
                                            <a:lumMod val="50000"/>
                                            <a:lumOff val="50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377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NLOS</a:t>
                          </a:r>
                          <a:r>
                            <a:rPr lang="en-US" sz="100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000" b="0" i="1" smtClean="0">
                                      <a:solidFill>
                                        <a:schemeClr val="tx1">
                                          <a:lumMod val="50000"/>
                                          <a:lumOff val="50000"/>
                                        </a:schemeClr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000" b="0" i="1" smtClean="0">
                                      <a:solidFill>
                                        <a:schemeClr val="tx1">
                                          <a:lumMod val="50000"/>
                                          <a:lumOff val="50000"/>
                                        </a:schemeClr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sz="1000" b="0" i="1" smtClean="0">
                                      <a:solidFill>
                                        <a:schemeClr val="tx1">
                                          <a:lumMod val="50000"/>
                                          <a:lumOff val="50000"/>
                                        </a:schemeClr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000" b="0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/>
                                </a:rPr>
                                <m:t>=10</m:t>
                              </m:r>
                              <m:r>
                                <a:rPr lang="en-US" sz="1000" b="0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/>
                                </a:rPr>
                                <m:t>𝑚</m:t>
                              </m:r>
                              <m:r>
                                <a:rPr lang="en-US" sz="1000" b="0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/>
                                </a:rPr>
                                <m:t>)</m:t>
                              </m:r>
                            </m:oMath>
                          </a14:m>
                          <a:endParaRPr lang="en-US" sz="10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22.1</a:t>
                          </a:r>
                          <a:endParaRPr lang="en-US" sz="14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53</a:t>
                          </a:r>
                          <a:endParaRPr lang="en-US" sz="14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23.4</a:t>
                          </a:r>
                          <a:endParaRPr lang="en-US" sz="14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36</a:t>
                          </a:r>
                          <a:endParaRPr lang="en-US" sz="14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377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LOS </a:t>
                          </a:r>
                          <a:r>
                            <a:rPr lang="en-US" sz="100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000" b="0" i="1" smtClean="0">
                                      <a:solidFill>
                                        <a:schemeClr val="tx1">
                                          <a:lumMod val="50000"/>
                                          <a:lumOff val="50000"/>
                                        </a:schemeClr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000" b="0" i="1" smtClean="0">
                                      <a:solidFill>
                                        <a:schemeClr val="tx1">
                                          <a:lumMod val="50000"/>
                                          <a:lumOff val="50000"/>
                                        </a:schemeClr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sz="1000" b="0" i="1" smtClean="0">
                                      <a:solidFill>
                                        <a:schemeClr val="tx1">
                                          <a:lumMod val="50000"/>
                                          <a:lumOff val="50000"/>
                                        </a:schemeClr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000" b="0" i="1" smtClean="0">
                                  <a:solidFill>
                                    <a:schemeClr val="tx1">
                                      <a:lumMod val="50000"/>
                                      <a:lumOff val="50000"/>
                                    </a:schemeClr>
                                  </a:solidFill>
                                  <a:latin typeface="Cambria Math"/>
                                </a:rPr>
                                <m:t>=0)</m:t>
                              </m:r>
                            </m:oMath>
                          </a14:m>
                          <a:endParaRPr lang="en-US" sz="10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2</a:t>
                          </a:r>
                          <a:endParaRPr lang="en-US" sz="14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53</a:t>
                          </a:r>
                          <a:endParaRPr lang="en-US" sz="14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2</a:t>
                          </a:r>
                          <a:endParaRPr lang="en-US" sz="14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36</a:t>
                          </a:r>
                          <a:endParaRPr lang="en-US" sz="14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87024551"/>
                  </p:ext>
                </p:extLst>
              </p:nvPr>
            </p:nvGraphicFramePr>
            <p:xfrm>
              <a:off x="5364167" y="3558156"/>
              <a:ext cx="3487811" cy="1485080"/>
            </p:xfrm>
            <a:graphic>
              <a:graphicData uri="http://schemas.openxmlformats.org/drawingml/2006/table">
                <a:tbl>
                  <a:tblPr firstRow="1" bandRow="1">
                    <a:tableStyleId>{9D7B26C5-4107-4FEC-AEDC-1716B250A1EF}</a:tableStyleId>
                  </a:tblPr>
                  <a:tblGrid>
                    <a:gridCol w="1371600"/>
                    <a:gridCol w="685800"/>
                    <a:gridCol w="381000"/>
                    <a:gridCol w="609600"/>
                    <a:gridCol w="439811"/>
                  </a:tblGrid>
                  <a:tr h="30480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STA-STA</a:t>
                          </a:r>
                          <a:endParaRPr lang="en-US" sz="14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2GHz</a:t>
                          </a:r>
                          <a:endParaRPr lang="en-US" sz="14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5GHz</a:t>
                          </a:r>
                          <a:endParaRPr lang="en-US" sz="14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7"/>
                          <a:stretch>
                            <a:fillRect l="-201786" t="-102000" r="-210714" b="-28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7"/>
                          <a:stretch>
                            <a:fillRect l="-536508" t="-102000" r="-274603" b="-28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7"/>
                          <a:stretch>
                            <a:fillRect l="-401000" t="-102000" r="-73000" b="-28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7"/>
                          <a:stretch>
                            <a:fillRect l="-695833" t="-102000" r="-1389" b="-288000"/>
                          </a:stretch>
                        </a:blipFill>
                      </a:tcPr>
                    </a:tc>
                  </a:tr>
                  <a:tr h="4377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7"/>
                          <a:stretch>
                            <a:fillRect l="-444" t="-142254" r="-154667" b="-1028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22.1</a:t>
                          </a:r>
                          <a:endParaRPr lang="en-US" sz="14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53</a:t>
                          </a:r>
                          <a:endParaRPr lang="en-US" sz="14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23.4</a:t>
                          </a:r>
                          <a:endParaRPr lang="en-US" sz="14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36</a:t>
                          </a:r>
                          <a:endParaRPr lang="en-US" sz="14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377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1">
                          <a:blip r:embed="rId7"/>
                          <a:stretch>
                            <a:fillRect l="-444" t="-238889" r="-154667" b="-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2</a:t>
                          </a:r>
                          <a:endParaRPr lang="en-US" sz="14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53</a:t>
                          </a:r>
                          <a:endParaRPr lang="en-US" sz="14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2</a:t>
                          </a:r>
                          <a:endParaRPr lang="en-US" sz="14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solidFill>
                                <a:schemeClr val="tx1">
                                  <a:lumMod val="50000"/>
                                  <a:lumOff val="50000"/>
                                </a:schemeClr>
                              </a:solidFill>
                            </a:rPr>
                            <a:t>36</a:t>
                          </a:r>
                          <a:endParaRPr lang="en-US" sz="1400" dirty="0">
                            <a:solidFill>
                              <a:schemeClr val="tx1">
                                <a:lumMod val="50000"/>
                                <a:lumOff val="50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2" name="TextBox 11"/>
          <p:cNvSpPr txBox="1"/>
          <p:nvPr/>
        </p:nvSpPr>
        <p:spPr>
          <a:xfrm>
            <a:off x="1066800" y="2816423"/>
            <a:ext cx="1676400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Path Loss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87751" y="3962400"/>
            <a:ext cx="2438400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Log-Normal Shadowing Std. Dev.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23147" y="5313538"/>
            <a:ext cx="1558007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tx1"/>
                </a:solidFill>
              </a:rPr>
              <a:t>LoS</a:t>
            </a:r>
            <a:r>
              <a:rPr lang="en-US" sz="1400" dirty="0" smtClean="0">
                <a:solidFill>
                  <a:schemeClr val="tx1"/>
                </a:solidFill>
              </a:rPr>
              <a:t> Probability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60438" y="5205816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Read from a curve (can be implemented as linear interpolation)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788" y="5119182"/>
            <a:ext cx="2386926" cy="1322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163951" y="6110168"/>
            <a:ext cx="2512711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Short-term fading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08268" y="6103114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No recommendation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Synopsis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was pointed out that 3GPP had a D2D path loss </a:t>
            </a:r>
            <a:r>
              <a:rPr lang="en-US" sz="2000" dirty="0" smtClean="0"/>
              <a:t>model[3] </a:t>
            </a:r>
            <a:r>
              <a:rPr lang="en-US" sz="2000" dirty="0"/>
              <a:t>that used a modification of the Winner II/ITU models for simulations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This </a:t>
            </a:r>
            <a:r>
              <a:rPr lang="en-US" sz="2000" dirty="0"/>
              <a:t>is an effort to contrast and identify the </a:t>
            </a:r>
            <a:r>
              <a:rPr lang="en-US" sz="2000" dirty="0" smtClean="0"/>
              <a:t>quantitative differences between the different models and their impact on geometry in outdoor environment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Compare </a:t>
            </a:r>
            <a:r>
              <a:rPr lang="en-US" sz="1800" dirty="0"/>
              <a:t>different alternatives for the path-loss and shadow fading models on the STA-STA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Identify alternatives for path-loss and shadow fading models on the AP-AP link.  Compare their impact on the geometry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Propose a consensus model for </a:t>
            </a:r>
            <a:r>
              <a:rPr lang="en-US" sz="1800" dirty="0" smtClean="0"/>
              <a:t>both </a:t>
            </a:r>
            <a:r>
              <a:rPr lang="en-US" sz="1800" dirty="0"/>
              <a:t>STA-STA and AP-AP </a:t>
            </a:r>
            <a:r>
              <a:rPr lang="en-US" sz="1800" dirty="0" smtClean="0"/>
              <a:t>links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790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The 3GPP D2D Channel Model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19292"/>
            <a:ext cx="7772400" cy="4208463"/>
          </a:xfrm>
          <a:ln/>
        </p:spPr>
        <p:txBody>
          <a:bodyPr/>
          <a:lstStyle/>
          <a:p>
            <a:r>
              <a:rPr lang="en-US" sz="2000" dirty="0"/>
              <a:t>Document TR 36.843- </a:t>
            </a:r>
            <a:r>
              <a:rPr lang="en-US" sz="2000" dirty="0" smtClean="0"/>
              <a:t>v1.2.0 [3] </a:t>
            </a:r>
            <a:r>
              <a:rPr lang="en-US" sz="2000" dirty="0"/>
              <a:t>shows the channel parameters to be assumed for system level simulations when </a:t>
            </a:r>
            <a:r>
              <a:rPr lang="en-US" sz="2000" i="1" dirty="0">
                <a:solidFill>
                  <a:schemeClr val="tx2"/>
                </a:solidFill>
              </a:rPr>
              <a:t>both UEs are outdoor</a:t>
            </a:r>
            <a:r>
              <a:rPr lang="en-US" sz="2000" dirty="0"/>
              <a:t>.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32872" y="2363781"/>
            <a:ext cx="1344521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Path Loss</a:t>
            </a:r>
            <a:endParaRPr lang="en-US" sz="1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9470" y="2350249"/>
                <a:ext cx="8648330" cy="24503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𝑃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𝑡𝑜𝑡</m:t>
                          </m:r>
                        </m:sub>
                      </m:sSub>
                      <m:d>
                        <m:d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max</m:t>
                          </m:r>
                        </m:fName>
                        <m:e>
                          <m:d>
                            <m:d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𝑃</m:t>
                              </m:r>
                              <m:sSub>
                                <m:sSubPr>
                                  <m:ctrlP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𝑓𝑟𝑒𝑒𝑠𝑝𝑎𝑐𝑒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e>
                              </m:d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, 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𝑃</m:t>
                              </m:r>
                              <m:sSub>
                                <m:sSubPr>
                                  <m:ctrlP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𝐵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𝑃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𝑓𝑟𝑒𝑒𝑠𝑝𝑎𝑐𝑒</m:t>
                          </m:r>
                        </m:sub>
                      </m:sSub>
                      <m:d>
                        <m:d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=−27.6+20</m:t>
                      </m:r>
                      <m:func>
                        <m:func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func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+20</m:t>
                      </m:r>
                      <m:func>
                        <m:func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𝑀𝐻𝑧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𝐵</m:t>
                        </m:r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</m:e>
                    </m:d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 is based on the Winner B1 (UMi) scenario</a:t>
                </a:r>
              </a:p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LOS: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𝐵</m:t>
                        </m:r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1−</m:t>
                        </m:r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𝐿𝑂𝑆</m:t>
                        </m:r>
                      </m:sub>
                    </m:sSub>
                    <m:d>
                      <m:d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</m:e>
                    </m:d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=40</m:t>
                    </m:r>
                    <m:func>
                      <m:func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e>
                    </m:func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+7.56 −17.3</m:t>
                    </m:r>
                    <m:func>
                      <m:func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𝐵𝑆</m:t>
                                </m:r>
                              </m:sub>
                              <m:sup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′</m:t>
                                </m:r>
                              </m:sup>
                            </m:sSubSup>
                          </m:e>
                        </m:d>
                      </m:e>
                    </m:func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−17.3</m:t>
                    </m:r>
                    <m:func>
                      <m:func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𝑀𝑆</m:t>
                                </m:r>
                              </m:sub>
                              <m:sup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′</m:t>
                                </m:r>
                              </m:sup>
                            </m:sSubSup>
                          </m:e>
                        </m:d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+2.7</m:t>
                        </m:r>
                        <m:func>
                          <m:funcPr>
                            <m:ctrlPr>
                              <a:rPr lang="en-US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 b="0" i="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sSub>
                              <m:sSubPr>
                                <m:ctrlP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𝑐</m:t>
                                </m:r>
                              </m:sub>
                            </m:sSub>
                          </m:e>
                        </m:func>
                      </m:e>
                    </m:func>
                  </m:oMath>
                </a14:m>
                <a:endParaRPr lang="en-US" sz="1600" b="0" dirty="0" smtClean="0">
                  <a:solidFill>
                    <a:schemeClr val="tx1"/>
                  </a:solidFill>
                </a:endParaRPr>
              </a:p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NLOS (for 2-6GHz):</a:t>
                </a:r>
                <a:r>
                  <a:rPr lang="en-US" sz="3200" dirty="0" smtClean="0">
                    <a:solidFill>
                      <a:schemeClr val="tx1"/>
                    </a:solidFill>
                  </a:rPr>
                  <a:t> </a:t>
                </a:r>
                <a:endParaRPr lang="en-US" sz="1600" b="0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𝑃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𝐵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1−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𝑁𝐿𝑂𝑆</m:t>
                          </m:r>
                        </m:sub>
                      </m:sSub>
                      <m:d>
                        <m:d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44.9−6.55</m:t>
                          </m:r>
                          <m:func>
                            <m:func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10</m:t>
                                  </m:r>
                                </m:sub>
                              </m:sSub>
                            </m:fName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𝐵𝑆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func>
                        </m:e>
                      </m:d>
                      <m:func>
                        <m:func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</m:d>
                        </m:e>
                      </m:func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+5.83</m:t>
                      </m:r>
                      <m:func>
                        <m:func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𝐵𝑆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+18.38+23</m:t>
                          </m:r>
                          <m:func>
                            <m:func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10</m:t>
                                  </m:r>
                                </m:sub>
                              </m:sSub>
                            </m:fName>
                            <m:e>
                              <m:sSub>
                                <m:sSubPr>
                                  <m:ctrlP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𝑐</m:t>
                                  </m:r>
                                </m:sub>
                              </m:sSub>
                            </m:e>
                          </m:func>
                        </m:e>
                      </m:func>
                    </m:oMath>
                  </m:oMathPara>
                </a14:m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Path Loss Offsets:  LOS = 0dB; NLOS = -5dB.</a:t>
                </a:r>
                <a:endParaRPr lang="en-US" sz="1600" dirty="0">
                  <a:solidFill>
                    <a:schemeClr val="tx1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𝐵𝑆</m:t>
                        </m:r>
                      </m:sub>
                    </m:sSub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𝑀𝑆</m:t>
                        </m:r>
                      </m:sub>
                    </m:sSub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=1.5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𝑚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 &amp;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𝐵𝑆</m:t>
                        </m:r>
                      </m:sub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𝑀𝑆</m:t>
                        </m:r>
                      </m:sub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=0.8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𝑚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   (min 3m separation b/w UEs assumed)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470" y="2350249"/>
                <a:ext cx="8648330" cy="2450351"/>
              </a:xfrm>
              <a:prstGeom prst="rect">
                <a:avLst/>
              </a:prstGeom>
              <a:blipFill rotWithShape="1">
                <a:blip r:embed="rId3"/>
                <a:stretch>
                  <a:fillRect l="-423" b="-22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809625" y="4769545"/>
            <a:ext cx="2895600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Log-Normal Shadowing Std. Dev.</a:t>
            </a:r>
            <a:endParaRPr lang="en-US" sz="1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57525" y="4738768"/>
                <a:ext cx="525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𝑆h𝑎𝑑𝑜𝑤</m:t>
                        </m:r>
                      </m:sub>
                    </m:sSub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=7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𝑑𝐵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 ,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i.i.d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.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7525" y="4738768"/>
                <a:ext cx="5257800" cy="338554"/>
              </a:xfrm>
              <a:prstGeom prst="rect">
                <a:avLst/>
              </a:prstGeom>
              <a:blipFill rotWithShape="1">
                <a:blip r:embed="rId4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840088" y="5259334"/>
            <a:ext cx="1558007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tx1"/>
                </a:solidFill>
              </a:rPr>
              <a:t>LoS</a:t>
            </a:r>
            <a:r>
              <a:rPr lang="en-US" sz="1400" dirty="0" smtClean="0">
                <a:solidFill>
                  <a:schemeClr val="tx1"/>
                </a:solidFill>
              </a:rPr>
              <a:t> Probability</a:t>
            </a:r>
            <a:endParaRPr lang="en-US" sz="1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398095" y="5066462"/>
                <a:ext cx="5791200" cy="6455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𝐿𝑂𝑆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min</m:t>
                          </m:r>
                        </m:fName>
                        <m:e>
                          <m:d>
                            <m:d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18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den>
                              </m:f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, 1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.</m:t>
                          </m:r>
                          <m:d>
                            <m:d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1 −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num>
                                    <m:den>
                                      <m:r>
                                        <a:rPr lang="en-US" sz="16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36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/36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8095" y="5066462"/>
                <a:ext cx="5791200" cy="64556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840088" y="5712023"/>
            <a:ext cx="2512711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Short-term fading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57600" y="5712023"/>
            <a:ext cx="43774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ITU – UMi (with no modifications)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43470" y="6019800"/>
            <a:ext cx="56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Note that the document advises that these are not based on any experimental evidence and </a:t>
            </a:r>
            <a:r>
              <a:rPr lang="en-GB" sz="1200" dirty="0" smtClean="0">
                <a:solidFill>
                  <a:schemeClr val="tx1"/>
                </a:solidFill>
              </a:rPr>
              <a:t>were adopted </a:t>
            </a:r>
            <a:r>
              <a:rPr lang="en-GB" sz="1200" dirty="0">
                <a:solidFill>
                  <a:schemeClr val="tx1"/>
                </a:solidFill>
              </a:rPr>
              <a:t>for the purpose of relative comparisons of D2D techniques</a:t>
            </a:r>
            <a:endParaRPr lang="en-US" sz="12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311107" y="3566089"/>
                <a:ext cx="1447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1200" dirty="0" smtClean="0">
                    <a:solidFill>
                      <a:schemeClr val="tx1"/>
                    </a:solidFill>
                  </a:rPr>
                  <a:t> is in GHz</a:t>
                </a:r>
              </a:p>
              <a:p>
                <a:r>
                  <a:rPr lang="en-US" sz="1200" dirty="0" smtClean="0">
                    <a:solidFill>
                      <a:schemeClr val="tx1"/>
                    </a:solidFill>
                  </a:rPr>
                  <a:t>d is in m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1107" y="3566089"/>
                <a:ext cx="1447800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for down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There is clear difference in the proposed LOS probability, path loss and shadowing models</a:t>
            </a:r>
          </a:p>
          <a:p>
            <a:pPr lvl="1"/>
            <a:r>
              <a:rPr lang="en-US" dirty="0"/>
              <a:t>Perform numerical evaluation</a:t>
            </a:r>
          </a:p>
          <a:p>
            <a:pPr lvl="2"/>
            <a:r>
              <a:rPr lang="en-US" sz="1400" dirty="0"/>
              <a:t>If there is not much difference between the two models, leave the choice open </a:t>
            </a:r>
            <a:endParaRPr lang="en-US" sz="1400" dirty="0" smtClean="0"/>
          </a:p>
          <a:p>
            <a:pPr lvl="2"/>
            <a:r>
              <a:rPr lang="en-US" sz="1400" dirty="0" smtClean="0"/>
              <a:t>If </a:t>
            </a:r>
            <a:r>
              <a:rPr lang="en-US" sz="1400" dirty="0"/>
              <a:t>there is difference, then we need to agree on common model for simulations </a:t>
            </a:r>
          </a:p>
          <a:p>
            <a:r>
              <a:rPr lang="en-US" sz="1800" dirty="0"/>
              <a:t>In the following slides, we will compare 4 models for path loss and </a:t>
            </a:r>
            <a:r>
              <a:rPr lang="en-US" sz="1800" dirty="0" smtClean="0"/>
              <a:t>shadowing for STA-STA and AP-AP links</a:t>
            </a:r>
            <a:endParaRPr lang="en-US" sz="1800" dirty="0"/>
          </a:p>
          <a:p>
            <a:pPr lvl="1"/>
            <a:r>
              <a:rPr lang="en-US" dirty="0" smtClean="0"/>
              <a:t>Model from our previous contribution[2] </a:t>
            </a:r>
            <a:r>
              <a:rPr lang="en-US" dirty="0"/>
              <a:t>– which we will call it Wang </a:t>
            </a:r>
            <a:r>
              <a:rPr lang="en-US" sz="1300" dirty="0"/>
              <a:t>(after the first author in the paper)</a:t>
            </a:r>
            <a:endParaRPr lang="en-US" dirty="0"/>
          </a:p>
          <a:p>
            <a:pPr lvl="1"/>
            <a:r>
              <a:rPr lang="en-US" dirty="0"/>
              <a:t>D2D – </a:t>
            </a:r>
            <a:r>
              <a:rPr lang="en-US" dirty="0" smtClean="0"/>
              <a:t>3GPP[3]</a:t>
            </a:r>
            <a:endParaRPr lang="en-US" dirty="0"/>
          </a:p>
          <a:p>
            <a:pPr lvl="1"/>
            <a:r>
              <a:rPr lang="en-US" dirty="0"/>
              <a:t>ITU – </a:t>
            </a:r>
            <a:r>
              <a:rPr lang="en-US" dirty="0" err="1" smtClean="0"/>
              <a:t>UMi</a:t>
            </a:r>
            <a:r>
              <a:rPr lang="en-US" dirty="0" smtClean="0"/>
              <a:t>[1]</a:t>
            </a:r>
            <a:endParaRPr lang="en-US" dirty="0"/>
          </a:p>
          <a:p>
            <a:pPr lvl="1"/>
            <a:r>
              <a:rPr lang="en-US" dirty="0"/>
              <a:t>ITU – Modified (by changing the height parameter)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769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dirty="0" smtClean="0"/>
              <a:t>LOS Probability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100" smtClean="0"/>
              <a:t>Slide </a:t>
            </a:r>
            <a:fld id="{440F5867-744E-4AA6-B0ED-4C44D2DFBB7B}" type="slidenum">
              <a:rPr lang="en-GB" sz="1100" smtClean="0"/>
              <a:pPr/>
              <a:t>7</a:t>
            </a:fld>
            <a:endParaRPr lang="en-GB" sz="11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z="1100" smtClean="0"/>
              <a:t>Josiam et.al., Samsung</a:t>
            </a:r>
            <a:endParaRPr lang="en-GB" sz="11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pic>
        <p:nvPicPr>
          <p:cNvPr id="7" name="Picture 6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893332"/>
            <a:ext cx="4297680" cy="3154680"/>
          </a:xfrm>
          <a:prstGeom prst="rect">
            <a:avLst/>
          </a:prstGeom>
        </p:spPr>
      </p:pic>
      <p:pic>
        <p:nvPicPr>
          <p:cNvPr id="8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893332"/>
            <a:ext cx="4297680" cy="315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 8"/>
          <p:cNvSpPr/>
          <p:nvPr/>
        </p:nvSpPr>
        <p:spPr>
          <a:xfrm>
            <a:off x="3048000" y="4026932"/>
            <a:ext cx="13716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16558" y="5171821"/>
            <a:ext cx="5813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Heavier tail compared to empirical observation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15240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UMi Model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86400" y="15240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Empirical Observation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4038600" y="4809714"/>
            <a:ext cx="228600" cy="3810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09600" y="4446032"/>
            <a:ext cx="3048000" cy="554182"/>
          </a:xfrm>
          <a:prstGeom prst="rect">
            <a:avLst/>
          </a:prstGeom>
          <a:solidFill>
            <a:srgbClr val="6076B4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4464844"/>
            <a:ext cx="24377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solidFill>
                  <a:schemeClr val="tx1"/>
                </a:solidFill>
              </a:rPr>
              <a:t>Distances of interest for </a:t>
            </a:r>
            <a:r>
              <a:rPr lang="en-US" sz="1400" i="1" dirty="0" smtClean="0">
                <a:solidFill>
                  <a:schemeClr val="tx1"/>
                </a:solidFill>
              </a:rPr>
              <a:t>802.11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8200" y="5818153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Reasonable agreement between model and Empirical Observation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Recommendation:  Use the LOS probability equation from UMi Model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08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800" dirty="0" smtClean="0"/>
              <a:t>Path Loss Equation Comparisons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08851" y="6462936"/>
            <a:ext cx="3184520" cy="180975"/>
          </a:xfrm>
        </p:spPr>
        <p:txBody>
          <a:bodyPr/>
          <a:lstStyle/>
          <a:p>
            <a:r>
              <a:rPr lang="en-GB" dirty="0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667000" y="12192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ea typeface="+mj-ea"/>
                <a:cs typeface="+mj-cs"/>
              </a:rPr>
              <a:t>LOS Links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+mn-lt"/>
              </a:rPr>
              <a:t>Four Choices</a:t>
            </a:r>
            <a:endParaRPr lang="en-US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914400" y="1828800"/>
                <a:ext cx="7429500" cy="3583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𝑃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𝑓𝑟𝑒𝑒𝑠𝑝𝑎𝑐𝑒</m:t>
                          </m:r>
                        </m:sub>
                      </m:sSub>
                      <m:d>
                        <m:d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d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=−27.6+20</m:t>
                      </m:r>
                      <m:func>
                        <m:func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+20</m:t>
                      </m:r>
                      <m:func>
                        <m:func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𝑀𝐻𝑧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828800"/>
                <a:ext cx="7429500" cy="358303"/>
              </a:xfrm>
              <a:prstGeom prst="rect">
                <a:avLst/>
              </a:prstGeom>
              <a:blipFill rotWithShape="1">
                <a:blip r:embed="rId2"/>
                <a:stretch>
                  <a:fillRect b="-5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591430" y="2430523"/>
                <a:ext cx="3124200" cy="358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𝑃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𝑊𝑎𝑛𝑔</m:t>
                          </m:r>
                        </m:sub>
                      </m:sSub>
                      <m:d>
                        <m:d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𝑃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𝑓𝑟𝑒𝑒𝑠𝑝𝑎𝑐𝑒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𝑑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430" y="2430523"/>
                <a:ext cx="3124200" cy="358560"/>
              </a:xfrm>
              <a:prstGeom prst="rect">
                <a:avLst/>
              </a:prstGeom>
              <a:blipFill rotWithShape="1">
                <a:blip r:embed="rId3"/>
                <a:stretch>
                  <a:fillRect b="-5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ounded Rectangle 10"/>
          <p:cNvSpPr/>
          <p:nvPr/>
        </p:nvSpPr>
        <p:spPr>
          <a:xfrm>
            <a:off x="533400" y="2358075"/>
            <a:ext cx="8077200" cy="503456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762000" y="2165149"/>
            <a:ext cx="1600200" cy="3048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Wang</a:t>
            </a:r>
            <a:endParaRPr lang="en-US" sz="2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771650" y="3122384"/>
                <a:ext cx="5334000" cy="46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𝑃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𝐷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𝐷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−3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𝐺𝑃𝑃</m:t>
                          </m:r>
                        </m:sub>
                      </m:sSub>
                      <m:d>
                        <m:d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</m:d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60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max</m:t>
                          </m:r>
                        </m:fName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𝑃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𝑓𝑟𝑒𝑒𝑠𝑝𝑎𝑐𝑒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e>
                              </m:d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, </m:t>
                              </m:r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𝑃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𝐵</m:t>
                                  </m:r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𝑑</m:t>
                                  </m:r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650" y="3122384"/>
                <a:ext cx="5334000" cy="4608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04800" y="3809999"/>
                <a:ext cx="8686800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𝑃</m:t>
                      </m:r>
                      <m:sSub>
                        <m:sSub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𝐵</m:t>
                          </m:r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1−</m:t>
                          </m:r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𝐿𝑂𝑆</m:t>
                          </m:r>
                        </m:sub>
                      </m:sSub>
                      <m:d>
                        <m:d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d>
                            <m:d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</m:d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&gt;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𝐵𝑃</m:t>
                              </m:r>
                            </m:sub>
                          </m:sSub>
                        </m:e>
                      </m:d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/>
                        </a:rPr>
                        <m:t>40</m:t>
                      </m:r>
                      <m:func>
                        <m:func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2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&gt;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𝐵𝑃</m:t>
                              </m:r>
                            </m:sub>
                          </m:sSub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/>
                        </a:rPr>
                        <m:t>+7.56 −17.3</m:t>
                      </m:r>
                      <m:func>
                        <m:func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2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𝐵𝑆</m:t>
                                  </m:r>
                                </m:sub>
                                <m:sup>
                                  <m: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d>
                        </m:e>
                      </m:func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/>
                        </a:rPr>
                        <m:t>−17.3</m:t>
                      </m:r>
                      <m:func>
                        <m:func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2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𝑀𝑆</m:t>
                                  </m:r>
                                </m:sub>
                                <m:sup>
                                  <m: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d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+2.7</m:t>
                          </m:r>
                          <m:func>
                            <m:func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2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10</m:t>
                                  </m:r>
                                </m:sub>
                              </m:sSub>
                            </m:fName>
                            <m:e>
                              <m:sSub>
                                <m:sSub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𝑐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𝐺𝐻𝑧</m:t>
                              </m:r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809999"/>
                <a:ext cx="8686800" cy="276999"/>
              </a:xfrm>
              <a:prstGeom prst="rect">
                <a:avLst/>
              </a:prstGeom>
              <a:blipFill rotWithShape="1">
                <a:blip r:embed="rId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038350" y="3529942"/>
                <a:ext cx="4572000" cy="27699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𝑃</m:t>
                      </m:r>
                      <m:sSub>
                        <m:sSubPr>
                          <m:ctrlPr>
                            <a:rPr lang="en-US" sz="12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2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𝐵</m:t>
                          </m:r>
                          <m:r>
                            <a:rPr lang="en-US" sz="12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1−</m:t>
                          </m:r>
                          <m:r>
                            <a:rPr lang="en-US" sz="12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𝐿𝑂𝑆</m:t>
                          </m:r>
                        </m:sub>
                      </m:sSub>
                      <m:r>
                        <a:rPr lang="en-US" sz="12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200" i="1" dirty="0">
                          <a:solidFill>
                            <a:schemeClr val="tx1"/>
                          </a:solidFill>
                          <a:latin typeface="Cambria Math"/>
                        </a:rPr>
                        <m:t>𝑑</m:t>
                      </m:r>
                      <m:r>
                        <a:rPr lang="en-US" sz="12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2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𝑚</m:t>
                      </m:r>
                      <m:r>
                        <a:rPr lang="en-US" sz="12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) &lt; </m:t>
                      </m:r>
                      <m:sSub>
                        <m:sSubPr>
                          <m:ctrlPr>
                            <a:rPr lang="en-US" sz="1200" i="1" dirty="0" err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 dirty="0" err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sz="1200" i="1" dirty="0" err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𝐵𝑃</m:t>
                          </m:r>
                        </m:sub>
                      </m:sSub>
                      <m:r>
                        <a:rPr lang="en-US" sz="12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  <m:r>
                        <a:rPr lang="en-US" sz="12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22.7</m:t>
                      </m:r>
                      <m:func>
                        <m:funcPr>
                          <m:ctrlPr>
                            <a:rPr lang="en-US" sz="12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2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200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2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sz="12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sz="12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func>
                      <m:r>
                        <a:rPr lang="en-US" sz="1200" i="1" dirty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2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27</m:t>
                      </m:r>
                      <m:r>
                        <a:rPr lang="en-US" sz="1200" i="1" dirty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2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20</m:t>
                      </m:r>
                      <m:func>
                        <m:funcPr>
                          <m:ctrlPr>
                            <a:rPr lang="en-US" sz="12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2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200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2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sSub>
                            <m:sSubPr>
                              <m:ctrlPr>
                                <a:rPr lang="en-US" sz="12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2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sz="12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2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𝐺𝐻𝑧</m:t>
                          </m:r>
                          <m:r>
                            <a:rPr lang="en-US" sz="12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8350" y="3529942"/>
                <a:ext cx="4572000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ounded Rectangle 15"/>
          <p:cNvSpPr/>
          <p:nvPr/>
        </p:nvSpPr>
        <p:spPr>
          <a:xfrm>
            <a:off x="533400" y="3101072"/>
            <a:ext cx="8077200" cy="1242328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704850" y="2948672"/>
            <a:ext cx="1600200" cy="3048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D2D – 3GPP</a:t>
            </a:r>
            <a:endParaRPr lang="en-US" sz="2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284747" y="4038600"/>
                <a:ext cx="162326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12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𝑀𝑆</m:t>
                        </m:r>
                      </m:sub>
                      <m:sup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/>
                      </a:rPr>
                      <m:t>=0.8;</m:t>
                    </m:r>
                    <m:sSubSup>
                      <m:sSubSupPr>
                        <m:ctrlP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𝐵𝑆</m:t>
                        </m:r>
                      </m:sub>
                      <m:sup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/>
                      </a:rPr>
                      <m:t>=0.8;</m:t>
                    </m:r>
                  </m:oMath>
                </a14:m>
                <a:r>
                  <a:rPr lang="en-US" sz="1200" dirty="0" smtClean="0">
                    <a:solidFill>
                      <a:schemeClr val="tx1"/>
                    </a:solidFill>
                  </a:rPr>
                  <a:t> 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747" y="4038600"/>
                <a:ext cx="1623265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04800" y="5040761"/>
                <a:ext cx="8458199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𝑃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𝐼𝑇𝑈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𝐿𝑂𝑆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d>
                            <m:d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</m:d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&gt;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𝐵𝑃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</a:rPr>
                        <m:t>=40</m:t>
                      </m:r>
                      <m:func>
                        <m:func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4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&gt;</m:t>
                          </m:r>
                          <m:sSub>
                            <m:sSub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𝐵𝑃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</a:rPr>
                        <m:t>+7.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8</m:t>
                      </m:r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</a:rPr>
                        <m:t> −1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8</m:t>
                      </m:r>
                      <m:func>
                        <m:func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4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𝐵𝑆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d>
                        </m:e>
                      </m:func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</a:rPr>
                        <m:t>−1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8</m:t>
                      </m:r>
                      <m:func>
                        <m:func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4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𝑀𝑆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d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+2</m:t>
                          </m:r>
                          <m:func>
                            <m:func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4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10</m:t>
                                  </m:r>
                                </m:sub>
                              </m:sSub>
                            </m:fName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𝑐</m:t>
                                  </m:r>
                                </m:sub>
                              </m:sSub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𝐺𝐻𝑧</m:t>
                              </m:r>
                              <m: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040761"/>
                <a:ext cx="8458199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2429111" y="4713065"/>
                <a:ext cx="4572000" cy="27699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𝑃</m:t>
                      </m:r>
                      <m:sSub>
                        <m:sSubPr>
                          <m:ctrlPr>
                            <a:rPr lang="en-US" sz="12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2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𝐼𝑇𝑈</m:t>
                          </m:r>
                          <m:r>
                            <a:rPr lang="en-US" sz="12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2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𝐿𝑂𝑆</m:t>
                          </m:r>
                        </m:sub>
                      </m:sSub>
                      <m:r>
                        <a:rPr lang="en-US" sz="12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200" i="1" dirty="0">
                          <a:solidFill>
                            <a:schemeClr val="tx1"/>
                          </a:solidFill>
                          <a:latin typeface="Cambria Math"/>
                        </a:rPr>
                        <m:t>𝑑</m:t>
                      </m:r>
                      <m:r>
                        <a:rPr lang="en-US" sz="12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2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𝑚</m:t>
                      </m:r>
                      <m:r>
                        <a:rPr lang="en-US" sz="12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) &lt; </m:t>
                      </m:r>
                      <m:sSub>
                        <m:sSubPr>
                          <m:ctrlPr>
                            <a:rPr lang="en-US" sz="1200" i="1" dirty="0" err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 dirty="0" err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sz="1200" i="1" dirty="0" err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𝐵𝑃</m:t>
                          </m:r>
                        </m:sub>
                      </m:sSub>
                      <m:r>
                        <a:rPr lang="en-US" sz="12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  <m:r>
                        <a:rPr lang="en-US" sz="12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2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22.0</m:t>
                      </m:r>
                      <m:func>
                        <m:funcPr>
                          <m:ctrlPr>
                            <a:rPr lang="en-US" sz="12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2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200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2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sz="12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sz="12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func>
                      <m:r>
                        <a:rPr lang="en-US" sz="1200" i="1" dirty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2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28</m:t>
                      </m:r>
                      <m:r>
                        <a:rPr lang="en-US" sz="1200" i="1" dirty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2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20</m:t>
                      </m:r>
                      <m:func>
                        <m:funcPr>
                          <m:ctrlPr>
                            <a:rPr lang="en-US" sz="12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2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200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2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sSub>
                            <m:sSubPr>
                              <m:ctrlPr>
                                <a:rPr lang="en-US" sz="12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2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sz="12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2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𝐺𝐻𝑧</m:t>
                          </m:r>
                          <m:r>
                            <a:rPr lang="en-US" sz="12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9111" y="4713065"/>
                <a:ext cx="4572000" cy="276999"/>
              </a:xfrm>
              <a:prstGeom prst="rect">
                <a:avLst/>
              </a:prstGeom>
              <a:blipFill rotWithShape="1">
                <a:blip r:embed="rId9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3267056" y="5348538"/>
                <a:ext cx="1506246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sz="12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𝑀𝑆</m:t>
                        </m:r>
                      </m:sub>
                      <m:sup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/>
                      </a:rPr>
                      <m:t>=0.5;</m:t>
                    </m:r>
                    <m:sSubSup>
                      <m:sSubSupPr>
                        <m:ctrlP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𝐵𝑆</m:t>
                        </m:r>
                      </m:sub>
                      <m:sup>
                        <m:r>
                          <a:rPr lang="en-US" sz="1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/>
                      </a:rPr>
                      <m:t>=9;</m:t>
                    </m:r>
                  </m:oMath>
                </a14:m>
                <a:r>
                  <a:rPr lang="en-US" sz="1200" dirty="0" smtClean="0">
                    <a:solidFill>
                      <a:schemeClr val="tx1"/>
                    </a:solidFill>
                  </a:rPr>
                  <a:t> 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056" y="5348538"/>
                <a:ext cx="1506246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ounded Rectangle 21"/>
          <p:cNvSpPr/>
          <p:nvPr/>
        </p:nvSpPr>
        <p:spPr>
          <a:xfrm>
            <a:off x="533400" y="4573485"/>
            <a:ext cx="8077200" cy="1089928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762000" y="4419600"/>
            <a:ext cx="1600200" cy="3048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ITU</a:t>
            </a:r>
            <a:endParaRPr lang="en-US" sz="2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1014923" y="5986560"/>
                <a:ext cx="7095889" cy="3250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chemeClr val="tx1"/>
                        </a:solidFill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𝐼𝑇𝑈</m:t>
                        </m:r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−</m:t>
                        </m:r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𝑀𝑜𝑑𝑖𝑓𝑖𝑒𝑑</m:t>
                        </m:r>
                      </m:sub>
                    </m:sSub>
                    <m:d>
                      <m:d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</m:e>
                    </m:d>
                    <m:r>
                      <a:rPr lang="en-US" sz="14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𝐼𝑇𝑈</m:t>
                        </m:r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𝐿𝑂𝑆</m:t>
                        </m:r>
                      </m:sub>
                    </m:sSub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</a:rPr>
                      <m:t>𝑑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solidFill>
                      <a:schemeClr val="tx1"/>
                    </a:solidFill>
                  </a:rPr>
                  <a:t> with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𝑀𝑆</m:t>
                        </m:r>
                      </m:sub>
                      <m:sup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sz="1400" i="1">
                        <a:solidFill>
                          <a:schemeClr val="tx1"/>
                        </a:solidFill>
                        <a:latin typeface="Cambria Math"/>
                      </a:rPr>
                      <m:t>=0.5;</m:t>
                    </m:r>
                    <m:sSubSup>
                      <m:sSubSup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𝐵𝑆</m:t>
                        </m:r>
                      </m:sub>
                      <m:sup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sz="1400" i="1">
                        <a:solidFill>
                          <a:schemeClr val="tx1"/>
                        </a:solidFill>
                        <a:latin typeface="Cambria Math"/>
                      </a:rPr>
                      <m:t>=0.5;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923" y="5986560"/>
                <a:ext cx="7095889" cy="325025"/>
              </a:xfrm>
              <a:prstGeom prst="rect">
                <a:avLst/>
              </a:prstGeom>
              <a:blipFill rotWithShape="1">
                <a:blip r:embed="rId11"/>
                <a:stretch>
                  <a:fillRect t="-1887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ounded Rectangle 24"/>
          <p:cNvSpPr/>
          <p:nvPr/>
        </p:nvSpPr>
        <p:spPr>
          <a:xfrm>
            <a:off x="533400" y="5897344"/>
            <a:ext cx="8077200" cy="503456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742950" y="5744944"/>
            <a:ext cx="2057400" cy="3048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ITU - Modified</a:t>
            </a:r>
            <a:endParaRPr lang="en-US" sz="2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391400" y="1764839"/>
                <a:ext cx="1752600" cy="4862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𝐵𝑃</m:t>
                          </m:r>
                        </m:sub>
                      </m:sSub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  <m:sSubSup>
                            <m:sSubSup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𝐵𝑆</m:t>
                              </m:r>
                            </m:sub>
                            <m:sup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′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𝑀𝑆</m:t>
                              </m:r>
                            </m:sub>
                            <m:sup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′</m:t>
                              </m:r>
                            </m:sup>
                          </m:sSubSup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𝐻𝑧</m:t>
                              </m:r>
                            </m:e>
                          </m:d>
                        </m:num>
                        <m:den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(=3×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8</m:t>
                              </m:r>
                            </m:sup>
                          </m:sSup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1764839"/>
                <a:ext cx="1752600" cy="486223"/>
              </a:xfrm>
              <a:prstGeom prst="rect">
                <a:avLst/>
              </a:prstGeom>
              <a:blipFill rotWithShape="1">
                <a:blip r:embed="rId12"/>
                <a:stretch>
                  <a:fillRect b="-7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3194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800" dirty="0" smtClean="0"/>
              <a:t>Path Loss Equation Comparisons 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667000" y="12192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/>
                </a:solidFill>
                <a:ea typeface="+mj-ea"/>
                <a:cs typeface="+mj-cs"/>
              </a:rPr>
              <a:t>LOS Links</a:t>
            </a:r>
          </a:p>
        </p:txBody>
      </p:sp>
      <p:pic>
        <p:nvPicPr>
          <p:cNvPr id="9" name="Content Placeholder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333" y="1659406"/>
            <a:ext cx="5333334" cy="4000000"/>
          </a:xfrm>
        </p:spPr>
      </p:pic>
      <p:sp>
        <p:nvSpPr>
          <p:cNvPr id="10" name="Rectangle 9"/>
          <p:cNvSpPr/>
          <p:nvPr/>
        </p:nvSpPr>
        <p:spPr>
          <a:xfrm>
            <a:off x="2531918" y="5190365"/>
            <a:ext cx="2057400" cy="473259"/>
          </a:xfrm>
          <a:prstGeom prst="rect">
            <a:avLst/>
          </a:prstGeom>
          <a:solidFill>
            <a:srgbClr val="6076B4">
              <a:alpha val="1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573982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chemeClr val="tx1"/>
                </a:solidFill>
              </a:rPr>
              <a:t>Where LOS links are likely, ITU, D2D &amp; Wang mostly agree on the path loss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51440" y="5358948"/>
            <a:ext cx="1906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/>
                </a:solidFill>
              </a:rPr>
              <a:t>LOS Probability </a:t>
            </a:r>
            <a:r>
              <a:rPr lang="en-US" sz="1400" dirty="0" smtClean="0">
                <a:solidFill>
                  <a:schemeClr val="tx1"/>
                </a:solidFill>
              </a:rPr>
              <a:t>= 1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8368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380</TotalTime>
  <Words>3225</Words>
  <Application>Microsoft Office PowerPoint</Application>
  <PresentationFormat>On-screen Show (4:3)</PresentationFormat>
  <Paragraphs>333</Paragraphs>
  <Slides>23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802-11-Submission</vt:lpstr>
      <vt:lpstr>Document</vt:lpstr>
      <vt:lpstr>Outdoor Channel Models for  System Level Simulations</vt:lpstr>
      <vt:lpstr>Abstract</vt:lpstr>
      <vt:lpstr>Issue Synopysis</vt:lpstr>
      <vt:lpstr>Issue Synopsis</vt:lpstr>
      <vt:lpstr>The 3GPP D2D Channel Model</vt:lpstr>
      <vt:lpstr>Method for down selection</vt:lpstr>
      <vt:lpstr>LOS Probability</vt:lpstr>
      <vt:lpstr>Path Loss Equation Comparisons </vt:lpstr>
      <vt:lpstr>Path Loss Equation Comparisons </vt:lpstr>
      <vt:lpstr>PowerPoint Presentation</vt:lpstr>
      <vt:lpstr>PowerPoint Presentation</vt:lpstr>
      <vt:lpstr>How do the models impact Geometry</vt:lpstr>
      <vt:lpstr>STA-STA Link Parameters</vt:lpstr>
      <vt:lpstr>Downlink SINR</vt:lpstr>
      <vt:lpstr>Consensus Model for STA-STA Link</vt:lpstr>
      <vt:lpstr>Model for AP-AP link</vt:lpstr>
      <vt:lpstr>Modifying the ITU for AP-AP</vt:lpstr>
      <vt:lpstr>AP-AP path loss for LOS Link</vt:lpstr>
      <vt:lpstr>Uplink Geometry</vt:lpstr>
      <vt:lpstr>Model for AP-AP link</vt:lpstr>
      <vt:lpstr>A note on the short term fading</vt:lpstr>
      <vt:lpstr>Recommendation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Kaushik Josiam</dc:creator>
  <cp:lastModifiedBy>Kaushik Josiam</cp:lastModifiedBy>
  <cp:revision>18</cp:revision>
  <cp:lastPrinted>1601-01-01T00:00:00Z</cp:lastPrinted>
  <dcterms:created xsi:type="dcterms:W3CDTF">2013-07-12T19:51:42Z</dcterms:created>
  <dcterms:modified xsi:type="dcterms:W3CDTF">2014-05-13T02:18:15Z</dcterms:modified>
</cp:coreProperties>
</file>