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25" r:id="rId3"/>
    <p:sldId id="356" r:id="rId4"/>
    <p:sldId id="357" r:id="rId5"/>
    <p:sldId id="350" r:id="rId6"/>
    <p:sldId id="348" r:id="rId7"/>
    <p:sldId id="359" r:id="rId8"/>
    <p:sldId id="352" r:id="rId9"/>
    <p:sldId id="354" r:id="rId10"/>
    <p:sldId id="319" r:id="rId11"/>
    <p:sldId id="321" r:id="rId12"/>
    <p:sldId id="326" r:id="rId13"/>
    <p:sldId id="351" r:id="rId14"/>
    <p:sldId id="36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165" autoAdjust="0"/>
    <p:restoredTop sz="92723" autoAdjust="0"/>
  </p:normalViewPr>
  <p:slideViewPr>
    <p:cSldViewPr>
      <p:cViewPr varScale="1">
        <p:scale>
          <a:sx n="87" d="100"/>
          <a:sy n="87" d="100"/>
        </p:scale>
        <p:origin x="-966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B584B727-0072-4AA1-A3FF-71F2E3C64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12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83A60938-3F69-4CD4-B4E4-C0D6270E54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6519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9934E6E-D230-45BA-8F7B-282DB3E359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802.11-07/0570r0</a:t>
            </a:r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April 2007</a:t>
            </a:r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Eldad Perahia, Intel Corporation</a:t>
            </a: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83A60938-3F69-4CD4-B4E4-C0D6270E54FA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6044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802.11-07/0570r0</a:t>
            </a:r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April 2007</a:t>
            </a:r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Eldad Perahia, Intel Corporation</a:t>
            </a: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83A60938-3F69-4CD4-B4E4-C0D6270E54FA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72870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802.11-07/0570r0</a:t>
            </a:r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April 2007</a:t>
            </a:r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Eldad Perahia, Intel Corporation</a:t>
            </a: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83A60938-3F69-4CD4-B4E4-C0D6270E54F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16717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802.11-07/0570r0</a:t>
            </a:r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April 2007</a:t>
            </a:r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Eldad Perahia, Intel Corporation</a:t>
            </a: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83A60938-3F69-4CD4-B4E4-C0D6270E54F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87346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802.11-07/0570r0</a:t>
            </a:r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April 2007</a:t>
            </a:r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Eldad Perahia, Intel Corporation</a:t>
            </a: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83A60938-3F69-4CD4-B4E4-C0D6270E54F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53944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802.11-07/0570r0</a:t>
            </a:r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April 2007</a:t>
            </a:r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Eldad Perahia, Intel Corporation</a:t>
            </a: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83A60938-3F69-4CD4-B4E4-C0D6270E54F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74022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802.11-07/0570r0</a:t>
            </a:r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April 2007</a:t>
            </a:r>
            <a:endParaRPr lang="en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Eldad Perahia, Intel Corporation</a:t>
            </a:r>
            <a:endParaRPr lang="en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83A60938-3F69-4CD4-B4E4-C0D6270E54F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52077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B3ECCC6-6348-43D2-B27B-F65EC2BE955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4972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F1EF0B6-A9B1-4FA5-9DF1-44E4E79030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8141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79029BD-38B1-40FC-BE99-82A6526FEB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64692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9B2EE1-A949-45CC-B437-FFC9806BD8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63191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1" y="6475413"/>
            <a:ext cx="6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09BDFCE-1023-4556-AC0E-F5C484C1C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7" y="332601"/>
            <a:ext cx="33984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802.11-14/0620r0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51653" y="6475413"/>
            <a:ext cx="2292294" cy="184666"/>
          </a:xfrm>
        </p:spPr>
        <p:txBody>
          <a:bodyPr/>
          <a:lstStyle/>
          <a:p>
            <a:r>
              <a:rPr lang="en-US" altLang="en-US" dirty="0" err="1" smtClean="0"/>
              <a:t>Jinyoung</a:t>
            </a:r>
            <a:r>
              <a:rPr lang="en-US" altLang="en-US" dirty="0" smtClean="0"/>
              <a:t> Chun </a:t>
            </a:r>
            <a:r>
              <a:rPr lang="en-GB" altLang="ko-KR" dirty="0" smtClean="0"/>
              <a:t>et.al,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003BCA7-8812-4456-B5B3-C6D2E894F6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9126"/>
            <a:ext cx="7772400" cy="1066800"/>
          </a:xfrm>
          <a:noFill/>
          <a:ln/>
        </p:spPr>
        <p:txBody>
          <a:bodyPr/>
          <a:lstStyle/>
          <a:p>
            <a:r>
              <a:rPr lang="en-US" dirty="0" smtClean="0"/>
              <a:t>Link Adaptation for PHY SLS calibration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7643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2014-05-12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55684881"/>
              </p:ext>
            </p:extLst>
          </p:nvPr>
        </p:nvGraphicFramePr>
        <p:xfrm>
          <a:off x="785813" y="2684463"/>
          <a:ext cx="7302500" cy="2708275"/>
        </p:xfrm>
        <a:graphic>
          <a:graphicData uri="http://schemas.openxmlformats.org/presentationml/2006/ole">
            <p:oleObj spid="_x0000_s30812" name="Document" r:id="rId4" imgW="8616117" imgH="3142033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74740" y="2262182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Suggestion on Evaluation Methodology</a:t>
            </a:r>
            <a:endParaRPr lang="en-US" altLang="en-US" dirty="0"/>
          </a:p>
        </p:txBody>
      </p:sp>
      <p:sp>
        <p:nvSpPr>
          <p:cNvPr id="16" name="내용 개체 틀 15"/>
          <p:cNvSpPr>
            <a:spLocks noGrp="1"/>
          </p:cNvSpPr>
          <p:nvPr>
            <p:ph idx="1"/>
          </p:nvPr>
        </p:nvSpPr>
        <p:spPr>
          <a:xfrm>
            <a:off x="685800" y="1714488"/>
            <a:ext cx="7772400" cy="4310074"/>
          </a:xfrm>
        </p:spPr>
        <p:txBody>
          <a:bodyPr/>
          <a:lstStyle/>
          <a:p>
            <a:r>
              <a:rPr lang="en-US" sz="2200" dirty="0" smtClean="0"/>
              <a:t>We propose to add the following descriptions on link adaptation in evaluation methodology document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/>
              <a:t>Slide </a:t>
            </a:r>
            <a:fld id="{40A56050-5C22-4E41-80C0-33101159106A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</a:t>
            </a:r>
            <a:r>
              <a:rPr kumimoji="0" lang="en-US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Chun </a:t>
            </a:r>
            <a:r>
              <a:rPr kumimoji="0" lang="en-GB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83166" y="2607045"/>
            <a:ext cx="76212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latin typeface="+mj-lt"/>
                <a:cs typeface="Arial" pitchFamily="34" charset="0"/>
              </a:rPr>
              <a:t>Link adaptation schemes for MCS selection</a:t>
            </a:r>
          </a:p>
          <a:p>
            <a:pPr marL="342900" lvl="1" indent="-342900">
              <a:buFont typeface="+mj-lt"/>
              <a:buAutoNum type="arabicParenR"/>
            </a:pPr>
            <a:r>
              <a:rPr lang="en-US" altLang="ko-KR" sz="1800" dirty="0" smtClean="0">
                <a:latin typeface="+mj-lt"/>
                <a:cs typeface="Arial" pitchFamily="34" charset="0"/>
              </a:rPr>
              <a:t>Set the initial SINR value as </a:t>
            </a:r>
          </a:p>
          <a:p>
            <a:pPr marL="271463" lvl="2"/>
            <a:r>
              <a:rPr lang="en-US" sz="1600" dirty="0" smtClean="0"/>
              <a:t>where </a:t>
            </a:r>
          </a:p>
          <a:p>
            <a:pPr marL="728663" lvl="3"/>
            <a:r>
              <a:rPr lang="en-US" sz="1600" i="1" dirty="0" smtClean="0"/>
              <a:t>L</a:t>
            </a:r>
            <a:r>
              <a:rPr lang="en-US" sz="1600" dirty="0" smtClean="0"/>
              <a:t>:    </a:t>
            </a:r>
            <a:r>
              <a:rPr lang="en-US" sz="1600" dirty="0" err="1" smtClean="0"/>
              <a:t>pathloss</a:t>
            </a:r>
            <a:r>
              <a:rPr lang="en-US" sz="1600" dirty="0" smtClean="0"/>
              <a:t> including shadowing, cable loss, penetration loss and antenna gain, </a:t>
            </a:r>
          </a:p>
          <a:p>
            <a:pPr marL="728663" lvl="3"/>
            <a:r>
              <a:rPr lang="en-US" altLang="ko-KR" sz="1600" i="1" dirty="0" err="1" smtClean="0"/>
              <a:t>P</a:t>
            </a:r>
            <a:r>
              <a:rPr lang="en-US" altLang="ko-KR" sz="1600" baseline="-25000" dirty="0" err="1" smtClean="0"/>
              <a:t>tx</a:t>
            </a:r>
            <a:r>
              <a:rPr lang="en-US" altLang="ko-KR" sz="1600" dirty="0" smtClean="0"/>
              <a:t>:  transmission power per tone, </a:t>
            </a:r>
          </a:p>
          <a:p>
            <a:pPr marL="728663" lvl="3"/>
            <a:r>
              <a:rPr lang="en-US" altLang="ko-KR" sz="1600" i="1" dirty="0" smtClean="0"/>
              <a:t>N</a:t>
            </a:r>
            <a:r>
              <a:rPr lang="en-US" altLang="ko-KR" sz="1600" dirty="0" smtClean="0"/>
              <a:t>:    thermal noise per tone</a:t>
            </a:r>
            <a:endParaRPr lang="en-US" altLang="ko-KR" sz="2400" dirty="0" smtClean="0">
              <a:latin typeface="+mj-lt"/>
              <a:cs typeface="Arial" pitchFamily="34" charset="0"/>
            </a:endParaRPr>
          </a:p>
          <a:p>
            <a:pPr marL="728663" lvl="2">
              <a:tabLst>
                <a:tab pos="1436688" algn="l"/>
              </a:tabLst>
            </a:pPr>
            <a:r>
              <a:rPr lang="en-US" altLang="ko-KR" sz="1600" dirty="0" smtClean="0"/>
              <a:t>ICI: sum of worst interference under CCA level from each BSS except its own BSS</a:t>
            </a:r>
            <a:endParaRPr lang="en-US" altLang="ko-KR" sz="1800" dirty="0" smtClean="0">
              <a:latin typeface="+mj-lt"/>
              <a:cs typeface="Arial" pitchFamily="34" charset="0"/>
            </a:endParaRPr>
          </a:p>
          <a:p>
            <a:pPr marL="342900" lvl="1" indent="-342900">
              <a:buFont typeface="+mj-lt"/>
              <a:buAutoNum type="arabicParenR" startAt="2"/>
            </a:pPr>
            <a:r>
              <a:rPr lang="en-US" altLang="ko-KR" sz="1800" dirty="0"/>
              <a:t>SINR </a:t>
            </a:r>
            <a:r>
              <a:rPr lang="en-US" altLang="ko-KR" sz="1800" dirty="0" smtClean="0"/>
              <a:t>is modified </a:t>
            </a:r>
            <a:r>
              <a:rPr lang="en-US" altLang="ko-KR" sz="1800" dirty="0"/>
              <a:t>from the SINR value in </a:t>
            </a:r>
            <a:r>
              <a:rPr lang="en-US" altLang="ko-KR" sz="1800" dirty="0" smtClean="0"/>
              <a:t>1) </a:t>
            </a:r>
            <a:r>
              <a:rPr lang="en-US" altLang="ko-KR" sz="1800" dirty="0"/>
              <a:t>by applying SINR margin </a:t>
            </a:r>
            <a:r>
              <a:rPr lang="en-US" altLang="ko-KR" sz="1800" dirty="0" smtClean="0"/>
              <a:t>(</a:t>
            </a:r>
            <a:r>
              <a:rPr lang="en-US" altLang="ko-KR" sz="1800" dirty="0" smtClean="0">
                <a:sym typeface="Wingdings" pitchFamily="2" charset="2"/>
              </a:rPr>
              <a:t>margin </a:t>
            </a:r>
            <a:r>
              <a:rPr lang="en-US" altLang="ko-KR" sz="1800" dirty="0">
                <a:sym typeface="Wingdings" pitchFamily="2" charset="2"/>
              </a:rPr>
              <a:t>is increased by </a:t>
            </a:r>
            <a:r>
              <a:rPr lang="en-US" altLang="ko-KR" sz="1800" dirty="0" smtClean="0">
                <a:sym typeface="Wingdings" pitchFamily="2" charset="2"/>
              </a:rPr>
              <a:t>2/9</a:t>
            </a:r>
            <a:r>
              <a:rPr lang="en-US" altLang="ko-KR" sz="1800" i="1" dirty="0" smtClean="0">
                <a:sym typeface="Wingdings" pitchFamily="2" charset="2"/>
              </a:rPr>
              <a:t> </a:t>
            </a:r>
            <a:r>
              <a:rPr lang="en-US" altLang="ko-KR" sz="1800" dirty="0">
                <a:sym typeface="Wingdings" pitchFamily="2" charset="2"/>
              </a:rPr>
              <a:t>dB when the transmission is succeeded, and </a:t>
            </a:r>
            <a:r>
              <a:rPr lang="en-US" altLang="ko-KR" sz="1800" dirty="0" smtClean="0">
                <a:sym typeface="Wingdings" pitchFamily="2" charset="2"/>
              </a:rPr>
              <a:t>decreased </a:t>
            </a:r>
            <a:r>
              <a:rPr lang="en-US" altLang="ko-KR" sz="1800" dirty="0">
                <a:sym typeface="Wingdings" pitchFamily="2" charset="2"/>
              </a:rPr>
              <a:t>by </a:t>
            </a:r>
            <a:r>
              <a:rPr lang="en-US" altLang="ko-KR" sz="1800" dirty="0" smtClean="0">
                <a:sym typeface="Wingdings" pitchFamily="2" charset="2"/>
              </a:rPr>
              <a:t>2 </a:t>
            </a:r>
            <a:r>
              <a:rPr lang="en-US" altLang="ko-KR" sz="1800" dirty="0">
                <a:sym typeface="Wingdings" pitchFamily="2" charset="2"/>
              </a:rPr>
              <a:t>dB when the transmission is </a:t>
            </a:r>
            <a:r>
              <a:rPr lang="en-US" altLang="ko-KR" sz="1800" dirty="0" smtClean="0">
                <a:sym typeface="Wingdings" pitchFamily="2" charset="2"/>
              </a:rPr>
              <a:t>failed. </a:t>
            </a:r>
          </a:p>
          <a:p>
            <a:pPr marL="342900" lvl="1" indent="-342900">
              <a:buFont typeface="+mj-lt"/>
              <a:buAutoNum type="arabicParenR" startAt="2"/>
            </a:pPr>
            <a:r>
              <a:rPr lang="en-US" altLang="ko-KR" sz="1800" dirty="0" smtClean="0">
                <a:latin typeface="+mj-lt"/>
                <a:cs typeface="Arial" pitchFamily="34" charset="0"/>
              </a:rPr>
              <a:t>Select the highest MCS level satisfying </a:t>
            </a:r>
            <a:r>
              <a:rPr lang="en-US" sz="1600" dirty="0" smtClean="0"/>
              <a:t>PER &lt;= 10</a:t>
            </a:r>
            <a:r>
              <a:rPr lang="en-US" sz="1600" i="1" dirty="0" smtClean="0"/>
              <a:t> </a:t>
            </a:r>
            <a:r>
              <a:rPr lang="en-US" sz="1600" dirty="0" smtClean="0"/>
              <a:t>%</a:t>
            </a:r>
          </a:p>
          <a:p>
            <a:pPr marL="342900" lvl="1" indent="-342900">
              <a:buFont typeface="+mj-lt"/>
              <a:buAutoNum type="arabicParenR" startAt="2"/>
            </a:pPr>
            <a:r>
              <a:rPr lang="en-US" altLang="ko-KR" sz="1800" dirty="0">
                <a:latin typeface="+mj-lt"/>
                <a:cs typeface="Arial" pitchFamily="34" charset="0"/>
              </a:rPr>
              <a:t>Make </a:t>
            </a:r>
            <a:r>
              <a:rPr lang="en-US" altLang="ko-KR" sz="1800" dirty="0" err="1">
                <a:latin typeface="+mj-lt"/>
                <a:cs typeface="Arial" pitchFamily="34" charset="0"/>
              </a:rPr>
              <a:t>Tx</a:t>
            </a:r>
            <a:r>
              <a:rPr lang="en-US" altLang="ko-KR" sz="1800" dirty="0">
                <a:latin typeface="+mj-lt"/>
                <a:cs typeface="Arial" pitchFamily="34" charset="0"/>
              </a:rPr>
              <a:t> packet using the MCS level and data size according to the MCS level.</a:t>
            </a: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29647085"/>
              </p:ext>
            </p:extLst>
          </p:nvPr>
        </p:nvGraphicFramePr>
        <p:xfrm>
          <a:off x="4139952" y="2924175"/>
          <a:ext cx="1516063" cy="328613"/>
        </p:xfrm>
        <a:graphic>
          <a:graphicData uri="http://schemas.openxmlformats.org/presentationml/2006/ole">
            <p:oleObj spid="_x0000_s46088" name="수식" r:id="rId4" imgW="1054100" imgH="228600" progId="Equation.3">
              <p:embed/>
            </p:oleObj>
          </a:graphicData>
        </a:graphic>
      </p:graphicFrame>
      <p:sp>
        <p:nvSpPr>
          <p:cNvPr id="9" name="직사각형 8"/>
          <p:cNvSpPr/>
          <p:nvPr/>
        </p:nvSpPr>
        <p:spPr bwMode="auto">
          <a:xfrm>
            <a:off x="806422" y="2571743"/>
            <a:ext cx="7929618" cy="38209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0A56050-5C22-4E41-80C0-33101159106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Reference</a:t>
            </a:r>
            <a:endParaRPr lang="en-US" alt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752600"/>
            <a:ext cx="8001056" cy="4343400"/>
          </a:xfrm>
        </p:spPr>
        <p:txBody>
          <a:bodyPr/>
          <a:lstStyle/>
          <a:p>
            <a:pPr>
              <a:buNone/>
            </a:pPr>
            <a:r>
              <a:rPr lang="en-US" altLang="ko-KR" sz="2000" dirty="0" smtClean="0"/>
              <a:t>[1] 11-13-1359-00-0hew-hew-evaluation-methodology</a:t>
            </a:r>
          </a:p>
          <a:p>
            <a:pPr>
              <a:buNone/>
            </a:pPr>
            <a:r>
              <a:rPr lang="en-US" altLang="ko-KR" sz="2000" dirty="0" smtClean="0"/>
              <a:t>[2] </a:t>
            </a:r>
            <a:r>
              <a:rPr lang="en-US" sz="2000" dirty="0" smtClean="0"/>
              <a:t>IEEE 802.11-14/0083r0,</a:t>
            </a:r>
            <a:r>
              <a:rPr lang="en-US" altLang="ko-KR" sz="2000" dirty="0" smtClean="0"/>
              <a:t> “improved-spatial-reuse-feasibility-part-ii”, Broadcom </a:t>
            </a:r>
          </a:p>
          <a:p>
            <a:pPr>
              <a:buNone/>
            </a:pPr>
            <a:r>
              <a:rPr lang="en-US" altLang="ko-KR" sz="2000" dirty="0" smtClean="0"/>
              <a:t>[3] 11-14-0307-00-0hew-phy-calibration-results, Broadcom</a:t>
            </a:r>
          </a:p>
          <a:p>
            <a:pPr>
              <a:buNone/>
            </a:pPr>
            <a:r>
              <a:rPr lang="en-US" altLang="ko-KR" sz="2000" dirty="0" smtClean="0"/>
              <a:t>[4] 11-</a:t>
            </a:r>
            <a:r>
              <a:rPr lang="en-US" sz="2000" dirty="0" smtClean="0"/>
              <a:t>14-0353, “Suggestion on PHY Abstraction for Evaluation Methodology”,  LG Electronics</a:t>
            </a:r>
          </a:p>
          <a:p>
            <a:pPr>
              <a:buNone/>
            </a:pPr>
            <a:r>
              <a:rPr lang="en-US" altLang="ko-KR" sz="2000" dirty="0" smtClean="0"/>
              <a:t>[5] 11-13-1001-06-0hew-simulation-scenarios-document-template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endParaRPr lang="en-GB" sz="20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>
              <a:buNone/>
            </a:pPr>
            <a:endParaRPr lang="ko-KR" altLang="en-US" sz="200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51653" y="6475413"/>
            <a:ext cx="2292294" cy="184666"/>
          </a:xfrm>
        </p:spPr>
        <p:txBody>
          <a:bodyPr/>
          <a:lstStyle/>
          <a:p>
            <a:r>
              <a:rPr lang="en-US" altLang="en-US" dirty="0" err="1" smtClean="0"/>
              <a:t>Jinyoung</a:t>
            </a:r>
            <a:r>
              <a:rPr lang="en-US" altLang="en-US" dirty="0" smtClean="0"/>
              <a:t> Chun </a:t>
            </a:r>
            <a:r>
              <a:rPr lang="en-GB" altLang="ko-KR" dirty="0" smtClean="0"/>
              <a:t>et.al, LG Electronics</a:t>
            </a:r>
            <a:endParaRPr lang="en-GB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42936"/>
          </a:xfrm>
        </p:spPr>
        <p:txBody>
          <a:bodyPr/>
          <a:lstStyle/>
          <a:p>
            <a:r>
              <a:rPr lang="en-US" altLang="ko-KR" dirty="0" smtClean="0"/>
              <a:t>Appendix. Simulation parameters (1)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1407956"/>
              </p:ext>
            </p:extLst>
          </p:nvPr>
        </p:nvGraphicFramePr>
        <p:xfrm>
          <a:off x="500033" y="1500174"/>
          <a:ext cx="8215371" cy="490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54851"/>
                <a:gridCol w="2345744"/>
                <a:gridCol w="3714776"/>
              </a:tblGrid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Simulation scenario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Outdoor Large BSS scenario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Residential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/Rx power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30/15dBm</a:t>
                      </a: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23/17dBm</a:t>
                      </a: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# of users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Channel model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err="1" smtClean="0">
                          <a:solidFill>
                            <a:schemeClr val="tx1"/>
                          </a:solidFill>
                        </a:rPr>
                        <a:t>UMi</a:t>
                      </a: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err="1" smtClean="0">
                          <a:solidFill>
                            <a:schemeClr val="tx1"/>
                          </a:solidFill>
                        </a:rPr>
                        <a:t>TGnB</a:t>
                      </a: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Penetration loss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[3]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Indoor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 users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# of retransmission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Channel coding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BCC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Noise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 figure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5dB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Interference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AWGN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BW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2.4GHz,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20MHz (64 FFT)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GI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Long (0.8 us)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Antennas for AP &amp; STA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1x1 SISO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214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DL &amp; UL traffic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Full buffer (DL &amp; UL ratio: based on PHY system simulation in [2])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5143504" y="2786058"/>
          <a:ext cx="3470458" cy="500066"/>
        </p:xfrm>
        <a:graphic>
          <a:graphicData uri="http://schemas.openxmlformats.org/presentationml/2006/ole">
            <p:oleObj spid="_x0000_s45064" name="Equation" r:id="rId4" imgW="2743200" imgH="3937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42936"/>
          </a:xfrm>
        </p:spPr>
        <p:txBody>
          <a:bodyPr/>
          <a:lstStyle/>
          <a:p>
            <a:r>
              <a:rPr lang="en-US" altLang="ko-KR" dirty="0" smtClean="0"/>
              <a:t>Appendix. Simulation parameters (2)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00033" y="1500174"/>
          <a:ext cx="8215371" cy="22164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54851"/>
                <a:gridCol w="6060520"/>
              </a:tblGrid>
              <a:tr h="3571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Simulation time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Warm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-up time</a:t>
                      </a: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10s, run time: 20s, drop: 3</a:t>
                      </a:r>
                      <a:endParaRPr lang="en-US" altLang="ko-K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314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1ms TXOP less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fixed overhead (RTS/CTS off)</a:t>
                      </a:r>
                    </a:p>
                    <a:p>
                      <a:pPr latinLnBrk="1">
                        <a:buFontTx/>
                        <a:buChar char="-"/>
                      </a:pP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Normal overhead: SIFS + ACK + 2*PLCP header</a:t>
                      </a:r>
                    </a:p>
                    <a:p>
                      <a:pPr latinLnBrk="1">
                        <a:buFontTx/>
                        <a:buNone/>
                      </a:pP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- Feedback overhead: ACK frame with feedback (&lt;1symbol = 4us)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264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CCA level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1" hangingPunct="1"/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Preamble detection: -82dBm (both AP and STA)</a:t>
                      </a:r>
                    </a:p>
                    <a:p>
                      <a:pPr marL="0" lvl="0" algn="l" defTabSz="914400" rtl="0" eaLnBrk="1" latinLnBrk="1" hangingPunct="1"/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detection: -62dBm (both AP and STA)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DL/UL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 ratio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1:1 random selection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48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PHY abstraction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MMIB [4] with extension to 256QAM ¾ (MCS8)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85812"/>
          </a:xfrm>
        </p:spPr>
        <p:txBody>
          <a:bodyPr/>
          <a:lstStyle/>
          <a:p>
            <a:r>
              <a:rPr lang="en-US" altLang="ko-KR" dirty="0" smtClean="0"/>
              <a:t>Appendix. PER distribution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00174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In initial S(I)NR setting, the fluctuation of throughput is caused by the unstable PER at the first time of the simulation.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en-US" smtClean="0"/>
              <a:t>May 2014</a:t>
            </a:r>
            <a:endParaRPr lang="en-US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72230" y="6223835"/>
            <a:ext cx="2857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+mn-lt"/>
                <a:cs typeface="Arial" pitchFamily="34" charset="0"/>
              </a:rPr>
              <a:t>Option 2.2. Interference-included SINR</a:t>
            </a:r>
            <a:endParaRPr lang="ko-KR" altLang="en-US" dirty="0">
              <a:latin typeface="+mn-lt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6223835"/>
            <a:ext cx="2786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+mn-lt"/>
                <a:cs typeface="Arial" pitchFamily="34" charset="0"/>
              </a:rPr>
              <a:t>Option 2.1. Interference-free SNR</a:t>
            </a:r>
            <a:endParaRPr lang="ko-KR" altLang="en-US" dirty="0">
              <a:latin typeface="+mn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8992" y="2357430"/>
            <a:ext cx="5286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(Assuming SINR margin = 2dB, 10% per based MCS selection, </a:t>
            </a:r>
            <a:r>
              <a:rPr lang="en-US" altLang="ko-KR" dirty="0" smtClean="0"/>
              <a:t>Outdoor scenario</a:t>
            </a:r>
            <a:r>
              <a:rPr lang="en-US" dirty="0" smtClean="0"/>
              <a:t>)</a:t>
            </a:r>
            <a:endParaRPr lang="ko-KR" altLang="en-US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4414" y="6223835"/>
            <a:ext cx="2143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+mn-lt"/>
                <a:cs typeface="Arial" pitchFamily="34" charset="0"/>
              </a:rPr>
              <a:t>Option 1. set to MCS 0</a:t>
            </a:r>
            <a:endParaRPr lang="ko-KR" altLang="en-US" dirty="0">
              <a:latin typeface="+mn-lt"/>
              <a:cs typeface="Arial" pitchFamily="34" charset="0"/>
            </a:endParaRPr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1785" y="4475097"/>
            <a:ext cx="2227207" cy="1739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5" y="4474820"/>
            <a:ext cx="2286016" cy="18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70712" y="4459108"/>
            <a:ext cx="2301816" cy="182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0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2714620"/>
            <a:ext cx="2287671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0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2671579"/>
            <a:ext cx="2292253" cy="175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02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2693431"/>
            <a:ext cx="2263753" cy="173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-159842" y="314324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u="sng" dirty="0" smtClean="0">
                <a:latin typeface="+mn-lt"/>
                <a:cs typeface="Arial" pitchFamily="34" charset="0"/>
              </a:rPr>
              <a:t>Residential</a:t>
            </a:r>
            <a:endParaRPr lang="ko-KR" altLang="en-US" sz="1400" u="sng" dirty="0">
              <a:latin typeface="+mn-lt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00573" y="5050049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u="sng" dirty="0" smtClean="0">
                <a:latin typeface="+mn-lt"/>
                <a:cs typeface="Arial" pitchFamily="34" charset="0"/>
              </a:rPr>
              <a:t>Outdoor</a:t>
            </a:r>
            <a:endParaRPr lang="ko-KR" altLang="en-US" sz="1400" u="sng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0A56050-5C22-4E41-80C0-33101159106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Motivation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714488"/>
            <a:ext cx="8215370" cy="4676796"/>
          </a:xfrm>
        </p:spPr>
        <p:txBody>
          <a:bodyPr/>
          <a:lstStyle/>
          <a:p>
            <a:r>
              <a:rPr lang="en-US" altLang="ko-KR" sz="2200" dirty="0" smtClean="0"/>
              <a:t>In evaluation methodology document [1], some parameters related to link adaptation have not been decided yet.  </a:t>
            </a:r>
          </a:p>
          <a:p>
            <a:r>
              <a:rPr lang="en-US" sz="2200" dirty="0" smtClean="0"/>
              <a:t>Based on evaluation, we propose to add some descriptions on link adaptation for MCS selection in evaluation methodology document.</a:t>
            </a:r>
            <a:endParaRPr lang="en-US" altLang="ko-KR" sz="2200" dirty="0" smtClean="0">
              <a:solidFill>
                <a:srgbClr val="FF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51653" y="6475413"/>
            <a:ext cx="2292294" cy="184666"/>
          </a:xfrm>
        </p:spPr>
        <p:txBody>
          <a:bodyPr/>
          <a:lstStyle/>
          <a:p>
            <a:r>
              <a:rPr lang="en-US" altLang="en-US" dirty="0" err="1" smtClean="0"/>
              <a:t>Jinyoung</a:t>
            </a:r>
            <a:r>
              <a:rPr lang="en-US" altLang="en-US" dirty="0" smtClean="0"/>
              <a:t> Chun </a:t>
            </a:r>
            <a:r>
              <a:rPr lang="en-GB" altLang="ko-KR" dirty="0" smtClean="0"/>
              <a:t>et.al, LG Electronics</a:t>
            </a:r>
            <a:endParaRPr lang="en-GB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Link adaptation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57364"/>
            <a:ext cx="7772400" cy="4429156"/>
          </a:xfrm>
        </p:spPr>
        <p:txBody>
          <a:bodyPr/>
          <a:lstStyle/>
          <a:p>
            <a:r>
              <a:rPr lang="en-US" altLang="ko-KR" sz="2000" dirty="0" smtClean="0"/>
              <a:t>Link adaptation is to adaptively decide the parameters related to packet transmission such as</a:t>
            </a:r>
          </a:p>
          <a:p>
            <a:pPr lvl="1"/>
            <a:r>
              <a:rPr lang="en-US" altLang="ko-KR" sz="1600" dirty="0" smtClean="0"/>
              <a:t>Number of spatial stream, MIMO type, MCS level, etc.</a:t>
            </a:r>
          </a:p>
          <a:p>
            <a:r>
              <a:rPr lang="en-US" altLang="ko-KR" sz="2000" dirty="0" smtClean="0"/>
              <a:t>This contribution focuses on MCS level adaptation which is done as the following steps: </a:t>
            </a:r>
          </a:p>
          <a:p>
            <a:pPr lvl="1"/>
            <a:r>
              <a:rPr lang="en-US" altLang="ko-KR" sz="1600" dirty="0" smtClean="0"/>
              <a:t>Step 1. Set the </a:t>
            </a:r>
            <a:r>
              <a:rPr lang="en-US" altLang="ko-KR" sz="1600" u="sng" dirty="0" smtClean="0"/>
              <a:t>initial SINR</a:t>
            </a:r>
            <a:r>
              <a:rPr lang="en-US" altLang="ko-KR" sz="1600" dirty="0" smtClean="0"/>
              <a:t> value. Or use the </a:t>
            </a:r>
            <a:r>
              <a:rPr lang="en-US" altLang="ko-KR" sz="1600" u="sng" dirty="0" smtClean="0"/>
              <a:t>feed-backed SINR</a:t>
            </a:r>
            <a:r>
              <a:rPr lang="en-US" altLang="ko-KR" sz="1600" dirty="0" smtClean="0"/>
              <a:t> value if possible.</a:t>
            </a:r>
          </a:p>
          <a:p>
            <a:pPr lvl="1"/>
            <a:r>
              <a:rPr lang="en-US" altLang="ko-KR" sz="1600" dirty="0" smtClean="0"/>
              <a:t>Step 2. </a:t>
            </a:r>
            <a:r>
              <a:rPr lang="en-US" altLang="ko-KR" sz="1600" u="sng" dirty="0" smtClean="0"/>
              <a:t>Select the best MCS level using the proper criterion </a:t>
            </a:r>
            <a:r>
              <a:rPr lang="en-US" altLang="ko-KR" sz="1600" dirty="0" smtClean="0"/>
              <a:t>based on modified SINR value</a:t>
            </a:r>
            <a:r>
              <a:rPr lang="en-US" altLang="ko-KR" sz="1600" baseline="30000" dirty="0" smtClean="0"/>
              <a:t>1)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Step 3. Make </a:t>
            </a:r>
            <a:r>
              <a:rPr lang="en-US" altLang="ko-KR" sz="1600" dirty="0" err="1" smtClean="0"/>
              <a:t>Tx</a:t>
            </a:r>
            <a:r>
              <a:rPr lang="en-US" altLang="ko-KR" sz="1600" dirty="0" smtClean="0"/>
              <a:t> packet using the MCS level and data size according to the MCS level.</a:t>
            </a:r>
          </a:p>
          <a:p>
            <a:r>
              <a:rPr lang="en-US" altLang="ko-KR" sz="2000" dirty="0" smtClean="0"/>
              <a:t>From the next slide, we see the underlined issues in the above in detail.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en-US" smtClean="0"/>
              <a:t>May 2014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5661248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aseline="30000" dirty="0" smtClean="0"/>
              <a:t>1)</a:t>
            </a:r>
            <a:r>
              <a:rPr lang="en-US" altLang="ko-KR" dirty="0" smtClean="0"/>
              <a:t> Open loop link adaptation: SINR value here has been modified from the SINR value in step 1 by applying SINR margin as follows:</a:t>
            </a:r>
            <a:r>
              <a:rPr lang="en-US" altLang="ko-KR" dirty="0" smtClean="0">
                <a:sym typeface="Wingdings" pitchFamily="2" charset="2"/>
              </a:rPr>
              <a:t> SINR margin is increased by </a:t>
            </a:r>
            <a:r>
              <a:rPr lang="en-US" altLang="ko-KR" i="1" dirty="0" smtClean="0">
                <a:sym typeface="Wingdings" pitchFamily="2" charset="2"/>
              </a:rPr>
              <a:t>Y</a:t>
            </a:r>
            <a:r>
              <a:rPr lang="en-US" altLang="ko-KR" dirty="0" smtClean="0">
                <a:sym typeface="Wingdings" pitchFamily="2" charset="2"/>
              </a:rPr>
              <a:t>/(1/</a:t>
            </a:r>
            <a:r>
              <a:rPr lang="en-US" altLang="ko-KR" i="1" dirty="0" smtClean="0">
                <a:sym typeface="Wingdings" pitchFamily="2" charset="2"/>
              </a:rPr>
              <a:t>X</a:t>
            </a:r>
            <a:r>
              <a:rPr lang="en-US" altLang="ko-KR" dirty="0" smtClean="0">
                <a:sym typeface="Wingdings" pitchFamily="2" charset="2"/>
              </a:rPr>
              <a:t>-1)</a:t>
            </a:r>
            <a:r>
              <a:rPr lang="en-US" altLang="ko-KR" i="1" dirty="0" smtClean="0">
                <a:sym typeface="Wingdings" pitchFamily="2" charset="2"/>
              </a:rPr>
              <a:t> </a:t>
            </a:r>
            <a:r>
              <a:rPr lang="en-US" altLang="ko-KR" dirty="0" smtClean="0">
                <a:sym typeface="Wingdings" pitchFamily="2" charset="2"/>
              </a:rPr>
              <a:t>dB when the transmission is succeeded, and </a:t>
            </a:r>
            <a:r>
              <a:rPr lang="en-US" altLang="ko-KR" dirty="0">
                <a:sym typeface="Wingdings" pitchFamily="2" charset="2"/>
              </a:rPr>
              <a:t>SINR margin is </a:t>
            </a:r>
            <a:r>
              <a:rPr lang="en-US" altLang="ko-KR" dirty="0" smtClean="0">
                <a:sym typeface="Wingdings" pitchFamily="2" charset="2"/>
              </a:rPr>
              <a:t>decreased </a:t>
            </a:r>
            <a:r>
              <a:rPr lang="en-US" altLang="ko-KR" dirty="0">
                <a:sym typeface="Wingdings" pitchFamily="2" charset="2"/>
              </a:rPr>
              <a:t>by </a:t>
            </a:r>
            <a:r>
              <a:rPr lang="en-US" altLang="ko-KR" i="1" dirty="0" smtClean="0">
                <a:sym typeface="Wingdings" pitchFamily="2" charset="2"/>
              </a:rPr>
              <a:t>Y</a:t>
            </a:r>
            <a:r>
              <a:rPr lang="en-US" altLang="ko-KR" dirty="0" smtClean="0">
                <a:sym typeface="Wingdings" pitchFamily="2" charset="2"/>
              </a:rPr>
              <a:t> dB when the transmission is failed to satisfy </a:t>
            </a:r>
            <a:r>
              <a:rPr lang="en-US" altLang="ko-KR" dirty="0">
                <a:sym typeface="Wingdings" pitchFamily="2" charset="2"/>
              </a:rPr>
              <a:t>Target PER (e.g. </a:t>
            </a:r>
            <a:r>
              <a:rPr lang="en-US" altLang="ko-KR" i="1" dirty="0" smtClean="0">
                <a:sym typeface="Wingdings" pitchFamily="2" charset="2"/>
              </a:rPr>
              <a:t>X</a:t>
            </a:r>
            <a:r>
              <a:rPr lang="en-US" altLang="ko-KR" dirty="0" smtClean="0">
                <a:sym typeface="Wingdings" pitchFamily="2" charset="2"/>
              </a:rPr>
              <a:t>=10</a:t>
            </a:r>
            <a:r>
              <a:rPr lang="en-US" altLang="ko-KR" dirty="0">
                <a:sym typeface="Wingdings" pitchFamily="2" charset="2"/>
              </a:rPr>
              <a:t>%) . </a:t>
            </a:r>
            <a:endParaRPr lang="ko-KR" altLang="en-US" strike="sngStrike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1. Initial SINR setting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85926"/>
            <a:ext cx="7772400" cy="4429156"/>
          </a:xfrm>
        </p:spPr>
        <p:txBody>
          <a:bodyPr/>
          <a:lstStyle/>
          <a:p>
            <a:pPr marL="342900" lvl="2" indent="-342900"/>
            <a:r>
              <a:rPr lang="en-US" altLang="ko-KR" sz="2000" b="1" dirty="0" smtClean="0">
                <a:ea typeface="+mn-ea"/>
                <a:cs typeface="+mn-cs"/>
              </a:rPr>
              <a:t>Option 1. Set to MCS0 </a:t>
            </a:r>
          </a:p>
          <a:p>
            <a:pPr marL="685800" lvl="3" indent="-342900"/>
            <a:r>
              <a:rPr lang="en-US" altLang="ko-KR" dirty="0" smtClean="0">
                <a:ea typeface="+mn-ea"/>
                <a:cs typeface="+mn-cs"/>
              </a:rPr>
              <a:t>Just put initial MCS level to 0. </a:t>
            </a:r>
          </a:p>
          <a:p>
            <a:pPr marL="1165225" lvl="2" indent="-719138">
              <a:buNone/>
            </a:pPr>
            <a:endParaRPr lang="en-US" altLang="ko-KR" sz="1000" dirty="0" smtClean="0"/>
          </a:p>
          <a:p>
            <a:pPr marL="342900" lvl="2" indent="-342900"/>
            <a:r>
              <a:rPr lang="en-US" altLang="ko-KR" sz="2000" b="1" dirty="0" smtClean="0">
                <a:ea typeface="+mn-ea"/>
                <a:cs typeface="+mn-cs"/>
              </a:rPr>
              <a:t>Option 2. Distance-based SINR</a:t>
            </a:r>
          </a:p>
          <a:p>
            <a:pPr marL="685800" lvl="3" indent="-342900"/>
            <a:r>
              <a:rPr lang="en-US" altLang="ko-KR" dirty="0" smtClean="0">
                <a:ea typeface="+mn-ea"/>
                <a:cs typeface="+mn-cs"/>
              </a:rPr>
              <a:t>Calculate the initial SINR based on the distance-based values such as path loss, penetration loss, and etc.</a:t>
            </a:r>
          </a:p>
          <a:p>
            <a:pPr marL="685800" lvl="3" indent="-342900"/>
            <a:r>
              <a:rPr lang="en-US" altLang="ko-KR" b="1" dirty="0" smtClean="0">
                <a:ea typeface="+mn-ea"/>
                <a:cs typeface="+mn-cs"/>
              </a:rPr>
              <a:t>Option 2.1. </a:t>
            </a:r>
            <a:r>
              <a:rPr lang="en-US" altLang="ko-KR" b="1" dirty="0" smtClean="0"/>
              <a:t>Interference-free SNR </a:t>
            </a:r>
            <a:r>
              <a:rPr lang="en-US" dirty="0" smtClean="0"/>
              <a:t>= </a:t>
            </a:r>
          </a:p>
          <a:p>
            <a:pPr marL="1885950" lvl="4" indent="-268288">
              <a:buNone/>
            </a:pPr>
            <a:r>
              <a:rPr lang="en-US" i="1" dirty="0" smtClean="0"/>
              <a:t>L</a:t>
            </a:r>
            <a:r>
              <a:rPr lang="en-US" dirty="0" smtClean="0"/>
              <a:t>= penetration loss + </a:t>
            </a:r>
            <a:r>
              <a:rPr lang="en-US" dirty="0" err="1" smtClean="0"/>
              <a:t>pathloss</a:t>
            </a:r>
            <a:r>
              <a:rPr lang="en-US" dirty="0" smtClean="0"/>
              <a:t> + shadowing + cable loss – BS gain, </a:t>
            </a:r>
          </a:p>
          <a:p>
            <a:pPr marL="1885950" lvl="4" indent="-268288">
              <a:buNone/>
            </a:pPr>
            <a:r>
              <a:rPr lang="en-US" altLang="ko-KR" i="1" dirty="0" err="1" smtClean="0"/>
              <a:t>P</a:t>
            </a:r>
            <a:r>
              <a:rPr lang="en-US" altLang="ko-KR" baseline="-25000" dirty="0" err="1" smtClean="0"/>
              <a:t>tx</a:t>
            </a:r>
            <a:r>
              <a:rPr lang="en-US" altLang="ko-KR" dirty="0" smtClean="0"/>
              <a:t>= Transmission Power per tone, 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: thermal noise per tone</a:t>
            </a:r>
          </a:p>
          <a:p>
            <a:pPr marL="685800" lvl="3" indent="-342900"/>
            <a:r>
              <a:rPr lang="en-US" altLang="ko-KR" b="1" dirty="0" smtClean="0"/>
              <a:t>Option 2.2. </a:t>
            </a:r>
            <a:r>
              <a:rPr lang="en-US" altLang="ko-KR" b="1" dirty="0" smtClean="0">
                <a:ea typeface="+mn-ea"/>
                <a:cs typeface="+mn-cs"/>
              </a:rPr>
              <a:t>Interference-included SINR </a:t>
            </a:r>
            <a:r>
              <a:rPr lang="en-US" altLang="ko-KR" dirty="0" smtClean="0">
                <a:ea typeface="+mn-ea"/>
                <a:cs typeface="+mn-cs"/>
              </a:rPr>
              <a:t>=</a:t>
            </a:r>
            <a:r>
              <a:rPr lang="en-US" altLang="ko-KR" b="1" dirty="0" smtClean="0">
                <a:ea typeface="+mn-ea"/>
                <a:cs typeface="+mn-cs"/>
              </a:rPr>
              <a:t> </a:t>
            </a:r>
          </a:p>
          <a:p>
            <a:pPr marL="1617663" lvl="3" indent="0">
              <a:buNone/>
            </a:pPr>
            <a:r>
              <a:rPr lang="en-US" altLang="ko-KR" dirty="0" smtClean="0"/>
              <a:t>ICI =  the sum of the worst interference under CCA level from each BSS except its own BSS.</a:t>
            </a:r>
          </a:p>
          <a:p>
            <a:pPr marL="1882775" lvl="3" indent="-358775">
              <a:buNone/>
            </a:pPr>
            <a:endParaRPr lang="en-US" altLang="ko-KR" sz="1000" dirty="0" smtClean="0"/>
          </a:p>
          <a:p>
            <a:pPr marL="446088" lvl="3" indent="-358775">
              <a:buNone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en-US" smtClean="0"/>
              <a:t>May 2014</a:t>
            </a:r>
            <a:endParaRPr lang="en-US" altLang="en-US" dirty="0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/>
        </p:nvGraphicFramePr>
        <p:xfrm>
          <a:off x="4687392" y="3534306"/>
          <a:ext cx="876273" cy="328603"/>
        </p:xfrm>
        <a:graphic>
          <a:graphicData uri="http://schemas.openxmlformats.org/presentationml/2006/ole">
            <p:oleObj spid="_x0000_s63500" name="수식" r:id="rId4" imgW="609600" imgH="228600" progId="Equation.3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5132404" y="4409021"/>
          <a:ext cx="1516063" cy="328612"/>
        </p:xfrm>
        <a:graphic>
          <a:graphicData uri="http://schemas.openxmlformats.org/presentationml/2006/ole">
            <p:oleObj spid="_x0000_s63501" name="수식" r:id="rId5" imgW="1054100" imgH="228600" progId="Equation.3">
              <p:embed/>
            </p:oleObj>
          </a:graphicData>
        </a:graphic>
      </p:graphicFrame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altLang="ko-KR" dirty="0" smtClean="0"/>
              <a:t>Issue 2. SINR feedback method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57364"/>
            <a:ext cx="7772400" cy="4429156"/>
          </a:xfrm>
        </p:spPr>
        <p:txBody>
          <a:bodyPr/>
          <a:lstStyle/>
          <a:p>
            <a:pPr marL="342900" lvl="2" indent="-342900"/>
            <a:r>
              <a:rPr lang="en-US" altLang="ko-KR" sz="2000" b="1" dirty="0" smtClean="0">
                <a:ea typeface="+mn-ea"/>
                <a:cs typeface="+mn-cs"/>
              </a:rPr>
              <a:t>Option 1. Feed-backed SINR (feedback delay)</a:t>
            </a:r>
          </a:p>
          <a:p>
            <a:pPr marL="685800" lvl="3" indent="-342900"/>
            <a:r>
              <a:rPr lang="en-US" altLang="ko-KR" dirty="0" smtClean="0">
                <a:ea typeface="+mn-ea"/>
                <a:cs typeface="+mn-cs"/>
              </a:rPr>
              <a:t>Calculate SINR of latest frame and modified it </a:t>
            </a:r>
            <a:r>
              <a:rPr lang="en-US" altLang="ko-KR" dirty="0">
                <a:ea typeface="+mn-ea"/>
                <a:cs typeface="+mn-cs"/>
              </a:rPr>
              <a:t>using open look link </a:t>
            </a:r>
            <a:r>
              <a:rPr lang="en-US" altLang="ko-KR" dirty="0" smtClean="0">
                <a:ea typeface="+mn-ea"/>
                <a:cs typeface="+mn-cs"/>
              </a:rPr>
              <a:t>adaptation, and select MCS level for next transmission. </a:t>
            </a:r>
          </a:p>
          <a:p>
            <a:pPr marL="1200150" lvl="2" indent="-754063">
              <a:buNone/>
            </a:pPr>
            <a:endParaRPr lang="en-US" altLang="ko-KR" dirty="0" smtClean="0"/>
          </a:p>
          <a:p>
            <a:pPr marL="342900" lvl="2" indent="-342900"/>
            <a:r>
              <a:rPr lang="en-US" altLang="ko-KR" sz="2000" b="1" dirty="0" smtClean="0">
                <a:ea typeface="+mn-ea"/>
                <a:cs typeface="+mn-cs"/>
              </a:rPr>
              <a:t>Option 2. Genie SINR (No feedback delay)</a:t>
            </a:r>
          </a:p>
          <a:p>
            <a:pPr marL="685800" lvl="3" indent="-342900"/>
            <a:r>
              <a:rPr lang="en-US" altLang="ko-KR" dirty="0" smtClean="0">
                <a:ea typeface="+mn-ea"/>
                <a:cs typeface="+mn-cs"/>
              </a:rPr>
              <a:t>Use ‘Genie SINR’ to select MCS level of the current frame.</a:t>
            </a:r>
          </a:p>
          <a:p>
            <a:pPr marL="1200150" lvl="2" indent="-754063">
              <a:buNone/>
            </a:pPr>
            <a:endParaRPr lang="en-US" altLang="ko-KR" dirty="0" smtClean="0"/>
          </a:p>
          <a:p>
            <a:pPr marL="355600" lvl="2" indent="-355600"/>
            <a:r>
              <a:rPr lang="en-US" altLang="ko-KR" sz="2000" b="1" dirty="0" smtClean="0">
                <a:ea typeface="+mn-ea"/>
                <a:cs typeface="+mn-cs"/>
              </a:rPr>
              <a:t>Notes:</a:t>
            </a:r>
          </a:p>
          <a:p>
            <a:pPr marL="698500" lvl="3" indent="-355600"/>
            <a:r>
              <a:rPr lang="en-US" altLang="ko-KR" dirty="0" smtClean="0">
                <a:ea typeface="+mn-ea"/>
                <a:cs typeface="+mn-cs"/>
              </a:rPr>
              <a:t>Here, we just consider SINR feedback. More feedback schemes such as sounding, </a:t>
            </a:r>
            <a:r>
              <a:rPr lang="en-US" altLang="ko-KR" dirty="0" err="1" smtClean="0">
                <a:ea typeface="+mn-ea"/>
                <a:cs typeface="+mn-cs"/>
              </a:rPr>
              <a:t>beamforming</a:t>
            </a:r>
            <a:r>
              <a:rPr lang="en-US" altLang="ko-KR" dirty="0" smtClean="0">
                <a:ea typeface="+mn-ea"/>
                <a:cs typeface="+mn-cs"/>
              </a:rPr>
              <a:t>, MIMO feedback are FFS.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en-US" smtClean="0"/>
              <a:t>May 2014</a:t>
            </a:r>
            <a:endParaRPr lang="en-US" alt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altLang="ko-KR" dirty="0" smtClean="0"/>
              <a:t>Issue 3. MCS selection method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57364"/>
            <a:ext cx="7772400" cy="4643470"/>
          </a:xfrm>
        </p:spPr>
        <p:txBody>
          <a:bodyPr/>
          <a:lstStyle/>
          <a:p>
            <a:pPr marL="342900" lvl="2" indent="-342900"/>
            <a:r>
              <a:rPr lang="en-US" altLang="ko-KR" sz="2000" b="1" dirty="0" smtClean="0">
                <a:ea typeface="+mn-ea"/>
                <a:cs typeface="+mn-cs"/>
              </a:rPr>
              <a:t>Option 1. </a:t>
            </a:r>
            <a:r>
              <a:rPr lang="en-US" altLang="ko-KR" sz="2000" b="1" dirty="0" err="1" smtClean="0">
                <a:ea typeface="+mn-ea"/>
                <a:cs typeface="+mn-cs"/>
              </a:rPr>
              <a:t>Goodput</a:t>
            </a:r>
            <a:r>
              <a:rPr lang="en-US" altLang="ko-KR" sz="2000" b="1" dirty="0" smtClean="0">
                <a:ea typeface="+mn-ea"/>
                <a:cs typeface="+mn-cs"/>
              </a:rPr>
              <a:t>-maximizing MCS selection</a:t>
            </a:r>
          </a:p>
          <a:p>
            <a:pPr marL="685800" lvl="3" indent="-342900"/>
            <a:r>
              <a:rPr lang="en-US" altLang="ko-KR" dirty="0" smtClean="0">
                <a:ea typeface="+mn-ea"/>
                <a:cs typeface="+mn-cs"/>
              </a:rPr>
              <a:t>Find MCS maximizing </a:t>
            </a:r>
            <a:r>
              <a:rPr lang="en-US" altLang="ko-KR" dirty="0" err="1" smtClean="0">
                <a:ea typeface="+mn-ea"/>
                <a:cs typeface="+mn-cs"/>
              </a:rPr>
              <a:t>goodput</a:t>
            </a:r>
            <a:r>
              <a:rPr lang="en-US" altLang="ko-KR" dirty="0" smtClean="0">
                <a:ea typeface="+mn-ea"/>
                <a:cs typeface="+mn-cs"/>
              </a:rPr>
              <a:t>=(1-PER)* </a:t>
            </a:r>
            <a:r>
              <a:rPr lang="en-US" altLang="ko-KR" dirty="0" err="1" smtClean="0">
                <a:ea typeface="+mn-ea"/>
                <a:cs typeface="+mn-cs"/>
              </a:rPr>
              <a:t>Tx</a:t>
            </a:r>
            <a:r>
              <a:rPr lang="en-US" altLang="ko-KR" dirty="0" smtClean="0">
                <a:ea typeface="+mn-ea"/>
                <a:cs typeface="+mn-cs"/>
              </a:rPr>
              <a:t> rate [2]</a:t>
            </a:r>
          </a:p>
          <a:p>
            <a:pPr marL="1257300" lvl="2" indent="-457200">
              <a:buFont typeface="+mj-lt"/>
              <a:buAutoNum type="arabicPeriod"/>
            </a:pPr>
            <a:endParaRPr lang="en-US" dirty="0" smtClean="0"/>
          </a:p>
          <a:p>
            <a:pPr marL="342900" lvl="2" indent="-342900"/>
            <a:r>
              <a:rPr lang="en-US" altLang="ko-KR" sz="2000" b="1" dirty="0" smtClean="0">
                <a:ea typeface="+mn-ea"/>
                <a:cs typeface="+mn-cs"/>
              </a:rPr>
              <a:t>Option 2. </a:t>
            </a:r>
            <a:r>
              <a:rPr lang="en-US" altLang="ko-KR" sz="2000" b="1" i="1" dirty="0" smtClean="0">
                <a:ea typeface="+mn-ea"/>
                <a:cs typeface="+mn-cs"/>
              </a:rPr>
              <a:t>X</a:t>
            </a:r>
            <a:r>
              <a:rPr lang="en-US" altLang="ko-KR" sz="2000" b="1" dirty="0" smtClean="0">
                <a:ea typeface="+mn-ea"/>
                <a:cs typeface="+mn-cs"/>
              </a:rPr>
              <a:t> % PER based MCS selection </a:t>
            </a:r>
          </a:p>
          <a:p>
            <a:pPr marL="685800" lvl="3" indent="-342900"/>
            <a:r>
              <a:rPr lang="en-US" altLang="ko-KR" dirty="0" smtClean="0">
                <a:ea typeface="+mn-ea"/>
                <a:cs typeface="+mn-cs"/>
              </a:rPr>
              <a:t>Find the highest MCS satisfying PER &lt;= </a:t>
            </a:r>
            <a:r>
              <a:rPr lang="en-US" altLang="ko-KR" i="1" dirty="0" smtClean="0">
                <a:ea typeface="+mn-ea"/>
                <a:cs typeface="+mn-cs"/>
              </a:rPr>
              <a:t>X</a:t>
            </a:r>
            <a:r>
              <a:rPr lang="en-US" altLang="ko-KR" dirty="0" smtClean="0">
                <a:ea typeface="+mn-ea"/>
                <a:cs typeface="+mn-cs"/>
              </a:rPr>
              <a:t> % (</a:t>
            </a:r>
            <a:r>
              <a:rPr lang="en-US" altLang="ko-KR" i="1" dirty="0" smtClean="0">
                <a:ea typeface="+mn-ea"/>
                <a:cs typeface="+mn-cs"/>
              </a:rPr>
              <a:t>X</a:t>
            </a:r>
            <a:r>
              <a:rPr lang="en-US" altLang="ko-KR" dirty="0" smtClean="0">
                <a:ea typeface="+mn-ea"/>
                <a:cs typeface="+mn-cs"/>
              </a:rPr>
              <a:t> is typically 10)</a:t>
            </a:r>
          </a:p>
          <a:p>
            <a:pPr marL="1257300" lvl="2" indent="-457200">
              <a:buFont typeface="+mj-lt"/>
              <a:buAutoNum type="arabicPeriod"/>
            </a:pPr>
            <a:endParaRPr lang="en-US" dirty="0" smtClean="0"/>
          </a:p>
          <a:p>
            <a:pPr marL="342900" lvl="2" indent="-342900"/>
            <a:r>
              <a:rPr lang="en-US" altLang="ko-KR" sz="2000" b="1" dirty="0" smtClean="0">
                <a:ea typeface="+mn-ea"/>
                <a:cs typeface="+mn-cs"/>
              </a:rPr>
              <a:t>For </a:t>
            </a:r>
            <a:r>
              <a:rPr lang="en-US" altLang="ko-KR" sz="2000" b="1" dirty="0">
                <a:ea typeface="+mn-ea"/>
                <a:cs typeface="+mn-cs"/>
              </a:rPr>
              <a:t>both options, we consider the following two cases:</a:t>
            </a:r>
          </a:p>
          <a:p>
            <a:pPr marL="685800" lvl="3" indent="-342900">
              <a:buFont typeface="+mj-lt"/>
              <a:buChar char="–"/>
            </a:pPr>
            <a:r>
              <a:rPr lang="en-US" altLang="ko-KR" dirty="0" smtClean="0">
                <a:ea typeface="+mn-ea"/>
                <a:cs typeface="+mn-cs"/>
              </a:rPr>
              <a:t>Select MCS every TX events</a:t>
            </a:r>
          </a:p>
          <a:p>
            <a:pPr marL="685800" lvl="3" indent="-342900">
              <a:buFont typeface="+mj-lt"/>
              <a:buChar char="–"/>
            </a:pPr>
            <a:r>
              <a:rPr lang="en-US" altLang="ko-KR" dirty="0" smtClean="0">
                <a:ea typeface="+mn-ea"/>
                <a:cs typeface="+mn-cs"/>
              </a:rPr>
              <a:t>Select MCS during warm-up time and fix the MCS </a:t>
            </a:r>
            <a:r>
              <a:rPr lang="en-US" dirty="0" smtClean="0"/>
              <a:t>for all TX events within a drop (Call ‘fixed MCS’)</a:t>
            </a:r>
            <a:endParaRPr lang="en-US" altLang="ko-KR" dirty="0" smtClean="0">
              <a:ea typeface="+mn-ea"/>
              <a:cs typeface="+mn-cs"/>
            </a:endParaRPr>
          </a:p>
          <a:p>
            <a:pPr marL="342900" lvl="2" indent="-342900"/>
            <a:endParaRPr lang="en-US" altLang="ko-KR" sz="2000" b="1" dirty="0" smtClean="0">
              <a:solidFill>
                <a:srgbClr val="000000"/>
              </a:solidFill>
            </a:endParaRPr>
          </a:p>
          <a:p>
            <a:pPr marL="342900" lvl="2" indent="-342900"/>
            <a:r>
              <a:rPr lang="en-US" altLang="ko-KR" sz="2000" b="1" dirty="0" smtClean="0">
                <a:solidFill>
                  <a:srgbClr val="000000"/>
                </a:solidFill>
              </a:rPr>
              <a:t>Note </a:t>
            </a:r>
            <a:r>
              <a:rPr lang="en-US" altLang="ko-KR" sz="2000" b="1" dirty="0">
                <a:solidFill>
                  <a:srgbClr val="000000"/>
                </a:solidFill>
              </a:rPr>
              <a:t>that after some time, PER is saturated to Target PER (</a:t>
            </a:r>
            <a:r>
              <a:rPr lang="en-US" altLang="ko-KR" sz="2000" b="1" i="1" dirty="0" smtClean="0">
                <a:solidFill>
                  <a:srgbClr val="000000"/>
                </a:solidFill>
              </a:rPr>
              <a:t>X</a:t>
            </a:r>
            <a:r>
              <a:rPr lang="en-US" altLang="ko-KR" sz="2000" b="1" dirty="0" smtClean="0">
                <a:solidFill>
                  <a:srgbClr val="000000"/>
                </a:solidFill>
              </a:rPr>
              <a:t> %), </a:t>
            </a:r>
            <a:r>
              <a:rPr lang="en-US" altLang="ko-KR" sz="2000" b="1" dirty="0">
                <a:solidFill>
                  <a:srgbClr val="000000"/>
                </a:solidFill>
              </a:rPr>
              <a:t>then these two options are identical</a:t>
            </a:r>
            <a:r>
              <a:rPr lang="en-US" altLang="ko-KR" sz="2000" b="1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en-US" smtClean="0"/>
              <a:t>May 2014</a:t>
            </a:r>
            <a:endParaRPr lang="en-US" alt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Simulation results: initial S(I)NR setting</a:t>
            </a:r>
            <a:endParaRPr lang="en-US" altLang="ko-KR" i="1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  <p:sp>
        <p:nvSpPr>
          <p:cNvPr id="13" name="내용 개체 틀 15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310074"/>
          </a:xfrm>
        </p:spPr>
        <p:txBody>
          <a:bodyPr/>
          <a:lstStyle/>
          <a:p>
            <a:r>
              <a:rPr lang="en-US" sz="1800" dirty="0" smtClean="0"/>
              <a:t>Distance-based SINR (Option 2.2) converges fast both in residential and in outdoor scenarios</a:t>
            </a:r>
            <a:r>
              <a:rPr lang="en-US" sz="1600" dirty="0" smtClean="0">
                <a:solidFill>
                  <a:srgbClr val="000000"/>
                </a:solidFill>
              </a:rPr>
              <a:t> [See Appendix]</a:t>
            </a:r>
            <a:endParaRPr lang="en-US" sz="18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lvl="2"/>
            <a:endParaRPr lang="en-US" sz="10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323422" y="6172206"/>
            <a:ext cx="2143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+mn-lt"/>
                <a:cs typeface="Arial" pitchFamily="34" charset="0"/>
              </a:rPr>
              <a:t>Option 1. set to MCS 0</a:t>
            </a:r>
            <a:endParaRPr lang="ko-KR" altLang="en-US" dirty="0">
              <a:latin typeface="+mn-lt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83826" y="6172206"/>
            <a:ext cx="2857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+mn-lt"/>
                <a:cs typeface="Arial" pitchFamily="34" charset="0"/>
              </a:rPr>
              <a:t>Option 2.2. Interference-included SINR</a:t>
            </a:r>
            <a:endParaRPr lang="ko-KR" altLang="en-US" dirty="0">
              <a:latin typeface="+mn-lt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91963" y="6189140"/>
            <a:ext cx="2786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+mn-lt"/>
                <a:cs typeface="Arial" pitchFamily="34" charset="0"/>
              </a:rPr>
              <a:t>Option 2.1. Interference-free SNR</a:t>
            </a:r>
            <a:endParaRPr lang="ko-KR" altLang="en-US" dirty="0">
              <a:latin typeface="+mn-lt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59842" y="314324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u="sng" dirty="0" smtClean="0">
                <a:latin typeface="+mn-lt"/>
                <a:cs typeface="Arial" pitchFamily="34" charset="0"/>
              </a:rPr>
              <a:t>Residential</a:t>
            </a:r>
            <a:endParaRPr lang="ko-KR" altLang="en-US" sz="1400" u="sng" dirty="0">
              <a:latin typeface="+mn-lt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100573" y="5050049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u="sng" dirty="0" smtClean="0">
                <a:latin typeface="+mn-lt"/>
                <a:cs typeface="Arial" pitchFamily="34" charset="0"/>
              </a:rPr>
              <a:t>Outdoor</a:t>
            </a:r>
            <a:endParaRPr lang="ko-KR" altLang="en-US" sz="1400" u="sng" dirty="0">
              <a:latin typeface="+mn-lt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12256" y="2092314"/>
            <a:ext cx="4231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(Assuming SINR margin = 2dB, 10% per based MCS selection)</a:t>
            </a:r>
            <a:endParaRPr lang="ko-KR" altLang="en-US" dirty="0"/>
          </a:p>
        </p:txBody>
      </p:sp>
      <p:sp>
        <p:nvSpPr>
          <p:cNvPr id="20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3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680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367797"/>
            <a:ext cx="2428891" cy="184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357694"/>
            <a:ext cx="235745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317729"/>
            <a:ext cx="2357454" cy="186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7" y="2500306"/>
            <a:ext cx="2428891" cy="1814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14744" y="2500306"/>
            <a:ext cx="2357454" cy="18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2500307"/>
            <a:ext cx="2357454" cy="1797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609600"/>
            <a:ext cx="8072494" cy="1066800"/>
          </a:xfrm>
        </p:spPr>
        <p:txBody>
          <a:bodyPr/>
          <a:lstStyle/>
          <a:p>
            <a:r>
              <a:rPr lang="en-US" dirty="0" smtClean="0"/>
              <a:t>Simulation results: SINR feedback method</a:t>
            </a:r>
            <a:endParaRPr lang="en-US" altLang="ko-KR" i="1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en-US" dirty="0" smtClean="0"/>
              <a:t>May 2014</a:t>
            </a:r>
            <a:endParaRPr lang="en-US" altLang="en-US" dirty="0"/>
          </a:p>
        </p:txBody>
      </p:sp>
      <p:sp>
        <p:nvSpPr>
          <p:cNvPr id="13" name="내용 개체 틀 15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310074"/>
          </a:xfrm>
        </p:spPr>
        <p:txBody>
          <a:bodyPr/>
          <a:lstStyle/>
          <a:p>
            <a:r>
              <a:rPr lang="en-US" sz="2200" dirty="0" smtClean="0"/>
              <a:t>Feed-backed SINR (Option 1) has no gain both in residential and outdoor scenarios due to feedback delay</a:t>
            </a:r>
          </a:p>
          <a:p>
            <a:r>
              <a:rPr lang="en-US" sz="2200" dirty="0" smtClean="0"/>
              <a:t>Genie SINR (Option 2) shows large gain in outdoor scenario which is more time-varying in nature. </a:t>
            </a:r>
          </a:p>
          <a:p>
            <a:pPr lvl="1"/>
            <a:r>
              <a:rPr lang="en-US" sz="1800" dirty="0" smtClean="0"/>
              <a:t>Genie SINR can be the upper bound of any feedback schemes.</a:t>
            </a:r>
          </a:p>
        </p:txBody>
      </p:sp>
      <p:graphicFrame>
        <p:nvGraphicFramePr>
          <p:cNvPr id="22" name="표 21"/>
          <p:cNvGraphicFramePr>
            <a:graphicFrameLocks noGrp="1"/>
          </p:cNvGraphicFramePr>
          <p:nvPr/>
        </p:nvGraphicFramePr>
        <p:xfrm>
          <a:off x="5929322" y="3857628"/>
          <a:ext cx="267512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976"/>
                <a:gridCol w="835976"/>
                <a:gridCol w="1003172"/>
              </a:tblGrid>
              <a:tr h="28749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Outdoor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Large BSS scenario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</a:tr>
              <a:tr h="287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UL 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Total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5.27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10.17</a:t>
                      </a:r>
                      <a:endParaRPr lang="ko-KR" altLang="en-US" sz="1400" dirty="0"/>
                    </a:p>
                  </a:txBody>
                  <a:tcPr/>
                </a:tc>
              </a:tr>
              <a:tr h="287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4.61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9.41</a:t>
                      </a:r>
                      <a:endParaRPr lang="ko-KR" altLang="en-US" sz="1400" dirty="0"/>
                    </a:p>
                  </a:txBody>
                  <a:tcPr/>
                </a:tc>
              </a:tr>
              <a:tr h="287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5.47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5.59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11.06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표 22"/>
          <p:cNvGraphicFramePr>
            <a:graphicFrameLocks noGrp="1"/>
          </p:cNvGraphicFramePr>
          <p:nvPr/>
        </p:nvGraphicFramePr>
        <p:xfrm>
          <a:off x="3143240" y="3874562"/>
          <a:ext cx="262648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777"/>
                <a:gridCol w="820777"/>
                <a:gridCol w="984932"/>
              </a:tblGrid>
              <a:tr h="299402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Residential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scenario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94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UL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Total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94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20.9</a:t>
                      </a:r>
                      <a:endParaRPr lang="ko-KR" altLang="en-US" sz="1400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20.9</a:t>
                      </a:r>
                      <a:endParaRPr lang="ko-KR" altLang="en-US" sz="1400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21.3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28794" y="5429264"/>
            <a:ext cx="6715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(Assuming SINR margin = 2dB, 10% per based MCS selection, warm-up time 10sec and run time 20sec)</a:t>
            </a:r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70931" y="4458235"/>
          <a:ext cx="25717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</a:tblGrid>
              <a:tr h="299402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feedback</a:t>
                      </a:r>
                      <a:endParaRPr lang="ko-KR" alt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94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Option 1. Feed-backed SINR</a:t>
                      </a:r>
                      <a:endParaRPr lang="ko-KR" altLang="en-US" sz="1400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Option 2. Genie SINR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1472" y="4000504"/>
            <a:ext cx="24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u="sng" dirty="0" smtClean="0">
                <a:latin typeface="+mn-lt"/>
                <a:cs typeface="Arial" pitchFamily="34" charset="0"/>
              </a:rPr>
              <a:t>Average throughput per BSS</a:t>
            </a:r>
            <a:endParaRPr lang="ko-KR" altLang="en-US" sz="1400" u="sng" dirty="0">
              <a:latin typeface="+mn-lt"/>
              <a:cs typeface="Arial" pitchFamily="34" charset="0"/>
            </a:endParaRPr>
          </a:p>
        </p:txBody>
      </p:sp>
      <p:sp>
        <p:nvSpPr>
          <p:cNvPr id="11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results: MCS selection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85926"/>
            <a:ext cx="7772400" cy="4572032"/>
          </a:xfrm>
        </p:spPr>
        <p:txBody>
          <a:bodyPr/>
          <a:lstStyle/>
          <a:p>
            <a:r>
              <a:rPr lang="en-US" sz="2200" dirty="0" err="1" smtClean="0"/>
              <a:t>Goodput</a:t>
            </a:r>
            <a:r>
              <a:rPr lang="en-US" sz="2200" dirty="0" smtClean="0"/>
              <a:t> maximization MCS selection (Option 1) and 10% PER-based MCS selection (Option 2) show the same results as expected.</a:t>
            </a:r>
          </a:p>
          <a:p>
            <a:r>
              <a:rPr lang="en-US" sz="2200" dirty="0" smtClean="0"/>
              <a:t>Fixed MCS shows the similar performance with Full MCS.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en-US" smtClean="0"/>
              <a:t>May 2014</a:t>
            </a:r>
            <a:endParaRPr lang="en-US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57356" y="5929330"/>
            <a:ext cx="7000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(Assuming SINR margin = 2dB, Distance-based initial SINR setting, warm-up time 10sec and run time 20sec)</a:t>
            </a:r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518428"/>
              </p:ext>
            </p:extLst>
          </p:nvPr>
        </p:nvGraphicFramePr>
        <p:xfrm>
          <a:off x="6215074" y="3929066"/>
          <a:ext cx="267512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976"/>
                <a:gridCol w="835976"/>
                <a:gridCol w="1003172"/>
              </a:tblGrid>
              <a:tr h="28749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Outdoor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Large BSS scenario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</a:tr>
              <a:tr h="287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UL 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Total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4.94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5.28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10.22</a:t>
                      </a:r>
                      <a:endParaRPr lang="ko-KR" altLang="en-US" sz="1400" dirty="0"/>
                    </a:p>
                  </a:txBody>
                  <a:tcPr/>
                </a:tc>
              </a:tr>
              <a:tr h="287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4.91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5.28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10.19</a:t>
                      </a:r>
                      <a:endParaRPr lang="ko-KR" altLang="en-US" sz="1400" dirty="0"/>
                    </a:p>
                  </a:txBody>
                  <a:tcPr/>
                </a:tc>
              </a:tr>
              <a:tr h="287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5.27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10.17</a:t>
                      </a:r>
                      <a:endParaRPr lang="ko-KR" altLang="en-US" sz="1400" dirty="0"/>
                    </a:p>
                  </a:txBody>
                  <a:tcPr/>
                </a:tc>
              </a:tr>
              <a:tr h="2874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4.92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5.28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10.2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33092799"/>
              </p:ext>
            </p:extLst>
          </p:nvPr>
        </p:nvGraphicFramePr>
        <p:xfrm>
          <a:off x="3428992" y="3946000"/>
          <a:ext cx="262648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777"/>
                <a:gridCol w="820777"/>
                <a:gridCol w="984932"/>
              </a:tblGrid>
              <a:tr h="299402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Residential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scenario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94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UL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Total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94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20.9</a:t>
                      </a:r>
                      <a:endParaRPr lang="ko-KR" altLang="en-US" sz="1400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8.72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11.4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20.12</a:t>
                      </a:r>
                      <a:endParaRPr lang="ko-KR" altLang="en-US" sz="1400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20.9</a:t>
                      </a:r>
                      <a:endParaRPr lang="ko-KR" altLang="en-US" sz="1400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8.72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11.4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20.12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7858560"/>
              </p:ext>
            </p:extLst>
          </p:nvPr>
        </p:nvGraphicFramePr>
        <p:xfrm>
          <a:off x="357158" y="4529673"/>
          <a:ext cx="2971293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293"/>
              </a:tblGrid>
              <a:tr h="299402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 1. </a:t>
                      </a:r>
                      <a:r>
                        <a:rPr lang="en-US" altLang="ko-KR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Goodput</a:t>
                      </a:r>
                      <a:r>
                        <a:rPr lang="en-US" altLang="ko-KR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max.</a:t>
                      </a:r>
                      <a:endParaRPr lang="ko-KR" alt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9402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 1. </a:t>
                      </a:r>
                      <a:r>
                        <a:rPr lang="en-US" altLang="ko-KR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Goodput</a:t>
                      </a:r>
                      <a:r>
                        <a:rPr lang="en-US" altLang="ko-KR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max. (fixed MCS)</a:t>
                      </a:r>
                      <a:endParaRPr lang="ko-KR" alt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Option 2. 10% PER-based</a:t>
                      </a:r>
                      <a:endParaRPr lang="ko-KR" altLang="en-US" sz="1400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Option 2. 10% PER-based (fixed MCS)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57224" y="4071942"/>
            <a:ext cx="24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u="sng" dirty="0" smtClean="0">
                <a:latin typeface="+mn-lt"/>
                <a:cs typeface="Arial" pitchFamily="34" charset="0"/>
              </a:rPr>
              <a:t>Average throughput per BSS</a:t>
            </a:r>
            <a:endParaRPr lang="ko-KR" altLang="en-US" sz="1400" u="sng" dirty="0">
              <a:latin typeface="+mn-lt"/>
              <a:cs typeface="Arial" pitchFamily="34" charset="0"/>
            </a:endParaRPr>
          </a:p>
        </p:txBody>
      </p:sp>
      <p:sp>
        <p:nvSpPr>
          <p:cNvPr id="11" name="Footer Placeholder 4"/>
          <p:cNvSpPr txBox="1">
            <a:spLocks/>
          </p:cNvSpPr>
          <p:nvPr/>
        </p:nvSpPr>
        <p:spPr bwMode="auto">
          <a:xfrm>
            <a:off x="6251653" y="6475413"/>
            <a:ext cx="22922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Jinyoung Chun </a:t>
            </a:r>
            <a:r>
              <a:rPr kumimoji="0" lang="en-GB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et.al, LG Electronics</a:t>
            </a:r>
            <a:endParaRPr kumimoji="0" lang="en-GB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26305</TotalTime>
  <Words>1589</Words>
  <Application>Microsoft Office PowerPoint</Application>
  <PresentationFormat>화면 슬라이드 쇼(4:3)</PresentationFormat>
  <Paragraphs>319</Paragraphs>
  <Slides>14</Slides>
  <Notes>13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14</vt:i4>
      </vt:variant>
    </vt:vector>
  </HeadingPairs>
  <TitlesOfParts>
    <vt:vector size="18" baseType="lpstr">
      <vt:lpstr>802-11-Submission</vt:lpstr>
      <vt:lpstr>Document</vt:lpstr>
      <vt:lpstr>수식</vt:lpstr>
      <vt:lpstr>Equation</vt:lpstr>
      <vt:lpstr>Link Adaptation for PHY SLS calibration</vt:lpstr>
      <vt:lpstr>Motivation</vt:lpstr>
      <vt:lpstr>Link adaptation</vt:lpstr>
      <vt:lpstr>Issue 1. Initial SINR setting</vt:lpstr>
      <vt:lpstr>Issue 2. SINR feedback method</vt:lpstr>
      <vt:lpstr>Issue 3. MCS selection method</vt:lpstr>
      <vt:lpstr>Simulation results: initial S(I)NR setting</vt:lpstr>
      <vt:lpstr>Simulation results: SINR feedback method</vt:lpstr>
      <vt:lpstr>Simulation results: MCS selection method</vt:lpstr>
      <vt:lpstr>Suggestion on Evaluation Methodology</vt:lpstr>
      <vt:lpstr>Reference</vt:lpstr>
      <vt:lpstr>Appendix. Simulation parameters (1)</vt:lpstr>
      <vt:lpstr>Appendix. Simulation parameters (2)</vt:lpstr>
      <vt:lpstr>Appendix. PER distribution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VHT60 Tutorial</dc:title>
  <dc:creator>Eldad Perahia</dc:creator>
  <cp:lastModifiedBy>jiny.chun</cp:lastModifiedBy>
  <cp:revision>1121</cp:revision>
  <cp:lastPrinted>1998-02-10T13:28:06Z</cp:lastPrinted>
  <dcterms:created xsi:type="dcterms:W3CDTF">2007-04-17T18:10:23Z</dcterms:created>
  <dcterms:modified xsi:type="dcterms:W3CDTF">2014-05-12T07:41:23Z</dcterms:modified>
</cp:coreProperties>
</file>