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doc" ContentType="application/msword"/>
  <Override PartName="/ppt/theme/theme2.xml" ContentType="application/vnd.openxmlformats-officedocument.theme+xml"/>
  <Default Extension="pict" ContentType="image/pict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2" r:id="rId4"/>
    <p:sldId id="265" r:id="rId5"/>
    <p:sldId id="269" r:id="rId6"/>
    <p:sldId id="270" r:id="rId7"/>
    <p:sldId id="273" r:id="rId8"/>
    <p:sldId id="27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mc="http://schemas.openxmlformats.org/markup-compatibility/2006" xmlns:mv="urn:schemas-microsoft-com:mac:vml"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20014" autoAdjust="0"/>
    <p:restoredTop sz="94660"/>
  </p:normalViewPr>
  <p:slideViewPr>
    <p:cSldViewPr>
      <p:cViewPr>
        <p:scale>
          <a:sx n="124" d="100"/>
          <a:sy n="124" d="100"/>
        </p:scale>
        <p:origin x="-224" y="2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altLang="ja-JP" smtClean="0"/>
              <a:pPr/>
              <a:t>14.5.14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Page </a:t>
            </a:r>
            <a:fld id="{07B9ED38-6DD0-4691-9FC3-0BE6EBBA3E57}" type="slidenum">
              <a:rPr lang="en-US">
                <a:solidFill>
                  <a:prstClr val="white"/>
                </a:solidFill>
              </a:rPr>
              <a:pPr/>
              <a:t>3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655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8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(KDTI)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(KDTI)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(KDTI)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(KDTI)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802.11-14/0615r0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..%5CDownloads%5C11-13-0090-02-0reg-spectrum-allocation-for-wireless-lan-and-its-in-japa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(KDTI)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104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Spectrum allocation of </a:t>
            </a:r>
            <a:r>
              <a:rPr lang="en-GB" altLang="ja-JP" dirty="0"/>
              <a:t>5.8/5.9 </a:t>
            </a:r>
            <a:r>
              <a:rPr lang="en-GB" altLang="ja-JP" dirty="0" smtClean="0"/>
              <a:t>GHz band </a:t>
            </a:r>
            <a:br>
              <a:rPr lang="en-GB" altLang="ja-JP" dirty="0" smtClean="0"/>
            </a:br>
            <a:r>
              <a:rPr lang="en-GB" dirty="0" smtClean="0"/>
              <a:t>in </a:t>
            </a:r>
            <a:r>
              <a:rPr lang="en-GB" dirty="0"/>
              <a:t>Japan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2014</a:t>
            </a:r>
            <a:r>
              <a:rPr lang="en-GB" sz="2000" b="0" dirty="0" smtClean="0"/>
              <a:t>-5-9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7170734"/>
              </p:ext>
            </p:extLst>
          </p:nvPr>
        </p:nvGraphicFramePr>
        <p:xfrm>
          <a:off x="508000" y="2441575"/>
          <a:ext cx="8115300" cy="3627438"/>
        </p:xfrm>
        <a:graphic>
          <a:graphicData uri="http://schemas.openxmlformats.org/presentationml/2006/ole">
            <p:oleObj spid="_x0000_s3088" name="文書" r:id="rId4" imgW="8255000" imgH="3695700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1981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1864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</a:t>
            </a:r>
            <a:r>
              <a:rPr lang="ja-JP" altLang="en-US" dirty="0"/>
              <a:t> </a:t>
            </a:r>
            <a:r>
              <a:rPr lang="en-US" altLang="ja-JP" dirty="0" smtClean="0"/>
              <a:t>presentation provides current status of spectrum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allocation in 5770-5925 MHz in Japan.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5770-5850 MHz has been allocated for DSRC.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In this band, more than 60 million On Board Units (OBU) for Electronic Toll Collection (ETC) systems have been installed with vehicles.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RLAN is not permitted  to operate in this band.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GB" altLang="ja-JP" dirty="0"/>
              <a:t>5.8/5.9 GHz </a:t>
            </a:r>
            <a:r>
              <a:rPr lang="en-GB" altLang="ja-JP" dirty="0" smtClean="0"/>
              <a:t>band </a:t>
            </a:r>
            <a:r>
              <a:rPr lang="en-US" altLang="ja-JP" dirty="0"/>
              <a:t>in Japan</a:t>
            </a:r>
            <a:r>
              <a:rPr lang="en-GB" altLang="ja-JP" dirty="0"/>
              <a:t/>
            </a:r>
            <a:br>
              <a:rPr lang="en-GB" altLang="ja-JP" dirty="0"/>
            </a:br>
            <a:r>
              <a:rPr lang="en-GB" altLang="ja-JP" dirty="0" smtClean="0"/>
              <a:t>ETC + ITS Spot (5.8 GHz)</a:t>
            </a:r>
            <a:endParaRPr 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2050642" y="6077785"/>
            <a:ext cx="49696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kumimoji="1" lang="en-US" altLang="ja-JP" sz="1100" dirty="0">
                <a:solidFill>
                  <a:prstClr val="black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Source: </a:t>
            </a:r>
            <a:r>
              <a:rPr kumimoji="1" lang="en-US" altLang="ja-JP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Ministry of Land, Infrastructure, Transport and Tourism</a:t>
            </a:r>
            <a:r>
              <a:rPr kumimoji="1" lang="ja-JP" altLang="en-US" sz="1100" dirty="0" smtClean="0">
                <a:solidFill>
                  <a:prstClr val="black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</a:t>
            </a:r>
            <a:r>
              <a:rPr kumimoji="1" lang="en-US" altLang="ja-JP" sz="1100" dirty="0">
                <a:solidFill>
                  <a:prstClr val="black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(Home page)</a:t>
            </a:r>
            <a:endParaRPr kumimoji="1" lang="en-US" altLang="ja-JP" sz="1400" dirty="0">
              <a:solidFill>
                <a:prstClr val="black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7" name="AutoShape 82"/>
          <p:cNvSpPr>
            <a:spLocks noChangeAspect="1" noChangeArrowheads="1" noTextEdit="1"/>
          </p:cNvSpPr>
          <p:nvPr/>
        </p:nvSpPr>
        <p:spPr bwMode="auto">
          <a:xfrm>
            <a:off x="1763104" y="1962150"/>
            <a:ext cx="5689216" cy="406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8" name="Rectangle 84"/>
          <p:cNvSpPr>
            <a:spLocks noChangeArrowheads="1"/>
          </p:cNvSpPr>
          <p:nvPr/>
        </p:nvSpPr>
        <p:spPr bwMode="auto">
          <a:xfrm>
            <a:off x="1765481" y="1964634"/>
            <a:ext cx="5684462" cy="405585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9" name="Rectangle 85"/>
          <p:cNvSpPr>
            <a:spLocks noChangeArrowheads="1"/>
          </p:cNvSpPr>
          <p:nvPr/>
        </p:nvSpPr>
        <p:spPr bwMode="auto">
          <a:xfrm>
            <a:off x="2349021" y="2383263"/>
            <a:ext cx="4633853" cy="33875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0" name="Freeform 86"/>
          <p:cNvSpPr>
            <a:spLocks noEditPoints="1"/>
          </p:cNvSpPr>
          <p:nvPr/>
        </p:nvSpPr>
        <p:spPr bwMode="auto">
          <a:xfrm>
            <a:off x="2349021" y="2380779"/>
            <a:ext cx="4633853" cy="2909285"/>
          </a:xfrm>
          <a:custGeom>
            <a:avLst/>
            <a:gdLst>
              <a:gd name="T0" fmla="*/ 0 w 3899"/>
              <a:gd name="T1" fmla="*/ 2336 h 2342"/>
              <a:gd name="T2" fmla="*/ 3899 w 3899"/>
              <a:gd name="T3" fmla="*/ 2336 h 2342"/>
              <a:gd name="T4" fmla="*/ 3899 w 3899"/>
              <a:gd name="T5" fmla="*/ 2342 h 2342"/>
              <a:gd name="T6" fmla="*/ 0 w 3899"/>
              <a:gd name="T7" fmla="*/ 2342 h 2342"/>
              <a:gd name="T8" fmla="*/ 0 w 3899"/>
              <a:gd name="T9" fmla="*/ 2336 h 2342"/>
              <a:gd name="T10" fmla="*/ 0 w 3899"/>
              <a:gd name="T11" fmla="*/ 1947 h 2342"/>
              <a:gd name="T12" fmla="*/ 3899 w 3899"/>
              <a:gd name="T13" fmla="*/ 1947 h 2342"/>
              <a:gd name="T14" fmla="*/ 3899 w 3899"/>
              <a:gd name="T15" fmla="*/ 1953 h 2342"/>
              <a:gd name="T16" fmla="*/ 0 w 3899"/>
              <a:gd name="T17" fmla="*/ 1953 h 2342"/>
              <a:gd name="T18" fmla="*/ 0 w 3899"/>
              <a:gd name="T19" fmla="*/ 1947 h 2342"/>
              <a:gd name="T20" fmla="*/ 0 w 3899"/>
              <a:gd name="T21" fmla="*/ 1558 h 2342"/>
              <a:gd name="T22" fmla="*/ 3899 w 3899"/>
              <a:gd name="T23" fmla="*/ 1558 h 2342"/>
              <a:gd name="T24" fmla="*/ 3899 w 3899"/>
              <a:gd name="T25" fmla="*/ 1563 h 2342"/>
              <a:gd name="T26" fmla="*/ 0 w 3899"/>
              <a:gd name="T27" fmla="*/ 1563 h 2342"/>
              <a:gd name="T28" fmla="*/ 0 w 3899"/>
              <a:gd name="T29" fmla="*/ 1558 h 2342"/>
              <a:gd name="T30" fmla="*/ 0 w 3899"/>
              <a:gd name="T31" fmla="*/ 1168 h 2342"/>
              <a:gd name="T32" fmla="*/ 3899 w 3899"/>
              <a:gd name="T33" fmla="*/ 1168 h 2342"/>
              <a:gd name="T34" fmla="*/ 3899 w 3899"/>
              <a:gd name="T35" fmla="*/ 1174 h 2342"/>
              <a:gd name="T36" fmla="*/ 0 w 3899"/>
              <a:gd name="T37" fmla="*/ 1174 h 2342"/>
              <a:gd name="T38" fmla="*/ 0 w 3899"/>
              <a:gd name="T39" fmla="*/ 1168 h 2342"/>
              <a:gd name="T40" fmla="*/ 0 w 3899"/>
              <a:gd name="T41" fmla="*/ 778 h 2342"/>
              <a:gd name="T42" fmla="*/ 3899 w 3899"/>
              <a:gd name="T43" fmla="*/ 778 h 2342"/>
              <a:gd name="T44" fmla="*/ 3899 w 3899"/>
              <a:gd name="T45" fmla="*/ 784 h 2342"/>
              <a:gd name="T46" fmla="*/ 0 w 3899"/>
              <a:gd name="T47" fmla="*/ 784 h 2342"/>
              <a:gd name="T48" fmla="*/ 0 w 3899"/>
              <a:gd name="T49" fmla="*/ 778 h 2342"/>
              <a:gd name="T50" fmla="*/ 0 w 3899"/>
              <a:gd name="T51" fmla="*/ 388 h 2342"/>
              <a:gd name="T52" fmla="*/ 3899 w 3899"/>
              <a:gd name="T53" fmla="*/ 388 h 2342"/>
              <a:gd name="T54" fmla="*/ 3899 w 3899"/>
              <a:gd name="T55" fmla="*/ 394 h 2342"/>
              <a:gd name="T56" fmla="*/ 0 w 3899"/>
              <a:gd name="T57" fmla="*/ 394 h 2342"/>
              <a:gd name="T58" fmla="*/ 0 w 3899"/>
              <a:gd name="T59" fmla="*/ 388 h 2342"/>
              <a:gd name="T60" fmla="*/ 0 w 3899"/>
              <a:gd name="T61" fmla="*/ 0 h 2342"/>
              <a:gd name="T62" fmla="*/ 3899 w 3899"/>
              <a:gd name="T63" fmla="*/ 0 h 2342"/>
              <a:gd name="T64" fmla="*/ 3899 w 3899"/>
              <a:gd name="T65" fmla="*/ 5 h 2342"/>
              <a:gd name="T66" fmla="*/ 0 w 3899"/>
              <a:gd name="T67" fmla="*/ 5 h 2342"/>
              <a:gd name="T68" fmla="*/ 0 w 3899"/>
              <a:gd name="T69" fmla="*/ 0 h 23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899" h="2342">
                <a:moveTo>
                  <a:pt x="0" y="2336"/>
                </a:moveTo>
                <a:lnTo>
                  <a:pt x="3899" y="2336"/>
                </a:lnTo>
                <a:lnTo>
                  <a:pt x="3899" y="2342"/>
                </a:lnTo>
                <a:lnTo>
                  <a:pt x="0" y="2342"/>
                </a:lnTo>
                <a:lnTo>
                  <a:pt x="0" y="2336"/>
                </a:lnTo>
                <a:close/>
                <a:moveTo>
                  <a:pt x="0" y="1947"/>
                </a:moveTo>
                <a:lnTo>
                  <a:pt x="3899" y="1947"/>
                </a:lnTo>
                <a:lnTo>
                  <a:pt x="3899" y="1953"/>
                </a:lnTo>
                <a:lnTo>
                  <a:pt x="0" y="1953"/>
                </a:lnTo>
                <a:lnTo>
                  <a:pt x="0" y="1947"/>
                </a:lnTo>
                <a:close/>
                <a:moveTo>
                  <a:pt x="0" y="1558"/>
                </a:moveTo>
                <a:lnTo>
                  <a:pt x="3899" y="1558"/>
                </a:lnTo>
                <a:lnTo>
                  <a:pt x="3899" y="1563"/>
                </a:lnTo>
                <a:lnTo>
                  <a:pt x="0" y="1563"/>
                </a:lnTo>
                <a:lnTo>
                  <a:pt x="0" y="1558"/>
                </a:lnTo>
                <a:close/>
                <a:moveTo>
                  <a:pt x="0" y="1168"/>
                </a:moveTo>
                <a:lnTo>
                  <a:pt x="3899" y="1168"/>
                </a:lnTo>
                <a:lnTo>
                  <a:pt x="3899" y="1174"/>
                </a:lnTo>
                <a:lnTo>
                  <a:pt x="0" y="1174"/>
                </a:lnTo>
                <a:lnTo>
                  <a:pt x="0" y="1168"/>
                </a:lnTo>
                <a:close/>
                <a:moveTo>
                  <a:pt x="0" y="778"/>
                </a:moveTo>
                <a:lnTo>
                  <a:pt x="3899" y="778"/>
                </a:lnTo>
                <a:lnTo>
                  <a:pt x="3899" y="784"/>
                </a:lnTo>
                <a:lnTo>
                  <a:pt x="0" y="784"/>
                </a:lnTo>
                <a:lnTo>
                  <a:pt x="0" y="778"/>
                </a:lnTo>
                <a:close/>
                <a:moveTo>
                  <a:pt x="0" y="388"/>
                </a:moveTo>
                <a:lnTo>
                  <a:pt x="3899" y="388"/>
                </a:lnTo>
                <a:lnTo>
                  <a:pt x="3899" y="394"/>
                </a:lnTo>
                <a:lnTo>
                  <a:pt x="0" y="394"/>
                </a:lnTo>
                <a:lnTo>
                  <a:pt x="0" y="388"/>
                </a:lnTo>
                <a:close/>
                <a:moveTo>
                  <a:pt x="0" y="0"/>
                </a:moveTo>
                <a:lnTo>
                  <a:pt x="3899" y="0"/>
                </a:lnTo>
                <a:lnTo>
                  <a:pt x="3899" y="5"/>
                </a:lnTo>
                <a:lnTo>
                  <a:pt x="0" y="5"/>
                </a:lnTo>
                <a:lnTo>
                  <a:pt x="0" y="0"/>
                </a:lnTo>
                <a:close/>
              </a:path>
            </a:pathLst>
          </a:custGeom>
          <a:solidFill>
            <a:srgbClr val="868686"/>
          </a:solidFill>
          <a:ln w="6350" cap="flat">
            <a:solidFill>
              <a:srgbClr val="868686"/>
            </a:solidFill>
            <a:prstDash val="sysDash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1" name="Freeform 87"/>
          <p:cNvSpPr>
            <a:spLocks noEditPoints="1"/>
          </p:cNvSpPr>
          <p:nvPr/>
        </p:nvSpPr>
        <p:spPr bwMode="auto">
          <a:xfrm>
            <a:off x="2441722" y="2845370"/>
            <a:ext cx="4448451" cy="2925434"/>
          </a:xfrm>
          <a:custGeom>
            <a:avLst/>
            <a:gdLst>
              <a:gd name="T0" fmla="*/ 104 w 3743"/>
              <a:gd name="T1" fmla="*/ 2354 h 2355"/>
              <a:gd name="T2" fmla="*/ 0 w 3743"/>
              <a:gd name="T3" fmla="*/ 2355 h 2355"/>
              <a:gd name="T4" fmla="*/ 260 w 3743"/>
              <a:gd name="T5" fmla="*/ 2354 h 2355"/>
              <a:gd name="T6" fmla="*/ 364 w 3743"/>
              <a:gd name="T7" fmla="*/ 2355 h 2355"/>
              <a:gd name="T8" fmla="*/ 260 w 3743"/>
              <a:gd name="T9" fmla="*/ 2354 h 2355"/>
              <a:gd name="T10" fmla="*/ 624 w 3743"/>
              <a:gd name="T11" fmla="*/ 2346 h 2355"/>
              <a:gd name="T12" fmla="*/ 520 w 3743"/>
              <a:gd name="T13" fmla="*/ 2355 h 2355"/>
              <a:gd name="T14" fmla="*/ 780 w 3743"/>
              <a:gd name="T15" fmla="*/ 2324 h 2355"/>
              <a:gd name="T16" fmla="*/ 884 w 3743"/>
              <a:gd name="T17" fmla="*/ 2355 h 2355"/>
              <a:gd name="T18" fmla="*/ 780 w 3743"/>
              <a:gd name="T19" fmla="*/ 2324 h 2355"/>
              <a:gd name="T20" fmla="*/ 1144 w 3743"/>
              <a:gd name="T21" fmla="*/ 2250 h 2355"/>
              <a:gd name="T22" fmla="*/ 1040 w 3743"/>
              <a:gd name="T23" fmla="*/ 2355 h 2355"/>
              <a:gd name="T24" fmla="*/ 1300 w 3743"/>
              <a:gd name="T25" fmla="*/ 2111 h 2355"/>
              <a:gd name="T26" fmla="*/ 1403 w 3743"/>
              <a:gd name="T27" fmla="*/ 2355 h 2355"/>
              <a:gd name="T28" fmla="*/ 1300 w 3743"/>
              <a:gd name="T29" fmla="*/ 2111 h 2355"/>
              <a:gd name="T30" fmla="*/ 1664 w 3743"/>
              <a:gd name="T31" fmla="*/ 1909 h 2355"/>
              <a:gd name="T32" fmla="*/ 1560 w 3743"/>
              <a:gd name="T33" fmla="*/ 2355 h 2355"/>
              <a:gd name="T34" fmla="*/ 1820 w 3743"/>
              <a:gd name="T35" fmla="*/ 1699 h 2355"/>
              <a:gd name="T36" fmla="*/ 1924 w 3743"/>
              <a:gd name="T37" fmla="*/ 2355 h 2355"/>
              <a:gd name="T38" fmla="*/ 1820 w 3743"/>
              <a:gd name="T39" fmla="*/ 1699 h 2355"/>
              <a:gd name="T40" fmla="*/ 2184 w 3743"/>
              <a:gd name="T41" fmla="*/ 1489 h 2355"/>
              <a:gd name="T42" fmla="*/ 2079 w 3743"/>
              <a:gd name="T43" fmla="*/ 2355 h 2355"/>
              <a:gd name="T44" fmla="*/ 2339 w 3743"/>
              <a:gd name="T45" fmla="*/ 1235 h 2355"/>
              <a:gd name="T46" fmla="*/ 2443 w 3743"/>
              <a:gd name="T47" fmla="*/ 2355 h 2355"/>
              <a:gd name="T48" fmla="*/ 2339 w 3743"/>
              <a:gd name="T49" fmla="*/ 1235 h 2355"/>
              <a:gd name="T50" fmla="*/ 2703 w 3743"/>
              <a:gd name="T51" fmla="*/ 912 h 2355"/>
              <a:gd name="T52" fmla="*/ 2600 w 3743"/>
              <a:gd name="T53" fmla="*/ 2355 h 2355"/>
              <a:gd name="T54" fmla="*/ 2860 w 3743"/>
              <a:gd name="T55" fmla="*/ 694 h 2355"/>
              <a:gd name="T56" fmla="*/ 2964 w 3743"/>
              <a:gd name="T57" fmla="*/ 2355 h 2355"/>
              <a:gd name="T58" fmla="*/ 2860 w 3743"/>
              <a:gd name="T59" fmla="*/ 694 h 2355"/>
              <a:gd name="T60" fmla="*/ 3224 w 3743"/>
              <a:gd name="T61" fmla="*/ 490 h 2355"/>
              <a:gd name="T62" fmla="*/ 3119 w 3743"/>
              <a:gd name="T63" fmla="*/ 2355 h 2355"/>
              <a:gd name="T64" fmla="*/ 3379 w 3743"/>
              <a:gd name="T65" fmla="*/ 254 h 2355"/>
              <a:gd name="T66" fmla="*/ 3483 w 3743"/>
              <a:gd name="T67" fmla="*/ 2355 h 2355"/>
              <a:gd name="T68" fmla="*/ 3379 w 3743"/>
              <a:gd name="T69" fmla="*/ 254 h 2355"/>
              <a:gd name="T70" fmla="*/ 3743 w 3743"/>
              <a:gd name="T71" fmla="*/ 0 h 2355"/>
              <a:gd name="T72" fmla="*/ 3639 w 3743"/>
              <a:gd name="T73" fmla="*/ 2355 h 2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743" h="2355">
                <a:moveTo>
                  <a:pt x="0" y="2354"/>
                </a:moveTo>
                <a:lnTo>
                  <a:pt x="104" y="2354"/>
                </a:lnTo>
                <a:lnTo>
                  <a:pt x="104" y="2355"/>
                </a:lnTo>
                <a:lnTo>
                  <a:pt x="0" y="2355"/>
                </a:lnTo>
                <a:lnTo>
                  <a:pt x="0" y="2354"/>
                </a:lnTo>
                <a:close/>
                <a:moveTo>
                  <a:pt x="260" y="2354"/>
                </a:moveTo>
                <a:lnTo>
                  <a:pt x="364" y="2354"/>
                </a:lnTo>
                <a:lnTo>
                  <a:pt x="364" y="2355"/>
                </a:lnTo>
                <a:lnTo>
                  <a:pt x="260" y="2355"/>
                </a:lnTo>
                <a:lnTo>
                  <a:pt x="260" y="2354"/>
                </a:lnTo>
                <a:close/>
                <a:moveTo>
                  <a:pt x="520" y="2346"/>
                </a:moveTo>
                <a:lnTo>
                  <a:pt x="624" y="2346"/>
                </a:lnTo>
                <a:lnTo>
                  <a:pt x="624" y="2355"/>
                </a:lnTo>
                <a:lnTo>
                  <a:pt x="520" y="2355"/>
                </a:lnTo>
                <a:lnTo>
                  <a:pt x="520" y="2346"/>
                </a:lnTo>
                <a:close/>
                <a:moveTo>
                  <a:pt x="780" y="2324"/>
                </a:moveTo>
                <a:lnTo>
                  <a:pt x="884" y="2324"/>
                </a:lnTo>
                <a:lnTo>
                  <a:pt x="884" y="2355"/>
                </a:lnTo>
                <a:lnTo>
                  <a:pt x="780" y="2355"/>
                </a:lnTo>
                <a:lnTo>
                  <a:pt x="780" y="2324"/>
                </a:lnTo>
                <a:close/>
                <a:moveTo>
                  <a:pt x="1040" y="2250"/>
                </a:moveTo>
                <a:lnTo>
                  <a:pt x="1144" y="2250"/>
                </a:lnTo>
                <a:lnTo>
                  <a:pt x="1144" y="2355"/>
                </a:lnTo>
                <a:lnTo>
                  <a:pt x="1040" y="2355"/>
                </a:lnTo>
                <a:lnTo>
                  <a:pt x="1040" y="2250"/>
                </a:lnTo>
                <a:close/>
                <a:moveTo>
                  <a:pt x="1300" y="2111"/>
                </a:moveTo>
                <a:lnTo>
                  <a:pt x="1403" y="2111"/>
                </a:lnTo>
                <a:lnTo>
                  <a:pt x="1403" y="2355"/>
                </a:lnTo>
                <a:lnTo>
                  <a:pt x="1300" y="2355"/>
                </a:lnTo>
                <a:lnTo>
                  <a:pt x="1300" y="2111"/>
                </a:lnTo>
                <a:close/>
                <a:moveTo>
                  <a:pt x="1560" y="1909"/>
                </a:moveTo>
                <a:lnTo>
                  <a:pt x="1664" y="1909"/>
                </a:lnTo>
                <a:lnTo>
                  <a:pt x="1664" y="2355"/>
                </a:lnTo>
                <a:lnTo>
                  <a:pt x="1560" y="2355"/>
                </a:lnTo>
                <a:lnTo>
                  <a:pt x="1560" y="1909"/>
                </a:lnTo>
                <a:close/>
                <a:moveTo>
                  <a:pt x="1820" y="1699"/>
                </a:moveTo>
                <a:lnTo>
                  <a:pt x="1924" y="1699"/>
                </a:lnTo>
                <a:lnTo>
                  <a:pt x="1924" y="2355"/>
                </a:lnTo>
                <a:lnTo>
                  <a:pt x="1820" y="2355"/>
                </a:lnTo>
                <a:lnTo>
                  <a:pt x="1820" y="1699"/>
                </a:lnTo>
                <a:close/>
                <a:moveTo>
                  <a:pt x="2079" y="1489"/>
                </a:moveTo>
                <a:lnTo>
                  <a:pt x="2184" y="1489"/>
                </a:lnTo>
                <a:lnTo>
                  <a:pt x="2184" y="2355"/>
                </a:lnTo>
                <a:lnTo>
                  <a:pt x="2079" y="2355"/>
                </a:lnTo>
                <a:lnTo>
                  <a:pt x="2079" y="1489"/>
                </a:lnTo>
                <a:close/>
                <a:moveTo>
                  <a:pt x="2339" y="1235"/>
                </a:moveTo>
                <a:lnTo>
                  <a:pt x="2443" y="1235"/>
                </a:lnTo>
                <a:lnTo>
                  <a:pt x="2443" y="2355"/>
                </a:lnTo>
                <a:lnTo>
                  <a:pt x="2339" y="2355"/>
                </a:lnTo>
                <a:lnTo>
                  <a:pt x="2339" y="1235"/>
                </a:lnTo>
                <a:close/>
                <a:moveTo>
                  <a:pt x="2600" y="912"/>
                </a:moveTo>
                <a:lnTo>
                  <a:pt x="2703" y="912"/>
                </a:lnTo>
                <a:lnTo>
                  <a:pt x="2703" y="2355"/>
                </a:lnTo>
                <a:lnTo>
                  <a:pt x="2600" y="2355"/>
                </a:lnTo>
                <a:lnTo>
                  <a:pt x="2600" y="912"/>
                </a:lnTo>
                <a:close/>
                <a:moveTo>
                  <a:pt x="2860" y="694"/>
                </a:moveTo>
                <a:lnTo>
                  <a:pt x="2964" y="694"/>
                </a:lnTo>
                <a:lnTo>
                  <a:pt x="2964" y="2355"/>
                </a:lnTo>
                <a:lnTo>
                  <a:pt x="2860" y="2355"/>
                </a:lnTo>
                <a:lnTo>
                  <a:pt x="2860" y="694"/>
                </a:lnTo>
                <a:close/>
                <a:moveTo>
                  <a:pt x="3119" y="490"/>
                </a:moveTo>
                <a:lnTo>
                  <a:pt x="3224" y="490"/>
                </a:lnTo>
                <a:lnTo>
                  <a:pt x="3224" y="2355"/>
                </a:lnTo>
                <a:lnTo>
                  <a:pt x="3119" y="2355"/>
                </a:lnTo>
                <a:lnTo>
                  <a:pt x="3119" y="490"/>
                </a:lnTo>
                <a:close/>
                <a:moveTo>
                  <a:pt x="3379" y="254"/>
                </a:moveTo>
                <a:lnTo>
                  <a:pt x="3483" y="254"/>
                </a:lnTo>
                <a:lnTo>
                  <a:pt x="3483" y="2355"/>
                </a:lnTo>
                <a:lnTo>
                  <a:pt x="3379" y="2355"/>
                </a:lnTo>
                <a:lnTo>
                  <a:pt x="3379" y="254"/>
                </a:lnTo>
                <a:close/>
                <a:moveTo>
                  <a:pt x="3639" y="0"/>
                </a:moveTo>
                <a:lnTo>
                  <a:pt x="3743" y="0"/>
                </a:lnTo>
                <a:lnTo>
                  <a:pt x="3743" y="2355"/>
                </a:lnTo>
                <a:lnTo>
                  <a:pt x="3639" y="2355"/>
                </a:lnTo>
                <a:lnTo>
                  <a:pt x="3639" y="0"/>
                </a:lnTo>
                <a:close/>
              </a:path>
            </a:pathLst>
          </a:custGeom>
          <a:solidFill>
            <a:srgbClr val="4F81BD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2" name="Rectangle 88"/>
          <p:cNvSpPr>
            <a:spLocks noChangeArrowheads="1"/>
          </p:cNvSpPr>
          <p:nvPr/>
        </p:nvSpPr>
        <p:spPr bwMode="auto">
          <a:xfrm>
            <a:off x="2260613" y="2383263"/>
            <a:ext cx="7131" cy="3387540"/>
          </a:xfrm>
          <a:prstGeom prst="rect">
            <a:avLst/>
          </a:prstGeom>
          <a:solidFill>
            <a:srgbClr val="868686"/>
          </a:solidFill>
          <a:ln w="1588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3" name="Freeform 89"/>
          <p:cNvSpPr>
            <a:spLocks noEditPoints="1"/>
          </p:cNvSpPr>
          <p:nvPr/>
        </p:nvSpPr>
        <p:spPr bwMode="auto">
          <a:xfrm>
            <a:off x="2234467" y="2380779"/>
            <a:ext cx="29712" cy="3393752"/>
          </a:xfrm>
          <a:custGeom>
            <a:avLst/>
            <a:gdLst>
              <a:gd name="T0" fmla="*/ 0 w 25"/>
              <a:gd name="T1" fmla="*/ 2726 h 2732"/>
              <a:gd name="T2" fmla="*/ 25 w 25"/>
              <a:gd name="T3" fmla="*/ 2726 h 2732"/>
              <a:gd name="T4" fmla="*/ 25 w 25"/>
              <a:gd name="T5" fmla="*/ 2732 h 2732"/>
              <a:gd name="T6" fmla="*/ 0 w 25"/>
              <a:gd name="T7" fmla="*/ 2732 h 2732"/>
              <a:gd name="T8" fmla="*/ 0 w 25"/>
              <a:gd name="T9" fmla="*/ 2726 h 2732"/>
              <a:gd name="T10" fmla="*/ 0 w 25"/>
              <a:gd name="T11" fmla="*/ 2336 h 2732"/>
              <a:gd name="T12" fmla="*/ 25 w 25"/>
              <a:gd name="T13" fmla="*/ 2336 h 2732"/>
              <a:gd name="T14" fmla="*/ 25 w 25"/>
              <a:gd name="T15" fmla="*/ 2342 h 2732"/>
              <a:gd name="T16" fmla="*/ 0 w 25"/>
              <a:gd name="T17" fmla="*/ 2342 h 2732"/>
              <a:gd name="T18" fmla="*/ 0 w 25"/>
              <a:gd name="T19" fmla="*/ 2336 h 2732"/>
              <a:gd name="T20" fmla="*/ 0 w 25"/>
              <a:gd name="T21" fmla="*/ 1947 h 2732"/>
              <a:gd name="T22" fmla="*/ 25 w 25"/>
              <a:gd name="T23" fmla="*/ 1947 h 2732"/>
              <a:gd name="T24" fmla="*/ 25 w 25"/>
              <a:gd name="T25" fmla="*/ 1953 h 2732"/>
              <a:gd name="T26" fmla="*/ 0 w 25"/>
              <a:gd name="T27" fmla="*/ 1953 h 2732"/>
              <a:gd name="T28" fmla="*/ 0 w 25"/>
              <a:gd name="T29" fmla="*/ 1947 h 2732"/>
              <a:gd name="T30" fmla="*/ 0 w 25"/>
              <a:gd name="T31" fmla="*/ 1558 h 2732"/>
              <a:gd name="T32" fmla="*/ 25 w 25"/>
              <a:gd name="T33" fmla="*/ 1558 h 2732"/>
              <a:gd name="T34" fmla="*/ 25 w 25"/>
              <a:gd name="T35" fmla="*/ 1563 h 2732"/>
              <a:gd name="T36" fmla="*/ 0 w 25"/>
              <a:gd name="T37" fmla="*/ 1563 h 2732"/>
              <a:gd name="T38" fmla="*/ 0 w 25"/>
              <a:gd name="T39" fmla="*/ 1558 h 2732"/>
              <a:gd name="T40" fmla="*/ 0 w 25"/>
              <a:gd name="T41" fmla="*/ 1168 h 2732"/>
              <a:gd name="T42" fmla="*/ 25 w 25"/>
              <a:gd name="T43" fmla="*/ 1168 h 2732"/>
              <a:gd name="T44" fmla="*/ 25 w 25"/>
              <a:gd name="T45" fmla="*/ 1174 h 2732"/>
              <a:gd name="T46" fmla="*/ 0 w 25"/>
              <a:gd name="T47" fmla="*/ 1174 h 2732"/>
              <a:gd name="T48" fmla="*/ 0 w 25"/>
              <a:gd name="T49" fmla="*/ 1168 h 2732"/>
              <a:gd name="T50" fmla="*/ 0 w 25"/>
              <a:gd name="T51" fmla="*/ 778 h 2732"/>
              <a:gd name="T52" fmla="*/ 25 w 25"/>
              <a:gd name="T53" fmla="*/ 778 h 2732"/>
              <a:gd name="T54" fmla="*/ 25 w 25"/>
              <a:gd name="T55" fmla="*/ 784 h 2732"/>
              <a:gd name="T56" fmla="*/ 0 w 25"/>
              <a:gd name="T57" fmla="*/ 784 h 2732"/>
              <a:gd name="T58" fmla="*/ 0 w 25"/>
              <a:gd name="T59" fmla="*/ 778 h 2732"/>
              <a:gd name="T60" fmla="*/ 0 w 25"/>
              <a:gd name="T61" fmla="*/ 388 h 2732"/>
              <a:gd name="T62" fmla="*/ 25 w 25"/>
              <a:gd name="T63" fmla="*/ 388 h 2732"/>
              <a:gd name="T64" fmla="*/ 25 w 25"/>
              <a:gd name="T65" fmla="*/ 394 h 2732"/>
              <a:gd name="T66" fmla="*/ 0 w 25"/>
              <a:gd name="T67" fmla="*/ 394 h 2732"/>
              <a:gd name="T68" fmla="*/ 0 w 25"/>
              <a:gd name="T69" fmla="*/ 388 h 2732"/>
              <a:gd name="T70" fmla="*/ 0 w 25"/>
              <a:gd name="T71" fmla="*/ 0 h 2732"/>
              <a:gd name="T72" fmla="*/ 25 w 25"/>
              <a:gd name="T73" fmla="*/ 0 h 2732"/>
              <a:gd name="T74" fmla="*/ 25 w 25"/>
              <a:gd name="T75" fmla="*/ 5 h 2732"/>
              <a:gd name="T76" fmla="*/ 0 w 25"/>
              <a:gd name="T77" fmla="*/ 5 h 2732"/>
              <a:gd name="T78" fmla="*/ 0 w 25"/>
              <a:gd name="T79" fmla="*/ 0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5" h="2732">
                <a:moveTo>
                  <a:pt x="0" y="2726"/>
                </a:moveTo>
                <a:lnTo>
                  <a:pt x="25" y="2726"/>
                </a:lnTo>
                <a:lnTo>
                  <a:pt x="25" y="2732"/>
                </a:lnTo>
                <a:lnTo>
                  <a:pt x="0" y="2732"/>
                </a:lnTo>
                <a:lnTo>
                  <a:pt x="0" y="2726"/>
                </a:lnTo>
                <a:close/>
                <a:moveTo>
                  <a:pt x="0" y="2336"/>
                </a:moveTo>
                <a:lnTo>
                  <a:pt x="25" y="2336"/>
                </a:lnTo>
                <a:lnTo>
                  <a:pt x="25" y="2342"/>
                </a:lnTo>
                <a:lnTo>
                  <a:pt x="0" y="2342"/>
                </a:lnTo>
                <a:lnTo>
                  <a:pt x="0" y="2336"/>
                </a:lnTo>
                <a:close/>
                <a:moveTo>
                  <a:pt x="0" y="1947"/>
                </a:moveTo>
                <a:lnTo>
                  <a:pt x="25" y="1947"/>
                </a:lnTo>
                <a:lnTo>
                  <a:pt x="25" y="1953"/>
                </a:lnTo>
                <a:lnTo>
                  <a:pt x="0" y="1953"/>
                </a:lnTo>
                <a:lnTo>
                  <a:pt x="0" y="1947"/>
                </a:lnTo>
                <a:close/>
                <a:moveTo>
                  <a:pt x="0" y="1558"/>
                </a:moveTo>
                <a:lnTo>
                  <a:pt x="25" y="1558"/>
                </a:lnTo>
                <a:lnTo>
                  <a:pt x="25" y="1563"/>
                </a:lnTo>
                <a:lnTo>
                  <a:pt x="0" y="1563"/>
                </a:lnTo>
                <a:lnTo>
                  <a:pt x="0" y="1558"/>
                </a:lnTo>
                <a:close/>
                <a:moveTo>
                  <a:pt x="0" y="1168"/>
                </a:moveTo>
                <a:lnTo>
                  <a:pt x="25" y="1168"/>
                </a:lnTo>
                <a:lnTo>
                  <a:pt x="25" y="1174"/>
                </a:lnTo>
                <a:lnTo>
                  <a:pt x="0" y="1174"/>
                </a:lnTo>
                <a:lnTo>
                  <a:pt x="0" y="1168"/>
                </a:lnTo>
                <a:close/>
                <a:moveTo>
                  <a:pt x="0" y="778"/>
                </a:moveTo>
                <a:lnTo>
                  <a:pt x="25" y="778"/>
                </a:lnTo>
                <a:lnTo>
                  <a:pt x="25" y="784"/>
                </a:lnTo>
                <a:lnTo>
                  <a:pt x="0" y="784"/>
                </a:lnTo>
                <a:lnTo>
                  <a:pt x="0" y="778"/>
                </a:lnTo>
                <a:close/>
                <a:moveTo>
                  <a:pt x="0" y="388"/>
                </a:moveTo>
                <a:lnTo>
                  <a:pt x="25" y="388"/>
                </a:lnTo>
                <a:lnTo>
                  <a:pt x="25" y="394"/>
                </a:lnTo>
                <a:lnTo>
                  <a:pt x="0" y="394"/>
                </a:lnTo>
                <a:lnTo>
                  <a:pt x="0" y="388"/>
                </a:lnTo>
                <a:close/>
                <a:moveTo>
                  <a:pt x="0" y="0"/>
                </a:moveTo>
                <a:lnTo>
                  <a:pt x="25" y="0"/>
                </a:lnTo>
                <a:lnTo>
                  <a:pt x="25" y="5"/>
                </a:lnTo>
                <a:lnTo>
                  <a:pt x="0" y="5"/>
                </a:lnTo>
                <a:lnTo>
                  <a:pt x="0" y="0"/>
                </a:lnTo>
                <a:close/>
              </a:path>
            </a:pathLst>
          </a:custGeom>
          <a:solidFill>
            <a:srgbClr val="868686"/>
          </a:solidFill>
          <a:ln w="1588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4" name="Rectangle 90"/>
          <p:cNvSpPr>
            <a:spLocks noChangeArrowheads="1"/>
          </p:cNvSpPr>
          <p:nvPr/>
        </p:nvSpPr>
        <p:spPr bwMode="auto">
          <a:xfrm>
            <a:off x="2349021" y="5767077"/>
            <a:ext cx="4633853" cy="7453"/>
          </a:xfrm>
          <a:prstGeom prst="rect">
            <a:avLst/>
          </a:prstGeom>
          <a:solidFill>
            <a:srgbClr val="868686"/>
          </a:solidFill>
          <a:ln w="1588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5" name="Freeform 91"/>
          <p:cNvSpPr>
            <a:spLocks noEditPoints="1"/>
          </p:cNvSpPr>
          <p:nvPr/>
        </p:nvSpPr>
        <p:spPr bwMode="auto">
          <a:xfrm>
            <a:off x="2345455" y="5770804"/>
            <a:ext cx="4640984" cy="32298"/>
          </a:xfrm>
          <a:custGeom>
            <a:avLst/>
            <a:gdLst>
              <a:gd name="T0" fmla="*/ 6 w 3905"/>
              <a:gd name="T1" fmla="*/ 26 h 26"/>
              <a:gd name="T2" fmla="*/ 0 w 3905"/>
              <a:gd name="T3" fmla="*/ 0 h 26"/>
              <a:gd name="T4" fmla="*/ 266 w 3905"/>
              <a:gd name="T5" fmla="*/ 0 h 26"/>
              <a:gd name="T6" fmla="*/ 260 w 3905"/>
              <a:gd name="T7" fmla="*/ 26 h 26"/>
              <a:gd name="T8" fmla="*/ 266 w 3905"/>
              <a:gd name="T9" fmla="*/ 0 h 26"/>
              <a:gd name="T10" fmla="*/ 526 w 3905"/>
              <a:gd name="T11" fmla="*/ 26 h 26"/>
              <a:gd name="T12" fmla="*/ 520 w 3905"/>
              <a:gd name="T13" fmla="*/ 0 h 26"/>
              <a:gd name="T14" fmla="*/ 785 w 3905"/>
              <a:gd name="T15" fmla="*/ 0 h 26"/>
              <a:gd name="T16" fmla="*/ 780 w 3905"/>
              <a:gd name="T17" fmla="*/ 26 h 26"/>
              <a:gd name="T18" fmla="*/ 785 w 3905"/>
              <a:gd name="T19" fmla="*/ 0 h 26"/>
              <a:gd name="T20" fmla="*/ 1046 w 3905"/>
              <a:gd name="T21" fmla="*/ 26 h 26"/>
              <a:gd name="T22" fmla="*/ 1040 w 3905"/>
              <a:gd name="T23" fmla="*/ 0 h 26"/>
              <a:gd name="T24" fmla="*/ 1306 w 3905"/>
              <a:gd name="T25" fmla="*/ 0 h 26"/>
              <a:gd name="T26" fmla="*/ 1300 w 3905"/>
              <a:gd name="T27" fmla="*/ 26 h 26"/>
              <a:gd name="T28" fmla="*/ 1306 w 3905"/>
              <a:gd name="T29" fmla="*/ 0 h 26"/>
              <a:gd name="T30" fmla="*/ 1566 w 3905"/>
              <a:gd name="T31" fmla="*/ 26 h 26"/>
              <a:gd name="T32" fmla="*/ 1560 w 3905"/>
              <a:gd name="T33" fmla="*/ 0 h 26"/>
              <a:gd name="T34" fmla="*/ 1825 w 3905"/>
              <a:gd name="T35" fmla="*/ 0 h 26"/>
              <a:gd name="T36" fmla="*/ 1819 w 3905"/>
              <a:gd name="T37" fmla="*/ 26 h 26"/>
              <a:gd name="T38" fmla="*/ 1825 w 3905"/>
              <a:gd name="T39" fmla="*/ 0 h 26"/>
              <a:gd name="T40" fmla="*/ 2085 w 3905"/>
              <a:gd name="T41" fmla="*/ 26 h 26"/>
              <a:gd name="T42" fmla="*/ 2080 w 3905"/>
              <a:gd name="T43" fmla="*/ 0 h 26"/>
              <a:gd name="T44" fmla="*/ 2346 w 3905"/>
              <a:gd name="T45" fmla="*/ 0 h 26"/>
              <a:gd name="T46" fmla="*/ 2340 w 3905"/>
              <a:gd name="T47" fmla="*/ 26 h 26"/>
              <a:gd name="T48" fmla="*/ 2346 w 3905"/>
              <a:gd name="T49" fmla="*/ 0 h 26"/>
              <a:gd name="T50" fmla="*/ 2606 w 3905"/>
              <a:gd name="T51" fmla="*/ 26 h 26"/>
              <a:gd name="T52" fmla="*/ 2600 w 3905"/>
              <a:gd name="T53" fmla="*/ 0 h 26"/>
              <a:gd name="T54" fmla="*/ 2865 w 3905"/>
              <a:gd name="T55" fmla="*/ 0 h 26"/>
              <a:gd name="T56" fmla="*/ 2859 w 3905"/>
              <a:gd name="T57" fmla="*/ 26 h 26"/>
              <a:gd name="T58" fmla="*/ 2865 w 3905"/>
              <a:gd name="T59" fmla="*/ 0 h 26"/>
              <a:gd name="T60" fmla="*/ 3125 w 3905"/>
              <a:gd name="T61" fmla="*/ 26 h 26"/>
              <a:gd name="T62" fmla="*/ 3119 w 3905"/>
              <a:gd name="T63" fmla="*/ 0 h 26"/>
              <a:gd name="T64" fmla="*/ 3385 w 3905"/>
              <a:gd name="T65" fmla="*/ 0 h 26"/>
              <a:gd name="T66" fmla="*/ 3380 w 3905"/>
              <a:gd name="T67" fmla="*/ 26 h 26"/>
              <a:gd name="T68" fmla="*/ 3385 w 3905"/>
              <a:gd name="T69" fmla="*/ 0 h 26"/>
              <a:gd name="T70" fmla="*/ 3646 w 3905"/>
              <a:gd name="T71" fmla="*/ 26 h 26"/>
              <a:gd name="T72" fmla="*/ 3640 w 3905"/>
              <a:gd name="T73" fmla="*/ 0 h 26"/>
              <a:gd name="T74" fmla="*/ 3905 w 3905"/>
              <a:gd name="T75" fmla="*/ 0 h 26"/>
              <a:gd name="T76" fmla="*/ 3899 w 3905"/>
              <a:gd name="T77" fmla="*/ 26 h 26"/>
              <a:gd name="T78" fmla="*/ 3905 w 3905"/>
              <a:gd name="T79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905" h="26">
                <a:moveTo>
                  <a:pt x="6" y="0"/>
                </a:moveTo>
                <a:lnTo>
                  <a:pt x="6" y="26"/>
                </a:lnTo>
                <a:lnTo>
                  <a:pt x="0" y="26"/>
                </a:lnTo>
                <a:lnTo>
                  <a:pt x="0" y="0"/>
                </a:lnTo>
                <a:lnTo>
                  <a:pt x="6" y="0"/>
                </a:lnTo>
                <a:close/>
                <a:moveTo>
                  <a:pt x="266" y="0"/>
                </a:moveTo>
                <a:lnTo>
                  <a:pt x="266" y="26"/>
                </a:lnTo>
                <a:lnTo>
                  <a:pt x="260" y="26"/>
                </a:lnTo>
                <a:lnTo>
                  <a:pt x="260" y="0"/>
                </a:lnTo>
                <a:lnTo>
                  <a:pt x="266" y="0"/>
                </a:lnTo>
                <a:close/>
                <a:moveTo>
                  <a:pt x="526" y="0"/>
                </a:moveTo>
                <a:lnTo>
                  <a:pt x="526" y="26"/>
                </a:lnTo>
                <a:lnTo>
                  <a:pt x="520" y="26"/>
                </a:lnTo>
                <a:lnTo>
                  <a:pt x="520" y="0"/>
                </a:lnTo>
                <a:lnTo>
                  <a:pt x="526" y="0"/>
                </a:lnTo>
                <a:close/>
                <a:moveTo>
                  <a:pt x="785" y="0"/>
                </a:moveTo>
                <a:lnTo>
                  <a:pt x="785" y="26"/>
                </a:lnTo>
                <a:lnTo>
                  <a:pt x="780" y="26"/>
                </a:lnTo>
                <a:lnTo>
                  <a:pt x="780" y="0"/>
                </a:lnTo>
                <a:lnTo>
                  <a:pt x="785" y="0"/>
                </a:lnTo>
                <a:close/>
                <a:moveTo>
                  <a:pt x="1046" y="0"/>
                </a:moveTo>
                <a:lnTo>
                  <a:pt x="1046" y="26"/>
                </a:lnTo>
                <a:lnTo>
                  <a:pt x="1040" y="26"/>
                </a:lnTo>
                <a:lnTo>
                  <a:pt x="1040" y="0"/>
                </a:lnTo>
                <a:lnTo>
                  <a:pt x="1046" y="0"/>
                </a:lnTo>
                <a:close/>
                <a:moveTo>
                  <a:pt x="1306" y="0"/>
                </a:moveTo>
                <a:lnTo>
                  <a:pt x="1306" y="26"/>
                </a:lnTo>
                <a:lnTo>
                  <a:pt x="1300" y="26"/>
                </a:lnTo>
                <a:lnTo>
                  <a:pt x="1300" y="0"/>
                </a:lnTo>
                <a:lnTo>
                  <a:pt x="1306" y="0"/>
                </a:lnTo>
                <a:close/>
                <a:moveTo>
                  <a:pt x="1566" y="0"/>
                </a:moveTo>
                <a:lnTo>
                  <a:pt x="1566" y="26"/>
                </a:lnTo>
                <a:lnTo>
                  <a:pt x="1560" y="26"/>
                </a:lnTo>
                <a:lnTo>
                  <a:pt x="1560" y="0"/>
                </a:lnTo>
                <a:lnTo>
                  <a:pt x="1566" y="0"/>
                </a:lnTo>
                <a:close/>
                <a:moveTo>
                  <a:pt x="1825" y="0"/>
                </a:moveTo>
                <a:lnTo>
                  <a:pt x="1825" y="26"/>
                </a:lnTo>
                <a:lnTo>
                  <a:pt x="1819" y="26"/>
                </a:lnTo>
                <a:lnTo>
                  <a:pt x="1819" y="0"/>
                </a:lnTo>
                <a:lnTo>
                  <a:pt x="1825" y="0"/>
                </a:lnTo>
                <a:close/>
                <a:moveTo>
                  <a:pt x="2085" y="0"/>
                </a:moveTo>
                <a:lnTo>
                  <a:pt x="2085" y="26"/>
                </a:lnTo>
                <a:lnTo>
                  <a:pt x="2080" y="26"/>
                </a:lnTo>
                <a:lnTo>
                  <a:pt x="2080" y="0"/>
                </a:lnTo>
                <a:lnTo>
                  <a:pt x="2085" y="0"/>
                </a:lnTo>
                <a:close/>
                <a:moveTo>
                  <a:pt x="2346" y="0"/>
                </a:moveTo>
                <a:lnTo>
                  <a:pt x="2346" y="26"/>
                </a:lnTo>
                <a:lnTo>
                  <a:pt x="2340" y="26"/>
                </a:lnTo>
                <a:lnTo>
                  <a:pt x="2340" y="0"/>
                </a:lnTo>
                <a:lnTo>
                  <a:pt x="2346" y="0"/>
                </a:lnTo>
                <a:close/>
                <a:moveTo>
                  <a:pt x="2606" y="0"/>
                </a:moveTo>
                <a:lnTo>
                  <a:pt x="2606" y="26"/>
                </a:lnTo>
                <a:lnTo>
                  <a:pt x="2600" y="26"/>
                </a:lnTo>
                <a:lnTo>
                  <a:pt x="2600" y="0"/>
                </a:lnTo>
                <a:lnTo>
                  <a:pt x="2606" y="0"/>
                </a:lnTo>
                <a:close/>
                <a:moveTo>
                  <a:pt x="2865" y="0"/>
                </a:moveTo>
                <a:lnTo>
                  <a:pt x="2865" y="26"/>
                </a:lnTo>
                <a:lnTo>
                  <a:pt x="2859" y="26"/>
                </a:lnTo>
                <a:lnTo>
                  <a:pt x="2859" y="0"/>
                </a:lnTo>
                <a:lnTo>
                  <a:pt x="2865" y="0"/>
                </a:lnTo>
                <a:close/>
                <a:moveTo>
                  <a:pt x="3125" y="0"/>
                </a:moveTo>
                <a:lnTo>
                  <a:pt x="3125" y="26"/>
                </a:lnTo>
                <a:lnTo>
                  <a:pt x="3119" y="26"/>
                </a:lnTo>
                <a:lnTo>
                  <a:pt x="3119" y="0"/>
                </a:lnTo>
                <a:lnTo>
                  <a:pt x="3125" y="0"/>
                </a:lnTo>
                <a:close/>
                <a:moveTo>
                  <a:pt x="3385" y="0"/>
                </a:moveTo>
                <a:lnTo>
                  <a:pt x="3385" y="26"/>
                </a:lnTo>
                <a:lnTo>
                  <a:pt x="3380" y="26"/>
                </a:lnTo>
                <a:lnTo>
                  <a:pt x="3380" y="0"/>
                </a:lnTo>
                <a:lnTo>
                  <a:pt x="3385" y="0"/>
                </a:lnTo>
                <a:close/>
                <a:moveTo>
                  <a:pt x="3646" y="0"/>
                </a:moveTo>
                <a:lnTo>
                  <a:pt x="3646" y="26"/>
                </a:lnTo>
                <a:lnTo>
                  <a:pt x="3640" y="26"/>
                </a:lnTo>
                <a:lnTo>
                  <a:pt x="3640" y="0"/>
                </a:lnTo>
                <a:lnTo>
                  <a:pt x="3646" y="0"/>
                </a:lnTo>
                <a:close/>
                <a:moveTo>
                  <a:pt x="3905" y="0"/>
                </a:moveTo>
                <a:lnTo>
                  <a:pt x="3905" y="26"/>
                </a:lnTo>
                <a:lnTo>
                  <a:pt x="3899" y="26"/>
                </a:lnTo>
                <a:lnTo>
                  <a:pt x="3899" y="0"/>
                </a:lnTo>
                <a:lnTo>
                  <a:pt x="3905" y="0"/>
                </a:lnTo>
                <a:close/>
              </a:path>
            </a:pathLst>
          </a:custGeom>
          <a:solidFill>
            <a:srgbClr val="868686"/>
          </a:solidFill>
          <a:ln w="1588" cap="flat">
            <a:solidFill>
              <a:srgbClr val="868686"/>
            </a:solidFill>
            <a:prstDash val="solid"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1" lang="ja-JP" altLang="en-US" sz="180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16" name="Rectangle 92"/>
          <p:cNvSpPr>
            <a:spLocks noChangeArrowheads="1"/>
          </p:cNvSpPr>
          <p:nvPr/>
        </p:nvSpPr>
        <p:spPr bwMode="auto">
          <a:xfrm>
            <a:off x="1990592" y="5683576"/>
            <a:ext cx="68405" cy="168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0</a:t>
            </a:r>
            <a:endParaRPr kumimoji="1" lang="ja-JP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7" name="Rectangle 93"/>
          <p:cNvSpPr>
            <a:spLocks noChangeArrowheads="1"/>
          </p:cNvSpPr>
          <p:nvPr/>
        </p:nvSpPr>
        <p:spPr bwMode="auto">
          <a:xfrm>
            <a:off x="1907704" y="5205865"/>
            <a:ext cx="182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10</a:t>
            </a:r>
            <a:endParaRPr kumimoji="1" lang="ja-JP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8" name="Rectangle 94"/>
          <p:cNvSpPr>
            <a:spLocks noChangeArrowheads="1"/>
          </p:cNvSpPr>
          <p:nvPr/>
        </p:nvSpPr>
        <p:spPr bwMode="auto">
          <a:xfrm>
            <a:off x="1907704" y="4722640"/>
            <a:ext cx="182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</a:t>
            </a:r>
            <a:endParaRPr kumimoji="1" lang="ja-JP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1907704" y="4238173"/>
            <a:ext cx="182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30</a:t>
            </a:r>
            <a:endParaRPr kumimoji="1" lang="ja-JP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0" name="Rectangle 96"/>
          <p:cNvSpPr>
            <a:spLocks noChangeArrowheads="1"/>
          </p:cNvSpPr>
          <p:nvPr/>
        </p:nvSpPr>
        <p:spPr bwMode="auto">
          <a:xfrm>
            <a:off x="1907704" y="3753706"/>
            <a:ext cx="182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40</a:t>
            </a:r>
            <a:endParaRPr kumimoji="1" lang="ja-JP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1" name="Rectangle 97"/>
          <p:cNvSpPr>
            <a:spLocks noChangeArrowheads="1"/>
          </p:cNvSpPr>
          <p:nvPr/>
        </p:nvSpPr>
        <p:spPr bwMode="auto">
          <a:xfrm>
            <a:off x="1907704" y="3270482"/>
            <a:ext cx="182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50</a:t>
            </a:r>
            <a:endParaRPr kumimoji="1" lang="ja-JP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2" name="Rectangle 98"/>
          <p:cNvSpPr>
            <a:spLocks noChangeArrowheads="1"/>
          </p:cNvSpPr>
          <p:nvPr/>
        </p:nvSpPr>
        <p:spPr bwMode="auto">
          <a:xfrm>
            <a:off x="1907704" y="2786015"/>
            <a:ext cx="182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60</a:t>
            </a:r>
            <a:endParaRPr kumimoji="1" lang="ja-JP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3" name="Rectangle 99"/>
          <p:cNvSpPr>
            <a:spLocks noChangeArrowheads="1"/>
          </p:cNvSpPr>
          <p:nvPr/>
        </p:nvSpPr>
        <p:spPr bwMode="auto">
          <a:xfrm>
            <a:off x="1907704" y="2302790"/>
            <a:ext cx="1827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70</a:t>
            </a:r>
            <a:endParaRPr kumimoji="1" lang="ja-JP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24" name="Rectangle 100"/>
          <p:cNvSpPr>
            <a:spLocks noChangeArrowheads="1"/>
          </p:cNvSpPr>
          <p:nvPr/>
        </p:nvSpPr>
        <p:spPr bwMode="auto">
          <a:xfrm>
            <a:off x="2344156" y="5835400"/>
            <a:ext cx="40395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FY</a:t>
            </a:r>
            <a:r>
              <a:rPr kumimoji="1" lang="ja-JP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1999</a:t>
            </a:r>
            <a:endParaRPr kumimoji="1" lang="ja-JP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25" name="Rectangle 101"/>
          <p:cNvSpPr>
            <a:spLocks noChangeArrowheads="1"/>
          </p:cNvSpPr>
          <p:nvPr/>
        </p:nvSpPr>
        <p:spPr bwMode="auto">
          <a:xfrm>
            <a:off x="2753379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2000</a:t>
            </a:r>
            <a:endParaRPr kumimoji="1" lang="ja-JP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26" name="Rectangle 102"/>
          <p:cNvSpPr>
            <a:spLocks noChangeArrowheads="1"/>
          </p:cNvSpPr>
          <p:nvPr/>
        </p:nvSpPr>
        <p:spPr bwMode="auto">
          <a:xfrm>
            <a:off x="3026450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2001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27" name="Rectangle 103"/>
          <p:cNvSpPr>
            <a:spLocks noChangeArrowheads="1"/>
          </p:cNvSpPr>
          <p:nvPr/>
        </p:nvSpPr>
        <p:spPr bwMode="auto">
          <a:xfrm>
            <a:off x="3334264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2002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28" name="Rectangle 104"/>
          <p:cNvSpPr>
            <a:spLocks noChangeArrowheads="1"/>
          </p:cNvSpPr>
          <p:nvPr/>
        </p:nvSpPr>
        <p:spPr bwMode="auto">
          <a:xfrm>
            <a:off x="3643267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2003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29" name="Rectangle 105"/>
          <p:cNvSpPr>
            <a:spLocks noChangeArrowheads="1"/>
          </p:cNvSpPr>
          <p:nvPr/>
        </p:nvSpPr>
        <p:spPr bwMode="auto">
          <a:xfrm>
            <a:off x="3952269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2004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0" name="Rectangle 106"/>
          <p:cNvSpPr>
            <a:spLocks noChangeArrowheads="1"/>
          </p:cNvSpPr>
          <p:nvPr/>
        </p:nvSpPr>
        <p:spPr bwMode="auto">
          <a:xfrm>
            <a:off x="4261272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2005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1" name="Rectangle 107"/>
          <p:cNvSpPr>
            <a:spLocks noChangeArrowheads="1"/>
          </p:cNvSpPr>
          <p:nvPr/>
        </p:nvSpPr>
        <p:spPr bwMode="auto">
          <a:xfrm>
            <a:off x="4570275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2006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2" name="Rectangle 108"/>
          <p:cNvSpPr>
            <a:spLocks noChangeArrowheads="1"/>
          </p:cNvSpPr>
          <p:nvPr/>
        </p:nvSpPr>
        <p:spPr bwMode="auto">
          <a:xfrm>
            <a:off x="4879278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2007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3" name="Rectangle 109"/>
          <p:cNvSpPr>
            <a:spLocks noChangeArrowheads="1"/>
          </p:cNvSpPr>
          <p:nvPr/>
        </p:nvSpPr>
        <p:spPr bwMode="auto">
          <a:xfrm>
            <a:off x="5188280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2008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4" name="Rectangle 110"/>
          <p:cNvSpPr>
            <a:spLocks noChangeArrowheads="1"/>
          </p:cNvSpPr>
          <p:nvPr/>
        </p:nvSpPr>
        <p:spPr bwMode="auto">
          <a:xfrm>
            <a:off x="5497283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2009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5" name="Rectangle 111"/>
          <p:cNvSpPr>
            <a:spLocks noChangeArrowheads="1"/>
          </p:cNvSpPr>
          <p:nvPr/>
        </p:nvSpPr>
        <p:spPr bwMode="auto">
          <a:xfrm>
            <a:off x="5806286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2010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6" name="Rectangle 112"/>
          <p:cNvSpPr>
            <a:spLocks noChangeArrowheads="1"/>
          </p:cNvSpPr>
          <p:nvPr/>
        </p:nvSpPr>
        <p:spPr bwMode="auto">
          <a:xfrm>
            <a:off x="6115289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2011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7" name="Rectangle 113"/>
          <p:cNvSpPr>
            <a:spLocks noChangeArrowheads="1"/>
          </p:cNvSpPr>
          <p:nvPr/>
        </p:nvSpPr>
        <p:spPr bwMode="auto">
          <a:xfrm>
            <a:off x="6424291" y="5835400"/>
            <a:ext cx="27571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2012</a:t>
            </a:r>
            <a:endParaRPr kumimoji="1" lang="ja-JP" altLang="ja-JP" sz="10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8" name="Rectangle 114"/>
          <p:cNvSpPr>
            <a:spLocks noChangeArrowheads="1"/>
          </p:cNvSpPr>
          <p:nvPr/>
        </p:nvSpPr>
        <p:spPr bwMode="auto">
          <a:xfrm>
            <a:off x="6733294" y="5835400"/>
            <a:ext cx="403957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FY</a:t>
            </a:r>
            <a:r>
              <a:rPr kumimoji="1" lang="ja-JP" altLang="ja-JP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2013</a:t>
            </a:r>
            <a:endParaRPr kumimoji="1" lang="ja-JP" altLang="ja-JP" sz="105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ＭＳ Ｐゴシック" pitchFamily="50" charset="-128"/>
            </a:endParaRPr>
          </a:p>
        </p:txBody>
      </p:sp>
      <p:sp>
        <p:nvSpPr>
          <p:cNvPr id="39" name="Rectangle 115"/>
          <p:cNvSpPr>
            <a:spLocks noChangeArrowheads="1"/>
          </p:cNvSpPr>
          <p:nvPr/>
        </p:nvSpPr>
        <p:spPr bwMode="auto">
          <a:xfrm>
            <a:off x="3347864" y="2086038"/>
            <a:ext cx="1377690" cy="216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ＭＳ Ｐゴシック" pitchFamily="50" charset="-128"/>
              </a:rPr>
              <a:t>ETC + ITS Spot </a:t>
            </a:r>
            <a:r>
              <a:rPr kumimoji="1" lang="ja-JP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ＭＳ Ｐゴシック" pitchFamily="50" charset="-128"/>
              </a:rPr>
              <a:t>　</a:t>
            </a:r>
            <a:endParaRPr kumimoji="1" lang="ja-JP" altLang="ja-JP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5220072" y="2038690"/>
            <a:ext cx="1440335" cy="3130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800" dirty="0" smtClean="0">
                <a:solidFill>
                  <a:srgbClr val="FF0000"/>
                </a:solidFill>
                <a:latin typeface="Calibri"/>
                <a:ea typeface="ＭＳ Ｐゴシック"/>
              </a:rPr>
              <a:t>OBU: </a:t>
            </a:r>
            <a:r>
              <a:rPr kumimoji="1" lang="en-US" altLang="ja-JP" sz="2000" dirty="0">
                <a:solidFill>
                  <a:srgbClr val="FF0000"/>
                </a:solidFill>
                <a:latin typeface="Calibri"/>
                <a:ea typeface="ＭＳ Ｐゴシック"/>
              </a:rPr>
              <a:t>60</a:t>
            </a:r>
            <a:r>
              <a:rPr kumimoji="1" lang="en-US" altLang="ja-JP" sz="2000" dirty="0" smtClean="0">
                <a:solidFill>
                  <a:srgbClr val="FF0000"/>
                </a:solidFill>
                <a:latin typeface="Calibri"/>
                <a:ea typeface="ＭＳ Ｐゴシック"/>
              </a:rPr>
              <a:t>.5</a:t>
            </a:r>
            <a:r>
              <a:rPr kumimoji="1" lang="en-US" altLang="ja-JP" sz="1800" dirty="0" smtClean="0">
                <a:solidFill>
                  <a:srgbClr val="FF0000"/>
                </a:solidFill>
                <a:latin typeface="Calibri"/>
                <a:ea typeface="ＭＳ Ｐゴシック"/>
              </a:rPr>
              <a:t> million </a:t>
            </a:r>
            <a:endParaRPr kumimoji="1" lang="ja-JP" altLang="en-US" sz="18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451972" y="2444695"/>
            <a:ext cx="3570328" cy="984885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ETC Utilization of highways: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/>
              </a:rPr>
              <a:t>89.2 </a:t>
            </a:r>
            <a:r>
              <a:rPr kumimoji="1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/>
              </a:rPr>
              <a:t>％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 </a:t>
            </a:r>
            <a:r>
              <a: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（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7.4 million vehicle/day</a:t>
            </a:r>
            <a:r>
              <a:rPr kumimoji="1" lang="ja-JP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）</a:t>
            </a:r>
            <a:endParaRPr kumimoji="1" lang="en-US" altLang="ja-JP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/>
              </a:rPr>
              <a:t>92.2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 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/>
              </a:rPr>
              <a:t>%</a:t>
            </a:r>
            <a:r>
              <a:rPr kumimoji="1" lang="en-US" altLang="ja-JP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 </a:t>
            </a:r>
            <a:r>
              <a:rPr kumimoji="1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Metropolitan Expressway</a:t>
            </a:r>
            <a:endParaRPr kumimoji="1" lang="ja-JP" alt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691680" y="2060848"/>
            <a:ext cx="611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million</a:t>
            </a:r>
            <a:endParaRPr kumimoji="1" lang="ja-JP" altLang="en-US" sz="12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6317038" y="2661544"/>
            <a:ext cx="623081" cy="20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100" dirty="0" smtClean="0">
                <a:solidFill>
                  <a:prstClr val="black"/>
                </a:solidFill>
                <a:latin typeface="Calibri"/>
                <a:ea typeface="ＭＳ Ｐゴシック"/>
              </a:rPr>
              <a:t>60,459,629</a:t>
            </a:r>
            <a:endParaRPr kumimoji="1" lang="ja-JP" altLang="en-US" sz="11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11760" y="5540284"/>
            <a:ext cx="380665" cy="2047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100" dirty="0" smtClean="0">
                <a:solidFill>
                  <a:prstClr val="black"/>
                </a:solidFill>
                <a:latin typeface="Calibri"/>
                <a:ea typeface="ＭＳ Ｐゴシック"/>
              </a:rPr>
              <a:t>2,311</a:t>
            </a:r>
            <a:endParaRPr kumimoji="1" lang="ja-JP" altLang="en-US" sz="11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5486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65734" y="69269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5.8/5.9 GHz </a:t>
            </a:r>
            <a:r>
              <a:rPr lang="en-GB" dirty="0"/>
              <a:t>band </a:t>
            </a:r>
            <a:r>
              <a:rPr lang="en-US" dirty="0" smtClean="0"/>
              <a:t>in Japan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Spectrum allocations</a:t>
            </a:r>
            <a:endParaRPr lang="en-GB" dirty="0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3530067" y="3865772"/>
            <a:ext cx="945296" cy="620920"/>
          </a:xfrm>
          <a:prstGeom prst="rect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/>
              <a:t>Amateur</a:t>
            </a:r>
            <a:endParaRPr lang="ja-JP" altLang="en-US" sz="1200" dirty="0"/>
          </a:p>
        </p:txBody>
      </p:sp>
      <p:sp>
        <p:nvSpPr>
          <p:cNvPr id="14" name="Rectangle 50"/>
          <p:cNvSpPr>
            <a:spLocks noChangeArrowheads="1"/>
          </p:cNvSpPr>
          <p:nvPr/>
        </p:nvSpPr>
        <p:spPr bwMode="auto">
          <a:xfrm>
            <a:off x="641464" y="4486693"/>
            <a:ext cx="1096404" cy="625644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 smtClean="0">
                <a:solidFill>
                  <a:schemeClr val="accent6"/>
                </a:solidFill>
              </a:rPr>
              <a:t>RLAN</a:t>
            </a:r>
            <a:endParaRPr lang="en-US" altLang="ja-JP" sz="1400" b="1" dirty="0">
              <a:solidFill>
                <a:schemeClr val="accent6"/>
              </a:solidFill>
            </a:endParaRPr>
          </a:p>
        </p:txBody>
      </p:sp>
      <p:sp>
        <p:nvSpPr>
          <p:cNvPr id="15" name="Rectangle 51"/>
          <p:cNvSpPr>
            <a:spLocks noChangeArrowheads="1"/>
          </p:cNvSpPr>
          <p:nvPr/>
        </p:nvSpPr>
        <p:spPr bwMode="auto">
          <a:xfrm>
            <a:off x="1737868" y="4486693"/>
            <a:ext cx="2748038" cy="625644"/>
          </a:xfrm>
          <a:prstGeom prst="rect">
            <a:avLst/>
          </a:prstGeom>
          <a:solidFill>
            <a:srgbClr val="99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/>
              <a:t>Radar</a:t>
            </a:r>
            <a:endParaRPr lang="ja-JP" altLang="ja-JP" sz="1200" dirty="0"/>
          </a:p>
        </p:txBody>
      </p:sp>
      <p:sp>
        <p:nvSpPr>
          <p:cNvPr id="16" name="Rectangle 52"/>
          <p:cNvSpPr>
            <a:spLocks noChangeArrowheads="1"/>
          </p:cNvSpPr>
          <p:nvPr/>
        </p:nvSpPr>
        <p:spPr bwMode="auto">
          <a:xfrm>
            <a:off x="4475363" y="4486693"/>
            <a:ext cx="411153" cy="625644"/>
          </a:xfrm>
          <a:prstGeom prst="rect">
            <a:avLst/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200" dirty="0"/>
          </a:p>
        </p:txBody>
      </p:sp>
      <p:sp>
        <p:nvSpPr>
          <p:cNvPr id="17" name="Rectangle 53"/>
          <p:cNvSpPr>
            <a:spLocks noChangeArrowheads="1"/>
          </p:cNvSpPr>
          <p:nvPr/>
        </p:nvSpPr>
        <p:spPr bwMode="auto">
          <a:xfrm>
            <a:off x="4890028" y="4486693"/>
            <a:ext cx="2748038" cy="625644"/>
          </a:xfrm>
          <a:prstGeom prst="rect">
            <a:avLst/>
          </a:prstGeom>
          <a:solidFill>
            <a:srgbClr val="80008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Telecommunication </a:t>
            </a:r>
            <a:r>
              <a:rPr lang="en-US" altLang="ja-JP" sz="1200" dirty="0" smtClean="0"/>
              <a:t>Service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/>
              <a:t>(Fixed Service)</a:t>
            </a:r>
            <a:endParaRPr lang="ja-JP" altLang="ja-JP" sz="1200" dirty="0"/>
          </a:p>
        </p:txBody>
      </p:sp>
      <p:sp>
        <p:nvSpPr>
          <p:cNvPr id="18" name="Rectangle 54"/>
          <p:cNvSpPr>
            <a:spLocks noChangeArrowheads="1"/>
          </p:cNvSpPr>
          <p:nvPr/>
        </p:nvSpPr>
        <p:spPr bwMode="auto">
          <a:xfrm>
            <a:off x="7638066" y="4491414"/>
            <a:ext cx="797705" cy="620922"/>
          </a:xfrm>
          <a:prstGeom prst="rect">
            <a:avLst/>
          </a:prstGeom>
          <a:solidFill>
            <a:srgbClr val="33CC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/>
              <a:t>Broadcasting </a:t>
            </a:r>
            <a:endParaRPr lang="en-US" altLang="ja-JP" sz="10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 smtClean="0"/>
              <a:t>Service</a:t>
            </a:r>
            <a:endParaRPr lang="en-US" altLang="ja-JP" sz="10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/>
              <a:t>(Fixed and </a:t>
            </a:r>
            <a:endParaRPr lang="en-US" altLang="ja-JP" sz="1000" dirty="0" smtClean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000" dirty="0" smtClean="0"/>
              <a:t>Mobile</a:t>
            </a:r>
            <a:r>
              <a:rPr lang="en-US" altLang="ja-JP" sz="1000" dirty="0"/>
              <a:t>)</a:t>
            </a:r>
            <a:endParaRPr lang="ja-JP" altLang="en-US" sz="1000" dirty="0"/>
          </a:p>
        </p:txBody>
      </p:sp>
      <p:sp>
        <p:nvSpPr>
          <p:cNvPr id="19" name="Rectangle 57"/>
          <p:cNvSpPr>
            <a:spLocks noChangeArrowheads="1"/>
          </p:cNvSpPr>
          <p:nvPr/>
        </p:nvSpPr>
        <p:spPr bwMode="auto">
          <a:xfrm>
            <a:off x="4475363" y="3865772"/>
            <a:ext cx="3514115" cy="6232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/>
              <a:t>Telecommunication Service (Fixed Satellite)</a:t>
            </a:r>
            <a:endParaRPr lang="ja-JP" altLang="en-US" sz="1200" dirty="0"/>
          </a:p>
        </p:txBody>
      </p:sp>
      <p:sp>
        <p:nvSpPr>
          <p:cNvPr id="20" name="Rectangle 58"/>
          <p:cNvSpPr>
            <a:spLocks noChangeArrowheads="1"/>
          </p:cNvSpPr>
          <p:nvPr/>
        </p:nvSpPr>
        <p:spPr bwMode="auto">
          <a:xfrm>
            <a:off x="2630453" y="3244850"/>
            <a:ext cx="1096404" cy="620922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 smtClean="0">
                <a:solidFill>
                  <a:schemeClr val="accent6"/>
                </a:solidFill>
              </a:rPr>
              <a:t>RLAN</a:t>
            </a:r>
            <a:endParaRPr lang="en-US" altLang="ja-JP" sz="1400" b="1" dirty="0">
              <a:solidFill>
                <a:schemeClr val="accent6"/>
              </a:solidFill>
            </a:endParaRP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auto">
          <a:xfrm>
            <a:off x="3726857" y="3244850"/>
            <a:ext cx="864472" cy="620922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100" dirty="0" smtClean="0"/>
              <a:t>ISM</a:t>
            </a:r>
            <a:endParaRPr lang="ja-JP" altLang="en-US" sz="1100" dirty="0"/>
          </a:p>
        </p:txBody>
      </p:sp>
      <p:sp>
        <p:nvSpPr>
          <p:cNvPr id="22" name="Rectangle 61"/>
          <p:cNvSpPr>
            <a:spLocks noChangeArrowheads="1"/>
          </p:cNvSpPr>
          <p:nvPr/>
        </p:nvSpPr>
        <p:spPr bwMode="auto">
          <a:xfrm>
            <a:off x="3909591" y="2621568"/>
            <a:ext cx="558743" cy="620922"/>
          </a:xfrm>
          <a:prstGeom prst="rect">
            <a:avLst/>
          </a:prstGeom>
          <a:solidFill>
            <a:srgbClr val="C0C0C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400" b="1" dirty="0" smtClean="0">
                <a:solidFill>
                  <a:srgbClr val="FF0000"/>
                </a:solidFill>
              </a:rPr>
              <a:t>DSRC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25" name="Rectangle 65"/>
          <p:cNvSpPr>
            <a:spLocks noChangeArrowheads="1"/>
          </p:cNvSpPr>
          <p:nvPr/>
        </p:nvSpPr>
        <p:spPr bwMode="auto">
          <a:xfrm>
            <a:off x="1136953" y="3865772"/>
            <a:ext cx="853931" cy="620920"/>
          </a:xfrm>
          <a:prstGeom prst="rect">
            <a:avLst/>
          </a:prstGeom>
          <a:solidFill>
            <a:srgbClr val="9933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200" dirty="0"/>
          </a:p>
        </p:txBody>
      </p:sp>
      <p:sp>
        <p:nvSpPr>
          <p:cNvPr id="26" name="Line 66"/>
          <p:cNvSpPr>
            <a:spLocks noChangeShapeType="1"/>
          </p:cNvSpPr>
          <p:nvPr/>
        </p:nvSpPr>
        <p:spPr bwMode="auto">
          <a:xfrm>
            <a:off x="1498908" y="3504551"/>
            <a:ext cx="0" cy="3517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ja-JP" altLang="en-US" sz="4400" dirty="0"/>
          </a:p>
        </p:txBody>
      </p:sp>
      <p:sp>
        <p:nvSpPr>
          <p:cNvPr id="27" name="Text Box 67"/>
          <p:cNvSpPr txBox="1">
            <a:spLocks noChangeArrowheads="1"/>
          </p:cNvSpPr>
          <p:nvPr/>
        </p:nvSpPr>
        <p:spPr bwMode="auto">
          <a:xfrm>
            <a:off x="816829" y="3140970"/>
            <a:ext cx="145552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Meteorological </a:t>
            </a:r>
            <a:r>
              <a:rPr lang="en-US" altLang="ja-JP" sz="1200" dirty="0" smtClean="0"/>
              <a:t>Radar</a:t>
            </a:r>
            <a:endParaRPr lang="ja-JP" altLang="en-US" sz="1200" dirty="0"/>
          </a:p>
        </p:txBody>
      </p:sp>
      <p:sp>
        <p:nvSpPr>
          <p:cNvPr id="31" name="Text Box 76"/>
          <p:cNvSpPr txBox="1">
            <a:spLocks noChangeArrowheads="1"/>
          </p:cNvSpPr>
          <p:nvPr/>
        </p:nvSpPr>
        <p:spPr bwMode="auto">
          <a:xfrm rot="5400000">
            <a:off x="325393" y="5435484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/>
              <a:t>5150 MHz</a:t>
            </a:r>
            <a:endParaRPr lang="en-US" altLang="ja-JP" sz="1200" dirty="0"/>
          </a:p>
        </p:txBody>
      </p:sp>
      <p:sp>
        <p:nvSpPr>
          <p:cNvPr id="32" name="Text Box 77"/>
          <p:cNvSpPr txBox="1">
            <a:spLocks noChangeArrowheads="1"/>
          </p:cNvSpPr>
          <p:nvPr/>
        </p:nvSpPr>
        <p:spPr bwMode="auto">
          <a:xfrm rot="5400000">
            <a:off x="1531050" y="5256096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5350</a:t>
            </a:r>
          </a:p>
        </p:txBody>
      </p:sp>
      <p:sp>
        <p:nvSpPr>
          <p:cNvPr id="33" name="Text Box 78"/>
          <p:cNvSpPr txBox="1">
            <a:spLocks noChangeArrowheads="1"/>
          </p:cNvSpPr>
          <p:nvPr/>
        </p:nvSpPr>
        <p:spPr bwMode="auto">
          <a:xfrm rot="5400000">
            <a:off x="4321257" y="5258456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5850</a:t>
            </a:r>
          </a:p>
        </p:txBody>
      </p:sp>
      <p:sp>
        <p:nvSpPr>
          <p:cNvPr id="34" name="Text Box 79"/>
          <p:cNvSpPr txBox="1">
            <a:spLocks noChangeArrowheads="1"/>
          </p:cNvSpPr>
          <p:nvPr/>
        </p:nvSpPr>
        <p:spPr bwMode="auto">
          <a:xfrm rot="5400000">
            <a:off x="4690243" y="5256096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5925</a:t>
            </a:r>
          </a:p>
        </p:txBody>
      </p:sp>
      <p:sp>
        <p:nvSpPr>
          <p:cNvPr id="35" name="Text Box 80"/>
          <p:cNvSpPr txBox="1">
            <a:spLocks noChangeArrowheads="1"/>
          </p:cNvSpPr>
          <p:nvPr/>
        </p:nvSpPr>
        <p:spPr bwMode="auto">
          <a:xfrm rot="5400000">
            <a:off x="7480448" y="5258456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6425</a:t>
            </a:r>
          </a:p>
        </p:txBody>
      </p:sp>
      <p:sp>
        <p:nvSpPr>
          <p:cNvPr id="38" name="Text Box 83"/>
          <p:cNvSpPr txBox="1">
            <a:spLocks noChangeArrowheads="1"/>
          </p:cNvSpPr>
          <p:nvPr/>
        </p:nvSpPr>
        <p:spPr bwMode="auto">
          <a:xfrm rot="5400000">
            <a:off x="905539" y="3582203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5250</a:t>
            </a:r>
          </a:p>
        </p:txBody>
      </p:sp>
      <p:sp>
        <p:nvSpPr>
          <p:cNvPr id="39" name="Text Box 84"/>
          <p:cNvSpPr txBox="1">
            <a:spLocks noChangeArrowheads="1"/>
          </p:cNvSpPr>
          <p:nvPr/>
        </p:nvSpPr>
        <p:spPr bwMode="auto">
          <a:xfrm rot="5400000">
            <a:off x="2427152" y="2975448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5470</a:t>
            </a:r>
          </a:p>
        </p:txBody>
      </p:sp>
      <p:sp>
        <p:nvSpPr>
          <p:cNvPr id="40" name="Text Box 85"/>
          <p:cNvSpPr txBox="1">
            <a:spLocks noChangeArrowheads="1"/>
          </p:cNvSpPr>
          <p:nvPr/>
        </p:nvSpPr>
        <p:spPr bwMode="auto">
          <a:xfrm rot="5400000">
            <a:off x="3530585" y="2956561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5725</a:t>
            </a:r>
          </a:p>
        </p:txBody>
      </p:sp>
      <p:sp>
        <p:nvSpPr>
          <p:cNvPr id="41" name="Text Box 86"/>
          <p:cNvSpPr txBox="1">
            <a:spLocks noChangeArrowheads="1"/>
          </p:cNvSpPr>
          <p:nvPr/>
        </p:nvSpPr>
        <p:spPr bwMode="auto">
          <a:xfrm rot="5400000">
            <a:off x="3695745" y="2354528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5770</a:t>
            </a:r>
          </a:p>
        </p:txBody>
      </p:sp>
      <p:sp>
        <p:nvSpPr>
          <p:cNvPr id="42" name="Text Box 87"/>
          <p:cNvSpPr txBox="1">
            <a:spLocks noChangeArrowheads="1"/>
          </p:cNvSpPr>
          <p:nvPr/>
        </p:nvSpPr>
        <p:spPr bwMode="auto">
          <a:xfrm rot="5400000">
            <a:off x="4293146" y="2354526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5850</a:t>
            </a:r>
          </a:p>
        </p:txBody>
      </p:sp>
      <p:sp>
        <p:nvSpPr>
          <p:cNvPr id="43" name="Text Box 88"/>
          <p:cNvSpPr txBox="1">
            <a:spLocks noChangeArrowheads="1"/>
          </p:cNvSpPr>
          <p:nvPr/>
        </p:nvSpPr>
        <p:spPr bwMode="auto">
          <a:xfrm rot="5400000">
            <a:off x="4518050" y="2956561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5875</a:t>
            </a:r>
          </a:p>
        </p:txBody>
      </p:sp>
      <p:sp>
        <p:nvSpPr>
          <p:cNvPr id="44" name="Text Box 89"/>
          <p:cNvSpPr txBox="1">
            <a:spLocks noChangeArrowheads="1"/>
          </p:cNvSpPr>
          <p:nvPr/>
        </p:nvSpPr>
        <p:spPr bwMode="auto">
          <a:xfrm rot="5400000">
            <a:off x="7779149" y="3577481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6485</a:t>
            </a:r>
          </a:p>
        </p:txBody>
      </p:sp>
      <p:sp>
        <p:nvSpPr>
          <p:cNvPr id="45" name="Text Box 91"/>
          <p:cNvSpPr txBox="1">
            <a:spLocks noChangeArrowheads="1"/>
          </p:cNvSpPr>
          <p:nvPr/>
        </p:nvSpPr>
        <p:spPr bwMode="auto">
          <a:xfrm rot="5400000">
            <a:off x="3393531" y="5251374"/>
            <a:ext cx="33983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5650</a:t>
            </a:r>
          </a:p>
        </p:txBody>
      </p:sp>
      <p:sp>
        <p:nvSpPr>
          <p:cNvPr id="49" name="Line 192"/>
          <p:cNvSpPr>
            <a:spLocks noChangeShapeType="1"/>
          </p:cNvSpPr>
          <p:nvPr/>
        </p:nvSpPr>
        <p:spPr bwMode="auto">
          <a:xfrm flipV="1">
            <a:off x="4689725" y="5112336"/>
            <a:ext cx="0" cy="50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sm" len="sm"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</a:extLst>
        </p:spPr>
        <p:txBody>
          <a:bodyPr/>
          <a:lstStyle/>
          <a:p>
            <a:endParaRPr lang="ja-JP" altLang="en-US" sz="4400" dirty="0"/>
          </a:p>
        </p:txBody>
      </p:sp>
      <p:sp>
        <p:nvSpPr>
          <p:cNvPr id="50" name="Text Box 193"/>
          <p:cNvSpPr txBox="1">
            <a:spLocks noChangeArrowheads="1"/>
          </p:cNvSpPr>
          <p:nvPr/>
        </p:nvSpPr>
        <p:spPr bwMode="auto">
          <a:xfrm>
            <a:off x="3965171" y="5624655"/>
            <a:ext cx="14491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/>
              <a:t>Broadcasting Service</a:t>
            </a:r>
            <a:endParaRPr lang="en-US" altLang="ja-JP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 smtClean="0"/>
              <a:t>(Fixed and Mobile)</a:t>
            </a:r>
            <a:endParaRPr lang="ja-JP" altLang="en-US" sz="1200" dirty="0"/>
          </a:p>
        </p:txBody>
      </p:sp>
      <p:sp>
        <p:nvSpPr>
          <p:cNvPr id="51" name="Text Box 83"/>
          <p:cNvSpPr txBox="1">
            <a:spLocks noChangeArrowheads="1"/>
          </p:cNvSpPr>
          <p:nvPr/>
        </p:nvSpPr>
        <p:spPr bwMode="auto">
          <a:xfrm rot="5400000">
            <a:off x="1795503" y="3516097"/>
            <a:ext cx="4680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/>
              <a:t>5372.5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134900" y="6093296"/>
            <a:ext cx="4885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fr-FR" altLang="ja-JP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Ministry of Internal Affaires and Communication,  April 2014 </a:t>
            </a:r>
            <a:endParaRPr lang="fr-FR" altLang="ja-JP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304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685800"/>
            <a:ext cx="813690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5.8/5.9 GHz </a:t>
            </a:r>
            <a:r>
              <a:rPr lang="en-GB" dirty="0" smtClean="0"/>
              <a:t>band </a:t>
            </a:r>
            <a:r>
              <a:rPr lang="en-US" dirty="0" smtClean="0"/>
              <a:t>in Japan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Channel allocations: ETC and ITS spot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29248" y="1977030"/>
            <a:ext cx="6336704" cy="4488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683568" y="1999873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Down Link </a:t>
            </a:r>
            <a:r>
              <a:rPr kumimoji="1" lang="en-US" altLang="ja-JP" sz="1200" dirty="0" smtClean="0"/>
              <a:t> </a:t>
            </a:r>
            <a:endParaRPr kumimoji="1" lang="ja-JP" altLang="en-US" sz="1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4376137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Up Link </a:t>
            </a:r>
            <a:r>
              <a:rPr kumimoji="1" lang="en-US" altLang="ja-JP" sz="1200" dirty="0" smtClean="0"/>
              <a:t> 0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0753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5.8/5.9 GHz </a:t>
            </a:r>
            <a:r>
              <a:rPr lang="en-GB" altLang="ja-JP" dirty="0" smtClean="0"/>
              <a:t>band </a:t>
            </a:r>
            <a:r>
              <a:rPr lang="en-US" altLang="ja-JP" dirty="0"/>
              <a:t>in Japan</a:t>
            </a:r>
            <a:r>
              <a:rPr lang="en-GB" altLang="ja-JP" dirty="0"/>
              <a:t/>
            </a:r>
            <a:br>
              <a:rPr lang="en-GB" altLang="ja-JP" dirty="0"/>
            </a:br>
            <a:r>
              <a:rPr lang="en-GB" altLang="ja-JP" dirty="0"/>
              <a:t>Technical characteristics: ETC and ITS spot</a:t>
            </a:r>
            <a:endParaRPr lang="en-GB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3840531"/>
              </p:ext>
            </p:extLst>
          </p:nvPr>
        </p:nvGraphicFramePr>
        <p:xfrm>
          <a:off x="1403646" y="1916834"/>
          <a:ext cx="6480721" cy="3960435"/>
        </p:xfrm>
        <a:graphic>
          <a:graphicData uri="http://schemas.openxmlformats.org/drawingml/2006/table">
            <a:tbl>
              <a:tblPr/>
              <a:tblGrid>
                <a:gridCol w="2358727"/>
                <a:gridCol w="2060997"/>
                <a:gridCol w="2060997"/>
              </a:tblGrid>
              <a:tr h="282887">
                <a:tc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Item</a:t>
                      </a:r>
                      <a:endParaRPr lang="ja-JP" sz="1400" b="1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Technical characteristic</a:t>
                      </a:r>
                      <a:endParaRPr lang="ja-JP" sz="1400" b="1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2887"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Carrier frequencies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5.8 GHz band for downlink and uplink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65778"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RF carrier spacing (channel separation)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5 MHz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10 MHz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65778"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Allowable occupied bandwidth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Less than 4.4 MHz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Less than 8 MHz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82887"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Modulation method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ASK, QPSK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ASK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565778"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Data transmission speed (bit rate)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024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kbit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/s/ASK,</a:t>
                      </a:r>
                      <a:b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</a:b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8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096 </a:t>
                      </a: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kbit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/s/QPSK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8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024 kbit/s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848666"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Data coding</a:t>
                      </a:r>
                      <a:endParaRPr lang="ja-JP" sz="140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Manchester coding/ASK, NRZ/QPSK</a:t>
                      </a:r>
                      <a:endParaRPr lang="ja-JP" sz="140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Manchester coding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82887"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Duplex separation</a:t>
                      </a:r>
                      <a:endParaRPr lang="ja-JP" sz="140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40 MHz in case of FDD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82887">
                <a:tc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Communication type</a:t>
                      </a:r>
                      <a:endParaRPr lang="ja-JP" sz="140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540385" algn="l"/>
                          <a:tab pos="900430" algn="l"/>
                          <a:tab pos="1260475" algn="l"/>
                          <a:tab pos="1620520" algn="l"/>
                          <a:tab pos="1980565" algn="l"/>
                          <a:tab pos="2340610" algn="l"/>
                        </a:tabLs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ＭＳ 明朝"/>
                          <a:cs typeface="Arial" panose="020B0604020202020204" pitchFamily="34" charset="0"/>
                        </a:rPr>
                        <a:t>Transceiver type</a:t>
                      </a:r>
                      <a:endParaRPr lang="ja-JP" sz="1400" dirty="0">
                        <a:effectLst/>
                        <a:latin typeface="Arial" panose="020B0604020202020204" pitchFamily="34" charset="0"/>
                        <a:ea typeface="ＭＳ 明朝"/>
                        <a:cs typeface="Arial" panose="020B0604020202020204" pitchFamily="34" charset="0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907704" y="5919663"/>
            <a:ext cx="51125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Source: Recommendation ITU-R M.1453-2,  June 2006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0753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11ac on 5.8GHz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There is not any mechanism to prohibit the transmission by  geographical  location.</a:t>
            </a:r>
          </a:p>
          <a:p>
            <a:r>
              <a:rPr lang="en-US" altLang="ja-JP" dirty="0" smtClean="0"/>
              <a:t>Country code is specified in .11, however the country code is not dynamically changed especially  in the case of mobile router ( tethering on smart phone).</a:t>
            </a:r>
          </a:p>
          <a:p>
            <a:r>
              <a:rPr lang="en-US" altLang="ja-JP" dirty="0" smtClean="0"/>
              <a:t>We may need some mechanism to use the 5.8GHz /5.9GHz capable product in Japan to protect existing DSRC.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Option 1</a:t>
            </a:r>
          </a:p>
          <a:p>
            <a:pPr lvl="1"/>
            <a:r>
              <a:rPr lang="en-US" altLang="ja-JP" dirty="0" smtClean="0"/>
              <a:t> Prohibit the use of 5.8GHz /5.9GHz capable product by law.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In practice it is not possible to restrict user's operation by law.</a:t>
            </a:r>
            <a:endParaRPr lang="en-US" altLang="ja-JP" dirty="0" smtClean="0"/>
          </a:p>
          <a:p>
            <a:r>
              <a:rPr lang="en-US" altLang="ja-JP" dirty="0" smtClean="0"/>
              <a:t>Option 2</a:t>
            </a:r>
          </a:p>
          <a:p>
            <a:pPr lvl="1"/>
            <a:r>
              <a:rPr lang="en-US" altLang="ja-JP" dirty="0" smtClean="0"/>
              <a:t> Introduce dynamic changing mechanism of the country code. ( same as the TV White Space DB)</a:t>
            </a:r>
          </a:p>
          <a:p>
            <a:r>
              <a:rPr lang="en-US" altLang="ja-JP" dirty="0" smtClean="0"/>
              <a:t>Option 3</a:t>
            </a:r>
          </a:p>
          <a:p>
            <a:pPr lvl="1"/>
            <a:r>
              <a:rPr lang="en-US" altLang="ja-JP" dirty="0" smtClean="0"/>
              <a:t> Introduce mandatory CCA on 5.8/</a:t>
            </a:r>
            <a:r>
              <a:rPr lang="en-US" altLang="ja-JP" smtClean="0"/>
              <a:t>5.9G </a:t>
            </a:r>
            <a:r>
              <a:rPr lang="en-US" altLang="ja-JP" smtClean="0"/>
              <a:t>band</a:t>
            </a:r>
            <a:r>
              <a:rPr lang="en-US" altLang="ja-JP" smtClean="0"/>
              <a:t>.</a:t>
            </a:r>
            <a:endParaRPr lang="en-US" altLang="ja-JP" smtClean="0"/>
          </a:p>
          <a:p>
            <a:endParaRPr lang="en-US" altLang="ja-JP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2014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US" altLang="ja-JP" smtClean="0"/>
              <a:t>Hiroshi Mano (KDTI)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8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Reference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u="sng" dirty="0">
                <a:solidFill>
                  <a:schemeClr val="accent6"/>
                </a:solidFill>
                <a:hlinkClick r:id="rId3" action="ppaction://hlinkpres?slideindex=1&amp;slidetitle="/>
              </a:rPr>
              <a:t>11-13-0090-02-0reg-spectrum-allocation-for-wireless-lan-and-its-in-japan.pptx</a:t>
            </a:r>
            <a:endParaRPr lang="en-GB" u="sng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807534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xmlns:a="http://schemas.openxmlformats.org/drawingml/2006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1168</TotalTime>
  <Words>736</Words>
  <Application>Microsoft Macintosh PowerPoint</Application>
  <PresentationFormat>画面に合わせる (4:3)</PresentationFormat>
  <Paragraphs>168</Paragraphs>
  <Slides>8</Slides>
  <Notes>7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802-11-Submission</vt:lpstr>
      <vt:lpstr>文書</vt:lpstr>
      <vt:lpstr>Spectrum allocation of 5.8/5.9 GHz band  in Japan</vt:lpstr>
      <vt:lpstr>Abstract</vt:lpstr>
      <vt:lpstr>5.8/5.9 GHz band in Japan ETC + ITS Spot (5.8 GHz)</vt:lpstr>
      <vt:lpstr>5.8/5.9 GHz band in Japan Spectrum allocations</vt:lpstr>
      <vt:lpstr>5.8/5.9 GHz band in Japan Channel allocations: ETC and ITS spot</vt:lpstr>
      <vt:lpstr>5.8/5.9 GHz band in Japan Technical characteristics: ETC and ITS spot</vt:lpstr>
      <vt:lpstr>11ac on 5.8GHz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FJ-USER</dc:creator>
  <cp:lastModifiedBy>真野 浩</cp:lastModifiedBy>
  <cp:revision>21</cp:revision>
  <cp:lastPrinted>1601-01-01T00:00:00Z</cp:lastPrinted>
  <dcterms:created xsi:type="dcterms:W3CDTF">2014-05-13T21:54:43Z</dcterms:created>
  <dcterms:modified xsi:type="dcterms:W3CDTF">2014-05-13T21:55:58Z</dcterms:modified>
</cp:coreProperties>
</file>