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12"/>
  </p:notesMasterIdLst>
  <p:handoutMasterIdLst>
    <p:handoutMasterId r:id="rId13"/>
  </p:handoutMasterIdLst>
  <p:sldIdLst>
    <p:sldId id="274" r:id="rId3"/>
    <p:sldId id="266" r:id="rId4"/>
    <p:sldId id="267" r:id="rId5"/>
    <p:sldId id="268" r:id="rId6"/>
    <p:sldId id="269" r:id="rId7"/>
    <p:sldId id="270" r:id="rId8"/>
    <p:sldId id="273" r:id="rId9"/>
    <p:sldId id="271" r:id="rId10"/>
    <p:sldId id="272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3" autoAdjust="0"/>
    <p:restoredTop sz="94660"/>
  </p:normalViewPr>
  <p:slideViewPr>
    <p:cSldViewPr>
      <p:cViewPr varScale="1">
        <p:scale>
          <a:sx n="79" d="100"/>
          <a:sy n="79" d="100"/>
        </p:scale>
        <p:origin x="-6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smtClean="0"/>
              <a:t>May 2014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smtClean="0"/>
              <a:t>2014/5/12</a:t>
            </a: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812C6-93E2-4104-8711-33D52CEEE1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67029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smtClean="0"/>
              <a:t>May 2014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smtClean="0"/>
              <a:t>2014/5/12</a:t>
            </a:r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6EBB1-B0F1-45CF-9299-A43E08B540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50214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doc.: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Month Year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Page </a:t>
            </a:r>
            <a:fld id="{D0788BD5-72AE-47FF-A0D1-7224C507575C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424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doc.: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Month Year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Page </a:t>
            </a:r>
            <a:fld id="{D0788BD5-72AE-47FF-A0D1-7224C507575C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831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doc.: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Month Year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Page </a:t>
            </a:r>
            <a:fld id="{D0788BD5-72AE-47FF-A0D1-7224C507575C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941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doc.: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Month Year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Page </a:t>
            </a:r>
            <a:fld id="{D0788BD5-72AE-47FF-A0D1-7224C507575C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21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doc.: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Month Year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Page </a:t>
            </a:r>
            <a:fld id="{D0788BD5-72AE-47FF-A0D1-7224C507575C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055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doc.: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Month Year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Page </a:t>
            </a:r>
            <a:fld id="{D0788BD5-72AE-47FF-A0D1-7224C507575C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489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doc.: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Month Year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Page </a:t>
            </a:r>
            <a:fld id="{D0788BD5-72AE-47FF-A0D1-7224C507575C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doc.: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Month Year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Page </a:t>
            </a:r>
            <a:fld id="{D0788BD5-72AE-47FF-A0D1-7224C507575C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574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doc.: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Month Year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Page </a:t>
            </a:r>
            <a:fld id="{D0788BD5-72AE-47FF-A0D1-7224C507575C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96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93FD3FF-EE59-453B-ADC2-CC4E94CF3C9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54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570D9FA-82F7-425B-B8CA-145DC9A8CC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97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41CC15B-04D0-4874-AF54-CB5FD8BAF1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082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D1A4D92-B811-4C1B-B34A-C0B2123696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62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93FD3FF-EE59-453B-ADC2-CC4E94CF3C9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570D9FA-82F7-425B-B8CA-145DC9A8CC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3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41CC15B-04D0-4874-AF54-CB5FD8BAF1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016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WTA of BUPT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6D1A4D92-B811-4C1B-B34A-C0B21236960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93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smtClean="0">
                <a:solidFill>
                  <a:srgbClr val="000000"/>
                </a:solidFill>
              </a:rPr>
              <a:t>WTA of BUPT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Slide </a:t>
            </a:r>
            <a:fld id="{18C62ADA-77E4-439D-9428-AD2D99553BB0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ea typeface="MS PGothic" pitchFamily="34" charset="-128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  <a:ea typeface="MS PGothic" pitchFamily="34" charset="-128"/>
              <a:cs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822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smtClean="0">
                <a:solidFill>
                  <a:srgbClr val="000000"/>
                </a:solidFill>
              </a:rPr>
              <a:t>WTA of BUPT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Slide </a:t>
            </a:r>
            <a:fld id="{18C62ADA-77E4-439D-9428-AD2D99553BB0}" type="slidenum">
              <a:rPr lang="en-US" sz="1200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ea typeface="MS PGothic" pitchFamily="34" charset="-128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  <a:ea typeface="MS PGothic" pitchFamily="34" charset="-128"/>
              <a:cs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678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850505"/>
            <a:ext cx="7772400" cy="1066800"/>
          </a:xfrm>
        </p:spPr>
        <p:txBody>
          <a:bodyPr/>
          <a:lstStyle/>
          <a:p>
            <a:r>
              <a:rPr lang="en-US" altLang="zh-CN" sz="2800" dirty="0">
                <a:solidFill>
                  <a:srgbClr val="000000"/>
                </a:solidFill>
                <a:ea typeface="宋体" pitchFamily="2" charset="-122"/>
              </a:rPr>
              <a:t>Joint Coding and Modulation Diversity with </a:t>
            </a:r>
            <a:r>
              <a:rPr kumimoji="1" lang="de-DE" altLang="zh-CN" sz="2800" dirty="0">
                <a:solidFill>
                  <a:srgbClr val="000000"/>
                </a:solidFill>
              </a:rPr>
              <a:t>LRA MMSE VP by QR </a:t>
            </a:r>
            <a:r>
              <a:rPr kumimoji="1" lang="en-US" altLang="zh-CN" sz="2800" dirty="0" err="1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precoding</a:t>
            </a:r>
            <a:r>
              <a:rPr kumimoji="1" lang="en-US" altLang="zh-CN" sz="2800" dirty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 </a:t>
            </a:r>
            <a:r>
              <a:rPr lang="en-GB" altLang="zh-CN" sz="2800" dirty="0">
                <a:solidFill>
                  <a:srgbClr val="000000"/>
                </a:solidFill>
              </a:rPr>
              <a:t>MIMO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3744" y="6418229"/>
            <a:ext cx="452047" cy="276999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</a:rPr>
              <a:t>Slide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fld id="{6570D9FA-82F7-425B-B8CA-145DC9A8CCB1}" type="slidenum">
              <a:rPr lang="en-US" sz="1200" smtClean="0">
                <a:solidFill>
                  <a:srgbClr val="000000"/>
                </a:solidFill>
              </a:rPr>
              <a:pPr/>
              <a:t>1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5652120" y="6464396"/>
            <a:ext cx="2891805" cy="276972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Ningbo Zhang, </a:t>
            </a:r>
            <a:r>
              <a:rPr lang="en-US" sz="1200" dirty="0" err="1" smtClean="0">
                <a:solidFill>
                  <a:srgbClr val="000000"/>
                </a:solidFill>
                <a:ea typeface="MS PGothic" pitchFamily="34" charset="-128"/>
              </a:rPr>
              <a:t>Guixia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 Kang and </a:t>
            </a:r>
            <a:r>
              <a:rPr lang="en-US" sz="1200" dirty="0" err="1" smtClean="0">
                <a:solidFill>
                  <a:srgbClr val="000000"/>
                </a:solidFill>
                <a:ea typeface="MS PGothic" pitchFamily="34" charset="-128"/>
              </a:rPr>
              <a:t>Ruyue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 Dong</a:t>
            </a:r>
            <a:endParaRPr lang="en-US" sz="1200" dirty="0" smtClean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11-14-0614-00-00ax</a:t>
            </a:r>
            <a:endParaRPr lang="en-US" dirty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3567" y="189587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sz="2000" kern="0" dirty="0" smtClean="0"/>
              <a:t>Date:</a:t>
            </a:r>
            <a:r>
              <a:rPr lang="en-US" sz="2000" b="0" kern="0" dirty="0" smtClean="0"/>
              <a:t> 2014-05-05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431168" y="2258967"/>
            <a:ext cx="1447800" cy="30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ea typeface="MS PGothic" pitchFamily="34" charset="-128"/>
              </a:rPr>
              <a:t>Authors:</a:t>
            </a:r>
            <a:endParaRPr lang="en-US" sz="2000" dirty="0">
              <a:solidFill>
                <a:srgbClr val="000000"/>
              </a:solidFill>
              <a:ea typeface="MS PGothic" pitchFamily="34" charset="-128"/>
            </a:endParaRPr>
          </a:p>
        </p:txBody>
      </p:sp>
      <p:graphicFrame>
        <p:nvGraphicFramePr>
          <p:cNvPr id="12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939775"/>
              </p:ext>
            </p:extLst>
          </p:nvPr>
        </p:nvGraphicFramePr>
        <p:xfrm>
          <a:off x="896292" y="2852936"/>
          <a:ext cx="7559675" cy="853440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Ningbo Zhang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 University of Posts and Telecommunications (BUPT)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Xitucheng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Road 10, </a:t>
                      </a:r>
                      <a:r>
                        <a:rPr kumimoji="0" lang="en-US" altLang="zh-CN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Haidian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District, Beijing, China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15810007211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nb52zhang@gmail.com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Guixia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Kang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13911060877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gxkang@bupt.edu.cn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Ruyue Dong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13683123069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d.Ruyue@gmail.com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98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464496"/>
          </a:xfrm>
        </p:spPr>
        <p:txBody>
          <a:bodyPr/>
          <a:lstStyle/>
          <a:p>
            <a:pPr lvl="0" algn="just">
              <a:buFont typeface="Wingdings" pitchFamily="2" charset="2"/>
              <a:buChar char="l"/>
              <a:defRPr/>
            </a:pPr>
            <a:r>
              <a:rPr kumimoji="1" lang="en-US" altLang="zh-CN" sz="2000" dirty="0">
                <a:solidFill>
                  <a:srgbClr val="000000"/>
                </a:solidFill>
              </a:rPr>
              <a:t>This contribution proposes an improved MIMO-OFDM scheme based on </a:t>
            </a:r>
            <a:r>
              <a:rPr kumimoji="1" lang="de-DE" altLang="zh-CN" sz="2000" dirty="0">
                <a:solidFill>
                  <a:srgbClr val="000000"/>
                </a:solidFill>
              </a:rPr>
              <a:t>LRA MMSE VP by QR </a:t>
            </a:r>
            <a:r>
              <a:rPr kumimoji="1" lang="en-US" altLang="zh-CN" sz="2000" dirty="0" err="1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precoding</a:t>
            </a:r>
            <a:r>
              <a:rPr kumimoji="1" lang="en-US" altLang="zh-CN" sz="2000" dirty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[1] MIMO to achieve better system performance.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3744" y="6418229"/>
            <a:ext cx="452047" cy="276999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</a:rPr>
              <a:t>Slide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fld id="{6570D9FA-82F7-425B-B8CA-145DC9A8CCB1}" type="slidenum">
              <a:rPr lang="en-US" sz="1200" smtClean="0">
                <a:solidFill>
                  <a:srgbClr val="000000"/>
                </a:solidFill>
              </a:rPr>
              <a:pPr/>
              <a:t>2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184666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WTA of BUPT</a:t>
            </a: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11-14-0614-00-00ax</a:t>
            </a:r>
            <a:endParaRPr lang="en-US" dirty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160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0000"/>
                </a:solidFill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464496"/>
          </a:xfrm>
        </p:spPr>
        <p:txBody>
          <a:bodyPr/>
          <a:lstStyle/>
          <a:p>
            <a:pPr lvl="0">
              <a:buFont typeface="Wingdings" pitchFamily="2" charset="2"/>
              <a:buChar char="l"/>
            </a:pPr>
            <a:r>
              <a:rPr lang="en-US" altLang="zh-CN" sz="2000" dirty="0">
                <a:solidFill>
                  <a:srgbClr val="000000"/>
                </a:solidFill>
              </a:rPr>
              <a:t>Higher demand for future WLAN[2]</a:t>
            </a:r>
            <a:r>
              <a:rPr lang="zh-CN" altLang="en-US" sz="2000" dirty="0">
                <a:solidFill>
                  <a:srgbClr val="000000"/>
                </a:solidFill>
              </a:rPr>
              <a:t>：</a:t>
            </a:r>
            <a:endParaRPr lang="en-US" altLang="ja-JP" sz="2000" dirty="0">
              <a:solidFill>
                <a:srgbClr val="000000"/>
              </a:solidFill>
            </a:endParaRPr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>
                <a:solidFill>
                  <a:srgbClr val="000000"/>
                </a:solidFill>
              </a:rPr>
              <a:t>Higher throughput and data rates</a:t>
            </a:r>
            <a:r>
              <a:rPr lang="en-US" altLang="ja-JP" sz="1800" dirty="0">
                <a:solidFill>
                  <a:srgbClr val="000000"/>
                </a:solidFill>
              </a:rPr>
              <a:t>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ja-JP" sz="1800" dirty="0">
                <a:solidFill>
                  <a:srgbClr val="000000"/>
                </a:solidFill>
              </a:rPr>
              <a:t>Higher speed of data processing.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>
                <a:solidFill>
                  <a:srgbClr val="000000"/>
                </a:solidFill>
              </a:rPr>
              <a:t>increased number of mobile devices </a:t>
            </a:r>
            <a:endParaRPr lang="en-US" altLang="ja-JP" sz="1800" dirty="0">
              <a:solidFill>
                <a:srgbClr val="000000"/>
              </a:solidFill>
            </a:endParaRPr>
          </a:p>
          <a:p>
            <a:pPr lvl="0">
              <a:buFont typeface="Wingdings" pitchFamily="2" charset="2"/>
              <a:buChar char="l"/>
            </a:pPr>
            <a:endParaRPr lang="en-US" altLang="zh-CN" sz="2000" dirty="0">
              <a:solidFill>
                <a:srgbClr val="000000"/>
              </a:solidFill>
              <a:ea typeface="宋体" pitchFamily="2" charset="-122"/>
            </a:endParaRPr>
          </a:p>
          <a:p>
            <a:pPr lvl="0">
              <a:buFont typeface="Wingdings" pitchFamily="2" charset="2"/>
              <a:buChar char="l"/>
            </a:pPr>
            <a:r>
              <a:rPr lang="en-US" altLang="zh-CN" sz="2000" dirty="0">
                <a:solidFill>
                  <a:srgbClr val="000000"/>
                </a:solidFill>
                <a:ea typeface="宋体" pitchFamily="2" charset="-122"/>
              </a:rPr>
              <a:t>The combination of OFDM and MIMO is still a key technology for increasing the system throughput and reliability in the next generation WLAN.</a:t>
            </a:r>
          </a:p>
          <a:p>
            <a:pPr lvl="0" algn="just">
              <a:buFont typeface="Wingdings" pitchFamily="2" charset="2"/>
              <a:buChar char="l"/>
              <a:defRPr/>
            </a:pPr>
            <a:endParaRPr lang="en-US" altLang="zh-CN" sz="2000" dirty="0">
              <a:solidFill>
                <a:srgbClr val="000000"/>
              </a:solidFill>
            </a:endParaRPr>
          </a:p>
          <a:p>
            <a:pPr lvl="0" algn="just">
              <a:buFont typeface="Wingdings" pitchFamily="2" charset="2"/>
              <a:buChar char="l"/>
              <a:defRPr/>
            </a:pPr>
            <a:r>
              <a:rPr lang="en-US" altLang="zh-CN" sz="2000" dirty="0">
                <a:solidFill>
                  <a:srgbClr val="000000"/>
                </a:solidFill>
              </a:rPr>
              <a:t>In order to enhance the system performance, we propose a </a:t>
            </a:r>
            <a:r>
              <a:rPr kumimoji="1" lang="de-DE" altLang="zh-CN" sz="2000" dirty="0">
                <a:solidFill>
                  <a:srgbClr val="000000"/>
                </a:solidFill>
              </a:rPr>
              <a:t>LRA MMSE VP by QR </a:t>
            </a:r>
            <a:r>
              <a:rPr kumimoji="1" lang="en-US" altLang="zh-CN" sz="2000" dirty="0" err="1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precoding</a:t>
            </a:r>
            <a:r>
              <a:rPr lang="en-US" altLang="zh-CN" sz="2000" dirty="0">
                <a:solidFill>
                  <a:srgbClr val="000000"/>
                </a:solidFill>
                <a:ea typeface="宋体" pitchFamily="2" charset="-122"/>
              </a:rPr>
              <a:t> MIMO as the key PHY layer technology for the next-generation WLAN.</a:t>
            </a:r>
            <a:endParaRPr lang="en-US" altLang="zh-CN" sz="2000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27984" y="6418229"/>
            <a:ext cx="452047" cy="276999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</a:rPr>
              <a:t>Slide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fld id="{6570D9FA-82F7-425B-B8CA-145DC9A8CCB1}" type="slidenum">
              <a:rPr lang="en-US" sz="1200" smtClean="0">
                <a:solidFill>
                  <a:srgbClr val="000000"/>
                </a:solidFill>
              </a:rPr>
              <a:pPr/>
              <a:t>3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184666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WTA of BUPT</a:t>
            </a: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11-14-0614-00-00ax</a:t>
            </a:r>
            <a:endParaRPr lang="en-US" dirty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708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>
                <a:solidFill>
                  <a:srgbClr val="000000"/>
                </a:solidFill>
              </a:rPr>
              <a:t>Precoding</a:t>
            </a:r>
            <a:r>
              <a:rPr lang="en-US" altLang="ja-JP" dirty="0">
                <a:solidFill>
                  <a:srgbClr val="000000"/>
                </a:solidFill>
              </a:rPr>
              <a:t> strategy</a:t>
            </a:r>
            <a:r>
              <a:rPr lang="ja-JP" altLang="en-US" dirty="0">
                <a:solidFill>
                  <a:srgbClr val="000000"/>
                </a:solidFill>
                <a:ea typeface="ＭＳ Ｐゴシック" charset="-128"/>
              </a:rPr>
              <a:t/>
            </a:r>
            <a:br>
              <a:rPr lang="ja-JP" altLang="en-US" dirty="0">
                <a:solidFill>
                  <a:srgbClr val="000000"/>
                </a:solidFill>
                <a:ea typeface="ＭＳ Ｐゴシック" charset="-12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464496"/>
          </a:xfrm>
        </p:spPr>
        <p:txBody>
          <a:bodyPr/>
          <a:lstStyle/>
          <a:p>
            <a:pPr lvl="0"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MMSE VP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precoding</a:t>
            </a:r>
            <a:endParaRPr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system performance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computational complexity compared to LRA MMSE VP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precoding</a:t>
            </a:r>
            <a:endParaRPr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altLang="ja-JP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kumimoji="1" lang="de-DE" altLang="zh-CN" dirty="0">
                <a:solidFill>
                  <a:srgbClr val="000000"/>
                </a:solidFill>
              </a:rPr>
              <a:t>LRA MMSE VP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precoding</a:t>
            </a:r>
            <a:endParaRPr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computational complexity than MMSE VP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precoding</a:t>
            </a:r>
            <a:endParaRPr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degradation compared to MMSE VP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precoding</a:t>
            </a:r>
            <a:endParaRPr lang="en-US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3744" y="6412577"/>
            <a:ext cx="452047" cy="276999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</a:rPr>
              <a:t>Slide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fld id="{6570D9FA-82F7-425B-B8CA-145DC9A8CCB1}" type="slidenum">
              <a:rPr lang="en-US" sz="1200" smtClean="0">
                <a:solidFill>
                  <a:srgbClr val="000000"/>
                </a:solidFill>
              </a:rPr>
              <a:pPr/>
              <a:t>4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184666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WTA of BUPT</a:t>
            </a: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11-14-0614-00-00ax</a:t>
            </a:r>
            <a:endParaRPr lang="en-US" dirty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651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</a:rPr>
              <a:t>Proposed Transmitter/Receiver Description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84076" y="6412466"/>
            <a:ext cx="452047" cy="276999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</a:rPr>
              <a:t>Slide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fld id="{6570D9FA-82F7-425B-B8CA-145DC9A8CCB1}" type="slidenum">
              <a:rPr lang="en-US" sz="1200" smtClean="0">
                <a:solidFill>
                  <a:srgbClr val="000000"/>
                </a:solidFill>
              </a:rPr>
              <a:pPr/>
              <a:t>5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184666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WTA of BUPT</a:t>
            </a: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11-14-0614-00-00ax</a:t>
            </a:r>
            <a:endParaRPr lang="en-US" dirty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061438" y="1247731"/>
            <a:ext cx="664527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96913" y="5564854"/>
            <a:ext cx="7416825" cy="1157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altLang="zh-CN" sz="1600" b="1" dirty="0" smtClean="0">
                <a:solidFill>
                  <a:srgbClr val="000000"/>
                </a:solidFill>
                <a:latin typeface="Times New Roman" pitchFamily="18" charset="0"/>
              </a:rPr>
              <a:t>NOTES[3]</a:t>
            </a:r>
            <a:endParaRPr kumimoji="1" lang="en-US" altLang="zh-CN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 algn="just" fontAlgn="base">
              <a:spcBef>
                <a:spcPct val="20000"/>
              </a:spcBef>
              <a:spcAft>
                <a:spcPct val="0"/>
              </a:spcAft>
              <a:buFontTx/>
              <a:buChar char="–"/>
            </a:pPr>
            <a:r>
              <a:rPr kumimoji="1" lang="en-US" altLang="zh-CN" sz="1600" dirty="0" smtClean="0">
                <a:solidFill>
                  <a:srgbClr val="000000"/>
                </a:solidFill>
                <a:latin typeface="Times New Roman" pitchFamily="18" charset="0"/>
              </a:rPr>
              <a:t>In this figure, </a:t>
            </a:r>
            <a:r>
              <a:rPr kumimoji="1" lang="en-US" altLang="zh-CN" sz="16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kumimoji="1" lang="en-US" altLang="zh-CN" sz="1600" dirty="0" err="1" smtClean="0">
                <a:solidFill>
                  <a:srgbClr val="000000"/>
                </a:solidFill>
                <a:latin typeface="Times New Roman" pitchFamily="18" charset="0"/>
              </a:rPr>
              <a:t>precoding</a:t>
            </a:r>
            <a:r>
              <a:rPr kumimoji="1" lang="en-US" altLang="zh-CN" sz="1600" dirty="0" smtClean="0">
                <a:solidFill>
                  <a:srgbClr val="000000"/>
                </a:solidFill>
                <a:latin typeface="Times New Roman" pitchFamily="18" charset="0"/>
              </a:rPr>
              <a:t> algorithm MU </a:t>
            </a:r>
            <a:r>
              <a:rPr kumimoji="1" lang="en-US" altLang="zh-CN" sz="1600" dirty="0">
                <a:solidFill>
                  <a:srgbClr val="000000"/>
                </a:solidFill>
                <a:latin typeface="Times New Roman" pitchFamily="18" charset="0"/>
              </a:rPr>
              <a:t>MIMO are </a:t>
            </a:r>
            <a:r>
              <a:rPr kumimoji="1" lang="en-US" altLang="zh-CN" sz="1600" dirty="0" smtClean="0">
                <a:solidFill>
                  <a:srgbClr val="000000"/>
                </a:solidFill>
                <a:latin typeface="Times New Roman" pitchFamily="18" charset="0"/>
              </a:rPr>
              <a:t>MMSE VP </a:t>
            </a:r>
            <a:r>
              <a:rPr kumimoji="1" lang="en-US" altLang="zh-CN" sz="1600" dirty="0" err="1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kumimoji="1" lang="en-US" altLang="zh-CN" sz="1600" dirty="0" err="1" smtClean="0">
                <a:solidFill>
                  <a:srgbClr val="000000"/>
                </a:solidFill>
                <a:latin typeface="Times New Roman" pitchFamily="18" charset="0"/>
              </a:rPr>
              <a:t>recoding</a:t>
            </a:r>
            <a:r>
              <a:rPr kumimoji="1" lang="en-US" altLang="zh-CN" sz="1600" dirty="0" smtClean="0">
                <a:solidFill>
                  <a:srgbClr val="000000"/>
                </a:solidFill>
                <a:latin typeface="Times New Roman" pitchFamily="18" charset="0"/>
              </a:rPr>
              <a:t>/ </a:t>
            </a:r>
            <a:r>
              <a:rPr kumimoji="1" lang="de-DE" altLang="zh-CN" sz="1600" dirty="0" smtClean="0">
                <a:solidFill>
                  <a:srgbClr val="000000"/>
                </a:solidFill>
                <a:latin typeface="Times New Roman"/>
              </a:rPr>
              <a:t>LRA </a:t>
            </a:r>
            <a:r>
              <a:rPr kumimoji="1" lang="de-DE" altLang="zh-CN" sz="1600" dirty="0">
                <a:solidFill>
                  <a:srgbClr val="000000"/>
                </a:solidFill>
                <a:latin typeface="Times New Roman"/>
              </a:rPr>
              <a:t>MMSE VP </a:t>
            </a:r>
            <a:r>
              <a:rPr kumimoji="1" lang="en-US" altLang="zh-CN" sz="1600" dirty="0" err="1" smtClean="0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precoding</a:t>
            </a:r>
            <a:r>
              <a:rPr kumimoji="1" lang="en-US" altLang="zh-CN" sz="16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kumimoji="1" lang="en-US" altLang="zh-CN" sz="1600" dirty="0">
                <a:solidFill>
                  <a:srgbClr val="000000"/>
                </a:solidFill>
                <a:latin typeface="Times New Roman" pitchFamily="18" charset="0"/>
              </a:rPr>
              <a:t>respectively. </a:t>
            </a:r>
            <a:endParaRPr kumimoji="1" lang="en-US" altLang="zh-CN" sz="200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702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de-DE" altLang="zh-CN" dirty="0">
                <a:solidFill>
                  <a:srgbClr val="000000"/>
                </a:solidFill>
              </a:rPr>
              <a:t>LRA MMSE VP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896544"/>
          </a:xfrm>
        </p:spPr>
        <p:txBody>
          <a:bodyPr/>
          <a:lstStyle/>
          <a:p>
            <a:r>
              <a:rPr lang="en-US" altLang="zh-CN" sz="2000" b="0" dirty="0">
                <a:latin typeface="Times New Roman" pitchFamily="18" charset="0"/>
                <a:cs typeface="Times New Roman" pitchFamily="18" charset="0"/>
              </a:rPr>
              <a:t>The first  step is to  suppress  the multi-user interference ,and the second step is to optimize system performance. In the second step ,the communication between BS and users can be seen as SU-MIMO. </a:t>
            </a:r>
            <a:endParaRPr lang="en-US" altLang="zh-CN" sz="2000" b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000" b="0" dirty="0">
                <a:latin typeface="Times New Roman" pitchFamily="18" charset="0"/>
                <a:cs typeface="Times New Roman" pitchFamily="18" charset="0"/>
              </a:rPr>
              <a:t>In the second step, MMSE approach makes an optimal tradeoff between the residual interference and noise to reduce the noise amplification effect. For MMSE VP [3], the </a:t>
            </a:r>
            <a:r>
              <a:rPr lang="en-US" altLang="zh-CN" sz="2000" b="0" dirty="0" err="1">
                <a:latin typeface="Times New Roman" pitchFamily="18" charset="0"/>
                <a:cs typeface="Times New Roman" pitchFamily="18" charset="0"/>
              </a:rPr>
              <a:t>precoding</a:t>
            </a:r>
            <a:r>
              <a:rPr lang="en-US" altLang="zh-CN" sz="2000" b="0" dirty="0">
                <a:latin typeface="Times New Roman" pitchFamily="18" charset="0"/>
                <a:cs typeface="Times New Roman" pitchFamily="18" charset="0"/>
              </a:rPr>
              <a:t> matrix is a MMSE version inverse of channel matrix  </a:t>
            </a:r>
            <a:endParaRPr lang="en-US" altLang="zh-CN" sz="2000" b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000" b="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altLang="zh-CN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000" b="0" dirty="0">
                <a:latin typeface="Times New Roman" pitchFamily="18" charset="0"/>
                <a:cs typeface="Times New Roman" pitchFamily="18" charset="0"/>
              </a:rPr>
              <a:t>Perturbation vector is found by the searching rule </a:t>
            </a:r>
          </a:p>
          <a:p>
            <a:r>
              <a:rPr lang="en-US" altLang="zh-CN" sz="2000" b="0" dirty="0">
                <a:latin typeface="Times New Roman" pitchFamily="18" charset="0"/>
                <a:cs typeface="Times New Roman" pitchFamily="18" charset="0"/>
              </a:rPr>
              <a:t>Where , </a:t>
            </a:r>
          </a:p>
          <a:p>
            <a:pPr marL="0" indent="0">
              <a:buNone/>
            </a:pPr>
            <a:endParaRPr kumimoji="1" lang="en-US" altLang="zh-CN" sz="2000" b="0" dirty="0">
              <a:solidFill>
                <a:srgbClr val="000000"/>
              </a:solidFill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27984" y="6412577"/>
            <a:ext cx="452047" cy="276999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</a:rPr>
              <a:t>Slide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fld id="{6570D9FA-82F7-425B-B8CA-145DC9A8CCB1}" type="slidenum">
              <a:rPr lang="en-US" sz="1200" smtClean="0">
                <a:solidFill>
                  <a:srgbClr val="000000"/>
                </a:solidFill>
              </a:rPr>
              <a:pPr/>
              <a:t>6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184666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WTA of BUPT</a:t>
            </a: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11-14-0614-00-00ax</a:t>
            </a:r>
            <a:endParaRPr lang="en-US" dirty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443273" y="2492896"/>
                <a:ext cx="4421467" cy="372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zh-CN" altLang="en-US"/>
                            <m:t>F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𝑀𝑀𝑆𝐸</m:t>
                          </m:r>
                        </m:sub>
                      </m:sSub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𝑀𝑀𝑆𝐸</m:t>
                          </m:r>
                        </m:sub>
                        <m:sup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zh-CN" altLang="en-US" i="0">
                          <a:latin typeface="Cambria Math" panose="02040503050406030204" pitchFamily="18" charset="0"/>
                        </a:rPr>
                        <m:t>⇔</m:t>
                      </m:r>
                      <m:sSup>
                        <m:sSup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type m:val="lin"/>
                                  <m:ctrlPr>
                                    <a:rPr lang="zh-CN" alt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zh-CN" altLang="en-US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zh-CN" altLang="en-US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zh-CN" altLang="en-US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  <m:sup>
                                      <m:r>
                                        <a:rPr lang="zh-CN" altLang="en-US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p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273" y="2492896"/>
                <a:ext cx="4421467" cy="372218"/>
              </a:xfrm>
              <a:prstGeom prst="rect">
                <a:avLst/>
              </a:prstGeom>
              <a:blipFill rotWithShape="0">
                <a:blip r:embed="rId3"/>
                <a:stretch>
                  <a:fillRect t="-113115" b="-1786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122208" y="4154998"/>
                <a:ext cx="3063595" cy="557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𝑀𝑀𝑆𝐸</m:t>
                          </m:r>
                        </m:sub>
                      </m:sSub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zh-CN" altLang="en-US" i="0">
                              <a:latin typeface="Cambria Math" panose="02040503050406030204" pitchFamily="18" charset="0"/>
                            </a:rPr>
                            <m:t>argmin</m:t>
                          </m:r>
                        </m:e>
                        <m:li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  <m:sSup>
                            <m:sSupPr>
                              <m:ctrlPr>
                                <a:rPr lang="zh-CN" alt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‖</m:t>
                          </m:r>
                          <m:d>
                            <m:dPr>
                              <m:begChr m:val=""/>
                              <m:ctrlPr>
                                <a:rPr lang="zh-CN" alt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‖</m:t>
                          </m:r>
                        </m:e>
                        <m:sup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2208" y="4154998"/>
                <a:ext cx="3063595" cy="557332"/>
              </a:xfrm>
              <a:prstGeom prst="rect">
                <a:avLst/>
              </a:prstGeom>
              <a:blipFill rotWithShape="0">
                <a:blip r:embed="rId4"/>
                <a:stretch>
                  <a:fillRect t="-78022" r="-8748" b="-923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887403" y="5301208"/>
                <a:ext cx="585294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is a 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zh-CN" altLang="en-US" i="0">
                        <a:latin typeface="Cambria Math" panose="02040503050406030204" pitchFamily="18" charset="0"/>
                      </a:rPr>
                      <m:t>×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matrix obtained from the </a:t>
                </a:r>
                <a:r>
                  <a:rPr lang="en-US" altLang="zh-CN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Cholesky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factorization</a:t>
                </a:r>
              </a:p>
              <a:p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403" y="5301208"/>
                <a:ext cx="5852949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938" t="-566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108821" y="5706115"/>
                <a:ext cx="28342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type m:val="lin"/>
                                  <m:ctrlPr>
                                    <a:rPr lang="zh-CN" alt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zh-CN" altLang="en-US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zh-CN" altLang="en-US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zh-CN" altLang="en-US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  <m:sup>
                                      <m:r>
                                        <a:rPr lang="zh-CN" altLang="en-US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p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821" y="5706115"/>
                <a:ext cx="2834237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114754" b="-1770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936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de-DE" altLang="zh-CN" dirty="0">
                <a:solidFill>
                  <a:srgbClr val="000000"/>
                </a:solidFill>
              </a:rPr>
              <a:t>LRA MMSE VP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Precoding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556792"/>
                <a:ext cx="7772400" cy="4896544"/>
              </a:xfrm>
            </p:spPr>
            <p:txBody>
              <a:bodyPr/>
              <a:lstStyle/>
              <a:p>
                <a:r>
                  <a:rPr lang="en-US" altLang="zh-CN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process of RBD </a:t>
                </a:r>
                <a:r>
                  <a:rPr lang="en-US" altLang="zh-CN" sz="20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Precoding</a:t>
                </a:r>
                <a:r>
                  <a:rPr lang="en-US" altLang="zh-CN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can be expressed as follows:</a:t>
                </a:r>
              </a:p>
              <a:p>
                <a:pPr marL="0" indent="0">
                  <a:buNone/>
                </a:pPr>
                <a:r>
                  <a:rPr lang="en-US" altLang="zh-CN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Firstly, apply the polynomial-time LLL (</a:t>
                </a:r>
                <a:r>
                  <a:rPr lang="en-US" altLang="zh-CN" sz="20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Lenstra</a:t>
                </a:r>
                <a:r>
                  <a:rPr lang="en-US" altLang="zh-CN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CN" sz="20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Lenstra</a:t>
                </a:r>
                <a:r>
                  <a:rPr lang="en-US" altLang="zh-CN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CN" sz="2000" b="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Lovasz</a:t>
                </a:r>
                <a:r>
                  <a:rPr lang="en-US" altLang="zh-CN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algorithm for lattice reduction to L as </a:t>
                </a:r>
              </a:p>
              <a:p>
                <a:pPr marL="0" indent="0">
                  <a:buNone/>
                </a:pPr>
                <a:endParaRPr lang="en-US" altLang="zh-CN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CN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0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altLang="zh-CN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Second,  apply QR decomposition of</a:t>
                </a:r>
              </a:p>
              <a:p>
                <a:pPr marL="0" indent="0">
                  <a:buNone/>
                </a:pPr>
                <a:endParaRPr lang="en-US" altLang="zh-CN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CN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0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Then </a:t>
                </a:r>
                <a:r>
                  <a:rPr lang="en-US" altLang="zh-CN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construct an upper-triangular matrix with unit diagonal elements </a:t>
                </a:r>
              </a:p>
              <a:p>
                <a:pPr marL="0" indent="0">
                  <a:buNone/>
                </a:pPr>
                <a:endParaRPr lang="en-US" altLang="zh-CN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CN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for</a:t>
                </a:r>
                <a14:m>
                  <m:oMath xmlns:m="http://schemas.openxmlformats.org/officeDocument/2006/math">
                    <m:r>
                      <a:rPr lang="en-US" altLang="zh-CN" sz="2000" b="0">
                        <a:latin typeface="Cambria Math"/>
                      </a:rPr>
                      <m:t>  </m:t>
                    </m:r>
                    <m:r>
                      <a:rPr lang="zh-CN" altLang="en-US" sz="2000" b="0" i="1">
                        <a:latin typeface="Cambria Math"/>
                      </a:rPr>
                      <m:t>𝑖</m:t>
                    </m:r>
                    <m:r>
                      <a:rPr lang="zh-CN" altLang="en-US" sz="2000" b="0">
                        <a:latin typeface="Cambria Math"/>
                      </a:rPr>
                      <m:t>=</m:t>
                    </m:r>
                    <m:r>
                      <a:rPr lang="zh-CN" altLang="en-US" sz="2000" b="0" i="1">
                        <a:latin typeface="Cambria Math"/>
                      </a:rPr>
                      <m:t>𝑘</m:t>
                    </m:r>
                    <m:r>
                      <a:rPr lang="zh-CN" altLang="en-US" sz="2000" b="0">
                        <a:latin typeface="Cambria Math"/>
                      </a:rPr>
                      <m:t>−</m:t>
                    </m:r>
                    <m:r>
                      <a:rPr lang="zh-CN" altLang="en-US" sz="2000" b="0" i="1">
                        <a:latin typeface="Cambria Math"/>
                      </a:rPr>
                      <m:t>1</m:t>
                    </m:r>
                    <m:r>
                      <a:rPr lang="zh-CN" altLang="en-US" sz="2000" b="0">
                        <a:latin typeface="Cambria Math"/>
                      </a:rPr>
                      <m:t>,...,</m:t>
                    </m:r>
                    <m:r>
                      <a:rPr lang="zh-CN" altLang="en-US" sz="2000" b="0" i="1">
                        <a:latin typeface="Cambria Math"/>
                      </a:rPr>
                      <m:t>1</m:t>
                    </m:r>
                  </m:oMath>
                </a14:m>
                <a:endParaRPr lang="en-US" altLang="zh-CN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altLang="zh-CN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</a:t>
                </a:r>
                <a14:m>
                  <m:oMath xmlns:m="http://schemas.openxmlformats.org/officeDocument/2006/math">
                    <m:d>
                      <m:dPr>
                        <m:begChr m:val=""/>
                        <m:endChr m:val="}"/>
                        <m:ctrlPr>
                          <a:rPr lang="zh-CN" altLang="en-US" sz="2000" b="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CN" altLang="en-US" sz="2000" b="0" i="1">
                                <a:latin typeface="Cambria Math"/>
                              </a:rPr>
                            </m:ctrlPr>
                          </m:sSubPr>
                          <m:e>
                            <m:limUpp>
                              <m:limUppPr>
                                <m:ctrlPr>
                                  <a:rPr lang="zh-CN" altLang="en-US" sz="2000" b="0" i="1">
                                    <a:latin typeface="Cambria Math"/>
                                  </a:rPr>
                                </m:ctrlPr>
                              </m:limUppPr>
                              <m:e>
                                <m:r>
                                  <a:rPr lang="zh-CN" altLang="en-US" sz="2000" b="0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lim>
                                <m:r>
                                  <a:rPr lang="zh-CN" altLang="en-US" sz="2000" b="0">
                                    <a:latin typeface="Cambria Math"/>
                                  </a:rPr>
                                  <m:t>~</m:t>
                                </m:r>
                              </m:lim>
                            </m:limUpp>
                          </m:e>
                          <m:sub>
                            <m:r>
                              <a:rPr lang="zh-CN" altLang="en-US" sz="2000" b="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zh-CN" altLang="en-US" sz="2000" b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zh-CN" altLang="en-US" sz="20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sz="2000" b="0" i="1"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zh-CN" altLang="en-US" sz="2000" b="0" i="1">
                                <a:latin typeface="Cambria Math"/>
                              </a:rPr>
                              <m:t>𝛼</m:t>
                            </m:r>
                            <m:r>
                              <a:rPr lang="zh-CN" altLang="en-US" sz="2000" b="0" i="1">
                                <a:latin typeface="Cambria Math"/>
                              </a:rPr>
                              <m:t>𝑍</m:t>
                            </m:r>
                          </m:sub>
                        </m:sSub>
                        <m:r>
                          <a:rPr lang="zh-CN" altLang="en-US" sz="2000" b="0">
                            <a:latin typeface="Cambria Math"/>
                          </a:rPr>
                          <m:t>{</m:t>
                        </m:r>
                        <m:sSub>
                          <m:sSubPr>
                            <m:ctrlPr>
                              <a:rPr lang="zh-CN" altLang="en-US" sz="20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sz="2000" b="0" i="1">
                                <a:latin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zh-CN" altLang="en-US" sz="2000" b="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zh-CN" altLang="en-US" sz="2000" b="0">
                            <a:latin typeface="Cambria Math"/>
                          </a:rPr>
                          <m:t>−</m:t>
                        </m:r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zh-CN" altLang="en-US" sz="2000" b="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zh-CN" altLang="en-US" sz="2000" b="0" i="1">
                                <a:latin typeface="Cambria Math"/>
                              </a:rPr>
                              <m:t>𝑗</m:t>
                            </m:r>
                            <m:r>
                              <a:rPr lang="zh-CN" altLang="en-US" sz="2000" b="0">
                                <a:latin typeface="Cambria Math"/>
                              </a:rPr>
                              <m:t>=</m:t>
                            </m:r>
                            <m:r>
                              <a:rPr lang="zh-CN" altLang="en-US" sz="2000" b="0" i="1">
                                <a:latin typeface="Cambria Math"/>
                              </a:rPr>
                              <m:t>𝑖</m:t>
                            </m:r>
                            <m:r>
                              <a:rPr lang="zh-CN" altLang="en-US" sz="2000" b="0">
                                <a:latin typeface="Cambria Math"/>
                              </a:rPr>
                              <m:t>+</m:t>
                            </m:r>
                            <m:r>
                              <a:rPr lang="zh-CN" altLang="en-US" sz="2000" b="0" i="1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zh-CN" altLang="en-US" sz="2000" b="0" i="1">
                                <a:latin typeface="Cambria Math"/>
                              </a:rPr>
                              <m:t>𝐾</m:t>
                            </m:r>
                          </m:sup>
                          <m:e>
                            <m:sSub>
                              <m:sSubPr>
                                <m:ctrlPr>
                                  <a:rPr lang="zh-CN" altLang="en-US" sz="2000" b="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zh-CN" altLang="en-US" sz="2000" b="0" i="1">
                                    <a:latin typeface="Cambria Math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zh-CN" altLang="en-US" sz="2000" b="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zh-CN" altLang="en-US" sz="2000" b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zh-CN" altLang="en-US" sz="2000" b="0" i="1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  <m:sSub>
                          <m:sSubPr>
                            <m:ctrlPr>
                              <a:rPr lang="zh-CN" altLang="en-US" sz="2000" b="0" i="1">
                                <a:latin typeface="Cambria Math"/>
                              </a:rPr>
                            </m:ctrlPr>
                          </m:sSubPr>
                          <m:e>
                            <m:limUpp>
                              <m:limUppPr>
                                <m:ctrlPr>
                                  <a:rPr lang="zh-CN" altLang="en-US" sz="2000" b="0" i="1">
                                    <a:latin typeface="Cambria Math"/>
                                  </a:rPr>
                                </m:ctrlPr>
                              </m:limUppPr>
                              <m:e>
                                <m:r>
                                  <a:rPr lang="zh-CN" altLang="en-US" sz="2000" b="0" i="1">
                                    <a:latin typeface="Cambria Math"/>
                                  </a:rPr>
                                  <m:t>𝑞</m:t>
                                </m:r>
                              </m:e>
                              <m:lim>
                                <m:r>
                                  <a:rPr lang="zh-CN" altLang="en-US" sz="2000" b="0">
                                    <a:latin typeface="Cambria Math"/>
                                  </a:rPr>
                                  <m:t>~</m:t>
                                </m:r>
                              </m:lim>
                            </m:limUpp>
                          </m:e>
                          <m:sub>
                            <m:r>
                              <a:rPr lang="zh-CN" altLang="en-US" sz="2000" b="0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CN" sz="2000" b="0">
                        <a:latin typeface="Cambria Math"/>
                      </a:rPr>
                      <m:t>            </m:t>
                    </m:r>
                    <m:sSub>
                      <m:sSubPr>
                        <m:ctrlPr>
                          <a:rPr lang="zh-CN" altLang="en-US" sz="20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sz="2000" b="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zh-CN" altLang="en-US" sz="2000" b="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zh-CN" altLang="en-US" sz="2000" b="0">
                        <a:latin typeface="Cambria Math"/>
                      </a:rPr>
                      <m:t>=</m:t>
                    </m:r>
                    <m:r>
                      <a:rPr lang="zh-CN" altLang="en-US" sz="2000" b="0" i="1">
                        <a:latin typeface="Cambria Math"/>
                      </a:rPr>
                      <m:t>𝑇</m:t>
                    </m:r>
                    <m:limUpp>
                      <m:limUppPr>
                        <m:ctrlPr>
                          <a:rPr lang="zh-CN" altLang="en-US" sz="2000" b="0" i="1">
                            <a:latin typeface="Cambria Math"/>
                          </a:rPr>
                        </m:ctrlPr>
                      </m:limUppPr>
                      <m:e>
                        <m:r>
                          <a:rPr lang="zh-CN" altLang="en-US" sz="2000" b="0" i="1">
                            <a:latin typeface="Cambria Math"/>
                          </a:rPr>
                          <m:t>𝑞</m:t>
                        </m:r>
                      </m:e>
                      <m:lim>
                        <m:r>
                          <a:rPr lang="zh-CN" altLang="en-US" sz="2000" b="0">
                            <a:latin typeface="Cambria Math"/>
                          </a:rPr>
                          <m:t>~</m:t>
                        </m:r>
                      </m:lim>
                    </m:limUpp>
                  </m:oMath>
                </a14:m>
                <a:endParaRPr kumimoji="1" lang="en-US" altLang="zh-CN" sz="2000" b="0" dirty="0">
                  <a:solidFill>
                    <a:srgbClr val="000000"/>
                  </a:solidFill>
                  <a:latin typeface="Times New Roman" pitchFamily="18" charset="0"/>
                  <a:ea typeface="ＭＳ Ｐゴシック" charset="-12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556792"/>
                <a:ext cx="7772400" cy="4896544"/>
              </a:xfrm>
              <a:blipFill rotWithShape="0">
                <a:blip r:embed="rId3"/>
                <a:stretch>
                  <a:fillRect l="-784" t="-6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27984" y="6412577"/>
            <a:ext cx="452047" cy="276999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</a:rPr>
              <a:t>Slide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fld id="{6570D9FA-82F7-425B-B8CA-145DC9A8CCB1}" type="slidenum">
              <a:rPr lang="en-US" sz="1200" smtClean="0">
                <a:solidFill>
                  <a:srgbClr val="000000"/>
                </a:solidFill>
              </a:rPr>
              <a:pPr/>
              <a:t>7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184666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WTA of BUPT</a:t>
            </a: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11-14-0614-00-00ax</a:t>
            </a:r>
            <a:endParaRPr lang="en-US" dirty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359034" y="2583621"/>
                <a:ext cx="4421467" cy="3722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zh-CN" altLang="en-US"/>
                            <m:t>F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𝑀𝑀𝑆𝐸</m:t>
                          </m:r>
                        </m:sub>
                      </m:sSub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𝑀𝑀𝑆𝐸</m:t>
                          </m:r>
                        </m:sub>
                        <m:sup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zh-CN" altLang="en-US" i="0">
                          <a:latin typeface="Cambria Math" panose="02040503050406030204" pitchFamily="18" charset="0"/>
                        </a:rPr>
                        <m:t>⇔</m:t>
                      </m:r>
                      <m:sSup>
                        <m:sSup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zh-CN" alt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type m:val="lin"/>
                                  <m:ctrlPr>
                                    <a:rPr lang="zh-CN" alt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zh-CN" altLang="en-US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zh-CN" altLang="en-US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zh-CN" altLang="en-US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  <m:sup>
                                      <m:r>
                                        <a:rPr lang="zh-CN" altLang="en-US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p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034" y="2583621"/>
                <a:ext cx="4421467" cy="372218"/>
              </a:xfrm>
              <a:prstGeom prst="rect">
                <a:avLst/>
              </a:prstGeom>
              <a:blipFill rotWithShape="0">
                <a:blip r:embed="rId4"/>
                <a:stretch>
                  <a:fillRect t="-113115" b="-1786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790245" y="3293058"/>
                <a:ext cx="12754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𝑄𝑅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𝑟𝑒𝑑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245" y="3293058"/>
                <a:ext cx="1275477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790245" y="4139788"/>
                <a:ext cx="12754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𝑄𝑅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𝑟𝑒𝑑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245" y="4139788"/>
                <a:ext cx="1275477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341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464496"/>
          </a:xfrm>
        </p:spPr>
        <p:txBody>
          <a:bodyPr/>
          <a:lstStyle/>
          <a:p>
            <a:pPr lvl="0">
              <a:buFont typeface="Wingdings" pitchFamily="2" charset="2"/>
              <a:buChar char="l"/>
              <a:defRPr/>
            </a:pPr>
            <a:r>
              <a:rPr lang="en-US" altLang="zh-CN" sz="2000" dirty="0">
                <a:solidFill>
                  <a:srgbClr val="000000"/>
                </a:solidFill>
              </a:rPr>
              <a:t>An improved MMSE VP </a:t>
            </a:r>
            <a:r>
              <a:rPr lang="en-US" altLang="zh-CN" sz="2000" dirty="0" err="1">
                <a:solidFill>
                  <a:srgbClr val="000000"/>
                </a:solidFill>
              </a:rPr>
              <a:t>precoding</a:t>
            </a:r>
            <a:r>
              <a:rPr lang="en-US" altLang="zh-CN" sz="2000" dirty="0">
                <a:solidFill>
                  <a:srgbClr val="000000"/>
                </a:solidFill>
              </a:rPr>
              <a:t> called </a:t>
            </a:r>
            <a:r>
              <a:rPr kumimoji="1" lang="de-DE" altLang="zh-CN" sz="2000" dirty="0">
                <a:solidFill>
                  <a:srgbClr val="000000"/>
                </a:solidFill>
              </a:rPr>
              <a:t>LRA MMSE VP by QR </a:t>
            </a:r>
            <a:r>
              <a:rPr kumimoji="1" lang="en-US" altLang="zh-CN" sz="2000" dirty="0" err="1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precoding</a:t>
            </a:r>
            <a:r>
              <a:rPr lang="en-US" altLang="zh-CN" sz="2000" dirty="0">
                <a:solidFill>
                  <a:srgbClr val="000000"/>
                </a:solidFill>
                <a:ea typeface="宋体" pitchFamily="2" charset="-122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</a:rPr>
              <a:t>is proposed.</a:t>
            </a:r>
          </a:p>
          <a:p>
            <a:pPr marL="0" lvl="0" indent="0">
              <a:buNone/>
            </a:pPr>
            <a:endParaRPr lang="en-US" altLang="zh-CN" sz="2000" dirty="0">
              <a:solidFill>
                <a:srgbClr val="000000"/>
              </a:solidFill>
              <a:ea typeface="宋体" pitchFamily="2" charset="-122"/>
            </a:endParaRPr>
          </a:p>
          <a:p>
            <a:pPr lvl="0">
              <a:buFont typeface="Wingdings" pitchFamily="2" charset="2"/>
              <a:buChar char="l"/>
            </a:pPr>
            <a:r>
              <a:rPr kumimoji="1" lang="de-DE" altLang="zh-CN" sz="2000" dirty="0">
                <a:solidFill>
                  <a:srgbClr val="000000"/>
                </a:solidFill>
              </a:rPr>
              <a:t>LRA MMSE VP by QR </a:t>
            </a:r>
            <a:r>
              <a:rPr kumimoji="1" lang="en-US" altLang="zh-CN" sz="2000" dirty="0" err="1">
                <a:solidFill>
                  <a:srgbClr val="000000"/>
                </a:solidFill>
                <a:latin typeface="Times New Roman" pitchFamily="18" charset="0"/>
                <a:ea typeface="ＭＳ Ｐゴシック" charset="-128"/>
              </a:rPr>
              <a:t>precoding</a:t>
            </a:r>
            <a:r>
              <a:rPr lang="en-US" altLang="zh-CN" sz="2000" dirty="0">
                <a:solidFill>
                  <a:srgbClr val="000000"/>
                </a:solidFill>
                <a:ea typeface="宋体" pitchFamily="2" charset="-122"/>
              </a:rPr>
              <a:t> is more simple and efficient comparing with MMSE VP </a:t>
            </a:r>
            <a:r>
              <a:rPr lang="en-US" altLang="zh-CN" sz="2000" dirty="0" err="1">
                <a:solidFill>
                  <a:srgbClr val="000000"/>
                </a:solidFill>
                <a:ea typeface="宋体" pitchFamily="2" charset="-122"/>
              </a:rPr>
              <a:t>precoding</a:t>
            </a:r>
            <a:r>
              <a:rPr lang="en-US" altLang="zh-CN" sz="2000" dirty="0">
                <a:solidFill>
                  <a:srgbClr val="000000"/>
                </a:solidFill>
                <a:ea typeface="宋体" pitchFamily="2" charset="-122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27984" y="6418229"/>
            <a:ext cx="452047" cy="276999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</a:rPr>
              <a:t>Slide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fld id="{6570D9FA-82F7-425B-B8CA-145DC9A8CCB1}" type="slidenum">
              <a:rPr lang="en-US" sz="1200" smtClean="0">
                <a:solidFill>
                  <a:srgbClr val="000000"/>
                </a:solidFill>
              </a:rPr>
              <a:pPr/>
              <a:t>8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184666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WTA of BUPT</a:t>
            </a: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11-14-0614-00-00ax</a:t>
            </a:r>
            <a:endParaRPr lang="en-US" dirty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145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0000"/>
                </a:solidFill>
                <a:ea typeface="ＭＳ Ｐゴシック" charset="-128"/>
              </a:rPr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464496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sz="1800" b="1" dirty="0">
                <a:solidFill>
                  <a:srgbClr val="000000"/>
                </a:solidFill>
              </a:rPr>
              <a:t>[1</a:t>
            </a:r>
            <a:r>
              <a:rPr lang="en-US" altLang="ja-JP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Liu F, Jiang L, He C. Low complexity MMSE vector </a:t>
            </a:r>
            <a:r>
              <a:rPr lang="en-US" altLang="zh-CN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precoding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using lattice reduction for MIMO systems[C]//Communications, 2007. ICC'07. IEEE International Conference on. IEEE, 2007: 2598-2603.</a:t>
            </a:r>
            <a:endParaRPr lang="en-US" altLang="ja-JP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r>
              <a:rPr lang="en-AU" altLang="zh-CN" sz="1800" b="1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[2]</a:t>
            </a:r>
            <a:r>
              <a:rPr lang="en-US" altLang="ja-JP" sz="1800" b="1" dirty="0">
                <a:latin typeface="Times New Roman" pitchFamily="18" charset="0"/>
                <a:cs typeface="Times New Roman" pitchFamily="18" charset="0"/>
              </a:rPr>
              <a:t> 11-14-0214-00-0hew- 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Efficiency WLAN Overview</a:t>
            </a:r>
          </a:p>
          <a:p>
            <a:pPr marL="342900" lvl="1" indent="-342900">
              <a:buFontTx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  <a:r>
              <a:rPr lang="en-US" altLang="zh-CN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Lenstra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K, </a:t>
            </a:r>
            <a:r>
              <a:rPr lang="en-US" altLang="zh-CN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Lenstra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 W, </a:t>
            </a:r>
            <a:r>
              <a:rPr lang="en-US" altLang="zh-CN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Lovász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L. Factoring polynomials with rational coefficients[J]. </a:t>
            </a:r>
            <a:r>
              <a:rPr lang="en-US" altLang="zh-CN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Mathematische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Annalen</a:t>
            </a: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1982, 261(4): 515-534.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27984" y="6418229"/>
            <a:ext cx="452047" cy="276999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</a:rPr>
              <a:t>Slide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fld id="{6570D9FA-82F7-425B-B8CA-145DC9A8CCB1}" type="slidenum">
              <a:rPr lang="en-US" sz="1200" smtClean="0">
                <a:solidFill>
                  <a:srgbClr val="000000"/>
                </a:solidFill>
              </a:rPr>
              <a:pPr/>
              <a:t>9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solidFill>
                  <a:srgbClr val="000000"/>
                </a:solidFill>
              </a:rPr>
              <a:t>May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184666"/>
          </a:xfrm>
        </p:spPr>
        <p:txBody>
          <a:bodyPr/>
          <a:lstStyle/>
          <a:p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WTA of BUPT</a:t>
            </a:r>
          </a:p>
        </p:txBody>
      </p:sp>
      <p:sp>
        <p:nvSpPr>
          <p:cNvPr id="7" name="Date Placeholder 9"/>
          <p:cNvSpPr txBox="1">
            <a:spLocks/>
          </p:cNvSpPr>
          <p:nvPr/>
        </p:nvSpPr>
        <p:spPr bwMode="auto">
          <a:xfrm>
            <a:off x="5280175" y="348852"/>
            <a:ext cx="309706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11-14-0614-00-00ax</a:t>
            </a:r>
            <a:endParaRPr lang="en-US" dirty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511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891</Words>
  <Application>Microsoft Office PowerPoint</Application>
  <PresentationFormat>全屏显示(4:3)</PresentationFormat>
  <Paragraphs>146</Paragraphs>
  <Slides>9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802-11-Submission</vt:lpstr>
      <vt:lpstr>1_802-11-Submission</vt:lpstr>
      <vt:lpstr>Joint Coding and Modulation Diversity with LRA MMSE VP by QR precoding MIMO</vt:lpstr>
      <vt:lpstr>Outline</vt:lpstr>
      <vt:lpstr>Introduction</vt:lpstr>
      <vt:lpstr>Precoding strategy </vt:lpstr>
      <vt:lpstr>Proposed Transmitter/Receiver Description </vt:lpstr>
      <vt:lpstr>LRA MMSE VP Precoding</vt:lpstr>
      <vt:lpstr>LRA MMSE VP Precoding</vt:lpstr>
      <vt:lpstr>Summary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Coding and Modulation Diversity with RBD  pre-coding MU-MIMO</dc:title>
  <dc:creator>DRY</dc:creator>
  <cp:lastModifiedBy>Windows 用户</cp:lastModifiedBy>
  <cp:revision>55</cp:revision>
  <dcterms:created xsi:type="dcterms:W3CDTF">2014-05-05T12:42:55Z</dcterms:created>
  <dcterms:modified xsi:type="dcterms:W3CDTF">2014-05-13T01:03:32Z</dcterms:modified>
</cp:coreProperties>
</file>