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270" r:id="rId3"/>
    <p:sldId id="271" r:id="rId4"/>
    <p:sldId id="281" r:id="rId5"/>
    <p:sldId id="283" r:id="rId6"/>
    <p:sldId id="286" r:id="rId7"/>
    <p:sldId id="277" r:id="rId8"/>
    <p:sldId id="282" r:id="rId9"/>
    <p:sldId id="285" r:id="rId10"/>
    <p:sldId id="284" r:id="rId11"/>
    <p:sldId id="275" r:id="rId1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diatek" initials="M" lastIdx="13" clrIdx="0"/>
  <p:cmAuthor id="1" name="Chao-Chun Wang" initials="CW" lastIdx="1" clrIdx="1"/>
  <p:cmAuthor id="2" name="mtk30122" initials="m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浅色样式 3 - 强调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DA37D80-6434-44D0-A028-1B22A696006F}" styleName="浅色样式 3 - 强调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606" autoAdjust="0"/>
  </p:normalViewPr>
  <p:slideViewPr>
    <p:cSldViewPr>
      <p:cViewPr varScale="1">
        <p:scale>
          <a:sx n="81" d="100"/>
          <a:sy n="81" d="100"/>
        </p:scale>
        <p:origin x="-51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8" d="100"/>
          <a:sy n="68" d="100"/>
        </p:scale>
        <p:origin x="-2844" y="-108"/>
      </p:cViewPr>
      <p:guideLst>
        <p:guide orient="horz" pos="2923"/>
        <p:guide pos="218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92841" y="8982075"/>
            <a:ext cx="172540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WTA of BUPT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/>
              <a:t>Page </a:t>
            </a:r>
            <a:fld id="{09E1433C-D9BD-4FF0-A52D-1540150004E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latin typeface="Times New Roman" charset="0"/>
                <a:cs typeface="MS PGothic" pitchFamily="34" charset="-128"/>
              </a:rPr>
              <a:t>Submission</a:t>
            </a:r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81323028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95750" y="95250"/>
            <a:ext cx="2185988" cy="215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87825" y="8991600"/>
            <a:ext cx="172540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latin typeface="Times New Roman" pitchFamily="18" charset="0"/>
                <a:ea typeface="+mn-ea"/>
                <a:cs typeface="Arial" charset="0"/>
              </a:defRPr>
            </a:lvl1pPr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>
              <a:defRPr/>
            </a:pPr>
            <a:r>
              <a:rPr lang="en-US" smtClean="0"/>
              <a:t>WTA of BUPT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/>
              <a:t>Page </a:t>
            </a:r>
            <a:fld id="{D0788BD5-72AE-47FF-A0D1-7224C507575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latin typeface="Times New Roman" charset="0"/>
                <a:cs typeface="MS PGothic" pitchFamily="34" charset="-128"/>
              </a:rPr>
              <a:t>Submission</a:t>
            </a:r>
          </a:p>
        </p:txBody>
      </p:sp>
      <p:sp>
        <p:nvSpPr>
          <p:cNvPr id="717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  <p:sp>
        <p:nvSpPr>
          <p:cNvPr id="717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3721736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mtClean="0"/>
              <a:t>doc.: </a:t>
            </a: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 lvl="4">
              <a:defRPr/>
            </a:pPr>
            <a:r>
              <a:rPr lang="en-US" smtClean="0">
                <a:ea typeface="+mn-ea"/>
              </a:rPr>
              <a:t>WTA of BUPT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Page </a:t>
            </a:r>
            <a:fld id="{B3FF16CD-A6E3-4037-B8F7-3A620706419B}" type="slidenum">
              <a:rPr lang="en-US"/>
              <a:pPr/>
              <a:t>1</a:t>
            </a:fld>
            <a:endParaRPr lang="en-US"/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WTA of BUPT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D0788BD5-72AE-47FF-A0D1-7224C507575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WTA of BUPT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D0788BD5-72AE-47FF-A0D1-7224C507575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524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308850" y="6453188"/>
            <a:ext cx="1235075" cy="369332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WTA of BUPT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93FD3FF-EE59-453B-ADC2-CC4E94CF3C9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smtClean="0"/>
              <a:t>May 2014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019925" y="6453188"/>
            <a:ext cx="1524000" cy="369332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WTA of BUPT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570D9FA-82F7-425B-B8CA-145DC9A8CCB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smtClean="0"/>
              <a:t>May 2014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35825" y="6453188"/>
            <a:ext cx="1308100" cy="369332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WTA of BUPT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041CC15B-04D0-4874-AF54-CB5FD8BAF1E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smtClean="0"/>
              <a:t>May 2014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0400" y="6453188"/>
            <a:ext cx="1533525" cy="369332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WTA of BUPT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D1A4D92-B811-4C1B-B34A-C0B2123696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r>
              <a:rPr lang="en-US" altLang="zh-CN" smtClean="0"/>
              <a:t>May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0400" y="6453188"/>
            <a:ext cx="153352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WTA of BUPT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dirty="0"/>
              <a:t>Slide </a:t>
            </a:r>
            <a:fld id="{18C62ADA-77E4-439D-9428-AD2D99553BB0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latin typeface="Times New Roman" charset="0"/>
                <a:cs typeface="MS PGothic" pitchFamily="34" charset="-128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0" r:id="rId1"/>
    <p:sldLayoutId id="2147484551" r:id="rId2"/>
    <p:sldLayoutId id="2147484552" r:id="rId3"/>
    <p:sldLayoutId id="2147484553" r:id="rId4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Slide </a:t>
            </a:r>
            <a:fld id="{A36C3DC4-A9A3-4DE4-B347-56C661B4C5F5}" type="slidenum">
              <a:rPr lang="en-US"/>
              <a:pPr/>
              <a:t>1</a:t>
            </a:fld>
            <a:endParaRPr lang="en-US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dirty="0" smtClean="0">
                <a:solidFill>
                  <a:schemeClr val="tx1"/>
                </a:solidFill>
              </a:rPr>
              <a:t>Discussions on adaptive frame length in MAC based on block ACK</a:t>
            </a:r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57338"/>
            <a:ext cx="7772400" cy="381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2014-05-05</a:t>
            </a:r>
          </a:p>
        </p:txBody>
      </p:sp>
      <p:sp>
        <p:nvSpPr>
          <p:cNvPr id="8197" name="Rectangle 12"/>
          <p:cNvSpPr>
            <a:spLocks noChangeArrowheads="1"/>
          </p:cNvSpPr>
          <p:nvPr/>
        </p:nvSpPr>
        <p:spPr bwMode="auto">
          <a:xfrm>
            <a:off x="323850" y="184467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>
          <a:xfrm>
            <a:off x="5280176" y="6464396"/>
            <a:ext cx="3263750" cy="184666"/>
          </a:xfrm>
        </p:spPr>
        <p:txBody>
          <a:bodyPr/>
          <a:lstStyle/>
          <a:p>
            <a:r>
              <a:rPr lang="en-US" dirty="0" smtClean="0">
                <a:ea typeface="MS PGothic" pitchFamily="34" charset="-128"/>
              </a:rPr>
              <a:t>Ningbo Zhang, </a:t>
            </a:r>
            <a:r>
              <a:rPr lang="en-US" dirty="0" err="1" smtClean="0">
                <a:ea typeface="MS PGothic" pitchFamily="34" charset="-128"/>
              </a:rPr>
              <a:t>Guixia</a:t>
            </a:r>
            <a:r>
              <a:rPr lang="en-US" dirty="0" smtClean="0">
                <a:ea typeface="MS PGothic" pitchFamily="34" charset="-128"/>
              </a:rPr>
              <a:t> Kang and </a:t>
            </a:r>
            <a:r>
              <a:rPr lang="en-US" dirty="0" err="1" smtClean="0">
                <a:ea typeface="MS PGothic" pitchFamily="34" charset="-128"/>
              </a:rPr>
              <a:t>Bingning</a:t>
            </a:r>
            <a:r>
              <a:rPr lang="en-US" dirty="0" smtClean="0">
                <a:ea typeface="MS PGothic" pitchFamily="34" charset="-128"/>
              </a:rPr>
              <a:t> Zhu.</a:t>
            </a:r>
            <a:endParaRPr lang="en-US" dirty="0" smtClean="0">
              <a:ea typeface="MS PGothic" pitchFamily="34" charset="-128"/>
            </a:endParaRPr>
          </a:p>
        </p:txBody>
      </p:sp>
      <p:sp>
        <p:nvSpPr>
          <p:cNvPr id="8199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1182055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May 2014</a:t>
            </a:r>
            <a:endParaRPr lang="en-US" dirty="0" smtClean="0">
              <a:latin typeface="Times New Roman" pitchFamily="18" charset="0"/>
              <a:ea typeface="MS PGothic" pitchFamily="34" charset="-128"/>
            </a:endParaRPr>
          </a:p>
        </p:txBody>
      </p:sp>
      <p:graphicFrame>
        <p:nvGraphicFramePr>
          <p:cNvPr id="14" name="Table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0445013"/>
              </p:ext>
            </p:extLst>
          </p:nvPr>
        </p:nvGraphicFramePr>
        <p:xfrm>
          <a:off x="755650" y="2273300"/>
          <a:ext cx="7559675" cy="853440"/>
        </p:xfrm>
        <a:graphic>
          <a:graphicData uri="http://schemas.openxmlformats.org/drawingml/2006/table">
            <a:tbl>
              <a:tblPr/>
              <a:tblGrid>
                <a:gridCol w="1270000"/>
                <a:gridCol w="1592263"/>
                <a:gridCol w="1385887"/>
                <a:gridCol w="1152525"/>
                <a:gridCol w="2159000"/>
              </a:tblGrid>
              <a:tr h="182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Batang" pitchFamily="18" charset="-127"/>
                        </a:rPr>
                        <a:t>Name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</a:rPr>
                        <a:t>Affiliations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algun Gothic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</a:rPr>
                        <a:t>Address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algun Gothic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</a:rPr>
                        <a:t>Phone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algun Gothic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</a:rPr>
                        <a:t>Email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algun Gothic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Ningbo Zhang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Beijing University of Posts and Telecommunications (BUPT)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Xitucheng</a:t>
                      </a:r>
                      <a:r>
                        <a:rPr kumimoji="0" lang="en-US" altLang="zh-CN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 Road 10, </a:t>
                      </a:r>
                      <a:r>
                        <a:rPr kumimoji="0" lang="en-US" altLang="zh-CN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Haidian</a:t>
                      </a:r>
                      <a:r>
                        <a:rPr kumimoji="0" lang="en-US" altLang="zh-CN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 District, Beijing, China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15810007211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nb52zhang@gmail.com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Guixia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 Kang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13911060877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gxkang@bupt.edu.cn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Bingning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 Zhu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13811625409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407549401@qq.com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Date Placeholder 9"/>
          <p:cNvSpPr txBox="1">
            <a:spLocks/>
          </p:cNvSpPr>
          <p:nvPr/>
        </p:nvSpPr>
        <p:spPr bwMode="auto">
          <a:xfrm>
            <a:off x="5280175" y="348852"/>
            <a:ext cx="3097066" cy="276999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Doc.: IEEE 11-14-0613-00-00ax</a:t>
            </a:r>
            <a:endParaRPr lang="en-US" dirty="0">
              <a:latin typeface="Times New Roman" pitchFamily="18" charset="0"/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00128"/>
          </a:xfrm>
        </p:spPr>
        <p:txBody>
          <a:bodyPr/>
          <a:lstStyle/>
          <a:p>
            <a:r>
              <a:rPr lang="en-US" dirty="0" smtClean="0"/>
              <a:t>Virtue of Self </a:t>
            </a:r>
            <a:r>
              <a:rPr lang="en-US" altLang="zh-CN" dirty="0" smtClean="0"/>
              <a:t>adaptive </a:t>
            </a:r>
            <a:r>
              <a:rPr lang="en-US" altLang="zh-CN" dirty="0"/>
              <a:t>frame </a:t>
            </a:r>
            <a:r>
              <a:rPr lang="en-US" altLang="zh-CN" dirty="0" smtClean="0"/>
              <a:t>length scheme </a:t>
            </a:r>
          </a:p>
          <a:p>
            <a:pPr lvl="1"/>
            <a:r>
              <a:rPr lang="en-US" dirty="0" smtClean="0"/>
              <a:t>Not much additional modification compared to IEEE 802.11 standards.</a:t>
            </a:r>
            <a:endParaRPr lang="en-US" dirty="0"/>
          </a:p>
          <a:p>
            <a:pPr lvl="1"/>
            <a:r>
              <a:rPr lang="en-US" dirty="0" smtClean="0"/>
              <a:t>Adaptive to interference and environment change.  </a:t>
            </a:r>
          </a:p>
          <a:p>
            <a:pPr lvl="1"/>
            <a:r>
              <a:rPr lang="en-US" dirty="0" smtClean="0"/>
              <a:t>Clearly, </a:t>
            </a:r>
            <a:r>
              <a:rPr lang="en-US" altLang="zh-CN" dirty="0" smtClean="0"/>
              <a:t>adaptive scheme</a:t>
            </a:r>
            <a:r>
              <a:rPr lang="en-US" dirty="0" smtClean="0"/>
              <a:t> achieves higher throughput and better performance than non-adaptive scheme.</a:t>
            </a:r>
          </a:p>
          <a:p>
            <a:r>
              <a:rPr lang="en-US" dirty="0" smtClean="0"/>
              <a:t>Next step</a:t>
            </a:r>
            <a:endParaRPr lang="en-US" sz="1600" dirty="0" smtClean="0"/>
          </a:p>
          <a:p>
            <a:pPr lvl="1"/>
            <a:r>
              <a:rPr lang="en-US" dirty="0" smtClean="0"/>
              <a:t>Work out an optimal set of parameters for </a:t>
            </a:r>
            <a:r>
              <a:rPr lang="en-US" dirty="0"/>
              <a:t>s</a:t>
            </a:r>
            <a:r>
              <a:rPr lang="en-US" dirty="0" smtClean="0"/>
              <a:t>elf </a:t>
            </a:r>
            <a:r>
              <a:rPr lang="en-US" dirty="0"/>
              <a:t>adaptive frame </a:t>
            </a:r>
            <a:r>
              <a:rPr lang="en-US" dirty="0" smtClean="0"/>
              <a:t>length scheme.</a:t>
            </a:r>
          </a:p>
          <a:p>
            <a:pPr lvl="1"/>
            <a:r>
              <a:rPr lang="en-US" dirty="0" smtClean="0"/>
              <a:t>Calibrate the WLAN system performance with the adaptive frame length scheme for a number of simulation scenarios.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May 2014</a:t>
            </a:r>
            <a:endParaRPr lang="en-US" dirty="0"/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10"/>
          </p:nvPr>
        </p:nvSpPr>
        <p:spPr>
          <a:xfrm>
            <a:off x="7188200" y="6464396"/>
            <a:ext cx="1355725" cy="369332"/>
          </a:xfrm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WTA of BUPT</a:t>
            </a:r>
            <a:endParaRPr lang="en-US" dirty="0" smtClean="0">
              <a:ea typeface="MS PGothic" pitchFamily="34" charset="-128"/>
            </a:endParaRPr>
          </a:p>
        </p:txBody>
      </p:sp>
      <p:sp>
        <p:nvSpPr>
          <p:cNvPr id="7" name="Date Placeholder 9"/>
          <p:cNvSpPr txBox="1">
            <a:spLocks/>
          </p:cNvSpPr>
          <p:nvPr/>
        </p:nvSpPr>
        <p:spPr bwMode="auto">
          <a:xfrm>
            <a:off x="5280175" y="348852"/>
            <a:ext cx="3097066" cy="276999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Doc.: IEEE 11-14-0613-00-00ax</a:t>
            </a:r>
            <a:endParaRPr lang="en-US" dirty="0">
              <a:latin typeface="Times New Roman" pitchFamily="18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26125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000" b="0" dirty="0" smtClean="0"/>
              <a:t>[1]</a:t>
            </a:r>
            <a:r>
              <a:rPr lang="en-US" sz="2000" b="0" dirty="0"/>
              <a:t>	IEEE 802.11ac-2013, “Part 11: Wireless LAN Medium Access Control (MAC) and Physical Layer (PHY) Specifications--Amendment 4: Enhancements for Very High Throughput for Operation in Bands below 6 GHz,” 2013.</a:t>
            </a:r>
          </a:p>
          <a:p>
            <a:pPr>
              <a:buNone/>
            </a:pPr>
            <a:r>
              <a:rPr lang="en-US" sz="2000" b="0" dirty="0" smtClean="0"/>
              <a:t>[2]</a:t>
            </a:r>
            <a:r>
              <a:rPr lang="en-US" sz="2000" b="0" dirty="0"/>
              <a:t>	IEEE 802.11ad-2012, “Part 11: Wireless LAN Medium Access Control (MAC) and Physical Layer (PHY) Specifications Amendment 3: Enhancements for Very High Throughput in the 60 GHz Band,” 2012</a:t>
            </a:r>
            <a:r>
              <a:rPr lang="en-US" sz="2000" b="0" dirty="0" smtClean="0"/>
              <a:t>.</a:t>
            </a:r>
          </a:p>
          <a:p>
            <a:pPr>
              <a:buNone/>
            </a:pPr>
            <a:r>
              <a:rPr lang="en-US" sz="2000" b="0" dirty="0"/>
              <a:t>[3] </a:t>
            </a:r>
            <a:r>
              <a:rPr lang="en-US" sz="2000" b="0" dirty="0" smtClean="0"/>
              <a:t>11-14-0070-00-0hew-joint-mac-phy-evaluation-methodology.</a:t>
            </a:r>
          </a:p>
          <a:p>
            <a:pPr>
              <a:buNone/>
            </a:pPr>
            <a:r>
              <a:rPr lang="en-US" sz="2000" b="0" dirty="0" smtClean="0"/>
              <a:t>[</a:t>
            </a:r>
            <a:r>
              <a:rPr lang="en-US" sz="2000" b="0" dirty="0"/>
              <a:t>4] </a:t>
            </a:r>
            <a:r>
              <a:rPr lang="en-US" sz="2000" b="0" dirty="0" smtClean="0"/>
              <a:t>11-13-0505-00-0hew-mac-efficiecy-analysis-for-hew-sg.</a:t>
            </a:r>
            <a:endParaRPr lang="en-US" sz="2000" b="0" dirty="0"/>
          </a:p>
          <a:p>
            <a:pPr>
              <a:buNone/>
            </a:pPr>
            <a:endParaRPr lang="en-US" sz="2000" b="0" dirty="0" smtClean="0"/>
          </a:p>
          <a:p>
            <a:pPr>
              <a:buNone/>
            </a:pPr>
            <a:endParaRPr lang="en-US" sz="2000" b="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May 2014</a:t>
            </a:r>
            <a:endParaRPr lang="en-US" dirty="0"/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10"/>
          </p:nvPr>
        </p:nvSpPr>
        <p:spPr>
          <a:xfrm>
            <a:off x="7188200" y="6464396"/>
            <a:ext cx="1355725" cy="369332"/>
          </a:xfrm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WTA of BUPT</a:t>
            </a:r>
            <a:endParaRPr lang="en-US" dirty="0" smtClean="0">
              <a:ea typeface="MS PGothic" pitchFamily="34" charset="-128"/>
            </a:endParaRPr>
          </a:p>
        </p:txBody>
      </p:sp>
      <p:sp>
        <p:nvSpPr>
          <p:cNvPr id="7" name="Date Placeholder 9"/>
          <p:cNvSpPr txBox="1">
            <a:spLocks/>
          </p:cNvSpPr>
          <p:nvPr/>
        </p:nvSpPr>
        <p:spPr bwMode="auto">
          <a:xfrm>
            <a:off x="5280175" y="348852"/>
            <a:ext cx="3097066" cy="276999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Doc.: IEEE 11-14-0613-00-00ax</a:t>
            </a:r>
            <a:endParaRPr lang="en-US" dirty="0">
              <a:latin typeface="Times New Roman" pitchFamily="18" charset="0"/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412776"/>
            <a:ext cx="7772400" cy="5040560"/>
          </a:xfrm>
        </p:spPr>
        <p:txBody>
          <a:bodyPr/>
          <a:lstStyle/>
          <a:p>
            <a:r>
              <a:rPr lang="en-US" sz="2000" dirty="0" smtClean="0"/>
              <a:t>Frame length is </a:t>
            </a:r>
            <a:r>
              <a:rPr lang="en-US" sz="2000" dirty="0" smtClean="0">
                <a:solidFill>
                  <a:srgbClr val="FF0000"/>
                </a:solidFill>
              </a:rPr>
              <a:t>an essential impact on </a:t>
            </a:r>
            <a:r>
              <a:rPr lang="en-US" sz="2000" dirty="0" smtClean="0"/>
              <a:t>performance of WLAN</a:t>
            </a:r>
          </a:p>
          <a:p>
            <a:pPr lvl="1"/>
            <a:r>
              <a:rPr lang="en-US" sz="1800" dirty="0" smtClean="0"/>
              <a:t>Next generation </a:t>
            </a:r>
            <a:r>
              <a:rPr lang="en-US" altLang="zh-CN" sz="1800" dirty="0" smtClean="0"/>
              <a:t>WLAN </a:t>
            </a:r>
            <a:r>
              <a:rPr lang="en-US" sz="1800" dirty="0" smtClean="0"/>
              <a:t>network expects for higher throughput and more adaptive schemes in MAC layer</a:t>
            </a:r>
          </a:p>
          <a:p>
            <a:pPr lvl="1"/>
            <a:r>
              <a:rPr lang="en-US" altLang="zh-CN" sz="1800" dirty="0" smtClean="0"/>
              <a:t>Frame length directly impacts the throughput and efficiency of MAC layer</a:t>
            </a:r>
            <a:endParaRPr lang="en-US" sz="1800" dirty="0" smtClean="0"/>
          </a:p>
          <a:p>
            <a:pPr lvl="1"/>
            <a:r>
              <a:rPr lang="en-US" sz="1800" dirty="0" smtClean="0"/>
              <a:t>It seems necessary to get the optimal frame length in different situation</a:t>
            </a:r>
          </a:p>
          <a:p>
            <a:r>
              <a:rPr lang="en-US" sz="2000" dirty="0" smtClean="0"/>
              <a:t>Frame aggregation and BA (Block Acknowledgement) are discussed in previous study</a:t>
            </a:r>
          </a:p>
          <a:p>
            <a:pPr lvl="1"/>
            <a:r>
              <a:rPr lang="en-US" sz="1600" dirty="0" smtClean="0"/>
              <a:t>In the latest IEEE 802.11ac [1] and 802.11ad [2], above technologies are both introduced and enhanced</a:t>
            </a:r>
          </a:p>
          <a:p>
            <a:pPr lvl="1"/>
            <a:r>
              <a:rPr lang="en-US" sz="1600" dirty="0" smtClean="0"/>
              <a:t>In [3], step by step detailed procedure for a system simulation based on MAC/PHY features of 802.11 is discussed</a:t>
            </a:r>
          </a:p>
          <a:p>
            <a:pPr lvl="1"/>
            <a:r>
              <a:rPr lang="en-US" sz="1600" dirty="0" smtClean="0"/>
              <a:t>In [4], MAC efficiency is analyzed considering both frame aggregation and BA for dense deployment scenarios</a:t>
            </a:r>
          </a:p>
          <a:p>
            <a:r>
              <a:rPr lang="en-US" sz="2000" dirty="0" smtClean="0"/>
              <a:t>This contribution is to discuss </a:t>
            </a:r>
            <a:r>
              <a:rPr lang="en-US" sz="2000" dirty="0" smtClean="0">
                <a:solidFill>
                  <a:srgbClr val="FF0000"/>
                </a:solidFill>
              </a:rPr>
              <a:t>adaptive frame length</a:t>
            </a:r>
          </a:p>
          <a:p>
            <a:endParaRPr lang="en-US" sz="20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May 2014</a:t>
            </a:r>
            <a:endParaRPr lang="en-US" dirty="0"/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10"/>
          </p:nvPr>
        </p:nvSpPr>
        <p:spPr>
          <a:xfrm>
            <a:off x="7188200" y="6464396"/>
            <a:ext cx="1355725" cy="369332"/>
          </a:xfrm>
        </p:spPr>
        <p:txBody>
          <a:bodyPr/>
          <a:lstStyle/>
          <a:p>
            <a:r>
              <a:rPr lang="en-US" dirty="0" smtClean="0">
                <a:ea typeface="MS PGothic" pitchFamily="34" charset="-128"/>
              </a:rPr>
              <a:t>WTA of BUPT</a:t>
            </a:r>
          </a:p>
        </p:txBody>
      </p:sp>
      <p:sp>
        <p:nvSpPr>
          <p:cNvPr id="7" name="Date Placeholder 9"/>
          <p:cNvSpPr txBox="1">
            <a:spLocks/>
          </p:cNvSpPr>
          <p:nvPr/>
        </p:nvSpPr>
        <p:spPr bwMode="auto">
          <a:xfrm>
            <a:off x="5280175" y="348852"/>
            <a:ext cx="3097066" cy="276999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Doc.: IEEE 11-14-0613-00-00ax</a:t>
            </a:r>
            <a:endParaRPr lang="en-US" dirty="0">
              <a:latin typeface="Times New Roman" pitchFamily="18" charset="0"/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enhanced MAC </a:t>
            </a:r>
            <a:r>
              <a:rPr lang="en-US" altLang="zh-CN" dirty="0" smtClean="0"/>
              <a:t>scheme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6750" y="4670276"/>
            <a:ext cx="8225730" cy="1999084"/>
          </a:xfrm>
        </p:spPr>
        <p:txBody>
          <a:bodyPr/>
          <a:lstStyle/>
          <a:p>
            <a:r>
              <a:rPr lang="en-US" sz="1800" b="0" dirty="0" smtClean="0"/>
              <a:t>Two main technologies: Frame Aggregation and </a:t>
            </a:r>
            <a:r>
              <a:rPr lang="en-US" sz="1800" b="0" dirty="0"/>
              <a:t>Block </a:t>
            </a:r>
            <a:r>
              <a:rPr lang="en-US" sz="1800" b="0" dirty="0" smtClean="0"/>
              <a:t>Acknowledgement</a:t>
            </a:r>
          </a:p>
          <a:p>
            <a:r>
              <a:rPr lang="en-US" sz="1800" b="0" dirty="0" smtClean="0"/>
              <a:t>MAC efficiency is influenced by</a:t>
            </a:r>
          </a:p>
          <a:p>
            <a:pPr lvl="1"/>
            <a:r>
              <a:rPr lang="en-US" sz="1800" dirty="0" smtClean="0"/>
              <a:t>Number of blocks in an aggregated frame</a:t>
            </a:r>
          </a:p>
          <a:p>
            <a:pPr lvl="1"/>
            <a:r>
              <a:rPr lang="en-US" sz="1800" dirty="0" smtClean="0"/>
              <a:t>Number of BAs</a:t>
            </a:r>
          </a:p>
          <a:p>
            <a:pPr lvl="1"/>
            <a:r>
              <a:rPr lang="en-US" sz="1800" dirty="0" smtClean="0"/>
              <a:t>Number </a:t>
            </a:r>
            <a:r>
              <a:rPr lang="en-US" sz="1800" dirty="0"/>
              <a:t>of </a:t>
            </a:r>
            <a:r>
              <a:rPr lang="en-US" sz="1800" dirty="0" smtClean="0"/>
              <a:t>retransmission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May 2014</a:t>
            </a:r>
            <a:endParaRPr lang="en-US" dirty="0"/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10"/>
          </p:nvPr>
        </p:nvSpPr>
        <p:spPr>
          <a:xfrm>
            <a:off x="7188200" y="6464396"/>
            <a:ext cx="1355725" cy="369332"/>
          </a:xfrm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WTA of BUPT</a:t>
            </a:r>
            <a:endParaRPr lang="en-US" dirty="0" smtClean="0">
              <a:ea typeface="MS PGothic" pitchFamily="34" charset="-128"/>
            </a:endParaRP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1819275" y="2155304"/>
            <a:ext cx="609600" cy="228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>
                <a:solidFill>
                  <a:srgbClr val="000000"/>
                </a:solidFill>
                <a:latin typeface="Verdana" pitchFamily="34" charset="0"/>
                <a:cs typeface="Arial" pitchFamily="34" charset="0"/>
              </a:rPr>
              <a:t>RTS</a:t>
            </a:r>
          </a:p>
        </p:txBody>
      </p:sp>
      <p:sp>
        <p:nvSpPr>
          <p:cNvPr id="9" name="AutoShape 5"/>
          <p:cNvSpPr>
            <a:spLocks noChangeArrowheads="1"/>
          </p:cNvSpPr>
          <p:nvPr/>
        </p:nvSpPr>
        <p:spPr bwMode="auto">
          <a:xfrm>
            <a:off x="2967038" y="2383904"/>
            <a:ext cx="609600" cy="228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solidFill>
                  <a:srgbClr val="000000"/>
                </a:solidFill>
                <a:latin typeface="Verdana" pitchFamily="34" charset="0"/>
                <a:cs typeface="Arial" pitchFamily="34" charset="0"/>
              </a:rPr>
              <a:t>CTS</a:t>
            </a:r>
          </a:p>
        </p:txBody>
      </p:sp>
      <p:sp>
        <p:nvSpPr>
          <p:cNvPr id="10" name="AutoShape 6"/>
          <p:cNvSpPr>
            <a:spLocks noChangeArrowheads="1"/>
          </p:cNvSpPr>
          <p:nvPr/>
        </p:nvSpPr>
        <p:spPr bwMode="auto">
          <a:xfrm>
            <a:off x="4040188" y="2025129"/>
            <a:ext cx="963859" cy="358775"/>
          </a:xfrm>
          <a:prstGeom prst="roundRect">
            <a:avLst>
              <a:gd name="adj" fmla="val 16667"/>
            </a:avLst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  <a:latin typeface="Verdana" pitchFamily="34" charset="0"/>
                <a:cs typeface="Arial" pitchFamily="34" charset="0"/>
              </a:rPr>
              <a:t>A</a:t>
            </a:r>
            <a:r>
              <a:rPr lang="en-US" altLang="zh-CN" dirty="0" smtClean="0">
                <a:solidFill>
                  <a:srgbClr val="000000"/>
                </a:solidFill>
                <a:latin typeface="Verdana" pitchFamily="34" charset="0"/>
                <a:cs typeface="Arial" pitchFamily="34" charset="0"/>
              </a:rPr>
              <a:t>ggregated </a:t>
            </a:r>
          </a:p>
          <a:p>
            <a:pPr algn="ctr"/>
            <a:r>
              <a:rPr lang="en-US" altLang="zh-CN" dirty="0" smtClean="0">
                <a:solidFill>
                  <a:srgbClr val="000000"/>
                </a:solidFill>
                <a:latin typeface="Verdana" pitchFamily="34" charset="0"/>
                <a:cs typeface="Arial" pitchFamily="34" charset="0"/>
              </a:rPr>
              <a:t>Frame</a:t>
            </a:r>
            <a:endParaRPr lang="en-US" dirty="0">
              <a:solidFill>
                <a:srgbClr val="000000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11" name="AutoShape 7"/>
          <p:cNvSpPr>
            <a:spLocks noChangeArrowheads="1"/>
          </p:cNvSpPr>
          <p:nvPr/>
        </p:nvSpPr>
        <p:spPr bwMode="auto">
          <a:xfrm>
            <a:off x="5481638" y="2383904"/>
            <a:ext cx="609600" cy="228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solidFill>
                  <a:srgbClr val="000000"/>
                </a:solidFill>
                <a:latin typeface="Verdana" pitchFamily="34" charset="0"/>
                <a:cs typeface="Arial" pitchFamily="34" charset="0"/>
              </a:rPr>
              <a:t>BA</a:t>
            </a:r>
          </a:p>
        </p:txBody>
      </p:sp>
      <p:sp>
        <p:nvSpPr>
          <p:cNvPr id="12" name="AutoShape 8"/>
          <p:cNvSpPr>
            <a:spLocks noChangeArrowheads="1"/>
          </p:cNvSpPr>
          <p:nvPr/>
        </p:nvSpPr>
        <p:spPr bwMode="auto">
          <a:xfrm>
            <a:off x="1590675" y="2155304"/>
            <a:ext cx="228600" cy="228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solidFill>
                  <a:srgbClr val="000000"/>
                </a:solidFill>
                <a:latin typeface="Verdana" pitchFamily="34" charset="0"/>
                <a:cs typeface="Arial" pitchFamily="34" charset="0"/>
              </a:rPr>
              <a:t>pr</a:t>
            </a:r>
          </a:p>
        </p:txBody>
      </p:sp>
      <p:sp>
        <p:nvSpPr>
          <p:cNvPr id="13" name="AutoShape 9"/>
          <p:cNvSpPr>
            <a:spLocks noChangeArrowheads="1"/>
          </p:cNvSpPr>
          <p:nvPr/>
        </p:nvSpPr>
        <p:spPr bwMode="auto">
          <a:xfrm>
            <a:off x="2738438" y="2383904"/>
            <a:ext cx="228600" cy="228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solidFill>
                  <a:srgbClr val="000000"/>
                </a:solidFill>
                <a:latin typeface="Verdana" pitchFamily="34" charset="0"/>
                <a:cs typeface="Arial" pitchFamily="34" charset="0"/>
              </a:rPr>
              <a:t>pr</a:t>
            </a:r>
          </a:p>
        </p:txBody>
      </p:sp>
      <p:sp>
        <p:nvSpPr>
          <p:cNvPr id="14" name="AutoShape 10"/>
          <p:cNvSpPr>
            <a:spLocks noChangeArrowheads="1"/>
          </p:cNvSpPr>
          <p:nvPr/>
        </p:nvSpPr>
        <p:spPr bwMode="auto">
          <a:xfrm>
            <a:off x="3803650" y="2025128"/>
            <a:ext cx="228600" cy="35877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 err="1">
                <a:solidFill>
                  <a:srgbClr val="000000"/>
                </a:solidFill>
                <a:latin typeface="Verdana" pitchFamily="34" charset="0"/>
                <a:cs typeface="Arial" pitchFamily="34" charset="0"/>
              </a:rPr>
              <a:t>pr</a:t>
            </a:r>
            <a:endParaRPr lang="en-US" dirty="0">
              <a:solidFill>
                <a:srgbClr val="000000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15" name="AutoShape 11"/>
          <p:cNvSpPr>
            <a:spLocks noChangeArrowheads="1"/>
          </p:cNvSpPr>
          <p:nvPr/>
        </p:nvSpPr>
        <p:spPr bwMode="auto">
          <a:xfrm>
            <a:off x="5253038" y="2383904"/>
            <a:ext cx="228600" cy="228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solidFill>
                  <a:srgbClr val="000000"/>
                </a:solidFill>
                <a:latin typeface="Verdana" pitchFamily="34" charset="0"/>
                <a:cs typeface="Arial" pitchFamily="34" charset="0"/>
              </a:rPr>
              <a:t>pr</a:t>
            </a:r>
          </a:p>
        </p:txBody>
      </p:sp>
      <p:sp>
        <p:nvSpPr>
          <p:cNvPr id="16" name="Line 12"/>
          <p:cNvSpPr>
            <a:spLocks noChangeShapeType="1"/>
          </p:cNvSpPr>
          <p:nvPr/>
        </p:nvSpPr>
        <p:spPr bwMode="auto">
          <a:xfrm>
            <a:off x="2428875" y="2383904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7" name="Line 13"/>
          <p:cNvSpPr>
            <a:spLocks noChangeShapeType="1"/>
          </p:cNvSpPr>
          <p:nvPr/>
        </p:nvSpPr>
        <p:spPr bwMode="auto">
          <a:xfrm>
            <a:off x="3571875" y="2383904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Line 14"/>
          <p:cNvSpPr>
            <a:spLocks noChangeShapeType="1"/>
          </p:cNvSpPr>
          <p:nvPr/>
        </p:nvSpPr>
        <p:spPr bwMode="auto">
          <a:xfrm>
            <a:off x="4948238" y="2383904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9" name="Line 15"/>
          <p:cNvSpPr>
            <a:spLocks noChangeShapeType="1"/>
          </p:cNvSpPr>
          <p:nvPr/>
        </p:nvSpPr>
        <p:spPr bwMode="auto">
          <a:xfrm>
            <a:off x="1133475" y="2383904"/>
            <a:ext cx="457200" cy="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0" name="Line 16"/>
          <p:cNvSpPr>
            <a:spLocks noChangeShapeType="1"/>
          </p:cNvSpPr>
          <p:nvPr/>
        </p:nvSpPr>
        <p:spPr bwMode="auto">
          <a:xfrm flipH="1">
            <a:off x="1290638" y="2307704"/>
            <a:ext cx="76200" cy="15240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1" name="Line 17"/>
          <p:cNvSpPr>
            <a:spLocks noChangeShapeType="1"/>
          </p:cNvSpPr>
          <p:nvPr/>
        </p:nvSpPr>
        <p:spPr bwMode="auto">
          <a:xfrm>
            <a:off x="452438" y="2383904"/>
            <a:ext cx="68103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Text Box 18"/>
          <p:cNvSpPr txBox="1">
            <a:spLocks noChangeArrowheads="1"/>
          </p:cNvSpPr>
          <p:nvPr/>
        </p:nvSpPr>
        <p:spPr bwMode="auto">
          <a:xfrm>
            <a:off x="2357438" y="2155304"/>
            <a:ext cx="54451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000000"/>
                </a:solidFill>
                <a:latin typeface="Verdana" pitchFamily="34" charset="0"/>
                <a:cs typeface="Arial" pitchFamily="34" charset="0"/>
              </a:rPr>
              <a:t>SIFS</a:t>
            </a:r>
          </a:p>
        </p:txBody>
      </p:sp>
      <p:sp>
        <p:nvSpPr>
          <p:cNvPr id="23" name="Text Box 19"/>
          <p:cNvSpPr txBox="1">
            <a:spLocks noChangeArrowheads="1"/>
          </p:cNvSpPr>
          <p:nvPr/>
        </p:nvSpPr>
        <p:spPr bwMode="auto">
          <a:xfrm>
            <a:off x="3495675" y="2337867"/>
            <a:ext cx="54451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000000"/>
                </a:solidFill>
                <a:latin typeface="Verdana" pitchFamily="34" charset="0"/>
                <a:cs typeface="Arial" pitchFamily="34" charset="0"/>
              </a:rPr>
              <a:t>SIFS</a:t>
            </a:r>
          </a:p>
        </p:txBody>
      </p:sp>
      <p:sp>
        <p:nvSpPr>
          <p:cNvPr id="24" name="Text Box 20"/>
          <p:cNvSpPr txBox="1">
            <a:spLocks noChangeArrowheads="1"/>
          </p:cNvSpPr>
          <p:nvPr/>
        </p:nvSpPr>
        <p:spPr bwMode="auto">
          <a:xfrm>
            <a:off x="4963592" y="2155304"/>
            <a:ext cx="54451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  <a:latin typeface="Verdana" pitchFamily="34" charset="0"/>
                <a:cs typeface="Arial" pitchFamily="34" charset="0"/>
              </a:rPr>
              <a:t>SIFS</a:t>
            </a:r>
          </a:p>
        </p:txBody>
      </p:sp>
      <p:sp>
        <p:nvSpPr>
          <p:cNvPr id="25" name="Text Box 21"/>
          <p:cNvSpPr txBox="1">
            <a:spLocks noChangeArrowheads="1"/>
          </p:cNvSpPr>
          <p:nvPr/>
        </p:nvSpPr>
        <p:spPr bwMode="auto">
          <a:xfrm>
            <a:off x="528638" y="2337867"/>
            <a:ext cx="55721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000000"/>
                </a:solidFill>
                <a:latin typeface="Verdana" pitchFamily="34" charset="0"/>
                <a:cs typeface="Arial" pitchFamily="34" charset="0"/>
              </a:rPr>
              <a:t>DIFS</a:t>
            </a:r>
          </a:p>
        </p:txBody>
      </p:sp>
      <p:sp>
        <p:nvSpPr>
          <p:cNvPr id="26" name="Text Box 22"/>
          <p:cNvSpPr txBox="1">
            <a:spLocks noChangeArrowheads="1"/>
          </p:cNvSpPr>
          <p:nvPr/>
        </p:nvSpPr>
        <p:spPr bwMode="auto">
          <a:xfrm>
            <a:off x="814388" y="1804467"/>
            <a:ext cx="124301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000000"/>
                </a:solidFill>
                <a:latin typeface="Verdana" pitchFamily="34" charset="0"/>
                <a:cs typeface="Arial" pitchFamily="34" charset="0"/>
              </a:rPr>
              <a:t>CW (variable)</a:t>
            </a:r>
          </a:p>
        </p:txBody>
      </p:sp>
      <p:sp>
        <p:nvSpPr>
          <p:cNvPr id="27" name="AutoShape 23"/>
          <p:cNvSpPr>
            <a:spLocks/>
          </p:cNvSpPr>
          <p:nvPr/>
        </p:nvSpPr>
        <p:spPr bwMode="auto">
          <a:xfrm rot="-5400000">
            <a:off x="2170112" y="971029"/>
            <a:ext cx="152401" cy="3587750"/>
          </a:xfrm>
          <a:prstGeom prst="leftBrace">
            <a:avLst>
              <a:gd name="adj1" fmla="val 200000"/>
              <a:gd name="adj2" fmla="val 50000"/>
            </a:avLst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8" name="AutoShape 24"/>
          <p:cNvSpPr>
            <a:spLocks/>
          </p:cNvSpPr>
          <p:nvPr/>
        </p:nvSpPr>
        <p:spPr bwMode="auto">
          <a:xfrm rot="-5400000">
            <a:off x="5738141" y="1954608"/>
            <a:ext cx="152401" cy="1620591"/>
          </a:xfrm>
          <a:prstGeom prst="leftBrace">
            <a:avLst>
              <a:gd name="adj1" fmla="val 91667"/>
              <a:gd name="adj2" fmla="val 50000"/>
            </a:avLst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9" name="Text Box 25"/>
          <p:cNvSpPr txBox="1">
            <a:spLocks noChangeArrowheads="1"/>
          </p:cNvSpPr>
          <p:nvPr/>
        </p:nvSpPr>
        <p:spPr bwMode="auto">
          <a:xfrm>
            <a:off x="1803400" y="2841104"/>
            <a:ext cx="8969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000000"/>
                </a:solidFill>
                <a:latin typeface="Verdana" pitchFamily="34" charset="0"/>
                <a:cs typeface="Arial" pitchFamily="34" charset="0"/>
              </a:rPr>
              <a:t>overhead</a:t>
            </a:r>
          </a:p>
        </p:txBody>
      </p:sp>
      <p:sp>
        <p:nvSpPr>
          <p:cNvPr id="30" name="Text Box 26"/>
          <p:cNvSpPr txBox="1">
            <a:spLocks noChangeArrowheads="1"/>
          </p:cNvSpPr>
          <p:nvPr/>
        </p:nvSpPr>
        <p:spPr bwMode="auto">
          <a:xfrm>
            <a:off x="5100638" y="2841104"/>
            <a:ext cx="89693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000000"/>
                </a:solidFill>
                <a:latin typeface="Verdana" pitchFamily="34" charset="0"/>
                <a:cs typeface="Arial" pitchFamily="34" charset="0"/>
              </a:rPr>
              <a:t>overhead</a:t>
            </a:r>
          </a:p>
        </p:txBody>
      </p:sp>
      <p:sp>
        <p:nvSpPr>
          <p:cNvPr id="31" name="Text Box 27"/>
          <p:cNvSpPr txBox="1">
            <a:spLocks noChangeArrowheads="1"/>
          </p:cNvSpPr>
          <p:nvPr/>
        </p:nvSpPr>
        <p:spPr bwMode="auto">
          <a:xfrm>
            <a:off x="4032250" y="1713185"/>
            <a:ext cx="10525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  <a:latin typeface="Verdana" pitchFamily="34" charset="0"/>
                <a:cs typeface="Arial" pitchFamily="34" charset="0"/>
              </a:rPr>
              <a:t>Actual data</a:t>
            </a:r>
          </a:p>
        </p:txBody>
      </p:sp>
      <p:sp>
        <p:nvSpPr>
          <p:cNvPr id="33" name="AutoShape 29"/>
          <p:cNvSpPr>
            <a:spLocks noChangeArrowheads="1"/>
          </p:cNvSpPr>
          <p:nvPr/>
        </p:nvSpPr>
        <p:spPr bwMode="auto">
          <a:xfrm>
            <a:off x="8001000" y="2383904"/>
            <a:ext cx="609600" cy="228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solidFill>
                  <a:srgbClr val="000000"/>
                </a:solidFill>
                <a:latin typeface="Verdana" pitchFamily="34" charset="0"/>
                <a:cs typeface="Arial" pitchFamily="34" charset="0"/>
              </a:rPr>
              <a:t>BA</a:t>
            </a:r>
          </a:p>
        </p:txBody>
      </p:sp>
      <p:sp>
        <p:nvSpPr>
          <p:cNvPr id="35" name="AutoShape 31"/>
          <p:cNvSpPr>
            <a:spLocks noChangeArrowheads="1"/>
          </p:cNvSpPr>
          <p:nvPr/>
        </p:nvSpPr>
        <p:spPr bwMode="auto">
          <a:xfrm>
            <a:off x="7772400" y="2383904"/>
            <a:ext cx="228600" cy="228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solidFill>
                  <a:srgbClr val="000000"/>
                </a:solidFill>
                <a:latin typeface="Verdana" pitchFamily="34" charset="0"/>
                <a:cs typeface="Arial" pitchFamily="34" charset="0"/>
              </a:rPr>
              <a:t>pr</a:t>
            </a:r>
          </a:p>
        </p:txBody>
      </p:sp>
      <p:sp>
        <p:nvSpPr>
          <p:cNvPr id="36" name="Line 32"/>
          <p:cNvSpPr>
            <a:spLocks noChangeShapeType="1"/>
          </p:cNvSpPr>
          <p:nvPr/>
        </p:nvSpPr>
        <p:spPr bwMode="auto">
          <a:xfrm>
            <a:off x="6091238" y="2383904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7" name="Line 33"/>
          <p:cNvSpPr>
            <a:spLocks noChangeShapeType="1"/>
          </p:cNvSpPr>
          <p:nvPr/>
        </p:nvSpPr>
        <p:spPr bwMode="auto">
          <a:xfrm>
            <a:off x="7467600" y="2383904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8" name="Text Box 34"/>
          <p:cNvSpPr txBox="1">
            <a:spLocks noChangeArrowheads="1"/>
          </p:cNvSpPr>
          <p:nvPr/>
        </p:nvSpPr>
        <p:spPr bwMode="auto">
          <a:xfrm>
            <a:off x="6015038" y="2337867"/>
            <a:ext cx="54451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000000"/>
                </a:solidFill>
                <a:latin typeface="Verdana" pitchFamily="34" charset="0"/>
                <a:cs typeface="Arial" pitchFamily="34" charset="0"/>
              </a:rPr>
              <a:t>SIFS</a:t>
            </a:r>
          </a:p>
        </p:txBody>
      </p:sp>
      <p:sp>
        <p:nvSpPr>
          <p:cNvPr id="39" name="Text Box 35"/>
          <p:cNvSpPr txBox="1">
            <a:spLocks noChangeArrowheads="1"/>
          </p:cNvSpPr>
          <p:nvPr/>
        </p:nvSpPr>
        <p:spPr bwMode="auto">
          <a:xfrm>
            <a:off x="7524328" y="2155304"/>
            <a:ext cx="5445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  <a:latin typeface="Verdana" pitchFamily="34" charset="0"/>
                <a:cs typeface="Arial" pitchFamily="34" charset="0"/>
              </a:rPr>
              <a:t>SIFS</a:t>
            </a:r>
          </a:p>
        </p:txBody>
      </p:sp>
      <p:sp>
        <p:nvSpPr>
          <p:cNvPr id="40" name="AutoShape 36"/>
          <p:cNvSpPr>
            <a:spLocks/>
          </p:cNvSpPr>
          <p:nvPr/>
        </p:nvSpPr>
        <p:spPr bwMode="auto">
          <a:xfrm rot="-5400000">
            <a:off x="8015400" y="2245903"/>
            <a:ext cx="152400" cy="1038001"/>
          </a:xfrm>
          <a:prstGeom prst="leftBrace">
            <a:avLst>
              <a:gd name="adj1" fmla="val 62500"/>
              <a:gd name="adj2" fmla="val 50000"/>
            </a:avLst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1" name="Text Box 37"/>
          <p:cNvSpPr txBox="1">
            <a:spLocks noChangeArrowheads="1"/>
          </p:cNvSpPr>
          <p:nvPr/>
        </p:nvSpPr>
        <p:spPr bwMode="auto">
          <a:xfrm>
            <a:off x="7620000" y="2841104"/>
            <a:ext cx="8969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000000"/>
                </a:solidFill>
                <a:latin typeface="Verdana" pitchFamily="34" charset="0"/>
                <a:cs typeface="Arial" pitchFamily="34" charset="0"/>
              </a:rPr>
              <a:t>overhead</a:t>
            </a:r>
          </a:p>
        </p:txBody>
      </p:sp>
      <p:sp>
        <p:nvSpPr>
          <p:cNvPr id="44" name="Line 45"/>
          <p:cNvSpPr>
            <a:spLocks noChangeShapeType="1"/>
          </p:cNvSpPr>
          <p:nvPr/>
        </p:nvSpPr>
        <p:spPr bwMode="auto">
          <a:xfrm flipH="1">
            <a:off x="6964362" y="1804467"/>
            <a:ext cx="271933" cy="18335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5" name="Text Box 46"/>
          <p:cNvSpPr txBox="1">
            <a:spLocks noChangeArrowheads="1"/>
          </p:cNvSpPr>
          <p:nvPr/>
        </p:nvSpPr>
        <p:spPr bwMode="auto">
          <a:xfrm>
            <a:off x="6797565" y="1412776"/>
            <a:ext cx="19645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Verdana" pitchFamily="34" charset="0"/>
                <a:cs typeface="Arial" pitchFamily="34" charset="0"/>
              </a:rPr>
              <a:t>Variable, no more than</a:t>
            </a:r>
          </a:p>
          <a:p>
            <a:r>
              <a:rPr lang="en-US" dirty="0" smtClean="0">
                <a:solidFill>
                  <a:srgbClr val="000000"/>
                </a:solidFill>
                <a:latin typeface="Verdana" pitchFamily="34" charset="0"/>
                <a:cs typeface="Arial" pitchFamily="34" charset="0"/>
              </a:rPr>
              <a:t>maximum length</a:t>
            </a:r>
            <a:endParaRPr lang="en-US" dirty="0">
              <a:solidFill>
                <a:srgbClr val="000000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46" name="Line 47"/>
          <p:cNvSpPr>
            <a:spLocks noChangeShapeType="1"/>
          </p:cNvSpPr>
          <p:nvPr/>
        </p:nvSpPr>
        <p:spPr bwMode="auto">
          <a:xfrm>
            <a:off x="457200" y="2307704"/>
            <a:ext cx="0" cy="152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7" name="AutoShape 60"/>
          <p:cNvSpPr>
            <a:spLocks/>
          </p:cNvSpPr>
          <p:nvPr/>
        </p:nvSpPr>
        <p:spPr bwMode="auto">
          <a:xfrm rot="5400000" flipV="1">
            <a:off x="1290638" y="1910829"/>
            <a:ext cx="152400" cy="381000"/>
          </a:xfrm>
          <a:prstGeom prst="leftBrace">
            <a:avLst>
              <a:gd name="adj1" fmla="val 20833"/>
              <a:gd name="adj2" fmla="val 50000"/>
            </a:avLst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9" name="Rectangle 2"/>
          <p:cNvSpPr>
            <a:spLocks noChangeArrowheads="1"/>
          </p:cNvSpPr>
          <p:nvPr/>
        </p:nvSpPr>
        <p:spPr bwMode="auto">
          <a:xfrm>
            <a:off x="1763688" y="3213720"/>
            <a:ext cx="6096000" cy="1295400"/>
          </a:xfrm>
          <a:prstGeom prst="rect">
            <a:avLst/>
          </a:prstGeom>
          <a:solidFill>
            <a:schemeClr val="accent3">
              <a:lumMod val="85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0" name="Text Box 48"/>
          <p:cNvSpPr txBox="1">
            <a:spLocks noChangeArrowheads="1"/>
          </p:cNvSpPr>
          <p:nvPr/>
        </p:nvSpPr>
        <p:spPr bwMode="auto">
          <a:xfrm>
            <a:off x="1754188" y="3352279"/>
            <a:ext cx="1711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solidFill>
                  <a:srgbClr val="000000"/>
                </a:solidFill>
                <a:cs typeface="Arial" pitchFamily="34" charset="0"/>
              </a:rPr>
              <a:t>MAC throughput = </a:t>
            </a:r>
          </a:p>
        </p:txBody>
      </p:sp>
      <p:sp>
        <p:nvSpPr>
          <p:cNvPr id="51" name="Text Box 49"/>
          <p:cNvSpPr txBox="1">
            <a:spLocks noChangeArrowheads="1"/>
          </p:cNvSpPr>
          <p:nvPr/>
        </p:nvSpPr>
        <p:spPr bwMode="auto">
          <a:xfrm>
            <a:off x="4333875" y="3199879"/>
            <a:ext cx="21431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400" b="1">
                <a:solidFill>
                  <a:srgbClr val="000000"/>
                </a:solidFill>
                <a:cs typeface="Arial" pitchFamily="34" charset="0"/>
              </a:rPr>
              <a:t>Total MAC payload (bits)</a:t>
            </a:r>
          </a:p>
        </p:txBody>
      </p:sp>
      <p:sp>
        <p:nvSpPr>
          <p:cNvPr id="52" name="Text Box 50"/>
          <p:cNvSpPr txBox="1">
            <a:spLocks noChangeArrowheads="1"/>
          </p:cNvSpPr>
          <p:nvPr/>
        </p:nvSpPr>
        <p:spPr bwMode="auto">
          <a:xfrm>
            <a:off x="3216435" y="3504679"/>
            <a:ext cx="453675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solidFill>
                  <a:srgbClr val="000000"/>
                </a:solidFill>
                <a:cs typeface="Arial" pitchFamily="34" charset="0"/>
              </a:rPr>
              <a:t>Time consumed </a:t>
            </a:r>
            <a:r>
              <a:rPr lang="en-US" sz="1400" b="1" dirty="0" smtClean="0">
                <a:solidFill>
                  <a:srgbClr val="000000"/>
                </a:solidFill>
                <a:cs typeface="Arial" pitchFamily="34" charset="0"/>
              </a:rPr>
              <a:t>for transmitting </a:t>
            </a:r>
            <a:r>
              <a:rPr lang="en-US" sz="1400" b="1" dirty="0">
                <a:solidFill>
                  <a:srgbClr val="000000"/>
                </a:solidFill>
                <a:cs typeface="Arial" pitchFamily="34" charset="0"/>
              </a:rPr>
              <a:t>total MAC payload (sec)</a:t>
            </a:r>
          </a:p>
        </p:txBody>
      </p:sp>
      <p:sp>
        <p:nvSpPr>
          <p:cNvPr id="53" name="Line 51"/>
          <p:cNvSpPr>
            <a:spLocks noChangeShapeType="1"/>
          </p:cNvSpPr>
          <p:nvPr/>
        </p:nvSpPr>
        <p:spPr bwMode="auto">
          <a:xfrm>
            <a:off x="3429000" y="3525317"/>
            <a:ext cx="4114800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4" name="Text Box 52"/>
          <p:cNvSpPr txBox="1">
            <a:spLocks noChangeArrowheads="1"/>
          </p:cNvSpPr>
          <p:nvPr/>
        </p:nvSpPr>
        <p:spPr bwMode="auto">
          <a:xfrm>
            <a:off x="1771650" y="4038079"/>
            <a:ext cx="15652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400" b="1">
                <a:solidFill>
                  <a:srgbClr val="000000"/>
                </a:solidFill>
                <a:cs typeface="Arial" pitchFamily="34" charset="0"/>
              </a:rPr>
              <a:t>MAC efficiency = </a:t>
            </a:r>
          </a:p>
        </p:txBody>
      </p:sp>
      <p:sp>
        <p:nvSpPr>
          <p:cNvPr id="55" name="Text Box 53"/>
          <p:cNvSpPr txBox="1">
            <a:spLocks noChangeArrowheads="1"/>
          </p:cNvSpPr>
          <p:nvPr/>
        </p:nvSpPr>
        <p:spPr bwMode="auto">
          <a:xfrm>
            <a:off x="3176588" y="3884092"/>
            <a:ext cx="15208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solidFill>
                  <a:srgbClr val="000000"/>
                </a:solidFill>
                <a:cs typeface="Arial" pitchFamily="34" charset="0"/>
              </a:rPr>
              <a:t>MAC throughput</a:t>
            </a:r>
          </a:p>
        </p:txBody>
      </p:sp>
      <p:sp>
        <p:nvSpPr>
          <p:cNvPr id="56" name="Text Box 54"/>
          <p:cNvSpPr txBox="1">
            <a:spLocks noChangeArrowheads="1"/>
          </p:cNvSpPr>
          <p:nvPr/>
        </p:nvSpPr>
        <p:spPr bwMode="auto">
          <a:xfrm>
            <a:off x="3489325" y="4188892"/>
            <a:ext cx="9096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400" b="1">
                <a:solidFill>
                  <a:srgbClr val="000000"/>
                </a:solidFill>
                <a:cs typeface="Arial" pitchFamily="34" charset="0"/>
              </a:rPr>
              <a:t>PHY rate</a:t>
            </a:r>
          </a:p>
        </p:txBody>
      </p:sp>
      <p:sp>
        <p:nvSpPr>
          <p:cNvPr id="57" name="Line 55"/>
          <p:cNvSpPr>
            <a:spLocks noChangeShapeType="1"/>
          </p:cNvSpPr>
          <p:nvPr/>
        </p:nvSpPr>
        <p:spPr bwMode="auto">
          <a:xfrm>
            <a:off x="3248025" y="4209529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8" name="AutoShape 6"/>
          <p:cNvSpPr>
            <a:spLocks noChangeArrowheads="1"/>
          </p:cNvSpPr>
          <p:nvPr/>
        </p:nvSpPr>
        <p:spPr bwMode="auto">
          <a:xfrm>
            <a:off x="6608738" y="2025129"/>
            <a:ext cx="963859" cy="358775"/>
          </a:xfrm>
          <a:prstGeom prst="roundRect">
            <a:avLst>
              <a:gd name="adj" fmla="val 16667"/>
            </a:avLst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  <a:latin typeface="Verdana" pitchFamily="34" charset="0"/>
                <a:cs typeface="Arial" pitchFamily="34" charset="0"/>
              </a:rPr>
              <a:t>A</a:t>
            </a:r>
            <a:r>
              <a:rPr lang="en-US" altLang="zh-CN" dirty="0" smtClean="0">
                <a:solidFill>
                  <a:srgbClr val="000000"/>
                </a:solidFill>
                <a:latin typeface="Verdana" pitchFamily="34" charset="0"/>
                <a:cs typeface="Arial" pitchFamily="34" charset="0"/>
              </a:rPr>
              <a:t>ggregated </a:t>
            </a:r>
          </a:p>
          <a:p>
            <a:pPr algn="ctr"/>
            <a:r>
              <a:rPr lang="en-US" altLang="zh-CN" dirty="0" smtClean="0">
                <a:solidFill>
                  <a:srgbClr val="000000"/>
                </a:solidFill>
                <a:latin typeface="Verdana" pitchFamily="34" charset="0"/>
                <a:cs typeface="Arial" pitchFamily="34" charset="0"/>
              </a:rPr>
              <a:t>Frame</a:t>
            </a:r>
            <a:endParaRPr lang="en-US" dirty="0">
              <a:solidFill>
                <a:srgbClr val="000000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59" name="AutoShape 10"/>
          <p:cNvSpPr>
            <a:spLocks noChangeArrowheads="1"/>
          </p:cNvSpPr>
          <p:nvPr/>
        </p:nvSpPr>
        <p:spPr bwMode="auto">
          <a:xfrm>
            <a:off x="6372200" y="2025128"/>
            <a:ext cx="228600" cy="35877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 err="1">
                <a:solidFill>
                  <a:srgbClr val="000000"/>
                </a:solidFill>
                <a:latin typeface="Verdana" pitchFamily="34" charset="0"/>
                <a:cs typeface="Arial" pitchFamily="34" charset="0"/>
              </a:rPr>
              <a:t>pr</a:t>
            </a:r>
            <a:endParaRPr lang="en-US" dirty="0">
              <a:solidFill>
                <a:srgbClr val="000000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60" name="Date Placeholder 9"/>
          <p:cNvSpPr txBox="1">
            <a:spLocks/>
          </p:cNvSpPr>
          <p:nvPr/>
        </p:nvSpPr>
        <p:spPr bwMode="auto">
          <a:xfrm>
            <a:off x="5280175" y="348852"/>
            <a:ext cx="3097066" cy="276999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Doc.: IEEE 11-14-0613-00-00ax</a:t>
            </a:r>
            <a:endParaRPr lang="en-US" dirty="0">
              <a:latin typeface="Times New Roman" pitchFamily="18" charset="0"/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Frame aggregation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772816"/>
            <a:ext cx="3816424" cy="4176464"/>
          </a:xfrm>
        </p:spPr>
        <p:txBody>
          <a:bodyPr/>
          <a:lstStyle/>
          <a:p>
            <a:r>
              <a:rPr lang="en-US" sz="2000" dirty="0" smtClean="0"/>
              <a:t>The frame aggregation structure is illustrated in the figures </a:t>
            </a:r>
          </a:p>
          <a:p>
            <a:pPr lvl="1"/>
            <a:r>
              <a:rPr lang="en-US" sz="1800" dirty="0" smtClean="0"/>
              <a:t>Frame aggregation schemes mainly include A-MSDU and A-MPDU, which are classified by different sub-frames being aggregated. </a:t>
            </a:r>
          </a:p>
          <a:p>
            <a:pPr lvl="1"/>
            <a:r>
              <a:rPr lang="en-US" sz="1800" dirty="0" smtClean="0"/>
              <a:t>In MAC layer, MSDU(MAC Service Data Unit) combines with header, additional information to form MPDU(MAC Protocol Data Unit).</a:t>
            </a:r>
            <a:endParaRPr 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May 2014</a:t>
            </a:r>
            <a:endParaRPr lang="en-US" dirty="0"/>
          </a:p>
        </p:txBody>
      </p:sp>
      <p:sp>
        <p:nvSpPr>
          <p:cNvPr id="9" name="Footer Placeholder 11"/>
          <p:cNvSpPr>
            <a:spLocks noGrp="1"/>
          </p:cNvSpPr>
          <p:nvPr>
            <p:ph type="ftr" sz="quarter" idx="10"/>
          </p:nvPr>
        </p:nvSpPr>
        <p:spPr>
          <a:xfrm>
            <a:off x="7188200" y="6464396"/>
            <a:ext cx="1355725" cy="369332"/>
          </a:xfrm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WTA of BUPT</a:t>
            </a:r>
            <a:endParaRPr lang="en-US" dirty="0" smtClean="0">
              <a:ea typeface="MS PGothic" pitchFamily="34" charset="-128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4371142"/>
              </p:ext>
            </p:extLst>
          </p:nvPr>
        </p:nvGraphicFramePr>
        <p:xfrm>
          <a:off x="4067944" y="1772816"/>
          <a:ext cx="4820874" cy="17666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5" name="Visio" r:id="rId3" imgW="3957447" imgH="1439545" progId="Visio.Drawing.11">
                  <p:embed/>
                </p:oleObj>
              </mc:Choice>
              <mc:Fallback>
                <p:oleObj name="Visio" r:id="rId3" imgW="3957447" imgH="1439545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944" y="1772816"/>
                        <a:ext cx="4820874" cy="176665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4964279"/>
              </p:ext>
            </p:extLst>
          </p:nvPr>
        </p:nvGraphicFramePr>
        <p:xfrm>
          <a:off x="4211960" y="3933056"/>
          <a:ext cx="4669641" cy="19669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" name="Visio" r:id="rId5" imgW="3939540" imgH="1659572" progId="Visio.Drawing.11">
                  <p:embed/>
                </p:oleObj>
              </mc:Choice>
              <mc:Fallback>
                <p:oleObj name="Visio" r:id="rId5" imgW="3939540" imgH="1659572" progId="Visio.Drawing.11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960" y="3933056"/>
                        <a:ext cx="4669641" cy="196690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2" name="Date Placeholder 9"/>
          <p:cNvSpPr txBox="1">
            <a:spLocks/>
          </p:cNvSpPr>
          <p:nvPr/>
        </p:nvSpPr>
        <p:spPr bwMode="auto">
          <a:xfrm>
            <a:off x="5280175" y="348852"/>
            <a:ext cx="3097066" cy="276999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Doc.: IEEE 11-14-0613-00-00ax</a:t>
            </a:r>
            <a:endParaRPr lang="en-US" dirty="0">
              <a:latin typeface="Times New Roman" pitchFamily="18" charset="0"/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Block Acknowledgement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3645024"/>
            <a:ext cx="7992888" cy="2376264"/>
          </a:xfrm>
        </p:spPr>
        <p:txBody>
          <a:bodyPr/>
          <a:lstStyle/>
          <a:p>
            <a:r>
              <a:rPr lang="en-US" sz="2000" dirty="0" smtClean="0"/>
              <a:t>The BA scheme is illustrated in the figure above</a:t>
            </a:r>
          </a:p>
          <a:p>
            <a:pPr lvl="1"/>
            <a:r>
              <a:rPr lang="en-US" sz="1800" dirty="0" smtClean="0"/>
              <a:t>BA always used to enhance the performance of frame aggregation schemes.</a:t>
            </a:r>
          </a:p>
          <a:p>
            <a:pPr lvl="1"/>
            <a:r>
              <a:rPr lang="en-US" altLang="zh-CN" sz="1800" dirty="0" smtClean="0"/>
              <a:t>The </a:t>
            </a:r>
            <a:r>
              <a:rPr lang="en-US" altLang="zh-CN" sz="1800" dirty="0"/>
              <a:t>receiver </a:t>
            </a:r>
            <a:r>
              <a:rPr lang="en-US" altLang="zh-CN" sz="1800" dirty="0" smtClean="0"/>
              <a:t>sends </a:t>
            </a:r>
            <a:r>
              <a:rPr lang="en-US" sz="1800" dirty="0" smtClean="0"/>
              <a:t>a BA frame to feedback that it has received the data frame.</a:t>
            </a:r>
          </a:p>
          <a:p>
            <a:pPr lvl="1"/>
            <a:r>
              <a:rPr lang="en-US" sz="1800" dirty="0" smtClean="0"/>
              <a:t>The bit map in BA indicates whether each block is transmitted correctly or not.</a:t>
            </a:r>
          </a:p>
          <a:p>
            <a:pPr lvl="1"/>
            <a:endParaRPr 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May 2014</a:t>
            </a:r>
            <a:endParaRPr lang="en-US" dirty="0"/>
          </a:p>
        </p:txBody>
      </p:sp>
      <p:sp>
        <p:nvSpPr>
          <p:cNvPr id="9" name="Footer Placeholder 11"/>
          <p:cNvSpPr>
            <a:spLocks noGrp="1"/>
          </p:cNvSpPr>
          <p:nvPr>
            <p:ph type="ftr" sz="quarter" idx="10"/>
          </p:nvPr>
        </p:nvSpPr>
        <p:spPr>
          <a:xfrm>
            <a:off x="7188200" y="6464396"/>
            <a:ext cx="1355725" cy="369332"/>
          </a:xfrm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WTA of BUPT</a:t>
            </a:r>
            <a:endParaRPr lang="en-US" dirty="0" smtClean="0">
              <a:ea typeface="MS PGothic" pitchFamily="34" charset="-128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2" name="对象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0874625"/>
              </p:ext>
            </p:extLst>
          </p:nvPr>
        </p:nvGraphicFramePr>
        <p:xfrm>
          <a:off x="1115616" y="1916832"/>
          <a:ext cx="6574330" cy="15841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7" name="Visio" r:id="rId3" imgW="3171063" imgH="752475" progId="Visio.Drawing.11">
                  <p:embed/>
                </p:oleObj>
              </mc:Choice>
              <mc:Fallback>
                <p:oleObj name="Visio" r:id="rId3" imgW="3171063" imgH="752475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1916832"/>
                        <a:ext cx="6574330" cy="158417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Date Placeholder 9"/>
          <p:cNvSpPr txBox="1">
            <a:spLocks/>
          </p:cNvSpPr>
          <p:nvPr/>
        </p:nvSpPr>
        <p:spPr bwMode="auto">
          <a:xfrm>
            <a:off x="5280175" y="348852"/>
            <a:ext cx="3097066" cy="276999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Doc.: IEEE 11-14-0613-00-00ax</a:t>
            </a:r>
            <a:endParaRPr lang="en-US" dirty="0">
              <a:latin typeface="Times New Roman" pitchFamily="18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11383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analysis of current MAC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5556" y="1772816"/>
            <a:ext cx="7992888" cy="4176464"/>
          </a:xfrm>
        </p:spPr>
        <p:txBody>
          <a:bodyPr/>
          <a:lstStyle/>
          <a:p>
            <a:r>
              <a:rPr lang="en-US" sz="2000" dirty="0" smtClean="0"/>
              <a:t>Advantages </a:t>
            </a:r>
          </a:p>
          <a:p>
            <a:pPr lvl="1"/>
            <a:r>
              <a:rPr lang="en-US" sz="1800" dirty="0" smtClean="0"/>
              <a:t>Frame aggregation and BA obviously decrease MAC header, inter-frame space, number of BAs and other additional overhead;</a:t>
            </a:r>
          </a:p>
          <a:p>
            <a:pPr lvl="1"/>
            <a:r>
              <a:rPr lang="en-US" sz="1800" dirty="0" smtClean="0"/>
              <a:t>Furthermore, the media contention time is incurred only once in the transmission of the large frame instead of multiple small packets;</a:t>
            </a:r>
          </a:p>
          <a:p>
            <a:pPr lvl="1"/>
            <a:r>
              <a:rPr lang="en-US" sz="1800" dirty="0" smtClean="0"/>
              <a:t>Thus can increase throughput and efficiency in MAC layer. </a:t>
            </a:r>
          </a:p>
          <a:p>
            <a:pPr marL="342900" lvl="1" indent="-342900">
              <a:buChar char="•"/>
            </a:pPr>
            <a:r>
              <a:rPr lang="en-US" b="1" dirty="0"/>
              <a:t>Disadvantages </a:t>
            </a:r>
          </a:p>
          <a:p>
            <a:pPr lvl="1"/>
            <a:r>
              <a:rPr lang="en-US" sz="1800" dirty="0" smtClean="0"/>
              <a:t>As wireless links are error-prone and changeable, the probability of the successful transmission of a large frame might be smaller than multiple small packets.</a:t>
            </a:r>
          </a:p>
          <a:p>
            <a:pPr marL="342900" lvl="1" indent="-342900">
              <a:buFontTx/>
              <a:buChar char="•"/>
            </a:pPr>
            <a:r>
              <a:rPr lang="en-US" altLang="zh-CN" b="1" dirty="0" smtClean="0">
                <a:solidFill>
                  <a:srgbClr val="FF0000"/>
                </a:solidFill>
              </a:rPr>
              <a:t>Find the </a:t>
            </a:r>
            <a:r>
              <a:rPr lang="en-US" altLang="zh-CN" b="1" dirty="0">
                <a:solidFill>
                  <a:srgbClr val="FF0000"/>
                </a:solidFill>
              </a:rPr>
              <a:t>optimal frame size</a:t>
            </a:r>
            <a:r>
              <a:rPr lang="en-US" altLang="zh-CN" b="1" dirty="0">
                <a:solidFill>
                  <a:srgbClr val="FF0000"/>
                </a:solidFill>
                <a:sym typeface="Wingdings" pitchFamily="2" charset="2"/>
              </a:rPr>
              <a:t> </a:t>
            </a:r>
            <a:r>
              <a:rPr lang="en-US" altLang="zh-CN" b="1" dirty="0">
                <a:solidFill>
                  <a:srgbClr val="FF0000"/>
                </a:solidFill>
              </a:rPr>
              <a:t> decrease retransmission </a:t>
            </a:r>
            <a:r>
              <a:rPr lang="en-US" altLang="zh-CN" b="1" dirty="0" smtClean="0">
                <a:solidFill>
                  <a:srgbClr val="FF0000"/>
                </a:solidFill>
              </a:rPr>
              <a:t>number</a:t>
            </a:r>
          </a:p>
          <a:p>
            <a:pPr marL="0" lvl="1" indent="0">
              <a:buNone/>
            </a:pPr>
            <a:r>
              <a:rPr lang="en-US" altLang="zh-CN" b="1" dirty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altLang="zh-CN" b="1" dirty="0" smtClean="0">
                <a:solidFill>
                  <a:srgbClr val="FF0000"/>
                </a:solidFill>
                <a:sym typeface="Wingdings" pitchFamily="2" charset="2"/>
              </a:rPr>
              <a:t>                                                      &amp; get the highest efficiency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May 2014</a:t>
            </a:r>
            <a:endParaRPr lang="en-US" dirty="0"/>
          </a:p>
        </p:txBody>
      </p:sp>
      <p:sp>
        <p:nvSpPr>
          <p:cNvPr id="9" name="Footer Placeholder 11"/>
          <p:cNvSpPr>
            <a:spLocks noGrp="1"/>
          </p:cNvSpPr>
          <p:nvPr>
            <p:ph type="ftr" sz="quarter" idx="10"/>
          </p:nvPr>
        </p:nvSpPr>
        <p:spPr>
          <a:xfrm>
            <a:off x="7188200" y="6464396"/>
            <a:ext cx="1355725" cy="369332"/>
          </a:xfrm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WTA of BUPT</a:t>
            </a:r>
            <a:endParaRPr lang="en-US" dirty="0" smtClean="0">
              <a:ea typeface="MS PGothic" pitchFamily="34" charset="-128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" name="Date Placeholder 9"/>
          <p:cNvSpPr txBox="1">
            <a:spLocks/>
          </p:cNvSpPr>
          <p:nvPr/>
        </p:nvSpPr>
        <p:spPr bwMode="auto">
          <a:xfrm>
            <a:off x="5280175" y="348852"/>
            <a:ext cx="3097066" cy="276999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Doc.: IEEE 11-14-0613-00-00ax</a:t>
            </a:r>
            <a:endParaRPr lang="en-US" dirty="0">
              <a:latin typeface="Times New Roman" pitchFamily="18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22197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adaptive frame length scheme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981200"/>
                <a:ext cx="7772400" cy="4400128"/>
              </a:xfrm>
            </p:spPr>
            <p:txBody>
              <a:bodyPr/>
              <a:lstStyle/>
              <a:p>
                <a:r>
                  <a:rPr lang="en-US" sz="2000" dirty="0" smtClean="0"/>
                  <a:t>Self adaptive frame size scheme: based on the block ACK in each BA frame.</a:t>
                </a:r>
              </a:p>
              <a:p>
                <a:r>
                  <a:rPr lang="en-US" sz="2000" dirty="0" smtClean="0"/>
                  <a:t>Detailed description for the scheme:</a:t>
                </a:r>
              </a:p>
              <a:p>
                <a:pPr lvl="1"/>
                <a:r>
                  <a:rPr lang="en-US" sz="1800" dirty="0" smtClean="0"/>
                  <a:t>1. Set initial parameters at the transmitting terminal:</a:t>
                </a:r>
              </a:p>
              <a:p>
                <a:pPr lvl="2"/>
                <a:r>
                  <a:rPr lang="en-US" sz="1600" dirty="0" smtClean="0"/>
                  <a:t>Block numbers in aggregated frame as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zh-CN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sz="1600" i="1">
                            <a:latin typeface="Cambria Math"/>
                          </a:rPr>
                          <m:t>𝑛</m:t>
                        </m:r>
                      </m:e>
                      <m:sub>
                        <m:r>
                          <a:rPr lang="en-US" altLang="zh-CN" sz="1600" i="1">
                            <a:latin typeface="Cambria Math"/>
                          </a:rPr>
                          <m:t>𝑓</m:t>
                        </m:r>
                      </m:sub>
                    </m:sSub>
                  </m:oMath>
                </a14:m>
                <a:r>
                  <a:rPr lang="en-US" sz="1600" dirty="0" smtClean="0"/>
                  <a:t> and its maximum value as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zh-CN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sz="1600" i="1">
                            <a:latin typeface="Cambria Math"/>
                          </a:rPr>
                          <m:t>𝑛</m:t>
                        </m:r>
                      </m:e>
                      <m:sub>
                        <m:r>
                          <a:rPr lang="en-US" altLang="zh-CN" sz="1600" b="0" i="1" smtClean="0">
                            <a:latin typeface="Cambria Math"/>
                          </a:rPr>
                          <m:t>𝑚𝑎𝑥</m:t>
                        </m:r>
                      </m:sub>
                    </m:sSub>
                  </m:oMath>
                </a14:m>
                <a:r>
                  <a:rPr lang="en-US" sz="1600" dirty="0" smtClean="0"/>
                  <a:t>, error block numbers computed based on BA frame as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zh-CN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sz="1600" i="1">
                            <a:latin typeface="Cambria Math"/>
                          </a:rPr>
                          <m:t>𝑛</m:t>
                        </m:r>
                      </m:e>
                      <m:sub>
                        <m:r>
                          <a:rPr lang="en-US" altLang="zh-CN" sz="1600" b="0" i="1" smtClean="0">
                            <a:latin typeface="Cambria Math"/>
                          </a:rPr>
                          <m:t>𝑒</m:t>
                        </m:r>
                      </m:sub>
                    </m:sSub>
                  </m:oMath>
                </a14:m>
                <a:r>
                  <a:rPr lang="en-US" sz="1600" dirty="0" smtClean="0"/>
                  <a:t>, threshold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zh-CN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sz="1600" i="1">
                            <a:latin typeface="Cambria Math"/>
                          </a:rPr>
                          <m:t>𝑛</m:t>
                        </m:r>
                      </m:e>
                      <m:sub>
                        <m:r>
                          <a:rPr lang="en-US" altLang="zh-CN" sz="1600" b="0" i="1" smtClean="0">
                            <a:latin typeface="Cambria Math"/>
                          </a:rPr>
                          <m:t>𝑒</m:t>
                        </m:r>
                      </m:sub>
                    </m:sSub>
                  </m:oMath>
                </a14:m>
                <a:r>
                  <a:rPr lang="en-US" sz="1600" dirty="0" smtClean="0"/>
                  <a:t> to determine the change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zh-CN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sz="1600" i="1">
                            <a:latin typeface="Cambria Math"/>
                          </a:rPr>
                          <m:t>𝑛</m:t>
                        </m:r>
                      </m:e>
                      <m:sub>
                        <m:r>
                          <a:rPr lang="en-US" altLang="zh-CN" sz="1600" i="1">
                            <a:latin typeface="Cambria Math"/>
                          </a:rPr>
                          <m:t>𝑓</m:t>
                        </m:r>
                      </m:sub>
                    </m:sSub>
                  </m:oMath>
                </a14:m>
                <a:endParaRPr lang="en-US" sz="1600" dirty="0" smtClean="0"/>
              </a:p>
              <a:p>
                <a:pPr lvl="1"/>
                <a:r>
                  <a:rPr lang="en-US" sz="1800" dirty="0" smtClean="0"/>
                  <a:t>2. the </a:t>
                </a:r>
                <a:r>
                  <a:rPr lang="en-US" altLang="zh-CN" sz="1800" dirty="0" smtClean="0"/>
                  <a:t>adaptive value </a:t>
                </a:r>
                <a:r>
                  <a:rPr lang="en-US" sz="1800" dirty="0" smtClean="0"/>
                  <a:t>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zh-CN" sz="1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sz="1800" i="1">
                            <a:latin typeface="Cambria Math"/>
                          </a:rPr>
                          <m:t>𝑛</m:t>
                        </m:r>
                      </m:e>
                      <m:sub>
                        <m:r>
                          <a:rPr lang="en-US" altLang="zh-CN" sz="1800" b="0" i="1" smtClean="0">
                            <a:latin typeface="Cambria Math"/>
                          </a:rPr>
                          <m:t>𝑓</m:t>
                        </m:r>
                      </m:sub>
                    </m:sSub>
                  </m:oMath>
                </a14:m>
                <a:r>
                  <a:rPr lang="en-US" sz="1800" dirty="0" smtClean="0"/>
                  <a:t> based 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zh-CN" sz="18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sz="1800" i="1">
                            <a:latin typeface="Cambria Math"/>
                          </a:rPr>
                          <m:t>𝑛</m:t>
                        </m:r>
                      </m:e>
                      <m:sub>
                        <m:r>
                          <a:rPr lang="en-US" altLang="zh-CN" sz="1800" b="0" i="1" smtClean="0">
                            <a:latin typeface="Cambria Math"/>
                          </a:rPr>
                          <m:t>𝑒</m:t>
                        </m:r>
                      </m:sub>
                    </m:sSub>
                    <m:r>
                      <a:rPr lang="en-US" altLang="zh-CN" sz="1800" b="0" i="1" smtClean="0">
                        <a:latin typeface="Cambria Math"/>
                      </a:rPr>
                      <m:t>:</m:t>
                    </m:r>
                  </m:oMath>
                </a14:m>
                <a:endParaRPr lang="en-US" sz="1800" dirty="0" smtClean="0"/>
              </a:p>
              <a:p>
                <a:pPr lvl="2"/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zh-CN" altLang="zh-CN" sz="1600" i="1">
                            <a:latin typeface="Cambria Math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zh-CN" altLang="zh-CN" sz="1600" i="1">
                                <a:latin typeface="Cambria Math"/>
                              </a:rPr>
                            </m:ctrlPr>
                          </m:eqArrPr>
                          <m:e>
                            <m:sSub>
                              <m:sSubPr>
                                <m:ctrlPr>
                                  <a:rPr lang="zh-CN" altLang="zh-CN" sz="160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1600" i="1">
                                    <a:latin typeface="Cambria Math"/>
                                  </a:rPr>
                                  <m:t>𝑛</m:t>
                                </m:r>
                              </m:e>
                              <m:sub>
                                <m:r>
                                  <a:rPr lang="en-US" altLang="zh-CN" sz="1600" b="0" i="1" smtClean="0">
                                    <a:latin typeface="Cambria Math"/>
                                  </a:rPr>
                                  <m:t>𝑓</m:t>
                                </m:r>
                              </m:sub>
                            </m:sSub>
                            <m:r>
                              <a:rPr lang="en-US" altLang="zh-CN" sz="1600" i="1">
                                <a:latin typeface="Cambria Math"/>
                              </a:rPr>
                              <m:t>++</m:t>
                            </m:r>
                            <m:r>
                              <a:rPr lang="en-US" altLang="zh-CN" sz="1600" b="0" i="1" smtClean="0">
                                <a:latin typeface="Cambria Math"/>
                              </a:rPr>
                              <m:t> </m:t>
                            </m:r>
                            <m:r>
                              <a:rPr lang="en-US" altLang="zh-CN" sz="1600" b="0" i="1" smtClean="0">
                                <a:latin typeface="Cambria Math"/>
                              </a:rPr>
                              <m:t>𝑎𝑛𝑑</m:t>
                            </m:r>
                            <m:r>
                              <a:rPr lang="en-US" altLang="zh-CN" sz="1600" b="0" i="1" smtClean="0">
                                <a:latin typeface="Cambria Math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zh-CN" altLang="zh-CN" sz="16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sSub>
                                  <m:sSubPr>
                                    <m:ctrlPr>
                                      <a:rPr lang="zh-CN" altLang="zh-CN" sz="16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600" i="1">
                                        <a:latin typeface="Cambria Math"/>
                                      </a:rPr>
                                      <m:t>𝑛</m:t>
                                    </m:r>
                                  </m:e>
                                  <m:sub>
                                    <m:r>
                                      <a:rPr lang="en-US" altLang="zh-CN" sz="1600" b="0" i="1" smtClean="0">
                                        <a:latin typeface="Cambria Math"/>
                                      </a:rPr>
                                      <m:t>𝑓</m:t>
                                    </m:r>
                                  </m:sub>
                                </m:sSub>
                                <m:r>
                                  <a:rPr lang="en-US" altLang="zh-CN" sz="1600" b="0" i="1" smtClean="0">
                                    <a:latin typeface="Cambria Math"/>
                                  </a:rPr>
                                  <m:t>&lt;</m:t>
                                </m:r>
                                <m:r>
                                  <a:rPr lang="en-US" altLang="zh-CN" sz="1600" i="1">
                                    <a:latin typeface="Cambria Math"/>
                                  </a:rPr>
                                  <m:t>𝑛</m:t>
                                </m:r>
                              </m:e>
                              <m:sub>
                                <m:r>
                                  <a:rPr lang="en-US" altLang="zh-CN" sz="1600" i="1">
                                    <a:latin typeface="Cambria Math"/>
                                  </a:rPr>
                                  <m:t>𝑚𝑎𝑥</m:t>
                                </m:r>
                              </m:sub>
                            </m:sSub>
                            <m:r>
                              <a:rPr lang="en-US" altLang="zh-CN" sz="1600" b="0" i="1" smtClean="0">
                                <a:latin typeface="Cambria Math"/>
                              </a:rPr>
                              <m:t>       </m:t>
                            </m:r>
                            <m:r>
                              <a:rPr lang="en-US" altLang="zh-CN" sz="1600" i="1">
                                <a:latin typeface="Cambria Math"/>
                              </a:rPr>
                              <m:t>𝑖𝑓</m:t>
                            </m:r>
                            <m:r>
                              <a:rPr lang="en-US" altLang="zh-CN" sz="1600" i="1">
                                <a:latin typeface="Cambria Math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zh-CN" altLang="zh-CN" sz="16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1600" i="1">
                                    <a:latin typeface="Cambria Math"/>
                                  </a:rPr>
                                  <m:t>𝑛</m:t>
                                </m:r>
                              </m:e>
                              <m:sub>
                                <m:r>
                                  <a:rPr lang="en-US" altLang="zh-CN" sz="1600" i="1">
                                    <a:latin typeface="Cambria Math"/>
                                  </a:rPr>
                                  <m:t>𝑒</m:t>
                                </m:r>
                              </m:sub>
                            </m:sSub>
                            <m:r>
                              <a:rPr lang="en-US" altLang="zh-CN" sz="1600" i="1">
                                <a:latin typeface="Cambria Math"/>
                              </a:rPr>
                              <m:t>&lt;</m:t>
                            </m:r>
                            <m:r>
                              <m:rPr>
                                <m:sty m:val="p"/>
                              </m:rPr>
                              <a:rPr lang="en-US" altLang="zh-CN" sz="1600">
                                <a:latin typeface="Cambria Math"/>
                              </a:rPr>
                              <m:t>threshold</m:t>
                            </m:r>
                          </m:e>
                          <m:e>
                            <m:sSub>
                              <m:sSubPr>
                                <m:ctrlPr>
                                  <a:rPr lang="zh-CN" altLang="zh-CN" sz="16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1600" i="1">
                                    <a:latin typeface="Cambria Math"/>
                                  </a:rPr>
                                  <m:t>𝑛</m:t>
                                </m:r>
                              </m:e>
                              <m:sub>
                                <m:r>
                                  <a:rPr lang="en-US" altLang="zh-CN" sz="1600" b="0" i="1" smtClean="0">
                                    <a:latin typeface="Cambria Math"/>
                                  </a:rPr>
                                  <m:t>𝑓</m:t>
                                </m:r>
                              </m:sub>
                            </m:sSub>
                            <m:r>
                              <a:rPr lang="en-US" altLang="zh-CN" sz="1600" i="1">
                                <a:latin typeface="Cambria Math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zh-CN" altLang="zh-CN" sz="16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1600" i="1">
                                    <a:latin typeface="Cambria Math"/>
                                  </a:rPr>
                                  <m:t>𝑛</m:t>
                                </m:r>
                              </m:e>
                              <m:sub>
                                <m:r>
                                  <a:rPr lang="en-US" altLang="zh-CN" sz="1600" b="0" i="1" smtClean="0">
                                    <a:latin typeface="Cambria Math"/>
                                  </a:rPr>
                                  <m:t>𝑓</m:t>
                                </m:r>
                              </m:sub>
                            </m:sSub>
                            <m:r>
                              <a:rPr lang="en-US" altLang="zh-CN" sz="1600" i="1">
                                <a:latin typeface="Cambria Math"/>
                              </a:rPr>
                              <m:t>           </m:t>
                            </m:r>
                            <m:r>
                              <a:rPr lang="en-US" altLang="zh-CN" sz="1600" b="0" i="1" smtClean="0">
                                <a:latin typeface="Cambria Math"/>
                              </a:rPr>
                              <m:t>                         </m:t>
                            </m:r>
                            <m:r>
                              <a:rPr lang="en-US" altLang="zh-CN" sz="1600" i="1">
                                <a:latin typeface="Cambria Math"/>
                              </a:rPr>
                              <m:t>𝑖𝑓</m:t>
                            </m:r>
                            <m:r>
                              <a:rPr lang="en-US" altLang="zh-CN" sz="1600" i="1">
                                <a:latin typeface="Cambria Math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zh-CN" altLang="zh-CN" sz="16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1600" i="1">
                                    <a:latin typeface="Cambria Math"/>
                                  </a:rPr>
                                  <m:t>𝑛</m:t>
                                </m:r>
                              </m:e>
                              <m:sub>
                                <m:r>
                                  <a:rPr lang="en-US" altLang="zh-CN" sz="1600" i="1">
                                    <a:latin typeface="Cambria Math"/>
                                  </a:rPr>
                                  <m:t>𝑒</m:t>
                                </m:r>
                              </m:sub>
                            </m:sSub>
                            <m:r>
                              <a:rPr lang="en-US" altLang="zh-CN" sz="1600" i="1">
                                <a:latin typeface="Cambria Math"/>
                              </a:rPr>
                              <m:t>=</m:t>
                            </m:r>
                            <m:r>
                              <m:rPr>
                                <m:sty m:val="p"/>
                              </m:rPr>
                              <a:rPr lang="en-US" altLang="zh-CN" sz="1600">
                                <a:latin typeface="Cambria Math"/>
                              </a:rPr>
                              <m:t>threshold</m:t>
                            </m:r>
                          </m:e>
                          <m:e>
                            <m:sSub>
                              <m:sSubPr>
                                <m:ctrlPr>
                                  <a:rPr lang="zh-CN" altLang="zh-CN" sz="16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1600" i="1">
                                    <a:latin typeface="Cambria Math"/>
                                  </a:rPr>
                                  <m:t>𝑛</m:t>
                                </m:r>
                              </m:e>
                              <m:sub>
                                <m:r>
                                  <a:rPr lang="en-US" altLang="zh-CN" sz="1600" b="0" i="1" smtClean="0">
                                    <a:latin typeface="Cambria Math"/>
                                  </a:rPr>
                                  <m:t>𝑓</m:t>
                                </m:r>
                              </m:sub>
                            </m:sSub>
                            <m:r>
                              <a:rPr lang="en-US" altLang="zh-CN" sz="1600" i="1">
                                <a:latin typeface="Cambria Math"/>
                              </a:rPr>
                              <m:t>−−           </m:t>
                            </m:r>
                            <m:r>
                              <a:rPr lang="en-US" altLang="zh-CN" sz="1600" b="0" i="1" smtClean="0">
                                <a:latin typeface="Cambria Math"/>
                              </a:rPr>
                              <m:t>                         </m:t>
                            </m:r>
                            <m:r>
                              <a:rPr lang="en-US" altLang="zh-CN" sz="1600" i="1">
                                <a:latin typeface="Cambria Math"/>
                              </a:rPr>
                              <m:t> </m:t>
                            </m:r>
                            <m:r>
                              <a:rPr lang="en-US" altLang="zh-CN" sz="1600" i="1">
                                <a:latin typeface="Cambria Math"/>
                              </a:rPr>
                              <m:t>𝑖𝑓</m:t>
                            </m:r>
                            <m:r>
                              <a:rPr lang="en-US" altLang="zh-CN" sz="1600" i="1">
                                <a:latin typeface="Cambria Math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zh-CN" altLang="zh-CN" sz="16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1600" i="1">
                                    <a:latin typeface="Cambria Math"/>
                                  </a:rPr>
                                  <m:t>𝑛</m:t>
                                </m:r>
                              </m:e>
                              <m:sub>
                                <m:r>
                                  <a:rPr lang="en-US" altLang="zh-CN" sz="1600" i="1">
                                    <a:latin typeface="Cambria Math"/>
                                  </a:rPr>
                                  <m:t>𝑒</m:t>
                                </m:r>
                              </m:sub>
                            </m:sSub>
                            <m:r>
                              <a:rPr lang="en-US" altLang="zh-CN" sz="1600" i="1">
                                <a:latin typeface="Cambria Math"/>
                              </a:rPr>
                              <m:t>&gt;</m:t>
                            </m:r>
                            <m:r>
                              <m:rPr>
                                <m:sty m:val="p"/>
                              </m:rPr>
                              <a:rPr lang="en-US" altLang="zh-CN" sz="1600">
                                <a:latin typeface="Cambria Math"/>
                              </a:rPr>
                              <m:t>threshold</m:t>
                            </m:r>
                          </m:e>
                        </m:eqArr>
                      </m:e>
                    </m:d>
                  </m:oMath>
                </a14:m>
                <a:endParaRPr lang="en-US" sz="1800" dirty="0" smtClean="0"/>
              </a:p>
              <a:p>
                <a:pPr lvl="1"/>
                <a:r>
                  <a:rPr lang="en-US" sz="1800" dirty="0"/>
                  <a:t>3. T</a:t>
                </a:r>
                <a:r>
                  <a:rPr lang="en-US" sz="1800" dirty="0" smtClean="0"/>
                  <a:t>he transmitter sends a frame 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zh-CN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sz="1600" i="1">
                            <a:latin typeface="Cambria Math"/>
                          </a:rPr>
                          <m:t>𝑛</m:t>
                        </m:r>
                      </m:e>
                      <m:sub>
                        <m:r>
                          <a:rPr lang="en-US" altLang="zh-CN" sz="1600" b="0" i="1" smtClean="0">
                            <a:latin typeface="Cambria Math"/>
                          </a:rPr>
                          <m:t>𝑓</m:t>
                        </m:r>
                      </m:sub>
                    </m:sSub>
                  </m:oMath>
                </a14:m>
                <a:r>
                  <a:rPr lang="en-US" sz="1600" dirty="0" smtClean="0"/>
                  <a:t> blocks. The receiver responds with BA frame. Then the transmitter updates the parameters’ value based on the information in BA frame and starts to transmit again.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981200"/>
                <a:ext cx="7772400" cy="4400128"/>
              </a:xfrm>
              <a:blipFill rotWithShape="1">
                <a:blip r:embed="rId2"/>
                <a:stretch>
                  <a:fillRect l="-706" t="-693" b="-69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May 2014</a:t>
            </a:r>
            <a:endParaRPr lang="en-US" dirty="0"/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10"/>
          </p:nvPr>
        </p:nvSpPr>
        <p:spPr>
          <a:xfrm>
            <a:off x="7188200" y="6464396"/>
            <a:ext cx="1355725" cy="369332"/>
          </a:xfrm>
        </p:spPr>
        <p:txBody>
          <a:bodyPr/>
          <a:lstStyle/>
          <a:p>
            <a:r>
              <a:rPr lang="en-US" dirty="0" smtClean="0">
                <a:ea typeface="MS PGothic" pitchFamily="34" charset="-128"/>
              </a:rPr>
              <a:t>WTA of BUPT</a:t>
            </a:r>
          </a:p>
        </p:txBody>
      </p:sp>
      <p:sp>
        <p:nvSpPr>
          <p:cNvPr id="7" name="Date Placeholder 9"/>
          <p:cNvSpPr txBox="1">
            <a:spLocks/>
          </p:cNvSpPr>
          <p:nvPr/>
        </p:nvSpPr>
        <p:spPr bwMode="auto">
          <a:xfrm>
            <a:off x="5280175" y="348852"/>
            <a:ext cx="3097066" cy="276999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Doc.: IEEE 11-14-0613-00-00ax</a:t>
            </a:r>
            <a:endParaRPr lang="en-US" dirty="0">
              <a:latin typeface="Times New Roman" pitchFamily="18" charset="0"/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altLang="zh-CN" dirty="0" smtClean="0"/>
              <a:t>Performance Analysis</a:t>
            </a:r>
            <a:br>
              <a:rPr lang="en-US" altLang="zh-CN" dirty="0" smtClean="0"/>
            </a:br>
            <a:r>
              <a:rPr lang="en-US" altLang="zh-CN" dirty="0" smtClean="0"/>
              <a:t>-----parameters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276872"/>
            <a:ext cx="4176464" cy="2952328"/>
          </a:xfrm>
        </p:spPr>
        <p:txBody>
          <a:bodyPr/>
          <a:lstStyle/>
          <a:p>
            <a:r>
              <a:rPr lang="en-US" sz="1800" dirty="0" smtClean="0"/>
              <a:t>Pervious study has proved that MAC access mechanisms and the number of nodes have less effect on the optimal frame length. For simplicity,  we set access mechanism, the </a:t>
            </a:r>
            <a:r>
              <a:rPr lang="en-US" altLang="zh-CN" sz="1800" dirty="0"/>
              <a:t>number of nodes </a:t>
            </a:r>
            <a:r>
              <a:rPr lang="en-US" altLang="zh-CN" sz="1800" dirty="0" smtClean="0"/>
              <a:t>and </a:t>
            </a:r>
            <a:r>
              <a:rPr lang="en-US" altLang="zh-CN" sz="1800" dirty="0"/>
              <a:t>frame aggregation scheme </a:t>
            </a:r>
            <a:r>
              <a:rPr lang="en-US" sz="1800" dirty="0" smtClean="0"/>
              <a:t>as DCF with RTS/CTS, 5 and A-MSDU, respectively. Other detailed parameters are shown in the right table.</a:t>
            </a:r>
            <a:endParaRPr lang="en-US" altLang="zh-CN" sz="18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May 2014</a:t>
            </a:r>
            <a:endParaRPr lang="en-US" dirty="0"/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10"/>
          </p:nvPr>
        </p:nvSpPr>
        <p:spPr>
          <a:xfrm>
            <a:off x="7188200" y="6464396"/>
            <a:ext cx="1355725" cy="369332"/>
          </a:xfrm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WTA of BUPT</a:t>
            </a:r>
            <a:endParaRPr lang="en-US" dirty="0" smtClean="0">
              <a:ea typeface="MS PGothic" pitchFamily="34" charset="-128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9284426"/>
              </p:ext>
            </p:extLst>
          </p:nvPr>
        </p:nvGraphicFramePr>
        <p:xfrm>
          <a:off x="4572000" y="1916832"/>
          <a:ext cx="3816425" cy="4350253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942748"/>
                <a:gridCol w="1889864"/>
                <a:gridCol w="983813"/>
              </a:tblGrid>
              <a:tr h="3188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Name</a:t>
                      </a:r>
                      <a:endParaRPr lang="zh-CN" sz="1200" b="1" i="1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Description </a:t>
                      </a:r>
                      <a:endParaRPr lang="zh-CN" sz="1200" b="1" i="1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802.11ac</a:t>
                      </a:r>
                      <a:endParaRPr lang="zh-CN" sz="1200" b="1" i="1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</a:tr>
              <a:tr h="31884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threshold</a:t>
                      </a:r>
                      <a:endParaRPr lang="zh-CN" sz="12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Threshold of error sub-frames</a:t>
                      </a:r>
                      <a:endParaRPr lang="zh-CN" sz="12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zh-CN" sz="12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b"/>
                </a:tc>
              </a:tr>
              <a:tr h="31884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Slot</a:t>
                      </a:r>
                      <a:endParaRPr lang="zh-CN" sz="12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Slot time</a:t>
                      </a:r>
                      <a:endParaRPr lang="zh-CN" sz="12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9 us</a:t>
                      </a:r>
                      <a:endParaRPr lang="zh-CN" sz="12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b"/>
                </a:tc>
              </a:tr>
              <a:tr h="31884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SIFS</a:t>
                      </a:r>
                      <a:endParaRPr lang="zh-CN" sz="12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SIFS duration</a:t>
                      </a:r>
                      <a:endParaRPr lang="zh-CN" sz="12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16 us</a:t>
                      </a:r>
                      <a:endParaRPr lang="zh-CN" sz="12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b"/>
                </a:tc>
              </a:tr>
              <a:tr h="31884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DIFS</a:t>
                      </a:r>
                      <a:endParaRPr lang="zh-CN" sz="12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DIFS duration</a:t>
                      </a:r>
                      <a:endParaRPr lang="zh-CN" sz="12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34 us</a:t>
                      </a:r>
                      <a:endParaRPr lang="zh-CN" sz="12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b"/>
                </a:tc>
              </a:tr>
              <a:tr h="31884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Lrts</a:t>
                      </a:r>
                      <a:endParaRPr lang="zh-CN" sz="12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RTS frame size</a:t>
                      </a:r>
                      <a:endParaRPr lang="zh-CN" sz="12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20 bytes</a:t>
                      </a:r>
                      <a:endParaRPr lang="zh-CN" sz="12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b"/>
                </a:tc>
              </a:tr>
              <a:tr h="31884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Lcts</a:t>
                      </a:r>
                      <a:endParaRPr lang="zh-CN" sz="12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CTS frame size</a:t>
                      </a:r>
                      <a:endParaRPr lang="zh-CN" sz="12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14 bytes</a:t>
                      </a:r>
                      <a:endParaRPr lang="zh-CN" sz="12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b"/>
                </a:tc>
              </a:tr>
              <a:tr h="31884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Lback</a:t>
                      </a:r>
                      <a:endParaRPr lang="zh-CN" sz="12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Block ACK frame size</a:t>
                      </a:r>
                      <a:endParaRPr lang="zh-CN" sz="12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24 bytes</a:t>
                      </a:r>
                      <a:endParaRPr lang="zh-CN" sz="12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b"/>
                </a:tc>
              </a:tr>
              <a:tr h="31884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Lhdr</a:t>
                      </a:r>
                      <a:endParaRPr lang="zh-CN" sz="12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MAC overhead</a:t>
                      </a:r>
                      <a:endParaRPr lang="zh-CN" sz="12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34 bytes</a:t>
                      </a:r>
                      <a:endParaRPr lang="zh-CN" sz="12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b"/>
                </a:tc>
              </a:tr>
              <a:tr h="31884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LmaxPL</a:t>
                      </a:r>
                      <a:endParaRPr lang="zh-CN" sz="12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Maximum MAC payload</a:t>
                      </a:r>
                      <a:endParaRPr lang="zh-CN" sz="12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5000 bytes</a:t>
                      </a:r>
                      <a:endParaRPr lang="zh-CN" sz="12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b"/>
                </a:tc>
              </a:tr>
              <a:tr h="31884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CWmin,max</a:t>
                      </a:r>
                      <a:endParaRPr lang="zh-CN" sz="12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Contention window size</a:t>
                      </a:r>
                      <a:endParaRPr lang="zh-CN" sz="12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{15,127}</a:t>
                      </a:r>
                      <a:endParaRPr lang="zh-CN" sz="12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b"/>
                </a:tc>
              </a:tr>
              <a:tr h="42236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</a:t>
                      </a:r>
                      <a:r>
                        <a:rPr lang="en-US" sz="1200" baseline="-25000">
                          <a:effectLst/>
                        </a:rPr>
                        <a:t>AMSDU</a:t>
                      </a:r>
                      <a:endParaRPr lang="zh-CN" sz="12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Number of </a:t>
                      </a:r>
                      <a:endParaRPr lang="zh-CN" sz="12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aggregated MSDU</a:t>
                      </a:r>
                      <a:endParaRPr lang="zh-CN" sz="12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{1,8}</a:t>
                      </a:r>
                      <a:endParaRPr lang="zh-CN" sz="12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b"/>
                </a:tc>
              </a:tr>
              <a:tr h="31884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δ</a:t>
                      </a:r>
                      <a:endParaRPr lang="zh-CN" sz="12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Propagation delay</a:t>
                      </a:r>
                      <a:endParaRPr lang="zh-CN" sz="12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&lt;&lt; 1 us</a:t>
                      </a:r>
                      <a:endParaRPr lang="zh-CN" sz="12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9" name="Date Placeholder 9"/>
          <p:cNvSpPr txBox="1">
            <a:spLocks/>
          </p:cNvSpPr>
          <p:nvPr/>
        </p:nvSpPr>
        <p:spPr bwMode="auto">
          <a:xfrm>
            <a:off x="5280175" y="348852"/>
            <a:ext cx="3097066" cy="276999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Doc.: IEEE 11-14-0613-00-00ax</a:t>
            </a:r>
            <a:endParaRPr lang="en-US" dirty="0">
              <a:latin typeface="Times New Roman" pitchFamily="18" charset="0"/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altLang="zh-CN" dirty="0" smtClean="0"/>
              <a:t>Performance Analysis</a:t>
            </a:r>
            <a:br>
              <a:rPr lang="en-US" altLang="zh-CN" dirty="0" smtClean="0"/>
            </a:br>
            <a:r>
              <a:rPr lang="en-US" altLang="zh-CN" dirty="0" smtClean="0"/>
              <a:t>-----results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4509120"/>
            <a:ext cx="7992888" cy="1728192"/>
          </a:xfrm>
        </p:spPr>
        <p:txBody>
          <a:bodyPr/>
          <a:lstStyle/>
          <a:p>
            <a:r>
              <a:rPr lang="en-US" sz="2000" dirty="0" smtClean="0"/>
              <a:t>System performance including throughput, delay and number of retransmission are illustrated above.</a:t>
            </a:r>
          </a:p>
          <a:p>
            <a:r>
              <a:rPr lang="en-US" sz="2000" dirty="0" smtClean="0"/>
              <a:t>Red curve indicates the performance of adaptive frame size scheme. Compared to fixed number of sub-frames, it is clear that the performance of proposed scheme are significantly improved.</a:t>
            </a:r>
          </a:p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May 2014</a:t>
            </a:r>
            <a:endParaRPr lang="en-US" dirty="0"/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10"/>
          </p:nvPr>
        </p:nvSpPr>
        <p:spPr>
          <a:xfrm>
            <a:off x="7188200" y="6464396"/>
            <a:ext cx="1355725" cy="369332"/>
          </a:xfrm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WTA of BUPT</a:t>
            </a:r>
            <a:endParaRPr lang="en-US" dirty="0" smtClean="0">
              <a:ea typeface="MS PGothic" pitchFamily="34" charset="-128"/>
            </a:endParaRPr>
          </a:p>
        </p:txBody>
      </p:sp>
      <p:pic>
        <p:nvPicPr>
          <p:cNvPr id="9" name="图片 8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664" y="1742698"/>
            <a:ext cx="3024336" cy="231304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图片 9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38475" y="1742698"/>
            <a:ext cx="2952328" cy="2313042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图片 10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90802" y="1764030"/>
            <a:ext cx="2973685" cy="229171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extBox 11"/>
          <p:cNvSpPr txBox="1"/>
          <p:nvPr/>
        </p:nvSpPr>
        <p:spPr>
          <a:xfrm>
            <a:off x="1105265" y="4055740"/>
            <a:ext cx="11196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(a) Throughput</a:t>
            </a:r>
            <a:endParaRPr lang="zh-CN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058424" y="4069640"/>
            <a:ext cx="7713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(b) Delay</a:t>
            </a:r>
            <a:endParaRPr lang="zh-CN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876256" y="4065819"/>
            <a:ext cx="18549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(c) Retransmission number</a:t>
            </a:r>
            <a:endParaRPr lang="zh-CN" altLang="en-US" dirty="0"/>
          </a:p>
        </p:txBody>
      </p:sp>
      <p:sp>
        <p:nvSpPr>
          <p:cNvPr id="15" name="Date Placeholder 9"/>
          <p:cNvSpPr txBox="1">
            <a:spLocks/>
          </p:cNvSpPr>
          <p:nvPr/>
        </p:nvSpPr>
        <p:spPr bwMode="auto">
          <a:xfrm>
            <a:off x="5280175" y="348852"/>
            <a:ext cx="3097066" cy="276999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Doc.: IEEE 11-14-0613-00-00ax</a:t>
            </a:r>
            <a:endParaRPr lang="en-US" dirty="0">
              <a:latin typeface="Times New Roman" pitchFamily="18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55761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7132</TotalTime>
  <Words>1112</Words>
  <Application>Microsoft Office PowerPoint</Application>
  <PresentationFormat>全屏显示(4:3)</PresentationFormat>
  <Paragraphs>211</Paragraphs>
  <Slides>11</Slides>
  <Notes>3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3" baseType="lpstr">
      <vt:lpstr>802-11-Submission</vt:lpstr>
      <vt:lpstr>Visio</vt:lpstr>
      <vt:lpstr>Discussions on adaptive frame length in MAC based on block ACK</vt:lpstr>
      <vt:lpstr>Background</vt:lpstr>
      <vt:lpstr>Current enhanced MAC scheme</vt:lpstr>
      <vt:lpstr>Frame aggregation </vt:lpstr>
      <vt:lpstr>Block Acknowledgement</vt:lpstr>
      <vt:lpstr>Performance analysis of current MAC</vt:lpstr>
      <vt:lpstr>Proposed adaptive frame length scheme</vt:lpstr>
      <vt:lpstr>Performance Analysis -----parameters</vt:lpstr>
      <vt:lpstr>Performance Analysis -----results</vt:lpstr>
      <vt:lpstr>Summary</vt:lpstr>
      <vt:lpstr>References</vt:lpstr>
    </vt:vector>
  </TitlesOfParts>
  <Company>MediaTek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OBSS Mitigation</dc:title>
  <dc:creator>Chao-Chun Wang</dc:creator>
  <cp:lastModifiedBy>Windows 用户</cp:lastModifiedBy>
  <cp:revision>598</cp:revision>
  <cp:lastPrinted>1998-02-10T13:28:06Z</cp:lastPrinted>
  <dcterms:created xsi:type="dcterms:W3CDTF">2013-11-12T02:05:18Z</dcterms:created>
  <dcterms:modified xsi:type="dcterms:W3CDTF">2014-05-12T09:13:26Z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-2138209084</vt:i4>
  </property>
  <property fmtid="{D5CDD505-2E9C-101B-9397-08002B2CF9AE}" pid="3" name="_NewReviewCycle">
    <vt:lpwstr/>
  </property>
  <property fmtid="{D5CDD505-2E9C-101B-9397-08002B2CF9AE}" pid="4" name="_EmailSubject">
    <vt:lpwstr>HEW Mac contribution</vt:lpwstr>
  </property>
  <property fmtid="{D5CDD505-2E9C-101B-9397-08002B2CF9AE}" pid="5" name="_AuthorEmail">
    <vt:lpwstr>james.yee@mediatek.com</vt:lpwstr>
  </property>
  <property fmtid="{D5CDD505-2E9C-101B-9397-08002B2CF9AE}" pid="6" name="_AuthorEmailDisplayName">
    <vt:lpwstr>James Yee (易志熹)</vt:lpwstr>
  </property>
  <property fmtid="{D5CDD505-2E9C-101B-9397-08002B2CF9AE}" pid="7" name="_PreviousAdHocReviewCycleID">
    <vt:i4>-1516722973</vt:i4>
  </property>
</Properties>
</file>